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diagrams/colors2.xml" ContentType="application/vnd.openxmlformats-officedocument.drawingml.diagramColors+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7"/>
  </p:notesMasterIdLst>
  <p:handoutMasterIdLst>
    <p:handoutMasterId r:id="rId48"/>
  </p:handoutMasterIdLst>
  <p:sldIdLst>
    <p:sldId id="320" r:id="rId2"/>
    <p:sldId id="321" r:id="rId3"/>
    <p:sldId id="392" r:id="rId4"/>
    <p:sldId id="393" r:id="rId5"/>
    <p:sldId id="271" r:id="rId6"/>
    <p:sldId id="394" r:id="rId7"/>
    <p:sldId id="365" r:id="rId8"/>
    <p:sldId id="274" r:id="rId9"/>
    <p:sldId id="409" r:id="rId10"/>
    <p:sldId id="361" r:id="rId11"/>
    <p:sldId id="363" r:id="rId12"/>
    <p:sldId id="395" r:id="rId13"/>
    <p:sldId id="362" r:id="rId14"/>
    <p:sldId id="401" r:id="rId15"/>
    <p:sldId id="397" r:id="rId16"/>
    <p:sldId id="396" r:id="rId17"/>
    <p:sldId id="290" r:id="rId18"/>
    <p:sldId id="398" r:id="rId19"/>
    <p:sldId id="367" r:id="rId20"/>
    <p:sldId id="368" r:id="rId21"/>
    <p:sldId id="402" r:id="rId22"/>
    <p:sldId id="369" r:id="rId23"/>
    <p:sldId id="403" r:id="rId24"/>
    <p:sldId id="404" r:id="rId25"/>
    <p:sldId id="405" r:id="rId26"/>
    <p:sldId id="406" r:id="rId27"/>
    <p:sldId id="407" r:id="rId28"/>
    <p:sldId id="373" r:id="rId29"/>
    <p:sldId id="408" r:id="rId30"/>
    <p:sldId id="376" r:id="rId31"/>
    <p:sldId id="377" r:id="rId32"/>
    <p:sldId id="379" r:id="rId33"/>
    <p:sldId id="380" r:id="rId34"/>
    <p:sldId id="386" r:id="rId35"/>
    <p:sldId id="382" r:id="rId36"/>
    <p:sldId id="411" r:id="rId37"/>
    <p:sldId id="412" r:id="rId38"/>
    <p:sldId id="388" r:id="rId39"/>
    <p:sldId id="400" r:id="rId40"/>
    <p:sldId id="375" r:id="rId41"/>
    <p:sldId id="391" r:id="rId42"/>
    <p:sldId id="413" r:id="rId43"/>
    <p:sldId id="414" r:id="rId44"/>
    <p:sldId id="372" r:id="rId45"/>
    <p:sldId id="324"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04">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作者"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8A2C"/>
    <a:srgbClr val="F2F2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0" autoAdjust="0"/>
    <p:restoredTop sz="73636" autoAdjust="0"/>
  </p:normalViewPr>
  <p:slideViewPr>
    <p:cSldViewPr snapToGrid="0">
      <p:cViewPr varScale="1">
        <p:scale>
          <a:sx n="49" d="100"/>
          <a:sy n="49" d="100"/>
        </p:scale>
        <p:origin x="-1260" y="-68"/>
      </p:cViewPr>
      <p:guideLst>
        <p:guide orient="horz" pos="2204"/>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FD36021-48D5-4DB6-8B0A-67CFCD3CD199}" type="doc">
      <dgm:prSet loTypeId="urn:microsoft.com/office/officeart/2005/8/layout/hierarchy3#1" loCatId="hierarchy" qsTypeId="urn:microsoft.com/office/officeart/2005/8/quickstyle/simple1#3" qsCatId="simple" csTypeId="urn:microsoft.com/office/officeart/2005/8/colors/accent1_2#3" csCatId="accent1" phldr="1"/>
      <dgm:spPr/>
      <dgm:t>
        <a:bodyPr/>
        <a:lstStyle/>
        <a:p>
          <a:endParaRPr lang="en-US"/>
        </a:p>
      </dgm:t>
    </dgm:pt>
    <dgm:pt modelId="{A777424E-E932-48D4-9312-3B6135FB08E3}">
      <dgm:prSet phldrT="[Text]" custT="1"/>
      <dgm:spPr>
        <a:ln>
          <a:solidFill>
            <a:schemeClr val="accent1">
              <a:lumMod val="75000"/>
            </a:schemeClr>
          </a:solidFill>
        </a:ln>
      </dgm:spPr>
      <dgm:t>
        <a:bodyPr/>
        <a:lstStyle/>
        <a:p>
          <a:pPr algn="ctr" rtl="0"/>
          <a:r>
            <a:rPr lang="en-US" altLang="zh-CN" sz="1100" b="1" baseline="0" dirty="0" err="1" smtClean="0">
              <a:solidFill>
                <a:schemeClr val="tx1"/>
              </a:solidFill>
              <a:effectLst/>
              <a:latin typeface="微软雅黑" panose="020B0503020204020204" pitchFamily="34" charset="-122"/>
              <a:ea typeface="微软雅黑" panose="020B0503020204020204" pitchFamily="34" charset="-122"/>
              <a:cs typeface="+mn-cs"/>
            </a:rPr>
            <a:t>HBeAg</a:t>
          </a:r>
          <a:r>
            <a:rPr lang="en-US" altLang="zh-CN" sz="1100" b="1" baseline="0" dirty="0" smtClean="0">
              <a:solidFill>
                <a:schemeClr val="tx1"/>
              </a:solidFill>
              <a:effectLst/>
              <a:latin typeface="微软雅黑" panose="020B0503020204020204" pitchFamily="34" charset="-122"/>
              <a:ea typeface="微软雅黑" panose="020B0503020204020204" pitchFamily="34" charset="-122"/>
              <a:cs typeface="+mn-cs"/>
            </a:rPr>
            <a:t>+</a:t>
          </a:r>
          <a:r>
            <a:rPr lang="zh-CN" altLang="en-US" sz="1100" b="1" baseline="0" dirty="0" smtClean="0">
              <a:solidFill>
                <a:schemeClr val="tx1"/>
              </a:solidFill>
              <a:effectLst/>
              <a:latin typeface="微软雅黑" panose="020B0503020204020204" pitchFamily="34" charset="-122"/>
              <a:ea typeface="微软雅黑" panose="020B0503020204020204" pitchFamily="34" charset="-122"/>
              <a:cs typeface="+mn-cs"/>
            </a:rPr>
            <a:t>患者：</a:t>
          </a:r>
          <a:endParaRPr lang="en-US" altLang="zh-CN" sz="1100" b="1" baseline="0" dirty="0" smtClean="0">
            <a:solidFill>
              <a:schemeClr val="tx1"/>
            </a:solidFill>
            <a:effectLst/>
            <a:latin typeface="微软雅黑" panose="020B0503020204020204" pitchFamily="34" charset="-122"/>
            <a:ea typeface="微软雅黑" panose="020B0503020204020204" pitchFamily="34" charset="-122"/>
            <a:cs typeface="+mn-cs"/>
          </a:endParaRPr>
        </a:p>
        <a:p>
          <a:pPr algn="ctr" rtl="0"/>
          <a:r>
            <a:rPr lang="en-US" altLang="zh-CN" sz="1200" b="1" dirty="0" smtClean="0">
              <a:solidFill>
                <a:srgbClr val="FF0000"/>
              </a:solidFill>
              <a:latin typeface="微软雅黑" panose="020B0503020204020204" pitchFamily="34" charset="-122"/>
              <a:ea typeface="微软雅黑" panose="020B0503020204020204" pitchFamily="34" charset="-122"/>
            </a:rPr>
            <a:t>HBV DNA ≥20 000 IU/mL</a:t>
          </a:r>
        </a:p>
        <a:p>
          <a:pPr algn="ctr" rtl="0"/>
          <a:r>
            <a:rPr lang="zh-CN" altLang="en-US" sz="1100" dirty="0" smtClean="0">
              <a:latin typeface="微软雅黑" panose="020B0503020204020204" pitchFamily="34" charset="-122"/>
              <a:ea typeface="微软雅黑" panose="020B0503020204020204" pitchFamily="34" charset="-122"/>
            </a:rPr>
            <a:t>（相当于</a:t>
          </a:r>
          <a:r>
            <a:rPr lang="en-US" altLang="zh-CN" sz="1100" b="1" dirty="0" smtClean="0">
              <a:solidFill>
                <a:srgbClr val="FF0000"/>
              </a:solidFill>
              <a:latin typeface="微软雅黑" panose="020B0503020204020204" pitchFamily="34" charset="-122"/>
              <a:ea typeface="微软雅黑" panose="020B0503020204020204" pitchFamily="34" charset="-122"/>
            </a:rPr>
            <a:t>10</a:t>
          </a:r>
          <a:r>
            <a:rPr lang="en-US" altLang="zh-CN" sz="1100" b="1" baseline="30000" dirty="0" smtClean="0">
              <a:solidFill>
                <a:srgbClr val="FF0000"/>
              </a:solidFill>
              <a:latin typeface="微软雅黑" panose="020B0503020204020204" pitchFamily="34" charset="-122"/>
              <a:ea typeface="微软雅黑" panose="020B0503020204020204" pitchFamily="34" charset="-122"/>
            </a:rPr>
            <a:t>5</a:t>
          </a:r>
          <a:r>
            <a:rPr lang="en-US" altLang="zh-CN" sz="1100" dirty="0" smtClean="0">
              <a:latin typeface="微软雅黑" panose="020B0503020204020204" pitchFamily="34" charset="-122"/>
              <a:ea typeface="微软雅黑" panose="020B0503020204020204" pitchFamily="34" charset="-122"/>
            </a:rPr>
            <a:t>copies/mL</a:t>
          </a:r>
          <a:r>
            <a:rPr lang="zh-CN" altLang="en-US" sz="1100" dirty="0" smtClean="0">
              <a:latin typeface="微软雅黑" panose="020B0503020204020204" pitchFamily="34" charset="-122"/>
              <a:ea typeface="微软雅黑" panose="020B0503020204020204" pitchFamily="34" charset="-122"/>
            </a:rPr>
            <a:t>）</a:t>
          </a:r>
          <a:endParaRPr lang="en-US" sz="1100" dirty="0">
            <a:latin typeface="微软雅黑" panose="020B0503020204020204" pitchFamily="34" charset="-122"/>
            <a:ea typeface="微软雅黑" panose="020B0503020204020204" pitchFamily="34" charset="-122"/>
          </a:endParaRPr>
        </a:p>
      </dgm:t>
    </dgm:pt>
    <dgm:pt modelId="{57ED22C3-905E-4751-A841-8295F04F50C8}" type="parTrans" cxnId="{E337044A-122E-4B07-80DC-CA0B024967C7}">
      <dgm:prSet/>
      <dgm:spPr/>
      <dgm:t>
        <a:bodyPr/>
        <a:lstStyle/>
        <a:p>
          <a:endParaRPr lang="en-US" sz="1400"/>
        </a:p>
      </dgm:t>
    </dgm:pt>
    <dgm:pt modelId="{4234C1A8-8240-4845-9166-C8EC9FA97C31}" type="sibTrans" cxnId="{E337044A-122E-4B07-80DC-CA0B024967C7}">
      <dgm:prSet/>
      <dgm:spPr/>
      <dgm:t>
        <a:bodyPr/>
        <a:lstStyle/>
        <a:p>
          <a:endParaRPr lang="en-US"/>
        </a:p>
      </dgm:t>
    </dgm:pt>
    <dgm:pt modelId="{59EE7950-9DCC-44D9-86C0-C8763DF8F29A}">
      <dgm:prSet phldrT="[Text]" custT="1"/>
      <dgm:spPr>
        <a:ln>
          <a:solidFill>
            <a:schemeClr val="accent1">
              <a:lumMod val="75000"/>
            </a:schemeClr>
          </a:solidFill>
        </a:ln>
      </dgm:spPr>
      <dgm:t>
        <a:bodyPr/>
        <a:lstStyle/>
        <a:p>
          <a:pPr algn="ctr" rtl="0"/>
          <a:r>
            <a:rPr lang="en-US" altLang="zh-CN" sz="1100" b="1" baseline="0" dirty="0" err="1" smtClean="0">
              <a:solidFill>
                <a:schemeClr val="tx1"/>
              </a:solidFill>
              <a:effectLst/>
              <a:latin typeface="微软雅黑" panose="020B0503020204020204" pitchFamily="34" charset="-122"/>
              <a:ea typeface="微软雅黑" panose="020B0503020204020204" pitchFamily="34" charset="-122"/>
              <a:cs typeface="+mn-cs"/>
            </a:rPr>
            <a:t>HBeAg</a:t>
          </a:r>
          <a:r>
            <a:rPr lang="en-US" altLang="zh-CN" sz="1100" b="1" baseline="0" dirty="0" smtClean="0">
              <a:solidFill>
                <a:schemeClr val="tx1"/>
              </a:solidFill>
              <a:effectLst/>
              <a:latin typeface="微软雅黑" panose="020B0503020204020204" pitchFamily="34" charset="-122"/>
              <a:ea typeface="微软雅黑" panose="020B0503020204020204" pitchFamily="34" charset="-122"/>
              <a:cs typeface="+mn-cs"/>
            </a:rPr>
            <a:t>-</a:t>
          </a:r>
          <a:r>
            <a:rPr lang="zh-CN" altLang="en-US" sz="1100" b="1" baseline="0" dirty="0" smtClean="0">
              <a:solidFill>
                <a:schemeClr val="tx1"/>
              </a:solidFill>
              <a:effectLst/>
              <a:latin typeface="微软雅黑" panose="020B0503020204020204" pitchFamily="34" charset="-122"/>
              <a:ea typeface="微软雅黑" panose="020B0503020204020204" pitchFamily="34" charset="-122"/>
              <a:cs typeface="+mn-cs"/>
            </a:rPr>
            <a:t>患者：</a:t>
          </a:r>
          <a:endParaRPr lang="en-US" altLang="zh-CN" sz="1100" b="1" baseline="0" dirty="0" smtClean="0">
            <a:solidFill>
              <a:schemeClr val="tx1"/>
            </a:solidFill>
            <a:effectLst/>
            <a:latin typeface="微软雅黑" panose="020B0503020204020204" pitchFamily="34" charset="-122"/>
            <a:ea typeface="微软雅黑" panose="020B0503020204020204" pitchFamily="34" charset="-122"/>
            <a:cs typeface="+mn-cs"/>
          </a:endParaRPr>
        </a:p>
        <a:p>
          <a:pPr algn="ctr" rtl="0"/>
          <a:r>
            <a:rPr lang="en-US" altLang="zh-CN" sz="1200" b="1" dirty="0" smtClean="0">
              <a:solidFill>
                <a:srgbClr val="FF0000"/>
              </a:solidFill>
              <a:latin typeface="微软雅黑" panose="020B0503020204020204" pitchFamily="34" charset="-122"/>
              <a:ea typeface="微软雅黑" panose="020B0503020204020204" pitchFamily="34" charset="-122"/>
            </a:rPr>
            <a:t>HBV DNA ≥2 000 IU/mL</a:t>
          </a:r>
        </a:p>
        <a:p>
          <a:pPr algn="ctr" rtl="0"/>
          <a:r>
            <a:rPr lang="zh-CN" altLang="en-US" sz="1100" dirty="0" smtClean="0">
              <a:latin typeface="微软雅黑" panose="020B0503020204020204" pitchFamily="34" charset="-122"/>
              <a:ea typeface="微软雅黑" panose="020B0503020204020204" pitchFamily="34" charset="-122"/>
            </a:rPr>
            <a:t>（相当于</a:t>
          </a:r>
          <a:r>
            <a:rPr lang="en-US" altLang="zh-CN" sz="1100" b="1" dirty="0" smtClean="0">
              <a:solidFill>
                <a:srgbClr val="FF0000"/>
              </a:solidFill>
              <a:latin typeface="微软雅黑" panose="020B0503020204020204" pitchFamily="34" charset="-122"/>
              <a:ea typeface="微软雅黑" panose="020B0503020204020204" pitchFamily="34" charset="-122"/>
            </a:rPr>
            <a:t>10</a:t>
          </a:r>
          <a:r>
            <a:rPr lang="en-US" altLang="zh-CN" sz="1100" b="1" baseline="30000" dirty="0" smtClean="0">
              <a:solidFill>
                <a:srgbClr val="FF0000"/>
              </a:solidFill>
              <a:latin typeface="微软雅黑" panose="020B0503020204020204" pitchFamily="34" charset="-122"/>
              <a:ea typeface="微软雅黑" panose="020B0503020204020204" pitchFamily="34" charset="-122"/>
            </a:rPr>
            <a:t>4</a:t>
          </a:r>
          <a:r>
            <a:rPr lang="en-US" altLang="zh-CN" sz="1100" dirty="0" smtClean="0">
              <a:latin typeface="微软雅黑" panose="020B0503020204020204" pitchFamily="34" charset="-122"/>
              <a:ea typeface="微软雅黑" panose="020B0503020204020204" pitchFamily="34" charset="-122"/>
            </a:rPr>
            <a:t>copies/mL</a:t>
          </a:r>
          <a:r>
            <a:rPr lang="zh-CN" altLang="en-US" sz="1100" dirty="0" smtClean="0">
              <a:latin typeface="微软雅黑" panose="020B0503020204020204" pitchFamily="34" charset="-122"/>
              <a:ea typeface="微软雅黑" panose="020B0503020204020204" pitchFamily="34" charset="-122"/>
            </a:rPr>
            <a:t>）</a:t>
          </a:r>
          <a:endParaRPr lang="en-US" sz="1100" dirty="0">
            <a:latin typeface="微软雅黑" panose="020B0503020204020204" pitchFamily="34" charset="-122"/>
            <a:ea typeface="微软雅黑" panose="020B0503020204020204" pitchFamily="34" charset="-122"/>
          </a:endParaRPr>
        </a:p>
      </dgm:t>
    </dgm:pt>
    <dgm:pt modelId="{A38968B7-DF30-404E-9897-06394697F2B5}" type="parTrans" cxnId="{471856B8-2E3C-4C26-99DE-1F8842907F25}">
      <dgm:prSet/>
      <dgm:spPr/>
      <dgm:t>
        <a:bodyPr/>
        <a:lstStyle/>
        <a:p>
          <a:endParaRPr lang="en-US" sz="1400"/>
        </a:p>
      </dgm:t>
    </dgm:pt>
    <dgm:pt modelId="{781CE6DC-375F-4E43-89B7-68D9A3370F6A}" type="sibTrans" cxnId="{471856B8-2E3C-4C26-99DE-1F8842907F25}">
      <dgm:prSet/>
      <dgm:spPr/>
      <dgm:t>
        <a:bodyPr/>
        <a:lstStyle/>
        <a:p>
          <a:endParaRPr lang="en-US"/>
        </a:p>
      </dgm:t>
    </dgm:pt>
    <dgm:pt modelId="{67974317-BBCD-4137-AF34-2A236377D423}">
      <dgm:prSet phldrT="[Text]" custT="1"/>
      <dgm:spPr>
        <a:noFill/>
        <a:ln>
          <a:noFill/>
        </a:ln>
      </dgm:spPr>
      <dgm:t>
        <a:bodyPr/>
        <a:lstStyle/>
        <a:p>
          <a:pPr algn="l" rtl="0"/>
          <a:r>
            <a:rPr lang="en-US" altLang="zh-CN" sz="1800" b="1" baseline="0" dirty="0" smtClean="0">
              <a:solidFill>
                <a:schemeClr val="tx1"/>
              </a:solidFill>
              <a:effectLst/>
              <a:latin typeface="微软雅黑" panose="020B0503020204020204" pitchFamily="34" charset="-122"/>
              <a:ea typeface="微软雅黑" panose="020B0503020204020204" pitchFamily="34" charset="-122"/>
              <a:cs typeface="+mn-cs"/>
            </a:rPr>
            <a:t>  ALT</a:t>
          </a:r>
          <a:endParaRPr lang="en-US" sz="1800" dirty="0">
            <a:solidFill>
              <a:schemeClr val="tx1"/>
            </a:solidFill>
            <a:latin typeface="微软雅黑" panose="020B0503020204020204" pitchFamily="34" charset="-122"/>
            <a:ea typeface="微软雅黑" panose="020B0503020204020204" pitchFamily="34" charset="-122"/>
          </a:endParaRPr>
        </a:p>
      </dgm:t>
    </dgm:pt>
    <dgm:pt modelId="{039865ED-114D-40DE-BEF6-888477468D8E}" type="parTrans" cxnId="{3237AFF4-ECFE-4386-90B7-948051C27FDE}">
      <dgm:prSet/>
      <dgm:spPr/>
      <dgm:t>
        <a:bodyPr/>
        <a:lstStyle/>
        <a:p>
          <a:endParaRPr lang="en-US"/>
        </a:p>
      </dgm:t>
    </dgm:pt>
    <dgm:pt modelId="{624C4CA7-6774-4520-A166-9451F808002D}" type="sibTrans" cxnId="{3237AFF4-ECFE-4386-90B7-948051C27FDE}">
      <dgm:prSet/>
      <dgm:spPr/>
      <dgm:t>
        <a:bodyPr/>
        <a:lstStyle/>
        <a:p>
          <a:endParaRPr lang="en-US"/>
        </a:p>
      </dgm:t>
    </dgm:pt>
    <dgm:pt modelId="{5D9006ED-38C3-4B38-80EE-F880D1F9C1E2}">
      <dgm:prSet phldrT="[Text]" custT="1"/>
      <dgm:spPr>
        <a:ln>
          <a:solidFill>
            <a:schemeClr val="accent1">
              <a:lumMod val="75000"/>
            </a:schemeClr>
          </a:solidFill>
        </a:ln>
      </dgm:spPr>
      <dgm:t>
        <a:bodyPr/>
        <a:lstStyle/>
        <a:p>
          <a:pPr algn="l"/>
          <a:r>
            <a:rPr lang="en-US" altLang="zh-CN" sz="1100" dirty="0" smtClean="0">
              <a:solidFill>
                <a:schemeClr val="dk1"/>
              </a:solidFill>
              <a:latin typeface="微软雅黑" panose="020B0503020204020204" pitchFamily="34" charset="-122"/>
              <a:ea typeface="微软雅黑" panose="020B0503020204020204" pitchFamily="34" charset="-122"/>
              <a:cs typeface="+mn-cs"/>
            </a:rPr>
            <a:t>ALT </a:t>
          </a:r>
          <a:r>
            <a:rPr lang="zh-CN" altLang="en-US" sz="1100" dirty="0" smtClean="0">
              <a:solidFill>
                <a:schemeClr val="dk1"/>
              </a:solidFill>
              <a:latin typeface="微软雅黑" panose="020B0503020204020204" pitchFamily="34" charset="-122"/>
              <a:ea typeface="微软雅黑" panose="020B0503020204020204" pitchFamily="34" charset="-122"/>
              <a:cs typeface="+mn-cs"/>
            </a:rPr>
            <a:t>持续升高</a:t>
          </a:r>
          <a:r>
            <a:rPr lang="zh-CN" altLang="en-US" sz="1100" b="1" dirty="0" smtClean="0">
              <a:solidFill>
                <a:srgbClr val="FF0000"/>
              </a:solidFill>
              <a:latin typeface="微软雅黑" panose="020B0503020204020204" pitchFamily="34" charset="-122"/>
              <a:ea typeface="微软雅黑" panose="020B0503020204020204" pitchFamily="34" charset="-122"/>
              <a:cs typeface="+mn-cs"/>
            </a:rPr>
            <a:t>≥</a:t>
          </a:r>
          <a:r>
            <a:rPr lang="en-US" altLang="zh-CN" sz="1100" b="1" dirty="0" smtClean="0">
              <a:solidFill>
                <a:srgbClr val="FF0000"/>
              </a:solidFill>
              <a:latin typeface="微软雅黑" panose="020B0503020204020204" pitchFamily="34" charset="-122"/>
              <a:ea typeface="微软雅黑" panose="020B0503020204020204" pitchFamily="34" charset="-122"/>
              <a:cs typeface="+mn-cs"/>
            </a:rPr>
            <a:t>2×ULN</a:t>
          </a:r>
          <a:endParaRPr lang="en-US" sz="1100" dirty="0">
            <a:latin typeface="微软雅黑" panose="020B0503020204020204" pitchFamily="34" charset="-122"/>
            <a:ea typeface="微软雅黑" panose="020B0503020204020204" pitchFamily="34" charset="-122"/>
          </a:endParaRPr>
        </a:p>
      </dgm:t>
    </dgm:pt>
    <dgm:pt modelId="{B5D7BBAB-3AB7-42ED-B82B-E89400D32701}" type="parTrans" cxnId="{FED9E1DB-58BB-4E0E-B342-AC4B6A2D6BF8}">
      <dgm:prSet/>
      <dgm:spPr/>
      <dgm:t>
        <a:bodyPr/>
        <a:lstStyle/>
        <a:p>
          <a:endParaRPr lang="en-US" sz="1400"/>
        </a:p>
      </dgm:t>
    </dgm:pt>
    <dgm:pt modelId="{2C65DBE9-FEC6-45B1-B849-13E62608BB07}" type="sibTrans" cxnId="{FED9E1DB-58BB-4E0E-B342-AC4B6A2D6BF8}">
      <dgm:prSet/>
      <dgm:spPr/>
      <dgm:t>
        <a:bodyPr/>
        <a:lstStyle/>
        <a:p>
          <a:endParaRPr lang="en-US"/>
        </a:p>
      </dgm:t>
    </dgm:pt>
    <dgm:pt modelId="{C430EA1B-3D18-4EF7-A0A7-9DC9B41C9B26}">
      <dgm:prSet phldrT="[Text]" custT="1"/>
      <dgm:spPr>
        <a:ln>
          <a:solidFill>
            <a:schemeClr val="accent1">
              <a:lumMod val="75000"/>
            </a:schemeClr>
          </a:solidFill>
        </a:ln>
      </dgm:spPr>
      <dgm:t>
        <a:bodyPr/>
        <a:lstStyle/>
        <a:p>
          <a:pPr algn="l"/>
          <a:r>
            <a:rPr lang="zh-CN" altLang="en-US" sz="1100" dirty="0" smtClean="0">
              <a:solidFill>
                <a:schemeClr val="dk1"/>
              </a:solidFill>
              <a:latin typeface="微软雅黑" panose="020B0503020204020204" pitchFamily="34" charset="-122"/>
              <a:ea typeface="微软雅黑" panose="020B0503020204020204" pitchFamily="34" charset="-122"/>
              <a:cs typeface="+mn-cs"/>
            </a:rPr>
            <a:t>如用干扰素治疗</a:t>
          </a:r>
          <a:r>
            <a:rPr lang="en-US" altLang="zh-CN" sz="1100" dirty="0" smtClean="0">
              <a:solidFill>
                <a:schemeClr val="dk1"/>
              </a:solidFill>
              <a:latin typeface="微软雅黑" panose="020B0503020204020204" pitchFamily="34" charset="-122"/>
              <a:ea typeface="微软雅黑" panose="020B0503020204020204" pitchFamily="34" charset="-122"/>
              <a:cs typeface="+mn-cs"/>
            </a:rPr>
            <a:t>:</a:t>
          </a:r>
        </a:p>
        <a:p>
          <a:pPr algn="l"/>
          <a:r>
            <a:rPr lang="en-US" altLang="zh-CN" sz="1100" dirty="0" smtClean="0">
              <a:solidFill>
                <a:schemeClr val="dk1"/>
              </a:solidFill>
              <a:latin typeface="微软雅黑" panose="020B0503020204020204" pitchFamily="34" charset="-122"/>
              <a:ea typeface="微软雅黑" panose="020B0503020204020204" pitchFamily="34" charset="-122"/>
              <a:cs typeface="+mn-cs"/>
            </a:rPr>
            <a:t>ALT </a:t>
          </a:r>
          <a:r>
            <a:rPr lang="zh-CN" altLang="en-US" sz="1100" dirty="0" smtClean="0">
              <a:solidFill>
                <a:schemeClr val="dk1"/>
              </a:solidFill>
              <a:latin typeface="微软雅黑" panose="020B0503020204020204" pitchFamily="34" charset="-122"/>
              <a:ea typeface="微软雅黑" panose="020B0503020204020204" pitchFamily="34" charset="-122"/>
              <a:cs typeface="+mn-cs"/>
            </a:rPr>
            <a:t>应≤</a:t>
          </a:r>
          <a:r>
            <a:rPr lang="en-US" altLang="zh-CN" sz="1100" dirty="0" smtClean="0">
              <a:solidFill>
                <a:schemeClr val="dk1"/>
              </a:solidFill>
              <a:latin typeface="微软雅黑" panose="020B0503020204020204" pitchFamily="34" charset="-122"/>
              <a:ea typeface="微软雅黑" panose="020B0503020204020204" pitchFamily="34" charset="-122"/>
              <a:cs typeface="+mn-cs"/>
            </a:rPr>
            <a:t>10×ULN </a:t>
          </a:r>
        </a:p>
        <a:p>
          <a:pPr algn="l"/>
          <a:r>
            <a:rPr lang="en-US" altLang="zh-CN" sz="1100" dirty="0" smtClean="0">
              <a:solidFill>
                <a:schemeClr val="dk1"/>
              </a:solidFill>
              <a:latin typeface="微软雅黑" panose="020B0503020204020204" pitchFamily="34" charset="-122"/>
              <a:ea typeface="微软雅黑" panose="020B0503020204020204" pitchFamily="34" charset="-122"/>
              <a:cs typeface="+mn-cs"/>
            </a:rPr>
            <a:t>and TBIL </a:t>
          </a:r>
          <a:r>
            <a:rPr lang="zh-CN" altLang="en-US" sz="1100" dirty="0" smtClean="0">
              <a:solidFill>
                <a:schemeClr val="dk1"/>
              </a:solidFill>
              <a:latin typeface="微软雅黑" panose="020B0503020204020204" pitchFamily="34" charset="-122"/>
              <a:ea typeface="微软雅黑" panose="020B0503020204020204" pitchFamily="34" charset="-122"/>
              <a:cs typeface="+mn-cs"/>
            </a:rPr>
            <a:t>应＜</a:t>
          </a:r>
          <a:r>
            <a:rPr lang="en-US" altLang="zh-CN" sz="1100" dirty="0" smtClean="0">
              <a:solidFill>
                <a:schemeClr val="dk1"/>
              </a:solidFill>
              <a:latin typeface="微软雅黑" panose="020B0503020204020204" pitchFamily="34" charset="-122"/>
              <a:ea typeface="微软雅黑" panose="020B0503020204020204" pitchFamily="34" charset="-122"/>
              <a:cs typeface="+mn-cs"/>
            </a:rPr>
            <a:t>2×ULN</a:t>
          </a:r>
          <a:endParaRPr lang="en-US" sz="1100" dirty="0">
            <a:latin typeface="微软雅黑" panose="020B0503020204020204" pitchFamily="34" charset="-122"/>
            <a:ea typeface="微软雅黑" panose="020B0503020204020204" pitchFamily="34" charset="-122"/>
          </a:endParaRPr>
        </a:p>
      </dgm:t>
    </dgm:pt>
    <dgm:pt modelId="{37526AB6-9042-4256-B6AB-90BCE0F788AE}" type="parTrans" cxnId="{5371B9BC-DAFF-4FA7-8C61-3FDD63EEFA52}">
      <dgm:prSet/>
      <dgm:spPr/>
      <dgm:t>
        <a:bodyPr/>
        <a:lstStyle/>
        <a:p>
          <a:endParaRPr lang="en-US" sz="1400"/>
        </a:p>
      </dgm:t>
    </dgm:pt>
    <dgm:pt modelId="{9D01E2AF-38F9-4142-9632-CFB4D74BCDCE}" type="sibTrans" cxnId="{5371B9BC-DAFF-4FA7-8C61-3FDD63EEFA52}">
      <dgm:prSet/>
      <dgm:spPr/>
      <dgm:t>
        <a:bodyPr/>
        <a:lstStyle/>
        <a:p>
          <a:endParaRPr lang="en-US"/>
        </a:p>
      </dgm:t>
    </dgm:pt>
    <dgm:pt modelId="{9711EDA6-3BCC-4427-AF80-F2AD8A4D6294}">
      <dgm:prSet phldrT="[Text]" custT="1"/>
      <dgm:spPr>
        <a:noFill/>
        <a:ln>
          <a:noFill/>
        </a:ln>
      </dgm:spPr>
      <dgm:t>
        <a:bodyPr/>
        <a:lstStyle/>
        <a:p>
          <a:pPr rtl="0"/>
          <a:r>
            <a:rPr lang="en-US" altLang="zh-CN" sz="1800" b="1" baseline="0" dirty="0" smtClean="0">
              <a:solidFill>
                <a:schemeClr val="tx1"/>
              </a:solidFill>
              <a:effectLst/>
              <a:latin typeface="+mn-ea"/>
              <a:ea typeface="+mn-ea"/>
              <a:cs typeface="+mn-cs"/>
            </a:rPr>
            <a:t>    </a:t>
          </a:r>
          <a:r>
            <a:rPr lang="en-US" altLang="zh-CN" sz="1800" b="1" baseline="0" dirty="0" smtClean="0">
              <a:solidFill>
                <a:schemeClr val="tx1"/>
              </a:solidFill>
              <a:effectLst/>
              <a:latin typeface="微软雅黑" panose="020B0503020204020204" pitchFamily="34" charset="-122"/>
              <a:ea typeface="微软雅黑" panose="020B0503020204020204" pitchFamily="34" charset="-122"/>
              <a:cs typeface="+mn-cs"/>
            </a:rPr>
            <a:t>HBV DNA</a:t>
          </a:r>
          <a:endParaRPr lang="en-US" sz="1800" dirty="0">
            <a:solidFill>
              <a:schemeClr val="tx1"/>
            </a:solidFill>
            <a:latin typeface="微软雅黑" panose="020B0503020204020204" pitchFamily="34" charset="-122"/>
            <a:ea typeface="微软雅黑" panose="020B0503020204020204" pitchFamily="34" charset="-122"/>
          </a:endParaRPr>
        </a:p>
      </dgm:t>
    </dgm:pt>
    <dgm:pt modelId="{E5B17117-8D45-4970-A8B4-0C38054B6A65}" type="sibTrans" cxnId="{B49117B7-D357-4C9B-AF97-C66239EF7C40}">
      <dgm:prSet/>
      <dgm:spPr/>
      <dgm:t>
        <a:bodyPr/>
        <a:lstStyle/>
        <a:p>
          <a:endParaRPr lang="en-US"/>
        </a:p>
      </dgm:t>
    </dgm:pt>
    <dgm:pt modelId="{A9BCEE98-BA50-479D-A02E-61340A33537D}" type="parTrans" cxnId="{B49117B7-D357-4C9B-AF97-C66239EF7C40}">
      <dgm:prSet/>
      <dgm:spPr/>
      <dgm:t>
        <a:bodyPr/>
        <a:lstStyle/>
        <a:p>
          <a:endParaRPr lang="en-US"/>
        </a:p>
      </dgm:t>
    </dgm:pt>
    <dgm:pt modelId="{7C22B129-9E44-477B-9741-53E945EE7D37}" type="pres">
      <dgm:prSet presAssocID="{3FD36021-48D5-4DB6-8B0A-67CFCD3CD199}" presName="diagram" presStyleCnt="0">
        <dgm:presLayoutVars>
          <dgm:chPref val="1"/>
          <dgm:dir/>
          <dgm:animOne val="branch"/>
          <dgm:animLvl val="lvl"/>
          <dgm:resizeHandles/>
        </dgm:presLayoutVars>
      </dgm:prSet>
      <dgm:spPr/>
      <dgm:t>
        <a:bodyPr/>
        <a:lstStyle/>
        <a:p>
          <a:endParaRPr lang="en-US"/>
        </a:p>
      </dgm:t>
    </dgm:pt>
    <dgm:pt modelId="{9C304439-8A40-4E6A-A075-A646E8AA35BC}" type="pres">
      <dgm:prSet presAssocID="{9711EDA6-3BCC-4427-AF80-F2AD8A4D6294}" presName="root" presStyleCnt="0"/>
      <dgm:spPr/>
    </dgm:pt>
    <dgm:pt modelId="{528DCE39-47B0-4DEA-A9E5-80403868AD67}" type="pres">
      <dgm:prSet presAssocID="{9711EDA6-3BCC-4427-AF80-F2AD8A4D6294}" presName="rootComposite" presStyleCnt="0"/>
      <dgm:spPr/>
    </dgm:pt>
    <dgm:pt modelId="{14D221B8-C1C9-418E-B5F4-594D91BFB8AB}" type="pres">
      <dgm:prSet presAssocID="{9711EDA6-3BCC-4427-AF80-F2AD8A4D6294}" presName="rootText" presStyleLbl="node1" presStyleIdx="0" presStyleCnt="2" custScaleX="122186" custLinFactNeighborX="-16399" custLinFactNeighborY="-546"/>
      <dgm:spPr/>
      <dgm:t>
        <a:bodyPr/>
        <a:lstStyle/>
        <a:p>
          <a:endParaRPr lang="en-US"/>
        </a:p>
      </dgm:t>
    </dgm:pt>
    <dgm:pt modelId="{24D65E98-8542-40D2-97E8-4164E7ABC205}" type="pres">
      <dgm:prSet presAssocID="{9711EDA6-3BCC-4427-AF80-F2AD8A4D6294}" presName="rootConnector" presStyleLbl="node1" presStyleIdx="0" presStyleCnt="2"/>
      <dgm:spPr/>
      <dgm:t>
        <a:bodyPr/>
        <a:lstStyle/>
        <a:p>
          <a:endParaRPr lang="en-US"/>
        </a:p>
      </dgm:t>
    </dgm:pt>
    <dgm:pt modelId="{56D3EB3C-33DD-4F74-9A20-734631150078}" type="pres">
      <dgm:prSet presAssocID="{9711EDA6-3BCC-4427-AF80-F2AD8A4D6294}" presName="childShape" presStyleCnt="0"/>
      <dgm:spPr/>
    </dgm:pt>
    <dgm:pt modelId="{00707424-753F-40C2-B24D-D5017A29C2D7}" type="pres">
      <dgm:prSet presAssocID="{57ED22C3-905E-4751-A841-8295F04F50C8}" presName="Name13" presStyleLbl="parChTrans1D2" presStyleIdx="0" presStyleCnt="4"/>
      <dgm:spPr/>
      <dgm:t>
        <a:bodyPr/>
        <a:lstStyle/>
        <a:p>
          <a:endParaRPr lang="en-US"/>
        </a:p>
      </dgm:t>
    </dgm:pt>
    <dgm:pt modelId="{53543C14-218C-4B61-B301-7A1E209B2516}" type="pres">
      <dgm:prSet presAssocID="{A777424E-E932-48D4-9312-3B6135FB08E3}" presName="childText" presStyleLbl="bgAcc1" presStyleIdx="0" presStyleCnt="4" custScaleX="139391" custLinFactNeighborX="5167" custLinFactNeighborY="2427">
        <dgm:presLayoutVars>
          <dgm:bulletEnabled val="1"/>
        </dgm:presLayoutVars>
      </dgm:prSet>
      <dgm:spPr/>
      <dgm:t>
        <a:bodyPr/>
        <a:lstStyle/>
        <a:p>
          <a:endParaRPr lang="en-US"/>
        </a:p>
      </dgm:t>
    </dgm:pt>
    <dgm:pt modelId="{31ED0360-86D9-442E-97BB-C4AD8BE86210}" type="pres">
      <dgm:prSet presAssocID="{A38968B7-DF30-404E-9897-06394697F2B5}" presName="Name13" presStyleLbl="parChTrans1D2" presStyleIdx="1" presStyleCnt="4"/>
      <dgm:spPr/>
      <dgm:t>
        <a:bodyPr/>
        <a:lstStyle/>
        <a:p>
          <a:endParaRPr lang="en-US"/>
        </a:p>
      </dgm:t>
    </dgm:pt>
    <dgm:pt modelId="{B1632DFB-2C78-4E24-98C1-8E310A193541}" type="pres">
      <dgm:prSet presAssocID="{59EE7950-9DCC-44D9-86C0-C8763DF8F29A}" presName="childText" presStyleLbl="bgAcc1" presStyleIdx="1" presStyleCnt="4" custScaleX="140338" custScaleY="104019" custLinFactNeighborX="4650" custLinFactNeighborY="-2158">
        <dgm:presLayoutVars>
          <dgm:bulletEnabled val="1"/>
        </dgm:presLayoutVars>
      </dgm:prSet>
      <dgm:spPr/>
      <dgm:t>
        <a:bodyPr/>
        <a:lstStyle/>
        <a:p>
          <a:endParaRPr lang="en-US"/>
        </a:p>
      </dgm:t>
    </dgm:pt>
    <dgm:pt modelId="{A6719919-10A0-42D2-87E5-027D8B8D2190}" type="pres">
      <dgm:prSet presAssocID="{67974317-BBCD-4137-AF34-2A236377D423}" presName="root" presStyleCnt="0"/>
      <dgm:spPr/>
    </dgm:pt>
    <dgm:pt modelId="{71C3F74D-91A4-49B7-BBB2-614732CEDFE3}" type="pres">
      <dgm:prSet presAssocID="{67974317-BBCD-4137-AF34-2A236377D423}" presName="rootComposite" presStyleCnt="0"/>
      <dgm:spPr/>
    </dgm:pt>
    <dgm:pt modelId="{15D384E0-6E63-4BF2-9268-7202CED721B7}" type="pres">
      <dgm:prSet presAssocID="{67974317-BBCD-4137-AF34-2A236377D423}" presName="rootText" presStyleLbl="node1" presStyleIdx="1" presStyleCnt="2"/>
      <dgm:spPr/>
      <dgm:t>
        <a:bodyPr/>
        <a:lstStyle/>
        <a:p>
          <a:endParaRPr lang="en-US"/>
        </a:p>
      </dgm:t>
    </dgm:pt>
    <dgm:pt modelId="{FBC59914-72F6-41F3-94FF-7CF6E471C1FF}" type="pres">
      <dgm:prSet presAssocID="{67974317-BBCD-4137-AF34-2A236377D423}" presName="rootConnector" presStyleLbl="node1" presStyleIdx="1" presStyleCnt="2"/>
      <dgm:spPr/>
      <dgm:t>
        <a:bodyPr/>
        <a:lstStyle/>
        <a:p>
          <a:endParaRPr lang="en-US"/>
        </a:p>
      </dgm:t>
    </dgm:pt>
    <dgm:pt modelId="{E08395A2-9E13-4387-B582-F9424C4AE4C8}" type="pres">
      <dgm:prSet presAssocID="{67974317-BBCD-4137-AF34-2A236377D423}" presName="childShape" presStyleCnt="0"/>
      <dgm:spPr/>
    </dgm:pt>
    <dgm:pt modelId="{F3917C0A-507B-44C3-AA45-05D76CF0F924}" type="pres">
      <dgm:prSet presAssocID="{B5D7BBAB-3AB7-42ED-B82B-E89400D32701}" presName="Name13" presStyleLbl="parChTrans1D2" presStyleIdx="2" presStyleCnt="4"/>
      <dgm:spPr/>
      <dgm:t>
        <a:bodyPr/>
        <a:lstStyle/>
        <a:p>
          <a:endParaRPr lang="en-US"/>
        </a:p>
      </dgm:t>
    </dgm:pt>
    <dgm:pt modelId="{43F98C97-F27F-4BE9-A714-C059F239463E}" type="pres">
      <dgm:prSet presAssocID="{5D9006ED-38C3-4B38-80EE-F880D1F9C1E2}" presName="childText" presStyleLbl="bgAcc1" presStyleIdx="2" presStyleCnt="4" custScaleX="134165" custLinFactNeighborX="6665" custLinFactNeighborY="-4657">
        <dgm:presLayoutVars>
          <dgm:bulletEnabled val="1"/>
        </dgm:presLayoutVars>
      </dgm:prSet>
      <dgm:spPr/>
      <dgm:t>
        <a:bodyPr/>
        <a:lstStyle/>
        <a:p>
          <a:endParaRPr lang="en-US"/>
        </a:p>
      </dgm:t>
    </dgm:pt>
    <dgm:pt modelId="{CE3E3655-69E0-47C7-A506-6224F25A2301}" type="pres">
      <dgm:prSet presAssocID="{37526AB6-9042-4256-B6AB-90BCE0F788AE}" presName="Name13" presStyleLbl="parChTrans1D2" presStyleIdx="3" presStyleCnt="4"/>
      <dgm:spPr/>
      <dgm:t>
        <a:bodyPr/>
        <a:lstStyle/>
        <a:p>
          <a:endParaRPr lang="en-US"/>
        </a:p>
      </dgm:t>
    </dgm:pt>
    <dgm:pt modelId="{96A26F7B-1C42-4FAD-B19D-B9C6F746B053}" type="pres">
      <dgm:prSet presAssocID="{C430EA1B-3D18-4EF7-A0A7-9DC9B41C9B26}" presName="childText" presStyleLbl="bgAcc1" presStyleIdx="3" presStyleCnt="4" custScaleX="134165" custScaleY="100000" custLinFactNeighborX="6665" custLinFactNeighborY="-2158">
        <dgm:presLayoutVars>
          <dgm:bulletEnabled val="1"/>
        </dgm:presLayoutVars>
      </dgm:prSet>
      <dgm:spPr/>
      <dgm:t>
        <a:bodyPr/>
        <a:lstStyle/>
        <a:p>
          <a:endParaRPr lang="en-US"/>
        </a:p>
      </dgm:t>
    </dgm:pt>
  </dgm:ptLst>
  <dgm:cxnLst>
    <dgm:cxn modelId="{ABF878AC-89A8-41B4-B8F7-093F541E73D5}" type="presOf" srcId="{A38968B7-DF30-404E-9897-06394697F2B5}" destId="{31ED0360-86D9-442E-97BB-C4AD8BE86210}" srcOrd="0" destOrd="0" presId="urn:microsoft.com/office/officeart/2005/8/layout/hierarchy3#1"/>
    <dgm:cxn modelId="{8F4A49F9-BFF5-4608-A671-6A918765AF3E}" type="presOf" srcId="{B5D7BBAB-3AB7-42ED-B82B-E89400D32701}" destId="{F3917C0A-507B-44C3-AA45-05D76CF0F924}" srcOrd="0" destOrd="0" presId="urn:microsoft.com/office/officeart/2005/8/layout/hierarchy3#1"/>
    <dgm:cxn modelId="{F9630136-80AF-407F-A824-40A5E6DC2908}" type="presOf" srcId="{37526AB6-9042-4256-B6AB-90BCE0F788AE}" destId="{CE3E3655-69E0-47C7-A506-6224F25A2301}" srcOrd="0" destOrd="0" presId="urn:microsoft.com/office/officeart/2005/8/layout/hierarchy3#1"/>
    <dgm:cxn modelId="{ED273F0A-4488-4C61-8100-8EB8D443A8DB}" type="presOf" srcId="{67974317-BBCD-4137-AF34-2A236377D423}" destId="{FBC59914-72F6-41F3-94FF-7CF6E471C1FF}" srcOrd="1" destOrd="0" presId="urn:microsoft.com/office/officeart/2005/8/layout/hierarchy3#1"/>
    <dgm:cxn modelId="{3237AFF4-ECFE-4386-90B7-948051C27FDE}" srcId="{3FD36021-48D5-4DB6-8B0A-67CFCD3CD199}" destId="{67974317-BBCD-4137-AF34-2A236377D423}" srcOrd="1" destOrd="0" parTransId="{039865ED-114D-40DE-BEF6-888477468D8E}" sibTransId="{624C4CA7-6774-4520-A166-9451F808002D}"/>
    <dgm:cxn modelId="{AB2DBF5F-0CC0-4CAA-9210-5543E39F60FF}" type="presOf" srcId="{3FD36021-48D5-4DB6-8B0A-67CFCD3CD199}" destId="{7C22B129-9E44-477B-9741-53E945EE7D37}" srcOrd="0" destOrd="0" presId="urn:microsoft.com/office/officeart/2005/8/layout/hierarchy3#1"/>
    <dgm:cxn modelId="{C8DCB44C-F117-43BD-84AF-29F6EF260C39}" type="presOf" srcId="{A777424E-E932-48D4-9312-3B6135FB08E3}" destId="{53543C14-218C-4B61-B301-7A1E209B2516}" srcOrd="0" destOrd="0" presId="urn:microsoft.com/office/officeart/2005/8/layout/hierarchy3#1"/>
    <dgm:cxn modelId="{301A69E8-655D-442C-995D-A04934435F22}" type="presOf" srcId="{9711EDA6-3BCC-4427-AF80-F2AD8A4D6294}" destId="{14D221B8-C1C9-418E-B5F4-594D91BFB8AB}" srcOrd="0" destOrd="0" presId="urn:microsoft.com/office/officeart/2005/8/layout/hierarchy3#1"/>
    <dgm:cxn modelId="{E337044A-122E-4B07-80DC-CA0B024967C7}" srcId="{9711EDA6-3BCC-4427-AF80-F2AD8A4D6294}" destId="{A777424E-E932-48D4-9312-3B6135FB08E3}" srcOrd="0" destOrd="0" parTransId="{57ED22C3-905E-4751-A841-8295F04F50C8}" sibTransId="{4234C1A8-8240-4845-9166-C8EC9FA97C31}"/>
    <dgm:cxn modelId="{FED9E1DB-58BB-4E0E-B342-AC4B6A2D6BF8}" srcId="{67974317-BBCD-4137-AF34-2A236377D423}" destId="{5D9006ED-38C3-4B38-80EE-F880D1F9C1E2}" srcOrd="0" destOrd="0" parTransId="{B5D7BBAB-3AB7-42ED-B82B-E89400D32701}" sibTransId="{2C65DBE9-FEC6-45B1-B849-13E62608BB07}"/>
    <dgm:cxn modelId="{1D24FEBB-6918-4834-8AB5-5E7C1AFCE2C1}" type="presOf" srcId="{57ED22C3-905E-4751-A841-8295F04F50C8}" destId="{00707424-753F-40C2-B24D-D5017A29C2D7}" srcOrd="0" destOrd="0" presId="urn:microsoft.com/office/officeart/2005/8/layout/hierarchy3#1"/>
    <dgm:cxn modelId="{D2A97B69-C415-47FE-8064-CDF47A2D408B}" type="presOf" srcId="{59EE7950-9DCC-44D9-86C0-C8763DF8F29A}" destId="{B1632DFB-2C78-4E24-98C1-8E310A193541}" srcOrd="0" destOrd="0" presId="urn:microsoft.com/office/officeart/2005/8/layout/hierarchy3#1"/>
    <dgm:cxn modelId="{5371B9BC-DAFF-4FA7-8C61-3FDD63EEFA52}" srcId="{67974317-BBCD-4137-AF34-2A236377D423}" destId="{C430EA1B-3D18-4EF7-A0A7-9DC9B41C9B26}" srcOrd="1" destOrd="0" parTransId="{37526AB6-9042-4256-B6AB-90BCE0F788AE}" sibTransId="{9D01E2AF-38F9-4142-9632-CFB4D74BCDCE}"/>
    <dgm:cxn modelId="{471856B8-2E3C-4C26-99DE-1F8842907F25}" srcId="{9711EDA6-3BCC-4427-AF80-F2AD8A4D6294}" destId="{59EE7950-9DCC-44D9-86C0-C8763DF8F29A}" srcOrd="1" destOrd="0" parTransId="{A38968B7-DF30-404E-9897-06394697F2B5}" sibTransId="{781CE6DC-375F-4E43-89B7-68D9A3370F6A}"/>
    <dgm:cxn modelId="{0B18BA90-3429-48A3-B11F-60401B187D82}" type="presOf" srcId="{67974317-BBCD-4137-AF34-2A236377D423}" destId="{15D384E0-6E63-4BF2-9268-7202CED721B7}" srcOrd="0" destOrd="0" presId="urn:microsoft.com/office/officeart/2005/8/layout/hierarchy3#1"/>
    <dgm:cxn modelId="{5057C371-815D-4389-B2E4-259AD0EC5DB4}" type="presOf" srcId="{9711EDA6-3BCC-4427-AF80-F2AD8A4D6294}" destId="{24D65E98-8542-40D2-97E8-4164E7ABC205}" srcOrd="1" destOrd="0" presId="urn:microsoft.com/office/officeart/2005/8/layout/hierarchy3#1"/>
    <dgm:cxn modelId="{E53BCB00-CEBB-44EC-B28D-8E4C2541F042}" type="presOf" srcId="{C430EA1B-3D18-4EF7-A0A7-9DC9B41C9B26}" destId="{96A26F7B-1C42-4FAD-B19D-B9C6F746B053}" srcOrd="0" destOrd="0" presId="urn:microsoft.com/office/officeart/2005/8/layout/hierarchy3#1"/>
    <dgm:cxn modelId="{5CC7CE0F-686F-4B15-8200-A042233343B7}" type="presOf" srcId="{5D9006ED-38C3-4B38-80EE-F880D1F9C1E2}" destId="{43F98C97-F27F-4BE9-A714-C059F239463E}" srcOrd="0" destOrd="0" presId="urn:microsoft.com/office/officeart/2005/8/layout/hierarchy3#1"/>
    <dgm:cxn modelId="{B49117B7-D357-4C9B-AF97-C66239EF7C40}" srcId="{3FD36021-48D5-4DB6-8B0A-67CFCD3CD199}" destId="{9711EDA6-3BCC-4427-AF80-F2AD8A4D6294}" srcOrd="0" destOrd="0" parTransId="{A9BCEE98-BA50-479D-A02E-61340A33537D}" sibTransId="{E5B17117-8D45-4970-A8B4-0C38054B6A65}"/>
    <dgm:cxn modelId="{A509586B-4B87-4AC8-BB4B-D0515EE6E124}" type="presParOf" srcId="{7C22B129-9E44-477B-9741-53E945EE7D37}" destId="{9C304439-8A40-4E6A-A075-A646E8AA35BC}" srcOrd="0" destOrd="0" presId="urn:microsoft.com/office/officeart/2005/8/layout/hierarchy3#1"/>
    <dgm:cxn modelId="{DA9A2D4E-33D6-4EAA-9E0D-EC1F3E394F3F}" type="presParOf" srcId="{9C304439-8A40-4E6A-A075-A646E8AA35BC}" destId="{528DCE39-47B0-4DEA-A9E5-80403868AD67}" srcOrd="0" destOrd="0" presId="urn:microsoft.com/office/officeart/2005/8/layout/hierarchy3#1"/>
    <dgm:cxn modelId="{FA16F295-D709-428E-B3D9-20FF56F01340}" type="presParOf" srcId="{528DCE39-47B0-4DEA-A9E5-80403868AD67}" destId="{14D221B8-C1C9-418E-B5F4-594D91BFB8AB}" srcOrd="0" destOrd="0" presId="urn:microsoft.com/office/officeart/2005/8/layout/hierarchy3#1"/>
    <dgm:cxn modelId="{E19CDCAF-686E-43CF-B05F-C9EE345337C1}" type="presParOf" srcId="{528DCE39-47B0-4DEA-A9E5-80403868AD67}" destId="{24D65E98-8542-40D2-97E8-4164E7ABC205}" srcOrd="1" destOrd="0" presId="urn:microsoft.com/office/officeart/2005/8/layout/hierarchy3#1"/>
    <dgm:cxn modelId="{9DF26092-7581-486C-976E-F058971A752C}" type="presParOf" srcId="{9C304439-8A40-4E6A-A075-A646E8AA35BC}" destId="{56D3EB3C-33DD-4F74-9A20-734631150078}" srcOrd="1" destOrd="0" presId="urn:microsoft.com/office/officeart/2005/8/layout/hierarchy3#1"/>
    <dgm:cxn modelId="{A54C5A7D-53B1-4939-97A4-576921220006}" type="presParOf" srcId="{56D3EB3C-33DD-4F74-9A20-734631150078}" destId="{00707424-753F-40C2-B24D-D5017A29C2D7}" srcOrd="0" destOrd="0" presId="urn:microsoft.com/office/officeart/2005/8/layout/hierarchy3#1"/>
    <dgm:cxn modelId="{76B2DCB1-C1C7-4D8B-941D-A6A75590A411}" type="presParOf" srcId="{56D3EB3C-33DD-4F74-9A20-734631150078}" destId="{53543C14-218C-4B61-B301-7A1E209B2516}" srcOrd="1" destOrd="0" presId="urn:microsoft.com/office/officeart/2005/8/layout/hierarchy3#1"/>
    <dgm:cxn modelId="{127EE7E2-7129-407E-8805-7079C4F4530A}" type="presParOf" srcId="{56D3EB3C-33DD-4F74-9A20-734631150078}" destId="{31ED0360-86D9-442E-97BB-C4AD8BE86210}" srcOrd="2" destOrd="0" presId="urn:microsoft.com/office/officeart/2005/8/layout/hierarchy3#1"/>
    <dgm:cxn modelId="{09098076-BFFA-4AD5-B8B1-9E45CBD2E273}" type="presParOf" srcId="{56D3EB3C-33DD-4F74-9A20-734631150078}" destId="{B1632DFB-2C78-4E24-98C1-8E310A193541}" srcOrd="3" destOrd="0" presId="urn:microsoft.com/office/officeart/2005/8/layout/hierarchy3#1"/>
    <dgm:cxn modelId="{BF70D148-0F56-4B6F-83C6-7EEE4D65BBFD}" type="presParOf" srcId="{7C22B129-9E44-477B-9741-53E945EE7D37}" destId="{A6719919-10A0-42D2-87E5-027D8B8D2190}" srcOrd="1" destOrd="0" presId="urn:microsoft.com/office/officeart/2005/8/layout/hierarchy3#1"/>
    <dgm:cxn modelId="{F9DDBAE8-D2BF-4D91-AA58-3F022E9A7A02}" type="presParOf" srcId="{A6719919-10A0-42D2-87E5-027D8B8D2190}" destId="{71C3F74D-91A4-49B7-BBB2-614732CEDFE3}" srcOrd="0" destOrd="0" presId="urn:microsoft.com/office/officeart/2005/8/layout/hierarchy3#1"/>
    <dgm:cxn modelId="{FDF87A85-5A0C-48EC-94DE-C25D3A5CD000}" type="presParOf" srcId="{71C3F74D-91A4-49B7-BBB2-614732CEDFE3}" destId="{15D384E0-6E63-4BF2-9268-7202CED721B7}" srcOrd="0" destOrd="0" presId="urn:microsoft.com/office/officeart/2005/8/layout/hierarchy3#1"/>
    <dgm:cxn modelId="{BF5893F0-8A84-4D25-BA00-5CC5AF8A0A67}" type="presParOf" srcId="{71C3F74D-91A4-49B7-BBB2-614732CEDFE3}" destId="{FBC59914-72F6-41F3-94FF-7CF6E471C1FF}" srcOrd="1" destOrd="0" presId="urn:microsoft.com/office/officeart/2005/8/layout/hierarchy3#1"/>
    <dgm:cxn modelId="{EEF0F8A8-84EC-4261-BDC9-5E552BF86F90}" type="presParOf" srcId="{A6719919-10A0-42D2-87E5-027D8B8D2190}" destId="{E08395A2-9E13-4387-B582-F9424C4AE4C8}" srcOrd="1" destOrd="0" presId="urn:microsoft.com/office/officeart/2005/8/layout/hierarchy3#1"/>
    <dgm:cxn modelId="{B25AD170-D48B-48F0-B0FD-E9833E23E23B}" type="presParOf" srcId="{E08395A2-9E13-4387-B582-F9424C4AE4C8}" destId="{F3917C0A-507B-44C3-AA45-05D76CF0F924}" srcOrd="0" destOrd="0" presId="urn:microsoft.com/office/officeart/2005/8/layout/hierarchy3#1"/>
    <dgm:cxn modelId="{4C06A008-CED0-4A80-BFD9-CE96B5D1C6EA}" type="presParOf" srcId="{E08395A2-9E13-4387-B582-F9424C4AE4C8}" destId="{43F98C97-F27F-4BE9-A714-C059F239463E}" srcOrd="1" destOrd="0" presId="urn:microsoft.com/office/officeart/2005/8/layout/hierarchy3#1"/>
    <dgm:cxn modelId="{27ECAEAA-E499-4351-AD8C-0A8E439D0649}" type="presParOf" srcId="{E08395A2-9E13-4387-B582-F9424C4AE4C8}" destId="{CE3E3655-69E0-47C7-A506-6224F25A2301}" srcOrd="2" destOrd="0" presId="urn:microsoft.com/office/officeart/2005/8/layout/hierarchy3#1"/>
    <dgm:cxn modelId="{4D8BF5B9-64A3-45F7-BD34-342DCB774D03}" type="presParOf" srcId="{E08395A2-9E13-4387-B582-F9424C4AE4C8}" destId="{96A26F7B-1C42-4FAD-B19D-B9C6F746B053}" srcOrd="3" destOrd="0" presId="urn:microsoft.com/office/officeart/2005/8/layout/hierarchy3#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A84359-267F-4C96-AE09-F0F88C97BE4F}" type="doc">
      <dgm:prSet loTypeId="urn:microsoft.com/office/officeart/2005/8/layout/vList2#1" loCatId="list" qsTypeId="urn:microsoft.com/office/officeart/2005/8/quickstyle/simple1#2" qsCatId="simple" csTypeId="urn:microsoft.com/office/officeart/2005/8/colors/accent1_2#2" csCatId="accent1" phldr="1"/>
      <dgm:spPr/>
      <dgm:t>
        <a:bodyPr/>
        <a:lstStyle/>
        <a:p>
          <a:endParaRPr lang="zh-CN" altLang="en-US"/>
        </a:p>
      </dgm:t>
    </dgm:pt>
    <dgm:pt modelId="{263082C0-DB24-47E1-AA6F-BFE842842010}">
      <dgm:prSet phldrT="[文本]" custT="1"/>
      <dgm:spPr>
        <a:solidFill>
          <a:schemeClr val="accent3">
            <a:lumMod val="20000"/>
            <a:lumOff val="80000"/>
          </a:schemeClr>
        </a:solidFill>
        <a:ln>
          <a:solidFill>
            <a:schemeClr val="accent1">
              <a:lumMod val="75000"/>
            </a:schemeClr>
          </a:solidFill>
        </a:ln>
      </dgm:spPr>
      <dgm:t>
        <a:bodyPr/>
        <a:lstStyle/>
        <a:p>
          <a:pPr marL="0" marR="0" lvl="0" indent="0" defTabSz="914400" eaLnBrk="1" fontAlgn="auto" latinLnBrk="0" hangingPunct="1">
            <a:lnSpc>
              <a:spcPct val="120000"/>
            </a:lnSpc>
            <a:spcBef>
              <a:spcPts val="0"/>
            </a:spcBef>
            <a:spcAft>
              <a:spcPts val="0"/>
            </a:spcAft>
            <a:buClrTx/>
            <a:buSzTx/>
            <a:buFontTx/>
            <a:buNone/>
          </a:pPr>
          <a:r>
            <a:rPr lang="zh-CN" altLang="en-US" sz="16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根据血清</a:t>
          </a:r>
          <a:r>
            <a:rPr lang="en-US" altLang="zh-CN" sz="16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HBV DNA</a:t>
          </a:r>
          <a:r>
            <a:rPr lang="zh-CN" altLang="en-US" sz="16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、血清</a:t>
          </a:r>
          <a:r>
            <a:rPr lang="en-US" altLang="zh-CN" sz="16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ALT</a:t>
          </a:r>
          <a:r>
            <a:rPr lang="zh-CN" altLang="en-US" sz="16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和肝脏疾病严重程度综合评估</a:t>
          </a:r>
          <a:endParaRPr lang="en-US" altLang="zh-CN" sz="16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defTabSz="914400" eaLnBrk="1" fontAlgn="auto" latinLnBrk="0" hangingPunct="1">
            <a:lnSpc>
              <a:spcPct val="120000"/>
            </a:lnSpc>
            <a:spcBef>
              <a:spcPts val="0"/>
            </a:spcBef>
            <a:spcAft>
              <a:spcPts val="0"/>
            </a:spcAft>
            <a:buClrTx/>
            <a:buSzTx/>
            <a:buFontTx/>
            <a:buNone/>
          </a:pPr>
          <a:r>
            <a:rPr lang="zh-CN" altLang="en-US" sz="14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1400" b="1" baseline="0" dirty="0" err="1"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HBeAg</a:t>
          </a:r>
          <a:r>
            <a:rPr lang="en-US" altLang="zh-CN" sz="14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患者，发现</a:t>
          </a:r>
          <a:r>
            <a:rPr lang="en-US" altLang="zh-CN" sz="14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ALT</a:t>
          </a:r>
          <a:r>
            <a:rPr lang="zh-CN" altLang="en-US" sz="14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水平升高后，</a:t>
          </a:r>
          <a:r>
            <a:rPr lang="zh-CN" altLang="en-US" sz="1400" b="1" u="sng"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可以考虑观察</a:t>
          </a:r>
          <a:r>
            <a:rPr lang="en-US" sz="1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sz="1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个月，</a:t>
          </a:r>
        </a:p>
        <a:p>
          <a:pPr marL="0" marR="0" lvl="0" indent="0" defTabSz="914400" eaLnBrk="1" fontAlgn="auto" latinLnBrk="0" hangingPunct="1">
            <a:lnSpc>
              <a:spcPct val="120000"/>
            </a:lnSpc>
            <a:spcBef>
              <a:spcPts val="0"/>
            </a:spcBef>
            <a:spcAft>
              <a:spcPts val="0"/>
            </a:spcAft>
            <a:buClrTx/>
            <a:buSzTx/>
            <a:buFontTx/>
            <a:buNone/>
          </a:pPr>
          <a:r>
            <a:rPr lang="zh-CN" altLang="en-US" sz="1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如未发生自发性</a:t>
          </a:r>
          <a:r>
            <a:rPr lang="en-US" sz="1400" b="1"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HBeAg</a:t>
          </a:r>
          <a:r>
            <a:rPr lang="zh-CN" altLang="en-US" sz="14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血清学转换</a:t>
          </a:r>
          <a:r>
            <a:rPr lang="zh-CN" altLang="en-US" sz="1400" b="1"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，建议抗病毒治疗。</a:t>
          </a:r>
        </a:p>
      </dgm:t>
    </dgm:pt>
    <dgm:pt modelId="{A182C0CE-A977-4D78-A166-042E096AA8A0}" type="parTrans" cxnId="{B0D444E9-C09F-4A0F-819E-736F925D2AE3}">
      <dgm:prSet/>
      <dgm:spPr/>
      <dgm:t>
        <a:bodyPr/>
        <a:lstStyle/>
        <a:p>
          <a:endParaRPr lang="zh-CN" altLang="en-US" sz="1600">
            <a:solidFill>
              <a:srgbClr val="002060"/>
            </a:solidFill>
            <a:latin typeface="Arial" panose="020B0604020202020204" pitchFamily="34" charset="0"/>
            <a:ea typeface="黑体" panose="02010600030101010101" pitchFamily="49" charset="-122"/>
            <a:cs typeface="Arial" panose="020B0604020202020204" pitchFamily="34" charset="0"/>
          </a:endParaRPr>
        </a:p>
      </dgm:t>
    </dgm:pt>
    <dgm:pt modelId="{522AAFB8-BDF9-495B-8C96-2DF65144B0F8}" type="sibTrans" cxnId="{B0D444E9-C09F-4A0F-819E-736F925D2AE3}">
      <dgm:prSet/>
      <dgm:spPr/>
      <dgm:t>
        <a:bodyPr/>
        <a:lstStyle/>
        <a:p>
          <a:endParaRPr lang="zh-CN" altLang="en-US" sz="1600">
            <a:solidFill>
              <a:srgbClr val="002060"/>
            </a:solidFill>
            <a:latin typeface="Arial" panose="020B0604020202020204" pitchFamily="34" charset="0"/>
            <a:ea typeface="黑体" panose="02010600030101010101" pitchFamily="49" charset="-122"/>
            <a:cs typeface="Arial" panose="020B0604020202020204" pitchFamily="34" charset="0"/>
          </a:endParaRPr>
        </a:p>
      </dgm:t>
    </dgm:pt>
    <dgm:pt modelId="{0FCFFF6E-9342-4966-B9AC-C0DFEE3F6682}" type="pres">
      <dgm:prSet presAssocID="{3CA84359-267F-4C96-AE09-F0F88C97BE4F}" presName="linear" presStyleCnt="0">
        <dgm:presLayoutVars>
          <dgm:animLvl val="lvl"/>
          <dgm:resizeHandles val="exact"/>
        </dgm:presLayoutVars>
      </dgm:prSet>
      <dgm:spPr/>
      <dgm:t>
        <a:bodyPr/>
        <a:lstStyle/>
        <a:p>
          <a:endParaRPr lang="zh-CN" altLang="en-US"/>
        </a:p>
      </dgm:t>
    </dgm:pt>
    <dgm:pt modelId="{176827E1-5BAE-4B00-B2CF-1740EB9AE3C3}" type="pres">
      <dgm:prSet presAssocID="{263082C0-DB24-47E1-AA6F-BFE842842010}" presName="parentText" presStyleLbl="node1" presStyleIdx="0" presStyleCnt="1" custScaleY="330461" custLinFactNeighborY="-58789">
        <dgm:presLayoutVars>
          <dgm:chMax val="0"/>
          <dgm:bulletEnabled val="1"/>
        </dgm:presLayoutVars>
      </dgm:prSet>
      <dgm:spPr/>
      <dgm:t>
        <a:bodyPr/>
        <a:lstStyle/>
        <a:p>
          <a:endParaRPr lang="zh-CN" altLang="en-US"/>
        </a:p>
      </dgm:t>
    </dgm:pt>
  </dgm:ptLst>
  <dgm:cxnLst>
    <dgm:cxn modelId="{273ECB92-EA48-4BEC-98B1-80A78F4C5CB0}" type="presOf" srcId="{263082C0-DB24-47E1-AA6F-BFE842842010}" destId="{176827E1-5BAE-4B00-B2CF-1740EB9AE3C3}" srcOrd="0" destOrd="0" presId="urn:microsoft.com/office/officeart/2005/8/layout/vList2#1"/>
    <dgm:cxn modelId="{988AE87C-0ECC-4614-8545-3D185B1876B8}" type="presOf" srcId="{3CA84359-267F-4C96-AE09-F0F88C97BE4F}" destId="{0FCFFF6E-9342-4966-B9AC-C0DFEE3F6682}" srcOrd="0" destOrd="0" presId="urn:microsoft.com/office/officeart/2005/8/layout/vList2#1"/>
    <dgm:cxn modelId="{B0D444E9-C09F-4A0F-819E-736F925D2AE3}" srcId="{3CA84359-267F-4C96-AE09-F0F88C97BE4F}" destId="{263082C0-DB24-47E1-AA6F-BFE842842010}" srcOrd="0" destOrd="0" parTransId="{A182C0CE-A977-4D78-A166-042E096AA8A0}" sibTransId="{522AAFB8-BDF9-495B-8C96-2DF65144B0F8}"/>
    <dgm:cxn modelId="{090A512F-AEE6-4978-91EA-C81B088D623E}" type="presParOf" srcId="{0FCFFF6E-9342-4966-B9AC-C0DFEE3F6682}" destId="{176827E1-5BAE-4B00-B2CF-1740EB9AE3C3}" srcOrd="0" destOrd="0" presId="urn:microsoft.com/office/officeart/2005/8/layout/vList2#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4D221B8-C1C9-418E-B5F4-594D91BFB8AB}">
      <dsp:nvSpPr>
        <dsp:cNvPr id="0" name=""/>
        <dsp:cNvSpPr/>
      </dsp:nvSpPr>
      <dsp:spPr>
        <a:xfrm>
          <a:off x="971237" y="0"/>
          <a:ext cx="2695527" cy="1103042"/>
        </a:xfrm>
        <a:prstGeom prst="roundRect">
          <a:avLst>
            <a:gd name="adj" fmla="val 100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rtl="0">
            <a:lnSpc>
              <a:spcPct val="90000"/>
            </a:lnSpc>
            <a:spcBef>
              <a:spcPct val="0"/>
            </a:spcBef>
            <a:spcAft>
              <a:spcPct val="35000"/>
            </a:spcAft>
          </a:pPr>
          <a:r>
            <a:rPr lang="en-US" altLang="zh-CN" sz="1800" b="1" kern="1200" baseline="0" dirty="0" smtClean="0">
              <a:solidFill>
                <a:schemeClr val="tx1"/>
              </a:solidFill>
              <a:effectLst/>
              <a:latin typeface="+mn-ea"/>
              <a:ea typeface="+mn-ea"/>
              <a:cs typeface="+mn-cs"/>
            </a:rPr>
            <a:t>    </a:t>
          </a:r>
          <a:r>
            <a:rPr lang="en-US" altLang="zh-CN" sz="1800" b="1" kern="1200" baseline="0" dirty="0" smtClean="0">
              <a:solidFill>
                <a:schemeClr val="tx1"/>
              </a:solidFill>
              <a:effectLst/>
              <a:latin typeface="微软雅黑" panose="020B0503020204020204" pitchFamily="34" charset="-122"/>
              <a:ea typeface="微软雅黑" panose="020B0503020204020204" pitchFamily="34" charset="-122"/>
              <a:cs typeface="+mn-cs"/>
            </a:rPr>
            <a:t>HBV DNA</a:t>
          </a:r>
          <a:endParaRPr lang="en-US" sz="1800" kern="1200" dirty="0">
            <a:solidFill>
              <a:schemeClr val="tx1"/>
            </a:solidFill>
            <a:latin typeface="微软雅黑" panose="020B0503020204020204" pitchFamily="34" charset="-122"/>
            <a:ea typeface="微软雅黑" panose="020B0503020204020204" pitchFamily="34" charset="-122"/>
          </a:endParaRPr>
        </a:p>
      </dsp:txBody>
      <dsp:txXfrm>
        <a:off x="971237" y="0"/>
        <a:ext cx="2695527" cy="1103042"/>
      </dsp:txXfrm>
    </dsp:sp>
    <dsp:sp modelId="{00707424-753F-40C2-B24D-D5017A29C2D7}">
      <dsp:nvSpPr>
        <dsp:cNvPr id="0" name=""/>
        <dsp:cNvSpPr/>
      </dsp:nvSpPr>
      <dsp:spPr>
        <a:xfrm>
          <a:off x="1240790" y="1103042"/>
          <a:ext cx="722519" cy="857798"/>
        </a:xfrm>
        <a:custGeom>
          <a:avLst/>
          <a:gdLst/>
          <a:ahLst/>
          <a:cxnLst/>
          <a:rect l="0" t="0" r="0" b="0"/>
          <a:pathLst>
            <a:path>
              <a:moveTo>
                <a:pt x="0" y="0"/>
              </a:moveTo>
              <a:lnTo>
                <a:pt x="0" y="857798"/>
              </a:lnTo>
              <a:lnTo>
                <a:pt x="722519" y="85779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3543C14-218C-4B61-B301-7A1E209B2516}">
      <dsp:nvSpPr>
        <dsp:cNvPr id="0" name=""/>
        <dsp:cNvSpPr/>
      </dsp:nvSpPr>
      <dsp:spPr>
        <a:xfrm>
          <a:off x="1963309" y="1409319"/>
          <a:ext cx="2460067" cy="1103042"/>
        </a:xfrm>
        <a:prstGeom prst="roundRect">
          <a:avLst>
            <a:gd name="adj" fmla="val 10000"/>
          </a:avLst>
        </a:prstGeom>
        <a:solidFill>
          <a:schemeClr val="lt1">
            <a:alpha val="90000"/>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rtl="0">
            <a:lnSpc>
              <a:spcPct val="90000"/>
            </a:lnSpc>
            <a:spcBef>
              <a:spcPct val="0"/>
            </a:spcBef>
            <a:spcAft>
              <a:spcPct val="35000"/>
            </a:spcAft>
          </a:pPr>
          <a:r>
            <a:rPr lang="en-US" altLang="zh-CN" sz="1100" b="1" kern="1200" baseline="0" dirty="0" err="1" smtClean="0">
              <a:solidFill>
                <a:schemeClr val="tx1"/>
              </a:solidFill>
              <a:effectLst/>
              <a:latin typeface="微软雅黑" panose="020B0503020204020204" pitchFamily="34" charset="-122"/>
              <a:ea typeface="微软雅黑" panose="020B0503020204020204" pitchFamily="34" charset="-122"/>
              <a:cs typeface="+mn-cs"/>
            </a:rPr>
            <a:t>HBeAg</a:t>
          </a:r>
          <a:r>
            <a:rPr lang="en-US" altLang="zh-CN" sz="1100" b="1" kern="1200" baseline="0" dirty="0" smtClean="0">
              <a:solidFill>
                <a:schemeClr val="tx1"/>
              </a:solidFill>
              <a:effectLst/>
              <a:latin typeface="微软雅黑" panose="020B0503020204020204" pitchFamily="34" charset="-122"/>
              <a:ea typeface="微软雅黑" panose="020B0503020204020204" pitchFamily="34" charset="-122"/>
              <a:cs typeface="+mn-cs"/>
            </a:rPr>
            <a:t>+</a:t>
          </a:r>
          <a:r>
            <a:rPr lang="zh-CN" altLang="en-US" sz="1100" b="1" kern="1200" baseline="0" dirty="0" smtClean="0">
              <a:solidFill>
                <a:schemeClr val="tx1"/>
              </a:solidFill>
              <a:effectLst/>
              <a:latin typeface="微软雅黑" panose="020B0503020204020204" pitchFamily="34" charset="-122"/>
              <a:ea typeface="微软雅黑" panose="020B0503020204020204" pitchFamily="34" charset="-122"/>
              <a:cs typeface="+mn-cs"/>
            </a:rPr>
            <a:t>患者：</a:t>
          </a:r>
          <a:endParaRPr lang="en-US" altLang="zh-CN" sz="1100" b="1" kern="1200" baseline="0" dirty="0" smtClean="0">
            <a:solidFill>
              <a:schemeClr val="tx1"/>
            </a:solidFill>
            <a:effectLst/>
            <a:latin typeface="微软雅黑" panose="020B0503020204020204" pitchFamily="34" charset="-122"/>
            <a:ea typeface="微软雅黑" panose="020B0503020204020204" pitchFamily="34" charset="-122"/>
            <a:cs typeface="+mn-cs"/>
          </a:endParaRPr>
        </a:p>
        <a:p>
          <a:pPr lvl="0" algn="ctr" defTabSz="488950" rtl="0">
            <a:lnSpc>
              <a:spcPct val="90000"/>
            </a:lnSpc>
            <a:spcBef>
              <a:spcPct val="0"/>
            </a:spcBef>
            <a:spcAft>
              <a:spcPct val="35000"/>
            </a:spcAft>
          </a:pPr>
          <a:r>
            <a:rPr lang="en-US" altLang="zh-CN" sz="1200" b="1" kern="1200" dirty="0" smtClean="0">
              <a:solidFill>
                <a:srgbClr val="FF0000"/>
              </a:solidFill>
              <a:latin typeface="微软雅黑" panose="020B0503020204020204" pitchFamily="34" charset="-122"/>
              <a:ea typeface="微软雅黑" panose="020B0503020204020204" pitchFamily="34" charset="-122"/>
            </a:rPr>
            <a:t>HBV DNA ≥20 000 IU/mL</a:t>
          </a:r>
        </a:p>
        <a:p>
          <a:pPr lvl="0" algn="ctr" defTabSz="488950" rtl="0">
            <a:lnSpc>
              <a:spcPct val="90000"/>
            </a:lnSpc>
            <a:spcBef>
              <a:spcPct val="0"/>
            </a:spcBef>
            <a:spcAft>
              <a:spcPct val="35000"/>
            </a:spcAft>
          </a:pPr>
          <a:r>
            <a:rPr lang="zh-CN" altLang="en-US" sz="1100" kern="1200" dirty="0" smtClean="0">
              <a:latin typeface="微软雅黑" panose="020B0503020204020204" pitchFamily="34" charset="-122"/>
              <a:ea typeface="微软雅黑" panose="020B0503020204020204" pitchFamily="34" charset="-122"/>
            </a:rPr>
            <a:t>（相当于</a:t>
          </a:r>
          <a:r>
            <a:rPr lang="en-US" altLang="zh-CN" sz="1100" b="1" kern="1200" dirty="0" smtClean="0">
              <a:solidFill>
                <a:srgbClr val="FF0000"/>
              </a:solidFill>
              <a:latin typeface="微软雅黑" panose="020B0503020204020204" pitchFamily="34" charset="-122"/>
              <a:ea typeface="微软雅黑" panose="020B0503020204020204" pitchFamily="34" charset="-122"/>
            </a:rPr>
            <a:t>10</a:t>
          </a:r>
          <a:r>
            <a:rPr lang="en-US" altLang="zh-CN" sz="1100" b="1" kern="1200" baseline="30000" dirty="0" smtClean="0">
              <a:solidFill>
                <a:srgbClr val="FF0000"/>
              </a:solidFill>
              <a:latin typeface="微软雅黑" panose="020B0503020204020204" pitchFamily="34" charset="-122"/>
              <a:ea typeface="微软雅黑" panose="020B0503020204020204" pitchFamily="34" charset="-122"/>
            </a:rPr>
            <a:t>5</a:t>
          </a:r>
          <a:r>
            <a:rPr lang="en-US" altLang="zh-CN" sz="1100" kern="1200" dirty="0" smtClean="0">
              <a:latin typeface="微软雅黑" panose="020B0503020204020204" pitchFamily="34" charset="-122"/>
              <a:ea typeface="微软雅黑" panose="020B0503020204020204" pitchFamily="34" charset="-122"/>
            </a:rPr>
            <a:t>copies/mL</a:t>
          </a:r>
          <a:r>
            <a:rPr lang="zh-CN" altLang="en-US" sz="1100" kern="1200" dirty="0" smtClean="0">
              <a:latin typeface="微软雅黑" panose="020B0503020204020204" pitchFamily="34" charset="-122"/>
              <a:ea typeface="微软雅黑" panose="020B0503020204020204" pitchFamily="34" charset="-122"/>
            </a:rPr>
            <a:t>）</a:t>
          </a:r>
          <a:endParaRPr lang="en-US" sz="1100" kern="1200" dirty="0">
            <a:latin typeface="微软雅黑" panose="020B0503020204020204" pitchFamily="34" charset="-122"/>
            <a:ea typeface="微软雅黑" panose="020B0503020204020204" pitchFamily="34" charset="-122"/>
          </a:endParaRPr>
        </a:p>
      </dsp:txBody>
      <dsp:txXfrm>
        <a:off x="1963309" y="1409319"/>
        <a:ext cx="2460067" cy="1103042"/>
      </dsp:txXfrm>
    </dsp:sp>
    <dsp:sp modelId="{31ED0360-86D9-442E-97BB-C4AD8BE86210}">
      <dsp:nvSpPr>
        <dsp:cNvPr id="0" name=""/>
        <dsp:cNvSpPr/>
      </dsp:nvSpPr>
      <dsp:spPr>
        <a:xfrm>
          <a:off x="1240790" y="1103042"/>
          <a:ext cx="713394" cy="2208192"/>
        </a:xfrm>
        <a:custGeom>
          <a:avLst/>
          <a:gdLst/>
          <a:ahLst/>
          <a:cxnLst/>
          <a:rect l="0" t="0" r="0" b="0"/>
          <a:pathLst>
            <a:path>
              <a:moveTo>
                <a:pt x="0" y="0"/>
              </a:moveTo>
              <a:lnTo>
                <a:pt x="0" y="2208192"/>
              </a:lnTo>
              <a:lnTo>
                <a:pt x="713394" y="220819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632DFB-2C78-4E24-98C1-8E310A193541}">
      <dsp:nvSpPr>
        <dsp:cNvPr id="0" name=""/>
        <dsp:cNvSpPr/>
      </dsp:nvSpPr>
      <dsp:spPr>
        <a:xfrm>
          <a:off x="1954185" y="2737548"/>
          <a:ext cx="2476780" cy="1147373"/>
        </a:xfrm>
        <a:prstGeom prst="roundRect">
          <a:avLst>
            <a:gd name="adj" fmla="val 10000"/>
          </a:avLst>
        </a:prstGeom>
        <a:solidFill>
          <a:schemeClr val="lt1">
            <a:alpha val="90000"/>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ctr" defTabSz="488950" rtl="0">
            <a:lnSpc>
              <a:spcPct val="90000"/>
            </a:lnSpc>
            <a:spcBef>
              <a:spcPct val="0"/>
            </a:spcBef>
            <a:spcAft>
              <a:spcPct val="35000"/>
            </a:spcAft>
          </a:pPr>
          <a:r>
            <a:rPr lang="en-US" altLang="zh-CN" sz="1100" b="1" kern="1200" baseline="0" dirty="0" err="1" smtClean="0">
              <a:solidFill>
                <a:schemeClr val="tx1"/>
              </a:solidFill>
              <a:effectLst/>
              <a:latin typeface="微软雅黑" panose="020B0503020204020204" pitchFamily="34" charset="-122"/>
              <a:ea typeface="微软雅黑" panose="020B0503020204020204" pitchFamily="34" charset="-122"/>
              <a:cs typeface="+mn-cs"/>
            </a:rPr>
            <a:t>HBeAg</a:t>
          </a:r>
          <a:r>
            <a:rPr lang="en-US" altLang="zh-CN" sz="1100" b="1" kern="1200" baseline="0" dirty="0" smtClean="0">
              <a:solidFill>
                <a:schemeClr val="tx1"/>
              </a:solidFill>
              <a:effectLst/>
              <a:latin typeface="微软雅黑" panose="020B0503020204020204" pitchFamily="34" charset="-122"/>
              <a:ea typeface="微软雅黑" panose="020B0503020204020204" pitchFamily="34" charset="-122"/>
              <a:cs typeface="+mn-cs"/>
            </a:rPr>
            <a:t>-</a:t>
          </a:r>
          <a:r>
            <a:rPr lang="zh-CN" altLang="en-US" sz="1100" b="1" kern="1200" baseline="0" dirty="0" smtClean="0">
              <a:solidFill>
                <a:schemeClr val="tx1"/>
              </a:solidFill>
              <a:effectLst/>
              <a:latin typeface="微软雅黑" panose="020B0503020204020204" pitchFamily="34" charset="-122"/>
              <a:ea typeface="微软雅黑" panose="020B0503020204020204" pitchFamily="34" charset="-122"/>
              <a:cs typeface="+mn-cs"/>
            </a:rPr>
            <a:t>患者：</a:t>
          </a:r>
          <a:endParaRPr lang="en-US" altLang="zh-CN" sz="1100" b="1" kern="1200" baseline="0" dirty="0" smtClean="0">
            <a:solidFill>
              <a:schemeClr val="tx1"/>
            </a:solidFill>
            <a:effectLst/>
            <a:latin typeface="微软雅黑" panose="020B0503020204020204" pitchFamily="34" charset="-122"/>
            <a:ea typeface="微软雅黑" panose="020B0503020204020204" pitchFamily="34" charset="-122"/>
            <a:cs typeface="+mn-cs"/>
          </a:endParaRPr>
        </a:p>
        <a:p>
          <a:pPr lvl="0" algn="ctr" defTabSz="488950" rtl="0">
            <a:lnSpc>
              <a:spcPct val="90000"/>
            </a:lnSpc>
            <a:spcBef>
              <a:spcPct val="0"/>
            </a:spcBef>
            <a:spcAft>
              <a:spcPct val="35000"/>
            </a:spcAft>
          </a:pPr>
          <a:r>
            <a:rPr lang="en-US" altLang="zh-CN" sz="1200" b="1" kern="1200" dirty="0" smtClean="0">
              <a:solidFill>
                <a:srgbClr val="FF0000"/>
              </a:solidFill>
              <a:latin typeface="微软雅黑" panose="020B0503020204020204" pitchFamily="34" charset="-122"/>
              <a:ea typeface="微软雅黑" panose="020B0503020204020204" pitchFamily="34" charset="-122"/>
            </a:rPr>
            <a:t>HBV DNA ≥2 000 IU/mL</a:t>
          </a:r>
        </a:p>
        <a:p>
          <a:pPr lvl="0" algn="ctr" defTabSz="488950" rtl="0">
            <a:lnSpc>
              <a:spcPct val="90000"/>
            </a:lnSpc>
            <a:spcBef>
              <a:spcPct val="0"/>
            </a:spcBef>
            <a:spcAft>
              <a:spcPct val="35000"/>
            </a:spcAft>
          </a:pPr>
          <a:r>
            <a:rPr lang="zh-CN" altLang="en-US" sz="1100" kern="1200" dirty="0" smtClean="0">
              <a:latin typeface="微软雅黑" panose="020B0503020204020204" pitchFamily="34" charset="-122"/>
              <a:ea typeface="微软雅黑" panose="020B0503020204020204" pitchFamily="34" charset="-122"/>
            </a:rPr>
            <a:t>（相当于</a:t>
          </a:r>
          <a:r>
            <a:rPr lang="en-US" altLang="zh-CN" sz="1100" b="1" kern="1200" dirty="0" smtClean="0">
              <a:solidFill>
                <a:srgbClr val="FF0000"/>
              </a:solidFill>
              <a:latin typeface="微软雅黑" panose="020B0503020204020204" pitchFamily="34" charset="-122"/>
              <a:ea typeface="微软雅黑" panose="020B0503020204020204" pitchFamily="34" charset="-122"/>
            </a:rPr>
            <a:t>10</a:t>
          </a:r>
          <a:r>
            <a:rPr lang="en-US" altLang="zh-CN" sz="1100" b="1" kern="1200" baseline="30000" dirty="0" smtClean="0">
              <a:solidFill>
                <a:srgbClr val="FF0000"/>
              </a:solidFill>
              <a:latin typeface="微软雅黑" panose="020B0503020204020204" pitchFamily="34" charset="-122"/>
              <a:ea typeface="微软雅黑" panose="020B0503020204020204" pitchFamily="34" charset="-122"/>
            </a:rPr>
            <a:t>4</a:t>
          </a:r>
          <a:r>
            <a:rPr lang="en-US" altLang="zh-CN" sz="1100" kern="1200" dirty="0" smtClean="0">
              <a:latin typeface="微软雅黑" panose="020B0503020204020204" pitchFamily="34" charset="-122"/>
              <a:ea typeface="微软雅黑" panose="020B0503020204020204" pitchFamily="34" charset="-122"/>
            </a:rPr>
            <a:t>copies/mL</a:t>
          </a:r>
          <a:r>
            <a:rPr lang="zh-CN" altLang="en-US" sz="1100" kern="1200" dirty="0" smtClean="0">
              <a:latin typeface="微软雅黑" panose="020B0503020204020204" pitchFamily="34" charset="-122"/>
              <a:ea typeface="微软雅黑" panose="020B0503020204020204" pitchFamily="34" charset="-122"/>
            </a:rPr>
            <a:t>）</a:t>
          </a:r>
          <a:endParaRPr lang="en-US" sz="1100" kern="1200" dirty="0">
            <a:latin typeface="微软雅黑" panose="020B0503020204020204" pitchFamily="34" charset="-122"/>
            <a:ea typeface="微软雅黑" panose="020B0503020204020204" pitchFamily="34" charset="-122"/>
          </a:endParaRPr>
        </a:p>
      </dsp:txBody>
      <dsp:txXfrm>
        <a:off x="1954185" y="2737548"/>
        <a:ext cx="2476780" cy="1147373"/>
      </dsp:txXfrm>
    </dsp:sp>
    <dsp:sp modelId="{15D384E0-6E63-4BF2-9268-7202CED721B7}">
      <dsp:nvSpPr>
        <dsp:cNvPr id="0" name=""/>
        <dsp:cNvSpPr/>
      </dsp:nvSpPr>
      <dsp:spPr>
        <a:xfrm>
          <a:off x="4580062" y="3745"/>
          <a:ext cx="2206085" cy="1103042"/>
        </a:xfrm>
        <a:prstGeom prst="roundRect">
          <a:avLst>
            <a:gd name="adj" fmla="val 100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l" defTabSz="800100" rtl="0">
            <a:lnSpc>
              <a:spcPct val="90000"/>
            </a:lnSpc>
            <a:spcBef>
              <a:spcPct val="0"/>
            </a:spcBef>
            <a:spcAft>
              <a:spcPct val="35000"/>
            </a:spcAft>
          </a:pPr>
          <a:r>
            <a:rPr lang="en-US" altLang="zh-CN" sz="1800" b="1" kern="1200" baseline="0" dirty="0" smtClean="0">
              <a:solidFill>
                <a:schemeClr val="tx1"/>
              </a:solidFill>
              <a:effectLst/>
              <a:latin typeface="微软雅黑" panose="020B0503020204020204" pitchFamily="34" charset="-122"/>
              <a:ea typeface="微软雅黑" panose="020B0503020204020204" pitchFamily="34" charset="-122"/>
              <a:cs typeface="+mn-cs"/>
            </a:rPr>
            <a:t>  ALT</a:t>
          </a:r>
          <a:endParaRPr lang="en-US" sz="1800" kern="1200" dirty="0">
            <a:solidFill>
              <a:schemeClr val="tx1"/>
            </a:solidFill>
            <a:latin typeface="微软雅黑" panose="020B0503020204020204" pitchFamily="34" charset="-122"/>
            <a:ea typeface="微软雅黑" panose="020B0503020204020204" pitchFamily="34" charset="-122"/>
          </a:endParaRPr>
        </a:p>
      </dsp:txBody>
      <dsp:txXfrm>
        <a:off x="4580062" y="3745"/>
        <a:ext cx="2206085" cy="1103042"/>
      </dsp:txXfrm>
    </dsp:sp>
    <dsp:sp modelId="{F3917C0A-507B-44C3-AA45-05D76CF0F924}">
      <dsp:nvSpPr>
        <dsp:cNvPr id="0" name=""/>
        <dsp:cNvSpPr/>
      </dsp:nvSpPr>
      <dsp:spPr>
        <a:xfrm>
          <a:off x="4800670" y="1106788"/>
          <a:ext cx="338236" cy="775913"/>
        </a:xfrm>
        <a:custGeom>
          <a:avLst/>
          <a:gdLst/>
          <a:ahLst/>
          <a:cxnLst/>
          <a:rect l="0" t="0" r="0" b="0"/>
          <a:pathLst>
            <a:path>
              <a:moveTo>
                <a:pt x="0" y="0"/>
              </a:moveTo>
              <a:lnTo>
                <a:pt x="0" y="775913"/>
              </a:lnTo>
              <a:lnTo>
                <a:pt x="338236" y="7759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3F98C97-F27F-4BE9-A714-C059F239463E}">
      <dsp:nvSpPr>
        <dsp:cNvPr id="0" name=""/>
        <dsp:cNvSpPr/>
      </dsp:nvSpPr>
      <dsp:spPr>
        <a:xfrm>
          <a:off x="5138907" y="1331180"/>
          <a:ext cx="2367835" cy="1103042"/>
        </a:xfrm>
        <a:prstGeom prst="roundRect">
          <a:avLst>
            <a:gd name="adj" fmla="val 10000"/>
          </a:avLst>
        </a:prstGeom>
        <a:solidFill>
          <a:schemeClr val="lt1">
            <a:alpha val="90000"/>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l" defTabSz="488950">
            <a:lnSpc>
              <a:spcPct val="90000"/>
            </a:lnSpc>
            <a:spcBef>
              <a:spcPct val="0"/>
            </a:spcBef>
            <a:spcAft>
              <a:spcPct val="35000"/>
            </a:spcAft>
          </a:pPr>
          <a:r>
            <a:rPr lang="en-US" altLang="zh-CN" sz="1100" kern="1200" dirty="0" smtClean="0">
              <a:solidFill>
                <a:schemeClr val="dk1"/>
              </a:solidFill>
              <a:latin typeface="微软雅黑" panose="020B0503020204020204" pitchFamily="34" charset="-122"/>
              <a:ea typeface="微软雅黑" panose="020B0503020204020204" pitchFamily="34" charset="-122"/>
              <a:cs typeface="+mn-cs"/>
            </a:rPr>
            <a:t>ALT </a:t>
          </a:r>
          <a:r>
            <a:rPr lang="zh-CN" altLang="en-US" sz="1100" kern="1200" dirty="0" smtClean="0">
              <a:solidFill>
                <a:schemeClr val="dk1"/>
              </a:solidFill>
              <a:latin typeface="微软雅黑" panose="020B0503020204020204" pitchFamily="34" charset="-122"/>
              <a:ea typeface="微软雅黑" panose="020B0503020204020204" pitchFamily="34" charset="-122"/>
              <a:cs typeface="+mn-cs"/>
            </a:rPr>
            <a:t>持续升高</a:t>
          </a:r>
          <a:r>
            <a:rPr lang="zh-CN" altLang="en-US" sz="1100" b="1" kern="1200" dirty="0" smtClean="0">
              <a:solidFill>
                <a:srgbClr val="FF0000"/>
              </a:solidFill>
              <a:latin typeface="微软雅黑" panose="020B0503020204020204" pitchFamily="34" charset="-122"/>
              <a:ea typeface="微软雅黑" panose="020B0503020204020204" pitchFamily="34" charset="-122"/>
              <a:cs typeface="+mn-cs"/>
            </a:rPr>
            <a:t>≥</a:t>
          </a:r>
          <a:r>
            <a:rPr lang="en-US" altLang="zh-CN" sz="1100" b="1" kern="1200" dirty="0" smtClean="0">
              <a:solidFill>
                <a:srgbClr val="FF0000"/>
              </a:solidFill>
              <a:latin typeface="微软雅黑" panose="020B0503020204020204" pitchFamily="34" charset="-122"/>
              <a:ea typeface="微软雅黑" panose="020B0503020204020204" pitchFamily="34" charset="-122"/>
              <a:cs typeface="+mn-cs"/>
            </a:rPr>
            <a:t>2×ULN</a:t>
          </a:r>
          <a:endParaRPr lang="en-US" sz="1100" kern="1200" dirty="0">
            <a:latin typeface="微软雅黑" panose="020B0503020204020204" pitchFamily="34" charset="-122"/>
            <a:ea typeface="微软雅黑" panose="020B0503020204020204" pitchFamily="34" charset="-122"/>
          </a:endParaRPr>
        </a:p>
      </dsp:txBody>
      <dsp:txXfrm>
        <a:off x="5138907" y="1331180"/>
        <a:ext cx="2367835" cy="1103042"/>
      </dsp:txXfrm>
    </dsp:sp>
    <dsp:sp modelId="{CE3E3655-69E0-47C7-A506-6224F25A2301}">
      <dsp:nvSpPr>
        <dsp:cNvPr id="0" name=""/>
        <dsp:cNvSpPr/>
      </dsp:nvSpPr>
      <dsp:spPr>
        <a:xfrm>
          <a:off x="4800670" y="1106788"/>
          <a:ext cx="338236" cy="2182281"/>
        </a:xfrm>
        <a:custGeom>
          <a:avLst/>
          <a:gdLst/>
          <a:ahLst/>
          <a:cxnLst/>
          <a:rect l="0" t="0" r="0" b="0"/>
          <a:pathLst>
            <a:path>
              <a:moveTo>
                <a:pt x="0" y="0"/>
              </a:moveTo>
              <a:lnTo>
                <a:pt x="0" y="2182281"/>
              </a:lnTo>
              <a:lnTo>
                <a:pt x="338236" y="218228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6A26F7B-1C42-4FAD-B19D-B9C6F746B053}">
      <dsp:nvSpPr>
        <dsp:cNvPr id="0" name=""/>
        <dsp:cNvSpPr/>
      </dsp:nvSpPr>
      <dsp:spPr>
        <a:xfrm>
          <a:off x="5138907" y="2737548"/>
          <a:ext cx="2367835" cy="1103042"/>
        </a:xfrm>
        <a:prstGeom prst="roundRect">
          <a:avLst>
            <a:gd name="adj" fmla="val 10000"/>
          </a:avLst>
        </a:prstGeom>
        <a:solidFill>
          <a:schemeClr val="lt1">
            <a:alpha val="90000"/>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lvl="0" algn="l" defTabSz="488950">
            <a:lnSpc>
              <a:spcPct val="90000"/>
            </a:lnSpc>
            <a:spcBef>
              <a:spcPct val="0"/>
            </a:spcBef>
            <a:spcAft>
              <a:spcPct val="35000"/>
            </a:spcAft>
          </a:pPr>
          <a:r>
            <a:rPr lang="zh-CN" altLang="en-US" sz="1100" kern="1200" dirty="0" smtClean="0">
              <a:solidFill>
                <a:schemeClr val="dk1"/>
              </a:solidFill>
              <a:latin typeface="微软雅黑" panose="020B0503020204020204" pitchFamily="34" charset="-122"/>
              <a:ea typeface="微软雅黑" panose="020B0503020204020204" pitchFamily="34" charset="-122"/>
              <a:cs typeface="+mn-cs"/>
            </a:rPr>
            <a:t>如用干扰素治疗</a:t>
          </a:r>
          <a:r>
            <a:rPr lang="en-US" altLang="zh-CN" sz="1100" kern="1200" dirty="0" smtClean="0">
              <a:solidFill>
                <a:schemeClr val="dk1"/>
              </a:solidFill>
              <a:latin typeface="微软雅黑" panose="020B0503020204020204" pitchFamily="34" charset="-122"/>
              <a:ea typeface="微软雅黑" panose="020B0503020204020204" pitchFamily="34" charset="-122"/>
              <a:cs typeface="+mn-cs"/>
            </a:rPr>
            <a:t>:</a:t>
          </a:r>
        </a:p>
        <a:p>
          <a:pPr lvl="0" algn="l" defTabSz="488950">
            <a:lnSpc>
              <a:spcPct val="90000"/>
            </a:lnSpc>
            <a:spcBef>
              <a:spcPct val="0"/>
            </a:spcBef>
            <a:spcAft>
              <a:spcPct val="35000"/>
            </a:spcAft>
          </a:pPr>
          <a:r>
            <a:rPr lang="en-US" altLang="zh-CN" sz="1100" kern="1200" dirty="0" smtClean="0">
              <a:solidFill>
                <a:schemeClr val="dk1"/>
              </a:solidFill>
              <a:latin typeface="微软雅黑" panose="020B0503020204020204" pitchFamily="34" charset="-122"/>
              <a:ea typeface="微软雅黑" panose="020B0503020204020204" pitchFamily="34" charset="-122"/>
              <a:cs typeface="+mn-cs"/>
            </a:rPr>
            <a:t>ALT </a:t>
          </a:r>
          <a:r>
            <a:rPr lang="zh-CN" altLang="en-US" sz="1100" kern="1200" dirty="0" smtClean="0">
              <a:solidFill>
                <a:schemeClr val="dk1"/>
              </a:solidFill>
              <a:latin typeface="微软雅黑" panose="020B0503020204020204" pitchFamily="34" charset="-122"/>
              <a:ea typeface="微软雅黑" panose="020B0503020204020204" pitchFamily="34" charset="-122"/>
              <a:cs typeface="+mn-cs"/>
            </a:rPr>
            <a:t>应≤</a:t>
          </a:r>
          <a:r>
            <a:rPr lang="en-US" altLang="zh-CN" sz="1100" kern="1200" dirty="0" smtClean="0">
              <a:solidFill>
                <a:schemeClr val="dk1"/>
              </a:solidFill>
              <a:latin typeface="微软雅黑" panose="020B0503020204020204" pitchFamily="34" charset="-122"/>
              <a:ea typeface="微软雅黑" panose="020B0503020204020204" pitchFamily="34" charset="-122"/>
              <a:cs typeface="+mn-cs"/>
            </a:rPr>
            <a:t>10×ULN </a:t>
          </a:r>
        </a:p>
        <a:p>
          <a:pPr lvl="0" algn="l" defTabSz="488950">
            <a:lnSpc>
              <a:spcPct val="90000"/>
            </a:lnSpc>
            <a:spcBef>
              <a:spcPct val="0"/>
            </a:spcBef>
            <a:spcAft>
              <a:spcPct val="35000"/>
            </a:spcAft>
          </a:pPr>
          <a:r>
            <a:rPr lang="en-US" altLang="zh-CN" sz="1100" kern="1200" dirty="0" smtClean="0">
              <a:solidFill>
                <a:schemeClr val="dk1"/>
              </a:solidFill>
              <a:latin typeface="微软雅黑" panose="020B0503020204020204" pitchFamily="34" charset="-122"/>
              <a:ea typeface="微软雅黑" panose="020B0503020204020204" pitchFamily="34" charset="-122"/>
              <a:cs typeface="+mn-cs"/>
            </a:rPr>
            <a:t>and TBIL </a:t>
          </a:r>
          <a:r>
            <a:rPr lang="zh-CN" altLang="en-US" sz="1100" kern="1200" dirty="0" smtClean="0">
              <a:solidFill>
                <a:schemeClr val="dk1"/>
              </a:solidFill>
              <a:latin typeface="微软雅黑" panose="020B0503020204020204" pitchFamily="34" charset="-122"/>
              <a:ea typeface="微软雅黑" panose="020B0503020204020204" pitchFamily="34" charset="-122"/>
              <a:cs typeface="+mn-cs"/>
            </a:rPr>
            <a:t>应＜</a:t>
          </a:r>
          <a:r>
            <a:rPr lang="en-US" altLang="zh-CN" sz="1100" kern="1200" dirty="0" smtClean="0">
              <a:solidFill>
                <a:schemeClr val="dk1"/>
              </a:solidFill>
              <a:latin typeface="微软雅黑" panose="020B0503020204020204" pitchFamily="34" charset="-122"/>
              <a:ea typeface="微软雅黑" panose="020B0503020204020204" pitchFamily="34" charset="-122"/>
              <a:cs typeface="+mn-cs"/>
            </a:rPr>
            <a:t>2×ULN</a:t>
          </a:r>
          <a:endParaRPr lang="en-US" sz="1100" kern="1200" dirty="0">
            <a:latin typeface="微软雅黑" panose="020B0503020204020204" pitchFamily="34" charset="-122"/>
            <a:ea typeface="微软雅黑" panose="020B0503020204020204" pitchFamily="34" charset="-122"/>
          </a:endParaRPr>
        </a:p>
      </dsp:txBody>
      <dsp:txXfrm>
        <a:off x="5138907" y="2737548"/>
        <a:ext cx="2367835" cy="110304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76827E1-5BAE-4B00-B2CF-1740EB9AE3C3}">
      <dsp:nvSpPr>
        <dsp:cNvPr id="0" name=""/>
        <dsp:cNvSpPr/>
      </dsp:nvSpPr>
      <dsp:spPr>
        <a:xfrm>
          <a:off x="0" y="0"/>
          <a:ext cx="11425269" cy="1438753"/>
        </a:xfrm>
        <a:prstGeom prst="roundRect">
          <a:avLst/>
        </a:prstGeom>
        <a:solidFill>
          <a:schemeClr val="accent3">
            <a:lumMod val="20000"/>
            <a:lumOff val="8000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l" defTabSz="914400" eaLnBrk="1" fontAlgn="auto" latinLnBrk="0" hangingPunct="1">
            <a:lnSpc>
              <a:spcPct val="120000"/>
            </a:lnSpc>
            <a:spcBef>
              <a:spcPct val="0"/>
            </a:spcBef>
            <a:spcAft>
              <a:spcPts val="0"/>
            </a:spcAft>
            <a:buClrTx/>
            <a:buSzTx/>
            <a:buFontTx/>
            <a:buNone/>
          </a:pPr>
          <a:r>
            <a:rPr lang="zh-CN" altLang="en-US" sz="16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根据血清</a:t>
          </a:r>
          <a:r>
            <a:rPr lang="en-US" altLang="zh-CN" sz="16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HBV DNA</a:t>
          </a:r>
          <a:r>
            <a:rPr lang="zh-CN" altLang="en-US" sz="16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、血清</a:t>
          </a:r>
          <a:r>
            <a:rPr lang="en-US" altLang="zh-CN" sz="16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ALT</a:t>
          </a:r>
          <a:r>
            <a:rPr lang="zh-CN" altLang="en-US" sz="16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和肝脏疾病严重程度综合评估</a:t>
          </a:r>
          <a:endParaRPr lang="en-US" altLang="zh-CN" sz="16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eaLnBrk="1" fontAlgn="auto" latinLnBrk="0" hangingPunct="1">
            <a:lnSpc>
              <a:spcPct val="120000"/>
            </a:lnSpc>
            <a:spcBef>
              <a:spcPct val="0"/>
            </a:spcBef>
            <a:spcAft>
              <a:spcPts val="0"/>
            </a:spcAft>
            <a:buClrTx/>
            <a:buSzTx/>
            <a:buFontTx/>
            <a:buNone/>
          </a:pPr>
          <a:r>
            <a:rPr lang="zh-CN" altLang="en-US" sz="14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对</a:t>
          </a:r>
          <a:r>
            <a:rPr lang="en-US" altLang="zh-CN" sz="1400" b="1" kern="1200" baseline="0" dirty="0" err="1"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HBeAg</a:t>
          </a:r>
          <a:r>
            <a:rPr lang="en-US" altLang="zh-CN" sz="14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患者，发现</a:t>
          </a:r>
          <a:r>
            <a:rPr lang="en-US" altLang="zh-CN" sz="14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ALT</a:t>
          </a:r>
          <a:r>
            <a:rPr lang="zh-CN" altLang="en-US" sz="14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水平升高后，</a:t>
          </a:r>
          <a:r>
            <a:rPr lang="zh-CN" altLang="en-US" sz="1400" b="1" u="sng"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可以考虑观察</a:t>
          </a:r>
          <a:r>
            <a:rPr lang="en-US" sz="1400" b="1"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b="1"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sz="1400" b="1"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400" b="1"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个月，</a:t>
          </a:r>
        </a:p>
        <a:p>
          <a:pPr marL="0" marR="0" lvl="0" indent="0" algn="l" defTabSz="914400" eaLnBrk="1" fontAlgn="auto" latinLnBrk="0" hangingPunct="1">
            <a:lnSpc>
              <a:spcPct val="120000"/>
            </a:lnSpc>
            <a:spcBef>
              <a:spcPct val="0"/>
            </a:spcBef>
            <a:spcAft>
              <a:spcPts val="0"/>
            </a:spcAft>
            <a:buClrTx/>
            <a:buSzTx/>
            <a:buFontTx/>
            <a:buNone/>
          </a:pPr>
          <a:r>
            <a:rPr lang="zh-CN" altLang="en-US" sz="1400" b="1"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如未发生自发性</a:t>
          </a:r>
          <a:r>
            <a:rPr lang="en-US" sz="1400" b="1" kern="1200" dirty="0" err="1"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HBeAg</a:t>
          </a:r>
          <a:r>
            <a:rPr lang="zh-CN" altLang="en-US" sz="1400" b="1"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血清学转换</a:t>
          </a:r>
          <a:r>
            <a:rPr lang="zh-CN" altLang="en-US" sz="1400" b="1" kern="1200" baseline="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，建议抗病毒治疗。</a:t>
          </a:r>
        </a:p>
      </dsp:txBody>
      <dsp:txXfrm>
        <a:off x="0" y="0"/>
        <a:ext cx="11425269" cy="143875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1">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linDir" val="fromT"/>
              <dgm:param type="chAlign" val="l"/>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srcNode" val="rootConnector"/>
                        <dgm:param type="dim" val="1D"/>
                        <dgm:param type="endSty" val="noArr"/>
                        <dgm:param type="connRout" val="bend"/>
                        <dgm:param type="begPts" val="bCtr"/>
                        <dgm:param type="endPts" val="midL"/>
                      </dgm:alg>
                    </dgm:if>
                    <dgm:else name="Name16">
                      <dgm:alg type="conn">
                        <dgm:param type="srcNode" val="rootConnector"/>
                        <dgm:param type="dim" val="1D"/>
                        <dgm:param type="endSty" val="noArr"/>
                        <dgm:param type="connRout" val="bend"/>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image" Target="../media/image5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907E461-D69C-435E-9F41-0CB0724A71F7}" type="datetimeFigureOut">
              <a:rPr lang="zh-CN" altLang="en-US" smtClean="0"/>
              <a:pPr/>
              <a:t>2019/2/1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D6AB8B-F6FD-441E-9B3E-9B64505A9081}" type="slidenum">
              <a:rPr lang="zh-CN" altLang="en-US" smtClean="0"/>
              <a:pPr/>
              <a:t>‹#›</a:t>
            </a:fld>
            <a:endParaRPr lang="zh-CN" altLang="en-US"/>
          </a:p>
        </p:txBody>
      </p:sp>
    </p:spTree>
    <p:extLst>
      <p:ext uri="{BB962C8B-B14F-4D97-AF65-F5344CB8AC3E}">
        <p14:creationId xmlns:p14="http://schemas.microsoft.com/office/powerpoint/2010/main" xmlns="" val="374091880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2019/2/1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extLst>
      <p:ext uri="{BB962C8B-B14F-4D97-AF65-F5344CB8AC3E}">
        <p14:creationId xmlns:p14="http://schemas.microsoft.com/office/powerpoint/2010/main" xmlns="" val="245525823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xmlns="" val="3033609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dirty="0" smtClean="0">
                <a:latin typeface="微软雅黑" panose="020B0503020204020204" pitchFamily="34" charset="-122"/>
                <a:ea typeface="微软雅黑" panose="020B0503020204020204" pitchFamily="34" charset="-122"/>
              </a:rPr>
              <a:t>AASLD 2018</a:t>
            </a:r>
            <a:r>
              <a:rPr lang="zh-CN" altLang="en-US" sz="1200" b="1" dirty="0" smtClean="0">
                <a:latin typeface="微软雅黑" panose="020B0503020204020204" pitchFamily="34" charset="-122"/>
                <a:ea typeface="微软雅黑" panose="020B0503020204020204" pitchFamily="34" charset="-122"/>
              </a:rPr>
              <a:t>更新指南采用极低病毒载量水平评价一线乙肝抗病毒药物病毒学抑制效果。</a:t>
            </a:r>
            <a:endParaRPr lang="en-US" altLang="zh-CN" dirty="0" smtClean="0"/>
          </a:p>
          <a:p>
            <a:r>
              <a:rPr lang="en-US" altLang="zh-CN" dirty="0" smtClean="0"/>
              <a:t>1</a:t>
            </a:r>
            <a:r>
              <a:rPr lang="zh-CN" altLang="en-US" dirty="0" smtClean="0"/>
              <a:t>、</a:t>
            </a:r>
            <a:r>
              <a:rPr lang="en-US" altLang="zh-CN" dirty="0" smtClean="0"/>
              <a:t>2018</a:t>
            </a:r>
            <a:r>
              <a:rPr lang="zh-CN" altLang="en-US" dirty="0" smtClean="0"/>
              <a:t>年美国肝病协会年会更新的乙肝指南比较了几种一线抗病毒药物疗效，</a:t>
            </a:r>
            <a:r>
              <a:rPr lang="en-US" altLang="zh-CN" dirty="0" smtClean="0"/>
              <a:t>TAF</a:t>
            </a:r>
            <a:r>
              <a:rPr lang="zh-CN" altLang="en-US" dirty="0" smtClean="0"/>
              <a:t>和</a:t>
            </a:r>
            <a:r>
              <a:rPr lang="en-US" altLang="zh-CN" dirty="0" smtClean="0"/>
              <a:t>TDF</a:t>
            </a:r>
            <a:r>
              <a:rPr lang="zh-CN" altLang="en-US" dirty="0" smtClean="0"/>
              <a:t>表现出最佳的病毒学抑制效果及肝功复常，干扰素病毒学抑制</a:t>
            </a:r>
            <a:r>
              <a:rPr lang="en-US" altLang="zh-CN" dirty="0" smtClean="0"/>
              <a:t>cutoff</a:t>
            </a:r>
            <a:r>
              <a:rPr lang="zh-CN" altLang="en-US" dirty="0" smtClean="0"/>
              <a:t>值为</a:t>
            </a:r>
            <a:r>
              <a:rPr lang="en-US" altLang="zh-CN" dirty="0" smtClean="0"/>
              <a:t>2000IU</a:t>
            </a:r>
            <a:r>
              <a:rPr lang="zh-CN" altLang="en-US" dirty="0" smtClean="0"/>
              <a:t>，恩替卡韦</a:t>
            </a:r>
            <a:r>
              <a:rPr lang="en-US" altLang="zh-CN" dirty="0" smtClean="0"/>
              <a:t>cutoff</a:t>
            </a:r>
            <a:r>
              <a:rPr lang="zh-CN" altLang="en-US" dirty="0" smtClean="0"/>
              <a:t>值为</a:t>
            </a:r>
            <a:r>
              <a:rPr lang="en-US" altLang="zh-CN" dirty="0" smtClean="0"/>
              <a:t>50~60IU</a:t>
            </a:r>
            <a:r>
              <a:rPr lang="zh-CN" altLang="en-US" dirty="0" smtClean="0"/>
              <a:t>，替诺福韦酯为</a:t>
            </a:r>
            <a:r>
              <a:rPr lang="en-US" altLang="zh-CN" dirty="0" smtClean="0"/>
              <a:t>60IU</a:t>
            </a:r>
            <a:r>
              <a:rPr lang="zh-CN" altLang="en-US" dirty="0" smtClean="0"/>
              <a:t>，新药丙酚替诺福韦</a:t>
            </a:r>
            <a:r>
              <a:rPr lang="en-US" altLang="zh-CN" dirty="0" smtClean="0"/>
              <a:t>29IU</a:t>
            </a:r>
            <a:r>
              <a:rPr lang="zh-CN" altLang="en-US" dirty="0" smtClean="0"/>
              <a:t>。</a:t>
            </a:r>
            <a:endParaRPr lang="en-US" altLang="zh-CN" dirty="0" smtClean="0"/>
          </a:p>
          <a:p>
            <a:r>
              <a:rPr lang="en-US" altLang="zh-CN" dirty="0" smtClean="0"/>
              <a:t>2</a:t>
            </a:r>
            <a:r>
              <a:rPr lang="zh-CN" altLang="en-US" dirty="0" smtClean="0"/>
              <a:t>、中国新获批的</a:t>
            </a:r>
            <a:r>
              <a:rPr lang="en-US" altLang="zh-CN" dirty="0" smtClean="0"/>
              <a:t>TAF</a:t>
            </a:r>
            <a:r>
              <a:rPr lang="zh-CN" altLang="en-US" dirty="0" smtClean="0"/>
              <a:t>三期临床试验结果显示治疗</a:t>
            </a:r>
            <a:r>
              <a:rPr lang="en-US" altLang="zh-CN" dirty="0" smtClean="0"/>
              <a:t>144</a:t>
            </a:r>
            <a:r>
              <a:rPr lang="zh-CN" altLang="en-US" dirty="0" smtClean="0"/>
              <a:t>周病毒学抑制率与</a:t>
            </a:r>
            <a:r>
              <a:rPr lang="en-US" altLang="zh-CN" dirty="0" smtClean="0"/>
              <a:t>TDF</a:t>
            </a:r>
            <a:r>
              <a:rPr lang="zh-CN" altLang="en-US" dirty="0" smtClean="0"/>
              <a:t>相当</a:t>
            </a:r>
            <a:endParaRPr lang="zh-CN" altLang="en-US" dirty="0"/>
          </a:p>
        </p:txBody>
      </p:sp>
      <p:sp>
        <p:nvSpPr>
          <p:cNvPr id="4" name="灯片编号占位符 3"/>
          <p:cNvSpPr>
            <a:spLocks noGrp="1"/>
          </p:cNvSpPr>
          <p:nvPr>
            <p:ph type="sldNum" sz="quarter" idx="10"/>
          </p:nvPr>
        </p:nvSpPr>
        <p:spPr/>
        <p:txBody>
          <a:bodyPr/>
          <a:lstStyle/>
          <a:p>
            <a:fld id="{CB5B9445-77C9-494F-9F8B-6AFCD4476832}" type="slidenum">
              <a:rPr lang="zh-CN" altLang="en-US" smtClean="0"/>
              <a:pPr/>
              <a:t>21</a:t>
            </a:fld>
            <a:endParaRPr lang="zh-CN" altLang="en-US"/>
          </a:p>
        </p:txBody>
      </p:sp>
    </p:spTree>
    <p:extLst>
      <p:ext uri="{BB962C8B-B14F-4D97-AF65-F5344CB8AC3E}">
        <p14:creationId xmlns:p14="http://schemas.microsoft.com/office/powerpoint/2010/main" xmlns="" val="249480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xmlns="" val="1761332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a:t>
            </a:r>
            <a:r>
              <a:rPr lang="zh-CN" altLang="en-US" dirty="0" smtClean="0"/>
              <a:t>、</a:t>
            </a:r>
            <a:r>
              <a:rPr lang="en-US" altLang="zh-CN" dirty="0" smtClean="0"/>
              <a:t>T1</a:t>
            </a:r>
            <a:r>
              <a:rPr lang="zh-CN" altLang="en-US" dirty="0" smtClean="0"/>
              <a:t>来自卫生部临检中心常乐博士</a:t>
            </a:r>
            <a:r>
              <a:rPr lang="zh-CN" altLang="en-US" sz="1200" b="0" i="0" u="none" strike="noStrike" kern="1200" baseline="0" dirty="0" smtClean="0">
                <a:solidFill>
                  <a:schemeClr val="tx1"/>
                </a:solidFill>
                <a:latin typeface="+mn-lt"/>
                <a:ea typeface="+mn-ea"/>
                <a:cs typeface="+mn-cs"/>
              </a:rPr>
              <a:t>核酸日常监测数据及乙肝核酸检测质量监测结果分析，监测临检中心下发的</a:t>
            </a:r>
            <a:r>
              <a:rPr lang="en-US" altLang="zh-CN" sz="1200" b="0" i="0" u="none" strike="noStrike" kern="1200" baseline="0" dirty="0" smtClean="0">
                <a:solidFill>
                  <a:schemeClr val="tx1"/>
                </a:solidFill>
                <a:latin typeface="+mn-lt"/>
                <a:ea typeface="+mn-ea"/>
                <a:cs typeface="+mn-cs"/>
              </a:rPr>
              <a:t>8</a:t>
            </a:r>
            <a:r>
              <a:rPr lang="zh-CN" altLang="en-US" sz="1200" b="0" i="0" u="none" strike="noStrike" kern="1200" baseline="0" dirty="0" smtClean="0">
                <a:solidFill>
                  <a:schemeClr val="tx1"/>
                </a:solidFill>
                <a:latin typeface="+mn-lt"/>
                <a:ea typeface="+mn-ea"/>
                <a:cs typeface="+mn-cs"/>
              </a:rPr>
              <a:t>例突变样本，在罗氏、浩源、盖立复三个品牌</a:t>
            </a:r>
            <a:r>
              <a:rPr lang="en-US" altLang="zh-CN" sz="1200" b="0" i="0" u="none" strike="noStrike" kern="1200" baseline="0" dirty="0" smtClean="0">
                <a:solidFill>
                  <a:schemeClr val="tx1"/>
                </a:solidFill>
                <a:latin typeface="+mn-lt"/>
                <a:ea typeface="+mn-ea"/>
                <a:cs typeface="+mn-cs"/>
              </a:rPr>
              <a:t>HBV</a:t>
            </a:r>
            <a:r>
              <a:rPr lang="zh-CN" altLang="en-US" sz="1200" b="0" i="0" u="none" strike="noStrike" kern="1200" baseline="0" dirty="0" smtClean="0">
                <a:solidFill>
                  <a:schemeClr val="tx1"/>
                </a:solidFill>
                <a:latin typeface="+mn-lt"/>
                <a:ea typeface="+mn-ea"/>
                <a:cs typeface="+mn-cs"/>
              </a:rPr>
              <a:t>血筛试剂检出能力，各自品牌测定单位数均为</a:t>
            </a:r>
            <a:r>
              <a:rPr lang="en-US" altLang="zh-CN" sz="1200" b="0" i="0" u="none" strike="noStrike" kern="1200" baseline="0" dirty="0" smtClean="0">
                <a:solidFill>
                  <a:schemeClr val="tx1"/>
                </a:solidFill>
                <a:latin typeface="+mn-lt"/>
                <a:ea typeface="+mn-ea"/>
                <a:cs typeface="+mn-cs"/>
              </a:rPr>
              <a:t>30</a:t>
            </a:r>
            <a:r>
              <a:rPr lang="zh-CN" altLang="en-US" sz="1200" b="0" i="0" u="none" strike="noStrike" kern="1200" baseline="0" dirty="0" smtClean="0">
                <a:solidFill>
                  <a:schemeClr val="tx1"/>
                </a:solidFill>
                <a:latin typeface="+mn-lt"/>
                <a:ea typeface="+mn-ea"/>
                <a:cs typeface="+mn-cs"/>
              </a:rPr>
              <a:t>家左右，三个品牌均存在不同程度漏检，不考虑操作等主观原因，采用单引物</a:t>
            </a:r>
            <a:r>
              <a:rPr lang="en-US" altLang="zh-CN" sz="1200" b="0" i="0" u="none" strike="noStrike" kern="1200" baseline="0" dirty="0" smtClean="0">
                <a:solidFill>
                  <a:schemeClr val="tx1"/>
                </a:solidFill>
                <a:latin typeface="+mn-lt"/>
                <a:ea typeface="+mn-ea"/>
                <a:cs typeface="+mn-cs"/>
              </a:rPr>
              <a:t>/</a:t>
            </a:r>
            <a:r>
              <a:rPr lang="zh-CN" altLang="en-US" sz="1200" b="0" i="0" u="none" strike="noStrike" kern="1200" baseline="0" dirty="0" smtClean="0">
                <a:solidFill>
                  <a:schemeClr val="tx1"/>
                </a:solidFill>
                <a:latin typeface="+mn-lt"/>
                <a:ea typeface="+mn-ea"/>
                <a:cs typeface="+mn-cs"/>
              </a:rPr>
              <a:t>单探针（单靶标）扩增方式在检测突变样本时可能存在漏检问题。</a:t>
            </a:r>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2</a:t>
            </a:r>
            <a:r>
              <a:rPr lang="zh-CN" altLang="en-US" sz="1200" b="0" i="0" u="none" strike="noStrike" kern="1200" baseline="0" dirty="0" smtClean="0">
                <a:solidFill>
                  <a:schemeClr val="tx1"/>
                </a:solidFill>
                <a:latin typeface="+mn-lt"/>
                <a:ea typeface="+mn-ea"/>
                <a:cs typeface="+mn-cs"/>
              </a:rPr>
              <a:t>、来自</a:t>
            </a:r>
            <a:r>
              <a:rPr lang="zh-CN" altLang="en-US" dirty="0" smtClean="0"/>
              <a:t>卫生部临检中心实验室刘超等人</a:t>
            </a:r>
            <a:r>
              <a:rPr lang="en-US" altLang="zh-CN" dirty="0" smtClean="0"/>
              <a:t>179</a:t>
            </a:r>
            <a:r>
              <a:rPr lang="zh-CN" altLang="en-US" dirty="0" smtClean="0"/>
              <a:t>例临床样本研究，有</a:t>
            </a:r>
            <a:r>
              <a:rPr lang="en-US" altLang="zh-CN" dirty="0" smtClean="0"/>
              <a:t>6%</a:t>
            </a:r>
            <a:r>
              <a:rPr lang="zh-CN" altLang="en-US" dirty="0" smtClean="0"/>
              <a:t>样本采用</a:t>
            </a:r>
            <a:r>
              <a:rPr lang="en-US" altLang="zh-CN" sz="1200" dirty="0" smtClean="0">
                <a:latin typeface="Times New Roman" panose="02020603050405020304" pitchFamily="18" charset="0"/>
                <a:cs typeface="Times New Roman" panose="02020603050405020304" pitchFamily="18" charset="0"/>
              </a:rPr>
              <a:t>Roche</a:t>
            </a:r>
            <a:r>
              <a:rPr lang="zh-CN" altLang="en-US" dirty="0" smtClean="0"/>
              <a:t>单靶标扩增定量值显著低于双靶标扩增值，其中</a:t>
            </a:r>
            <a:r>
              <a:rPr lang="en-US" altLang="zh-CN" dirty="0" smtClean="0"/>
              <a:t>4</a:t>
            </a:r>
            <a:r>
              <a:rPr lang="zh-CN" altLang="en-US" dirty="0" smtClean="0"/>
              <a:t>例测序成功的样本发现存在突变，突变刚好位于罗氏扩增引物靶区。</a:t>
            </a:r>
            <a:endParaRPr lang="zh-CN" altLang="en-US" dirty="0"/>
          </a:p>
        </p:txBody>
      </p:sp>
      <p:sp>
        <p:nvSpPr>
          <p:cNvPr id="4" name="灯片编号占位符 3"/>
          <p:cNvSpPr>
            <a:spLocks noGrp="1"/>
          </p:cNvSpPr>
          <p:nvPr>
            <p:ph type="sldNum" sz="quarter" idx="10"/>
          </p:nvPr>
        </p:nvSpPr>
        <p:spPr/>
        <p:txBody>
          <a:bodyPr/>
          <a:lstStyle/>
          <a:p>
            <a:fld id="{CB5B9445-77C9-494F-9F8B-6AFCD4476832}" type="slidenum">
              <a:rPr lang="zh-CN" altLang="en-US" smtClean="0"/>
              <a:pPr/>
              <a:t>25</a:t>
            </a:fld>
            <a:endParaRPr lang="zh-CN" altLang="en-US"/>
          </a:p>
        </p:txBody>
      </p:sp>
    </p:spTree>
    <p:extLst>
      <p:ext uri="{BB962C8B-B14F-4D97-AF65-F5344CB8AC3E}">
        <p14:creationId xmlns:p14="http://schemas.microsoft.com/office/powerpoint/2010/main" xmlns="" val="405697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1</a:t>
            </a:r>
            <a:r>
              <a:rPr lang="zh-CN" altLang="en-US" dirty="0" smtClean="0"/>
              <a:t>、</a:t>
            </a:r>
            <a:r>
              <a:rPr lang="en-US" altLang="zh-CN" dirty="0" smtClean="0"/>
              <a:t>T1</a:t>
            </a:r>
            <a:r>
              <a:rPr lang="zh-CN" altLang="en-US" dirty="0" smtClean="0"/>
              <a:t>和</a:t>
            </a:r>
            <a:r>
              <a:rPr lang="en-US" altLang="zh-CN" dirty="0" smtClean="0"/>
              <a:t>T2</a:t>
            </a:r>
            <a:r>
              <a:rPr lang="zh-CN" altLang="en-US" dirty="0" smtClean="0"/>
              <a:t>来自</a:t>
            </a:r>
            <a:r>
              <a:rPr lang="en-US" altLang="zh-CN" dirty="0" smtClean="0"/>
              <a:t>2011</a:t>
            </a:r>
            <a:r>
              <a:rPr lang="zh-CN" altLang="en-US" dirty="0" smtClean="0"/>
              <a:t>年卫生部临检中心</a:t>
            </a:r>
            <a:r>
              <a:rPr lang="en-US" altLang="zh-CN" dirty="0" smtClean="0"/>
              <a:t>sun</a:t>
            </a:r>
            <a:r>
              <a:rPr lang="zh-CN" altLang="en-US" dirty="0" smtClean="0"/>
              <a:t>等人研究，采用自建的双引物双探针（双靶标）检测方法相对于同样设计的单引物单探针多检出</a:t>
            </a:r>
            <a:r>
              <a:rPr lang="en-US" altLang="zh-CN" dirty="0" smtClean="0"/>
              <a:t>2</a:t>
            </a:r>
            <a:r>
              <a:rPr lang="zh-CN" altLang="en-US" dirty="0" smtClean="0"/>
              <a:t>例阳性（</a:t>
            </a:r>
            <a:r>
              <a:rPr lang="en-US" altLang="zh-CN" dirty="0" smtClean="0"/>
              <a:t>6%</a:t>
            </a:r>
            <a:r>
              <a:rPr lang="zh-CN" altLang="en-US" dirty="0" smtClean="0"/>
              <a:t>），相对科华多出</a:t>
            </a:r>
            <a:r>
              <a:rPr lang="en-US" altLang="zh-CN" dirty="0" smtClean="0"/>
              <a:t>10</a:t>
            </a:r>
            <a:r>
              <a:rPr lang="zh-CN" altLang="en-US" dirty="0" smtClean="0"/>
              <a:t>例阳性（</a:t>
            </a:r>
            <a:r>
              <a:rPr lang="en-US" altLang="zh-CN" dirty="0" smtClean="0"/>
              <a:t>18%</a:t>
            </a:r>
            <a:r>
              <a:rPr lang="zh-CN" altLang="en-US" dirty="0" smtClean="0"/>
              <a:t>）</a:t>
            </a: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2</a:t>
            </a:r>
            <a:r>
              <a:rPr lang="zh-CN" altLang="en-US" dirty="0" smtClean="0"/>
              <a:t>、</a:t>
            </a:r>
            <a:r>
              <a:rPr lang="en-US" altLang="zh-CN" dirty="0" smtClean="0"/>
              <a:t>F1</a:t>
            </a:r>
            <a:r>
              <a:rPr lang="zh-CN" altLang="en-US" sz="1200" dirty="0" smtClean="0">
                <a:latin typeface="+mn-ea"/>
              </a:rPr>
              <a:t>双靶标扩增曲线荧光值高于单靶标，</a:t>
            </a:r>
            <a:r>
              <a:rPr lang="en-US" altLang="zh-CN" sz="1200" dirty="0" smtClean="0">
                <a:latin typeface="+mn-ea"/>
              </a:rPr>
              <a:t>CT</a:t>
            </a:r>
            <a:r>
              <a:rPr lang="zh-CN" altLang="en-US" sz="1200" dirty="0" smtClean="0">
                <a:latin typeface="+mn-ea"/>
              </a:rPr>
              <a:t>值略有提前，定量值高于单靶标定值。</a:t>
            </a:r>
            <a:endParaRPr lang="en-US" altLang="zh-CN" sz="1200"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mn-ea"/>
              </a:rPr>
              <a:t>3</a:t>
            </a:r>
            <a:r>
              <a:rPr lang="zh-CN" altLang="en-US" sz="1200" dirty="0" smtClean="0">
                <a:latin typeface="+mn-ea"/>
              </a:rPr>
              <a:t>、文献</a:t>
            </a:r>
            <a:r>
              <a:rPr lang="en-US" altLang="zh-CN" sz="1200" dirty="0" smtClean="0">
                <a:latin typeface="+mn-ea"/>
              </a:rPr>
              <a:t>2-4</a:t>
            </a:r>
            <a:r>
              <a:rPr lang="zh-CN" altLang="en-US" sz="1200" dirty="0" smtClean="0">
                <a:latin typeface="+mn-ea"/>
              </a:rPr>
              <a:t>报道，应用双靶标扩增体系在</a:t>
            </a:r>
            <a:r>
              <a:rPr lang="en-US" altLang="zh-CN" sz="1200" dirty="0" smtClean="0">
                <a:latin typeface="+mn-ea"/>
              </a:rPr>
              <a:t>HCV[2]</a:t>
            </a:r>
            <a:r>
              <a:rPr lang="zh-CN" altLang="en-US" sz="1200" dirty="0" smtClean="0">
                <a:latin typeface="+mn-ea"/>
              </a:rPr>
              <a:t>，血筛</a:t>
            </a:r>
            <a:r>
              <a:rPr lang="en-US" altLang="zh-CN" sz="1200" dirty="0" smtClean="0">
                <a:latin typeface="+mn-ea"/>
              </a:rPr>
              <a:t>HIV/HBV[3]</a:t>
            </a:r>
            <a:r>
              <a:rPr lang="zh-CN" altLang="en-US" sz="1200" dirty="0" smtClean="0">
                <a:latin typeface="+mn-ea"/>
              </a:rPr>
              <a:t>，及</a:t>
            </a:r>
            <a:r>
              <a:rPr lang="en-US" altLang="zh-CN" sz="1200" b="0" i="0" kern="1200" dirty="0" smtClean="0">
                <a:solidFill>
                  <a:schemeClr val="tx1"/>
                </a:solidFill>
                <a:effectLst/>
                <a:latin typeface="+mn-lt"/>
                <a:ea typeface="+mn-ea"/>
                <a:cs typeface="+mn-cs"/>
              </a:rPr>
              <a:t>HBV(</a:t>
            </a:r>
            <a:r>
              <a:rPr lang="zh-CN" altLang="en-US" sz="1200" b="0" i="0" kern="1200" dirty="0" smtClean="0">
                <a:solidFill>
                  <a:schemeClr val="tx1"/>
                </a:solidFill>
                <a:effectLst/>
                <a:latin typeface="+mn-lt"/>
                <a:ea typeface="+mn-ea"/>
                <a:cs typeface="+mn-cs"/>
              </a:rPr>
              <a:t>美国豪洛捷</a:t>
            </a:r>
            <a:r>
              <a:rPr lang="en-US" altLang="zh-CN" sz="1200" b="0" i="0" kern="1200" dirty="0" err="1" smtClean="0">
                <a:solidFill>
                  <a:schemeClr val="tx1"/>
                </a:solidFill>
                <a:effectLst/>
                <a:latin typeface="+mn-lt"/>
                <a:ea typeface="+mn-ea"/>
                <a:cs typeface="+mn-cs"/>
              </a:rPr>
              <a:t>Aptima</a:t>
            </a:r>
            <a:r>
              <a:rPr lang="en-US" altLang="zh-CN" sz="1200" b="0" i="0" kern="1200" dirty="0" smtClean="0">
                <a:solidFill>
                  <a:schemeClr val="tx1"/>
                </a:solidFill>
                <a:effectLst/>
                <a:latin typeface="+mn-lt"/>
                <a:ea typeface="+mn-ea"/>
                <a:cs typeface="+mn-cs"/>
              </a:rPr>
              <a:t> HBV Quant assay) [4]</a:t>
            </a:r>
            <a:r>
              <a:rPr lang="zh-CN" altLang="en-US" sz="1200" b="0" i="0" kern="1200" dirty="0" smtClean="0">
                <a:solidFill>
                  <a:schemeClr val="tx1"/>
                </a:solidFill>
                <a:effectLst/>
                <a:latin typeface="+mn-lt"/>
                <a:ea typeface="+mn-ea"/>
                <a:cs typeface="+mn-cs"/>
              </a:rPr>
              <a:t>具有更高突变检出能力。</a:t>
            </a:r>
            <a:endParaRPr lang="zh-CN" altLang="en-US" sz="1200"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CB5B9445-77C9-494F-9F8B-6AFCD4476832}" type="slidenum">
              <a:rPr lang="zh-CN" altLang="en-US" smtClean="0"/>
              <a:pPr/>
              <a:t>26</a:t>
            </a:fld>
            <a:endParaRPr lang="zh-CN" altLang="en-US"/>
          </a:p>
        </p:txBody>
      </p:sp>
    </p:spTree>
    <p:extLst>
      <p:ext uri="{BB962C8B-B14F-4D97-AF65-F5344CB8AC3E}">
        <p14:creationId xmlns:p14="http://schemas.microsoft.com/office/powerpoint/2010/main" xmlns="" val="3374601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5B9445-77C9-494F-9F8B-6AFCD4476832}" type="slidenum">
              <a:rPr lang="zh-CN" altLang="en-US" smtClean="0"/>
              <a:pPr/>
              <a:t>27</a:t>
            </a:fld>
            <a:endParaRPr lang="zh-CN" altLang="en-US"/>
          </a:p>
        </p:txBody>
      </p:sp>
    </p:spTree>
    <p:extLst>
      <p:ext uri="{BB962C8B-B14F-4D97-AF65-F5344CB8AC3E}">
        <p14:creationId xmlns:p14="http://schemas.microsoft.com/office/powerpoint/2010/main" xmlns="" val="785280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xmlns="" val="2819646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xmlns="" val="2472320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6323" name="Notes Placeholder 2"/>
          <p:cNvSpPr>
            <a:spLocks noGrp="1"/>
          </p:cNvSpPr>
          <p:nvPr>
            <p:ph type="body" idx="1"/>
          </p:nvPr>
        </p:nvSpPr>
        <p:spPr bwMode="auto">
          <a:noFill/>
        </p:spPr>
        <p:txBody>
          <a:bodyPr wrap="square" numCol="1" anchor="t" anchorCtr="0" compatLnSpc="1"/>
          <a:lstStyle/>
          <a:p>
            <a:pPr eaLnBrk="1" hangingPunct="1">
              <a:spcBef>
                <a:spcPct val="0"/>
              </a:spcBef>
            </a:pPr>
            <a:r>
              <a:rPr lang="en-US" altLang="zh-CN" b="1" smtClean="0">
                <a:solidFill>
                  <a:schemeClr val="bg1"/>
                </a:solidFill>
                <a:latin typeface="Arial" panose="020B0604020202020204" pitchFamily="34" charset="0"/>
                <a:cs typeface="Arial" panose="020B0604020202020204" pitchFamily="34" charset="0"/>
              </a:rPr>
              <a:t>2015</a:t>
            </a:r>
            <a:r>
              <a:rPr lang="zh-CN" altLang="en-US" b="1" smtClean="0">
                <a:solidFill>
                  <a:schemeClr val="bg1"/>
                </a:solidFill>
                <a:latin typeface="Arial" panose="020B0604020202020204" pitchFamily="34" charset="0"/>
                <a:cs typeface="Arial" panose="020B0604020202020204" pitchFamily="34" charset="0"/>
              </a:rPr>
              <a:t>年发表在</a:t>
            </a:r>
            <a:r>
              <a:rPr lang="en-US" altLang="zh-CN" b="1" smtClean="0">
                <a:solidFill>
                  <a:schemeClr val="bg1"/>
                </a:solidFill>
                <a:latin typeface="Arial" panose="020B0604020202020204" pitchFamily="34" charset="0"/>
                <a:cs typeface="Arial" panose="020B0604020202020204" pitchFamily="34" charset="0"/>
              </a:rPr>
              <a:t>《Lancet》</a:t>
            </a:r>
            <a:r>
              <a:rPr lang="zh-CN" altLang="en-US" b="1" smtClean="0">
                <a:solidFill>
                  <a:schemeClr val="bg1"/>
                </a:solidFill>
                <a:latin typeface="Arial" panose="020B0604020202020204" pitchFamily="34" charset="0"/>
                <a:cs typeface="Arial" panose="020B0604020202020204" pitchFamily="34" charset="0"/>
              </a:rPr>
              <a:t>上的全球统计数据显示，中国</a:t>
            </a:r>
            <a:r>
              <a:rPr lang="en-US" altLang="zh-CN" b="1" smtClean="0">
                <a:solidFill>
                  <a:schemeClr val="bg1"/>
                </a:solidFill>
                <a:latin typeface="Arial" panose="020B0604020202020204" pitchFamily="34" charset="0"/>
                <a:cs typeface="Arial" panose="020B0604020202020204" pitchFamily="34" charset="0"/>
              </a:rPr>
              <a:t>HCV RNA</a:t>
            </a:r>
            <a:r>
              <a:rPr lang="zh-CN" altLang="en-US" b="1" smtClean="0">
                <a:solidFill>
                  <a:schemeClr val="bg1"/>
                </a:solidFill>
                <a:latin typeface="Arial" panose="020B0604020202020204" pitchFamily="34" charset="0"/>
                <a:cs typeface="Arial" panose="020B0604020202020204" pitchFamily="34" charset="0"/>
              </a:rPr>
              <a:t>阳性估计数为</a:t>
            </a:r>
            <a:r>
              <a:rPr lang="en-US" altLang="zh-CN" b="1" smtClean="0">
                <a:solidFill>
                  <a:schemeClr val="bg1"/>
                </a:solidFill>
                <a:latin typeface="Arial" panose="020B0604020202020204" pitchFamily="34" charset="0"/>
                <a:cs typeface="Arial" panose="020B0604020202020204" pitchFamily="34" charset="0"/>
              </a:rPr>
              <a:t>980</a:t>
            </a:r>
            <a:r>
              <a:rPr lang="zh-CN" altLang="en-US" b="1" smtClean="0">
                <a:solidFill>
                  <a:schemeClr val="bg1"/>
                </a:solidFill>
                <a:latin typeface="Arial" panose="020B0604020202020204" pitchFamily="34" charset="0"/>
                <a:cs typeface="Arial" panose="020B0604020202020204" pitchFamily="34" charset="0"/>
              </a:rPr>
              <a:t>万例，远高于其他国家和地区，居世界第一</a:t>
            </a:r>
          </a:p>
          <a:p>
            <a:pPr eaLnBrk="1" hangingPunct="1">
              <a:spcBef>
                <a:spcPct val="0"/>
              </a:spcBef>
            </a:pPr>
            <a:endParaRPr lang="en-GB" altLang="en-US" smtClean="0">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xmlns="" val="2230478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baseline="0" dirty="0" smtClean="0">
                <a:solidFill>
                  <a:schemeClr val="tx1"/>
                </a:solidFill>
                <a:latin typeface="+mn-lt"/>
                <a:ea typeface="+mn-ea"/>
                <a:cs typeface="+mn-cs"/>
              </a:rPr>
              <a:t>一些自身免疫性疾病患者可出现抗</a:t>
            </a:r>
            <a:r>
              <a:rPr lang="en-US" altLang="zh-CN" sz="1200" b="0" i="0" u="none" strike="noStrike" kern="1200" baseline="0" dirty="0" smtClean="0">
                <a:solidFill>
                  <a:schemeClr val="tx1"/>
                </a:solidFill>
                <a:latin typeface="+mn-lt"/>
                <a:ea typeface="+mn-ea"/>
                <a:cs typeface="+mn-cs"/>
              </a:rPr>
              <a:t>-HCV </a:t>
            </a:r>
            <a:r>
              <a:rPr lang="zh-CN" altLang="en-US" sz="1200" b="0" i="0" u="none" strike="noStrike" kern="1200" baseline="0" dirty="0" smtClean="0">
                <a:solidFill>
                  <a:schemeClr val="tx1"/>
                </a:solidFill>
                <a:latin typeface="+mn-lt"/>
                <a:ea typeface="+mn-ea"/>
                <a:cs typeface="+mn-cs"/>
              </a:rPr>
              <a:t>假阳性，血液透析和免疫功能缺陷或合并</a:t>
            </a:r>
            <a:r>
              <a:rPr lang="en-US" altLang="zh-CN" sz="1200" b="0" i="0" u="none" strike="noStrike" kern="1200" baseline="0" dirty="0" smtClean="0">
                <a:solidFill>
                  <a:schemeClr val="tx1"/>
                </a:solidFill>
                <a:latin typeface="+mn-lt"/>
                <a:ea typeface="+mn-ea"/>
                <a:cs typeface="+mn-cs"/>
              </a:rPr>
              <a:t>HIV </a:t>
            </a:r>
            <a:r>
              <a:rPr lang="zh-CN" altLang="en-US" sz="1200" b="0" i="0" u="none" strike="noStrike" kern="1200" baseline="0" dirty="0" smtClean="0">
                <a:solidFill>
                  <a:schemeClr val="tx1"/>
                </a:solidFill>
                <a:latin typeface="+mn-lt"/>
                <a:ea typeface="+mn-ea"/>
                <a:cs typeface="+mn-cs"/>
              </a:rPr>
              <a:t>感染者可出现抗</a:t>
            </a:r>
            <a:r>
              <a:rPr lang="en-US" altLang="zh-CN" sz="1200" b="0" i="0" u="none" strike="noStrike" kern="1200" baseline="0" dirty="0" smtClean="0">
                <a:solidFill>
                  <a:schemeClr val="tx1"/>
                </a:solidFill>
                <a:latin typeface="+mn-lt"/>
                <a:ea typeface="+mn-ea"/>
                <a:cs typeface="+mn-cs"/>
              </a:rPr>
              <a:t>-HCV </a:t>
            </a:r>
            <a:r>
              <a:rPr lang="zh-CN" altLang="en-US" sz="1200" b="0" i="0" u="none" strike="noStrike" kern="1200" baseline="0" dirty="0" smtClean="0">
                <a:solidFill>
                  <a:schemeClr val="tx1"/>
                </a:solidFill>
                <a:latin typeface="+mn-lt"/>
                <a:ea typeface="+mn-ea"/>
                <a:cs typeface="+mn-cs"/>
              </a:rPr>
              <a:t>假阴性，急性丙型肝炎患者可因为抗</a:t>
            </a:r>
            <a:r>
              <a:rPr lang="en-US" altLang="zh-CN" sz="1200" b="0" i="0" u="none" strike="noStrike" kern="1200" baseline="0" dirty="0" smtClean="0">
                <a:solidFill>
                  <a:schemeClr val="tx1"/>
                </a:solidFill>
                <a:latin typeface="+mn-lt"/>
                <a:ea typeface="+mn-ea"/>
                <a:cs typeface="+mn-cs"/>
              </a:rPr>
              <a:t>-HCV </a:t>
            </a:r>
            <a:r>
              <a:rPr lang="zh-CN" altLang="en-US" sz="1200" b="0" i="0" u="none" strike="noStrike" kern="1200" baseline="0" dirty="0" smtClean="0">
                <a:solidFill>
                  <a:schemeClr val="tx1"/>
                </a:solidFill>
                <a:latin typeface="+mn-lt"/>
                <a:ea typeface="+mn-ea"/>
                <a:cs typeface="+mn-cs"/>
              </a:rPr>
              <a:t>检测处于窗口期出现抗</a:t>
            </a:r>
            <a:r>
              <a:rPr lang="en-US" altLang="zh-CN" sz="1200" b="0" i="0" u="none" strike="noStrike" kern="1200" baseline="0" dirty="0" smtClean="0">
                <a:solidFill>
                  <a:schemeClr val="tx1"/>
                </a:solidFill>
                <a:latin typeface="+mn-lt"/>
                <a:ea typeface="+mn-ea"/>
                <a:cs typeface="+mn-cs"/>
              </a:rPr>
              <a:t>-HCV </a:t>
            </a:r>
            <a:r>
              <a:rPr lang="zh-CN" altLang="en-US" sz="1200" b="0" i="0" u="none" strike="noStrike" kern="1200" baseline="0" dirty="0" smtClean="0">
                <a:solidFill>
                  <a:schemeClr val="tx1"/>
                </a:solidFill>
                <a:latin typeface="+mn-lt"/>
                <a:ea typeface="+mn-ea"/>
                <a:cs typeface="+mn-cs"/>
              </a:rPr>
              <a:t>阴性。因此，</a:t>
            </a:r>
            <a:r>
              <a:rPr lang="en-US" altLang="zh-CN" sz="1200" b="0" i="0" u="none" strike="noStrike" kern="1200" baseline="0" dirty="0" smtClean="0">
                <a:solidFill>
                  <a:schemeClr val="tx1"/>
                </a:solidFill>
                <a:latin typeface="+mn-lt"/>
                <a:ea typeface="+mn-ea"/>
                <a:cs typeface="+mn-cs"/>
              </a:rPr>
              <a:t>HCV RNA </a:t>
            </a:r>
            <a:r>
              <a:rPr lang="zh-CN" altLang="en-US" sz="1200" b="0" i="0" u="none" strike="noStrike" kern="1200" baseline="0" dirty="0" smtClean="0">
                <a:solidFill>
                  <a:schemeClr val="tx1"/>
                </a:solidFill>
                <a:latin typeface="+mn-lt"/>
                <a:ea typeface="+mn-ea"/>
                <a:cs typeface="+mn-cs"/>
              </a:rPr>
              <a:t>检测有助于确诊这些患者是否存在</a:t>
            </a:r>
            <a:r>
              <a:rPr lang="en-US" altLang="zh-CN" sz="1200" b="0" i="0" u="none" strike="noStrike" kern="1200" baseline="0" dirty="0" smtClean="0">
                <a:solidFill>
                  <a:schemeClr val="tx1"/>
                </a:solidFill>
                <a:latin typeface="+mn-lt"/>
                <a:ea typeface="+mn-ea"/>
                <a:cs typeface="+mn-cs"/>
              </a:rPr>
              <a:t>HCV </a:t>
            </a:r>
            <a:r>
              <a:rPr lang="zh-CN" altLang="en-US" sz="1200" b="0" i="0" u="none" strike="noStrike" kern="1200" baseline="0" dirty="0" smtClean="0">
                <a:solidFill>
                  <a:schemeClr val="tx1"/>
                </a:solidFill>
                <a:latin typeface="+mn-lt"/>
                <a:ea typeface="+mn-ea"/>
                <a:cs typeface="+mn-cs"/>
              </a:rPr>
              <a:t>感染。</a:t>
            </a:r>
            <a:endParaRPr lang="zh-CN" altLang="en-US" dirty="0" smtClean="0"/>
          </a:p>
          <a:p>
            <a:endParaRPr lang="zh-CN" altLang="en-US" dirty="0"/>
          </a:p>
        </p:txBody>
      </p:sp>
    </p:spTree>
    <p:extLst>
      <p:ext uri="{BB962C8B-B14F-4D97-AF65-F5344CB8AC3E}">
        <p14:creationId xmlns:p14="http://schemas.microsoft.com/office/powerpoint/2010/main" xmlns="" val="844121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p:cNvSpPr>
            <a:spLocks noGrp="1" noRot="1" noChangeAspect="1" noTextEdit="1"/>
          </p:cNvSpPr>
          <p:nvPr>
            <p:ph type="sldImg"/>
          </p:nvPr>
        </p:nvSpPr>
        <p:spPr>
          <a:ln/>
        </p:spPr>
      </p:sp>
      <p:sp>
        <p:nvSpPr>
          <p:cNvPr id="104451" name="备注占位符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t>2015</a:t>
            </a:r>
            <a:r>
              <a:rPr lang="zh-CN" altLang="en-US" smtClean="0"/>
              <a:t>年是个指南年。欧洲、美国和中国相继出台了丙肝防治指南。三个指南一致认为高敏</a:t>
            </a:r>
            <a:r>
              <a:rPr lang="en-US" altLang="zh-CN" smtClean="0"/>
              <a:t>HCV RNA</a:t>
            </a:r>
            <a:r>
              <a:rPr lang="zh-CN" altLang="en-US" smtClean="0"/>
              <a:t>定量检测是确认</a:t>
            </a:r>
            <a:r>
              <a:rPr lang="en-US" altLang="zh-CN" smtClean="0"/>
              <a:t>HCV</a:t>
            </a:r>
            <a:r>
              <a:rPr lang="zh-CN" altLang="en-US" smtClean="0"/>
              <a:t>现症感染的必不可少的指标。欧洲指南指出必须使用检出限低于</a:t>
            </a:r>
            <a:r>
              <a:rPr lang="en-US" altLang="zh-CN" smtClean="0"/>
              <a:t>15 IU/mL</a:t>
            </a:r>
            <a:r>
              <a:rPr lang="zh-CN" altLang="en-US" smtClean="0"/>
              <a:t>的方法，美国指南把这个要求适当放宽了，要求低于</a:t>
            </a:r>
            <a:r>
              <a:rPr lang="en-US" altLang="zh-CN" smtClean="0"/>
              <a:t>25 IU/mL</a:t>
            </a:r>
            <a:r>
              <a:rPr lang="zh-CN" altLang="en-US" smtClean="0"/>
              <a:t>，中国指南也与国际接轨了，明确指出要低于</a:t>
            </a:r>
            <a:r>
              <a:rPr lang="en-US" altLang="zh-CN" smtClean="0"/>
              <a:t>15 IU/mL</a:t>
            </a:r>
            <a:r>
              <a:rPr lang="zh-CN" altLang="en-US" smtClean="0"/>
              <a:t>。</a:t>
            </a:r>
          </a:p>
        </p:txBody>
      </p:sp>
      <p:sp>
        <p:nvSpPr>
          <p:cNvPr id="104452" name="灯片编号占位符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3200" b="1">
                <a:solidFill>
                  <a:schemeClr val="tx1"/>
                </a:solidFill>
                <a:latin typeface="Tahoma" panose="020B0604030504040204" pitchFamily="34" charset="0"/>
                <a:ea typeface="宋体" panose="02010600030101010101" pitchFamily="2" charset="-122"/>
              </a:defRPr>
            </a:lvl1pPr>
            <a:lvl2pPr marL="742950" indent="-285750" eaLnBrk="0" hangingPunct="0">
              <a:defRPr sz="3200" b="1">
                <a:solidFill>
                  <a:schemeClr val="tx1"/>
                </a:solidFill>
                <a:latin typeface="Tahoma" panose="020B0604030504040204" pitchFamily="34" charset="0"/>
                <a:ea typeface="宋体" panose="02010600030101010101" pitchFamily="2" charset="-122"/>
              </a:defRPr>
            </a:lvl2pPr>
            <a:lvl3pPr marL="1143000" indent="-228600" eaLnBrk="0" hangingPunct="0">
              <a:defRPr sz="3200" b="1">
                <a:solidFill>
                  <a:schemeClr val="tx1"/>
                </a:solidFill>
                <a:latin typeface="Tahoma" panose="020B0604030504040204" pitchFamily="34" charset="0"/>
                <a:ea typeface="宋体" panose="02010600030101010101" pitchFamily="2" charset="-122"/>
              </a:defRPr>
            </a:lvl3pPr>
            <a:lvl4pPr marL="1600200" indent="-228600" eaLnBrk="0" hangingPunct="0">
              <a:defRPr sz="3200" b="1">
                <a:solidFill>
                  <a:schemeClr val="tx1"/>
                </a:solidFill>
                <a:latin typeface="Tahoma" panose="020B0604030504040204" pitchFamily="34" charset="0"/>
                <a:ea typeface="宋体" panose="02010600030101010101" pitchFamily="2" charset="-122"/>
              </a:defRPr>
            </a:lvl4pPr>
            <a:lvl5pPr marL="2057400" indent="-228600" eaLnBrk="0" hangingPunct="0">
              <a:defRPr sz="32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9pPr>
          </a:lstStyle>
          <a:p>
            <a:pPr eaLnBrk="1" hangingPunct="1"/>
            <a:fld id="{6EC057C3-05C0-4165-815F-ACBC7AEF1ADD}" type="slidenum">
              <a:rPr lang="zh-CN" altLang="en-US" sz="1200" b="0">
                <a:latin typeface="Arial" panose="020B0604020202020204" pitchFamily="34" charset="0"/>
              </a:rPr>
              <a:pPr eaLnBrk="1" hangingPunct="1"/>
              <a:t>34</a:t>
            </a:fld>
            <a:endParaRPr lang="zh-CN" altLang="en-US" sz="1200" b="0">
              <a:latin typeface="Arial" panose="020B0604020202020204" pitchFamily="34" charset="0"/>
            </a:endParaRPr>
          </a:p>
        </p:txBody>
      </p:sp>
    </p:spTree>
    <p:extLst>
      <p:ext uri="{BB962C8B-B14F-4D97-AF65-F5344CB8AC3E}">
        <p14:creationId xmlns:p14="http://schemas.microsoft.com/office/powerpoint/2010/main" xmlns="" val="96256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Folienbildplatzhalter 1"/>
          <p:cNvSpPr>
            <a:spLocks noGrp="1" noRot="1" noChangeAspect="1" noTextEdit="1"/>
          </p:cNvSpPr>
          <p:nvPr>
            <p:ph type="sldImg"/>
          </p:nvPr>
        </p:nvSpPr>
        <p:spPr bwMode="auto">
          <a:noFill/>
          <a:ln>
            <a:solidFill>
              <a:srgbClr val="000000"/>
            </a:solidFill>
            <a:miter lim="800000"/>
          </a:ln>
        </p:spPr>
      </p:sp>
      <p:sp>
        <p:nvSpPr>
          <p:cNvPr id="123907" name="Notizenplatzhalter 2"/>
          <p:cNvSpPr>
            <a:spLocks noGrp="1"/>
          </p:cNvSpPr>
          <p:nvPr>
            <p:ph type="body" idx="1"/>
          </p:nvPr>
        </p:nvSpPr>
        <p:spPr bwMode="auto">
          <a:noFill/>
        </p:spPr>
        <p:txBody>
          <a:bodyPr wrap="square" numCol="1" anchor="t" anchorCtr="0" compatLnSpc="1"/>
          <a:lstStyle/>
          <a:p>
            <a:pPr eaLnBrk="1" hangingPunct="1">
              <a:spcBef>
                <a:spcPct val="0"/>
              </a:spcBef>
            </a:pPr>
            <a:endParaRPr lang="de-DE" altLang="zh-CN" smtClean="0"/>
          </a:p>
        </p:txBody>
      </p:sp>
    </p:spTree>
    <p:extLst>
      <p:ext uri="{BB962C8B-B14F-4D97-AF65-F5344CB8AC3E}">
        <p14:creationId xmlns:p14="http://schemas.microsoft.com/office/powerpoint/2010/main" xmlns="" val="42096731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p:spPr>
      </p:sp>
      <p:sp>
        <p:nvSpPr>
          <p:cNvPr id="4198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xmlns="" val="40672304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a:t>
            </a:r>
            <a:r>
              <a:rPr lang="zh-CN" altLang="en-US" dirty="0" smtClean="0"/>
              <a:t>、达安基因的乙肝丙肝高敏艾滋试剂是基于十二五课题的结题的第一代高敏试剂基础上升级改造而来，它的参数与国际主流产品接轨，同时也是国内唯一适配雅培</a:t>
            </a:r>
            <a:r>
              <a:rPr lang="en-US" altLang="zh-CN" dirty="0" smtClean="0"/>
              <a:t>m2000</a:t>
            </a:r>
            <a:r>
              <a:rPr lang="zh-CN" altLang="en-US" dirty="0" smtClean="0"/>
              <a:t>系统的国产高敏试剂。</a:t>
            </a:r>
            <a:endParaRPr lang="en-US" altLang="zh-CN" dirty="0" smtClean="0"/>
          </a:p>
          <a:p>
            <a:r>
              <a:rPr lang="en-US" altLang="zh-CN" dirty="0" smtClean="0"/>
              <a:t>2</a:t>
            </a:r>
            <a:r>
              <a:rPr lang="zh-CN" altLang="en-US" dirty="0" smtClean="0"/>
              <a:t>、采用的是磁珠法自动化核酸提取技术，进行大体系反应，同时加强突变样本及亚型覆盖，乙肝检测下限</a:t>
            </a:r>
            <a:r>
              <a:rPr lang="en-US" altLang="zh-CN" dirty="0" smtClean="0"/>
              <a:t>10IU</a:t>
            </a:r>
            <a:r>
              <a:rPr lang="zh-CN" altLang="en-US" dirty="0" smtClean="0"/>
              <a:t>，丙肝</a:t>
            </a:r>
            <a:r>
              <a:rPr lang="en-US" altLang="zh-CN" dirty="0" smtClean="0"/>
              <a:t>20</a:t>
            </a:r>
            <a:r>
              <a:rPr lang="zh-CN" altLang="en-US" dirty="0" smtClean="0"/>
              <a:t>，艾滋</a:t>
            </a:r>
            <a:r>
              <a:rPr lang="en-US" altLang="zh-CN" dirty="0" smtClean="0"/>
              <a:t>50IU</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356D64B0-A063-4C94-BB37-B694C5DFF499}" type="slidenum">
              <a:rPr lang="zh-CN" altLang="en-US" smtClean="0"/>
              <a:pPr/>
              <a:t>38</a:t>
            </a:fld>
            <a:endParaRPr lang="zh-CN" altLang="en-US"/>
          </a:p>
        </p:txBody>
      </p:sp>
    </p:spTree>
    <p:extLst>
      <p:ext uri="{BB962C8B-B14F-4D97-AF65-F5344CB8AC3E}">
        <p14:creationId xmlns:p14="http://schemas.microsoft.com/office/powerpoint/2010/main" xmlns="" val="2787959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第二套方案采用的是大样本量提取，常规处理体积在</a:t>
            </a:r>
            <a:r>
              <a:rPr lang="en-US" altLang="zh-CN" dirty="0" smtClean="0"/>
              <a:t>0.6ml</a:t>
            </a:r>
            <a:r>
              <a:rPr lang="zh-CN" altLang="en-US" dirty="0" smtClean="0"/>
              <a:t>以上，而且采用旋转式混匀技术，特别适合微量和小片段核酸的回收纯化，所以这台仪器也用于临床游离</a:t>
            </a:r>
            <a:r>
              <a:rPr lang="en-US" altLang="zh-CN" dirty="0" smtClean="0"/>
              <a:t>DNA</a:t>
            </a:r>
            <a:r>
              <a:rPr lang="zh-CN" altLang="en-US" dirty="0" smtClean="0"/>
              <a:t>提取等等，单批耗时在</a:t>
            </a:r>
            <a:r>
              <a:rPr lang="en-US" altLang="zh-CN" dirty="0" smtClean="0"/>
              <a:t>1</a:t>
            </a:r>
            <a:r>
              <a:rPr lang="zh-CN" altLang="en-US" dirty="0" smtClean="0"/>
              <a:t>小时左右，耗材是单人份设计，有效避免浪费。</a:t>
            </a:r>
            <a:endParaRPr lang="zh-CN" altLang="en-US" dirty="0"/>
          </a:p>
        </p:txBody>
      </p:sp>
      <p:sp>
        <p:nvSpPr>
          <p:cNvPr id="4" name="灯片编号占位符 3"/>
          <p:cNvSpPr>
            <a:spLocks noGrp="1"/>
          </p:cNvSpPr>
          <p:nvPr>
            <p:ph type="sldNum" sz="quarter" idx="10"/>
          </p:nvPr>
        </p:nvSpPr>
        <p:spPr/>
        <p:txBody>
          <a:bodyPr/>
          <a:lstStyle/>
          <a:p>
            <a:fld id="{356D64B0-A063-4C94-BB37-B694C5DFF499}" type="slidenum">
              <a:rPr lang="zh-CN" altLang="en-US" smtClean="0"/>
              <a:pPr/>
              <a:t>41</a:t>
            </a:fld>
            <a:endParaRPr lang="zh-CN" altLang="en-US"/>
          </a:p>
        </p:txBody>
      </p:sp>
    </p:spTree>
    <p:extLst>
      <p:ext uri="{BB962C8B-B14F-4D97-AF65-F5344CB8AC3E}">
        <p14:creationId xmlns:p14="http://schemas.microsoft.com/office/powerpoint/2010/main" xmlns="" val="3454817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目前我国</a:t>
            </a:r>
            <a:r>
              <a:rPr lang="en-US" sz="1200" kern="1200" dirty="0" smtClean="0">
                <a:solidFill>
                  <a:schemeClr val="tx1"/>
                </a:solidFill>
                <a:latin typeface="+mn-lt"/>
                <a:ea typeface="+mn-ea"/>
                <a:cs typeface="+mn-cs"/>
              </a:rPr>
              <a:t>35-54</a:t>
            </a:r>
            <a:r>
              <a:rPr lang="zh-CN" altLang="en-US" sz="1200" kern="1200" dirty="0" smtClean="0">
                <a:solidFill>
                  <a:schemeClr val="tx1"/>
                </a:solidFill>
                <a:latin typeface="+mn-lt"/>
                <a:ea typeface="+mn-ea"/>
                <a:cs typeface="+mn-cs"/>
              </a:rPr>
              <a:t>岁人群中，肝癌是的第二大死因。</a:t>
            </a:r>
            <a:r>
              <a:rPr lang="en-US" sz="1200" kern="1200" dirty="0" smtClean="0">
                <a:solidFill>
                  <a:schemeClr val="tx1"/>
                </a:solidFill>
                <a:latin typeface="+mn-lt"/>
                <a:ea typeface="+mn-ea"/>
                <a:cs typeface="+mn-cs"/>
              </a:rPr>
              <a:t>2012</a:t>
            </a:r>
            <a:r>
              <a:rPr lang="zh-CN" altLang="en-US" sz="1200" kern="1200" dirty="0" smtClean="0">
                <a:solidFill>
                  <a:schemeClr val="tx1"/>
                </a:solidFill>
                <a:latin typeface="+mn-lt"/>
                <a:ea typeface="+mn-ea"/>
                <a:cs typeface="+mn-cs"/>
              </a:rPr>
              <a:t>年全球癌症报告发布：我国肝癌发病率和死亡率分别为</a:t>
            </a:r>
            <a:r>
              <a:rPr lang="en-US" sz="1200" kern="1200" dirty="0" smtClean="0">
                <a:solidFill>
                  <a:schemeClr val="tx1"/>
                </a:solidFill>
                <a:latin typeface="+mn-lt"/>
                <a:ea typeface="+mn-ea"/>
                <a:cs typeface="+mn-cs"/>
              </a:rPr>
              <a:t>22.27/10</a:t>
            </a:r>
            <a:r>
              <a:rPr lang="zh-CN" altLang="en-US" sz="1200" kern="1200" dirty="0" smtClean="0">
                <a:solidFill>
                  <a:schemeClr val="tx1"/>
                </a:solidFill>
                <a:latin typeface="+mn-lt"/>
                <a:ea typeface="+mn-ea"/>
                <a:cs typeface="+mn-cs"/>
              </a:rPr>
              <a:t>万和</a:t>
            </a:r>
            <a:r>
              <a:rPr lang="en-US" sz="1200" kern="1200" dirty="0" smtClean="0">
                <a:solidFill>
                  <a:schemeClr val="tx1"/>
                </a:solidFill>
                <a:latin typeface="+mn-lt"/>
                <a:ea typeface="+mn-ea"/>
                <a:cs typeface="+mn-cs"/>
              </a:rPr>
              <a:t>21.41/10</a:t>
            </a:r>
            <a:r>
              <a:rPr lang="zh-CN" altLang="en-US" sz="1200" kern="1200" dirty="0" smtClean="0">
                <a:solidFill>
                  <a:schemeClr val="tx1"/>
                </a:solidFill>
                <a:latin typeface="+mn-lt"/>
                <a:ea typeface="+mn-ea"/>
                <a:cs typeface="+mn-cs"/>
              </a:rPr>
              <a:t>万，分别为美国的</a:t>
            </a:r>
            <a:r>
              <a:rPr lang="en-US" sz="1200" kern="1200" dirty="0" smtClean="0">
                <a:solidFill>
                  <a:schemeClr val="tx1"/>
                </a:solidFill>
                <a:latin typeface="+mn-lt"/>
                <a:ea typeface="+mn-ea"/>
                <a:cs typeface="+mn-cs"/>
              </a:rPr>
              <a:t>3.6</a:t>
            </a:r>
            <a:r>
              <a:rPr lang="zh-CN" altLang="en-US" sz="1200" kern="1200" dirty="0" smtClean="0">
                <a:solidFill>
                  <a:schemeClr val="tx1"/>
                </a:solidFill>
                <a:latin typeface="+mn-lt"/>
                <a:ea typeface="+mn-ea"/>
                <a:cs typeface="+mn-cs"/>
              </a:rPr>
              <a:t>倍和</a:t>
            </a:r>
            <a:r>
              <a:rPr lang="en-US" sz="1200" kern="1200" dirty="0" smtClean="0">
                <a:solidFill>
                  <a:schemeClr val="tx1"/>
                </a:solidFill>
                <a:latin typeface="+mn-lt"/>
                <a:ea typeface="+mn-ea"/>
                <a:cs typeface="+mn-cs"/>
              </a:rPr>
              <a:t>4.7</a:t>
            </a:r>
            <a:r>
              <a:rPr lang="zh-CN" altLang="en-US" sz="1200" kern="1200" dirty="0" smtClean="0">
                <a:solidFill>
                  <a:schemeClr val="tx1"/>
                </a:solidFill>
                <a:latin typeface="+mn-lt"/>
                <a:ea typeface="+mn-ea"/>
                <a:cs typeface="+mn-cs"/>
              </a:rPr>
              <a:t>倍，日本的</a:t>
            </a:r>
            <a:r>
              <a:rPr lang="en-US" sz="1200" kern="1200" dirty="0" smtClean="0">
                <a:solidFill>
                  <a:schemeClr val="tx1"/>
                </a:solidFill>
                <a:latin typeface="+mn-lt"/>
                <a:ea typeface="+mn-ea"/>
                <a:cs typeface="+mn-cs"/>
              </a:rPr>
              <a:t>2.4</a:t>
            </a:r>
            <a:r>
              <a:rPr lang="zh-CN" altLang="en-US" sz="1200" kern="1200" dirty="0" smtClean="0">
                <a:solidFill>
                  <a:schemeClr val="tx1"/>
                </a:solidFill>
                <a:latin typeface="+mn-lt"/>
                <a:ea typeface="+mn-ea"/>
                <a:cs typeface="+mn-cs"/>
              </a:rPr>
              <a:t>倍和</a:t>
            </a:r>
            <a:r>
              <a:rPr lang="en-US" sz="1200" kern="1200" dirty="0" smtClean="0">
                <a:solidFill>
                  <a:schemeClr val="tx1"/>
                </a:solidFill>
                <a:latin typeface="+mn-lt"/>
                <a:ea typeface="+mn-ea"/>
                <a:cs typeface="+mn-cs"/>
              </a:rPr>
              <a:t>2.8</a:t>
            </a:r>
            <a:r>
              <a:rPr lang="zh-CN" altLang="en-US" sz="1200" kern="1200" dirty="0" smtClean="0">
                <a:solidFill>
                  <a:schemeClr val="tx1"/>
                </a:solidFill>
                <a:latin typeface="+mn-lt"/>
                <a:ea typeface="+mn-ea"/>
                <a:cs typeface="+mn-cs"/>
              </a:rPr>
              <a:t>倍。在全球肝癌发病和死亡人数最多的</a:t>
            </a:r>
            <a:r>
              <a:rPr lang="en-US" sz="1200" kern="1200" dirty="0" smtClean="0">
                <a:solidFill>
                  <a:schemeClr val="tx1"/>
                </a:solidFill>
                <a:latin typeface="+mn-lt"/>
                <a:ea typeface="+mn-ea"/>
                <a:cs typeface="+mn-cs"/>
              </a:rPr>
              <a:t>20</a:t>
            </a:r>
            <a:r>
              <a:rPr lang="zh-CN" altLang="en-US" sz="1200" kern="1200" dirty="0" smtClean="0">
                <a:solidFill>
                  <a:schemeClr val="tx1"/>
                </a:solidFill>
                <a:latin typeface="+mn-lt"/>
                <a:ea typeface="+mn-ea"/>
                <a:cs typeface="+mn-cs"/>
              </a:rPr>
              <a:t>个国家内，我国排在首位。我国人口占全球人口的</a:t>
            </a:r>
            <a:r>
              <a:rPr lang="en-US" sz="1200" kern="1200" dirty="0" smtClean="0">
                <a:solidFill>
                  <a:schemeClr val="tx1"/>
                </a:solidFill>
                <a:latin typeface="+mn-lt"/>
                <a:ea typeface="+mn-ea"/>
                <a:cs typeface="+mn-cs"/>
              </a:rPr>
              <a:t>20%</a:t>
            </a:r>
            <a:r>
              <a:rPr lang="zh-CN" altLang="en-US" sz="1200" kern="1200" dirty="0" smtClean="0">
                <a:solidFill>
                  <a:schemeClr val="tx1"/>
                </a:solidFill>
                <a:latin typeface="+mn-lt"/>
                <a:ea typeface="+mn-ea"/>
                <a:cs typeface="+mn-cs"/>
              </a:rPr>
              <a:t>，但肝癌发生及死亡人数占全球</a:t>
            </a:r>
            <a:r>
              <a:rPr lang="en-US" sz="1200" kern="1200" dirty="0" smtClean="0">
                <a:solidFill>
                  <a:schemeClr val="tx1"/>
                </a:solidFill>
                <a:latin typeface="+mn-lt"/>
                <a:ea typeface="+mn-ea"/>
                <a:cs typeface="+mn-cs"/>
              </a:rPr>
              <a:t>50%</a:t>
            </a:r>
            <a:r>
              <a:rPr lang="zh-CN" altLang="en-US" sz="1200" kern="1200" dirty="0" smtClean="0">
                <a:solidFill>
                  <a:schemeClr val="tx1"/>
                </a:solidFill>
                <a:latin typeface="+mn-lt"/>
                <a:ea typeface="+mn-ea"/>
                <a:cs typeface="+mn-cs"/>
              </a:rPr>
              <a:t>以上。据报道，全球每年新发肝癌病例接近</a:t>
            </a:r>
            <a:r>
              <a:rPr lang="en-US" sz="1200" kern="1200" dirty="0" smtClean="0">
                <a:solidFill>
                  <a:schemeClr val="tx1"/>
                </a:solidFill>
                <a:latin typeface="+mn-lt"/>
                <a:ea typeface="+mn-ea"/>
                <a:cs typeface="+mn-cs"/>
              </a:rPr>
              <a:t>80</a:t>
            </a:r>
            <a:r>
              <a:rPr lang="zh-CN" altLang="en-US" sz="1200" kern="1200" dirty="0" smtClean="0">
                <a:solidFill>
                  <a:schemeClr val="tx1"/>
                </a:solidFill>
                <a:latin typeface="+mn-lt"/>
                <a:ea typeface="+mn-ea"/>
                <a:cs typeface="+mn-cs"/>
              </a:rPr>
              <a:t>万，其中</a:t>
            </a:r>
            <a:r>
              <a:rPr lang="en-US" sz="1200" kern="1200" dirty="0" smtClean="0">
                <a:solidFill>
                  <a:schemeClr val="tx1"/>
                </a:solidFill>
                <a:latin typeface="+mn-lt"/>
                <a:ea typeface="+mn-ea"/>
                <a:cs typeface="+mn-cs"/>
              </a:rPr>
              <a:t>85%</a:t>
            </a:r>
            <a:r>
              <a:rPr lang="zh-CN" altLang="en-US" sz="1200" kern="1200" dirty="0" smtClean="0">
                <a:solidFill>
                  <a:schemeClr val="tx1"/>
                </a:solidFill>
                <a:latin typeface="+mn-lt"/>
                <a:ea typeface="+mn-ea"/>
                <a:cs typeface="+mn-cs"/>
              </a:rPr>
              <a:t>的患者合并慢性乙型肝炎病毒感染，约</a:t>
            </a:r>
            <a:r>
              <a:rPr lang="en-US" sz="1200" kern="1200" dirty="0" smtClean="0">
                <a:solidFill>
                  <a:schemeClr val="tx1"/>
                </a:solidFill>
                <a:latin typeface="+mn-lt"/>
                <a:ea typeface="+mn-ea"/>
                <a:cs typeface="+mn-cs"/>
              </a:rPr>
              <a:t>10%</a:t>
            </a:r>
            <a:r>
              <a:rPr lang="zh-CN" altLang="en-US" sz="1200" kern="1200" dirty="0" smtClean="0">
                <a:solidFill>
                  <a:schemeClr val="tx1"/>
                </a:solidFill>
                <a:latin typeface="+mn-lt"/>
                <a:ea typeface="+mn-ea"/>
                <a:cs typeface="+mn-cs"/>
              </a:rPr>
              <a:t>合并丙肝病毒感染。乙肝疫苗应用前，我国</a:t>
            </a:r>
            <a:r>
              <a:rPr lang="en-US" sz="1200" kern="1200" dirty="0" smtClean="0">
                <a:solidFill>
                  <a:schemeClr val="tx1"/>
                </a:solidFill>
                <a:latin typeface="+mn-lt"/>
                <a:ea typeface="+mn-ea"/>
                <a:cs typeface="+mn-cs"/>
              </a:rPr>
              <a:t>10%</a:t>
            </a:r>
            <a:r>
              <a:rPr lang="zh-CN" altLang="en-US" sz="1200" kern="1200" dirty="0" smtClean="0">
                <a:solidFill>
                  <a:schemeClr val="tx1"/>
                </a:solidFill>
                <a:latin typeface="+mn-lt"/>
                <a:ea typeface="+mn-ea"/>
                <a:cs typeface="+mn-cs"/>
              </a:rPr>
              <a:t>的人群携带乙肝病毒。根据疾病的自然转归进程，这部分感染人群逐渐进入了肝硬化和肝癌的发病期，</a:t>
            </a:r>
            <a:r>
              <a:rPr lang="en-US" sz="1200" kern="1200" dirty="0" smtClean="0">
                <a:solidFill>
                  <a:schemeClr val="tx1"/>
                </a:solidFill>
                <a:latin typeface="+mn-lt"/>
                <a:ea typeface="+mn-ea"/>
                <a:cs typeface="+mn-cs"/>
              </a:rPr>
              <a:t>20</a:t>
            </a:r>
            <a:r>
              <a:rPr lang="zh-CN" altLang="en-US" sz="1200" kern="1200" dirty="0" smtClean="0">
                <a:solidFill>
                  <a:schemeClr val="tx1"/>
                </a:solidFill>
                <a:latin typeface="+mn-lt"/>
                <a:ea typeface="+mn-ea"/>
                <a:cs typeface="+mn-cs"/>
              </a:rPr>
              <a:t>年内我国将有</a:t>
            </a:r>
            <a:r>
              <a:rPr lang="en-US" sz="1200" kern="1200" dirty="0" smtClean="0">
                <a:solidFill>
                  <a:schemeClr val="tx1"/>
                </a:solidFill>
                <a:latin typeface="+mn-lt"/>
                <a:ea typeface="+mn-ea"/>
                <a:cs typeface="+mn-cs"/>
              </a:rPr>
              <a:t>800-1000</a:t>
            </a:r>
            <a:r>
              <a:rPr lang="zh-CN" altLang="en-US" sz="1200" kern="1200" dirty="0" smtClean="0">
                <a:solidFill>
                  <a:schemeClr val="tx1"/>
                </a:solidFill>
                <a:latin typeface="+mn-lt"/>
                <a:ea typeface="+mn-ea"/>
                <a:cs typeface="+mn-cs"/>
              </a:rPr>
              <a:t>万人因罹患肝癌而死亡，我国将面临着逐渐增多的由乙肝和丙肝病毒感染导致的肝硬化和肝癌病人并将为此承受巨大的疾病负担。</a:t>
            </a:r>
          </a:p>
          <a:p>
            <a:pPr marL="0" marR="0" indent="0" algn="l" defTabSz="914400" rtl="0" eaLnBrk="1" fontAlgn="auto" latinLnBrk="0" hangingPunct="1">
              <a:lnSpc>
                <a:spcPct val="100000"/>
              </a:lnSpc>
              <a:spcBef>
                <a:spcPts val="0"/>
              </a:spcBef>
              <a:spcAft>
                <a:spcPts val="0"/>
              </a:spcAft>
              <a:buClrTx/>
              <a:buSzTx/>
              <a:buFontTx/>
              <a:buNone/>
              <a:defRPr/>
            </a:pPr>
            <a:endParaRPr lang="zh-CN" altLang="en-US" sz="1200" kern="1200" dirty="0" smtClean="0">
              <a:solidFill>
                <a:schemeClr val="tx1"/>
              </a:solidFill>
              <a:latin typeface="+mn-lt"/>
              <a:ea typeface="+mn-ea"/>
              <a:cs typeface="+mn-cs"/>
            </a:endParaRPr>
          </a:p>
          <a:p>
            <a:endParaRPr lang="zh-CN" altLang="en-US" dirty="0"/>
          </a:p>
        </p:txBody>
      </p:sp>
    </p:spTree>
    <p:extLst>
      <p:ext uri="{BB962C8B-B14F-4D97-AF65-F5344CB8AC3E}">
        <p14:creationId xmlns:p14="http://schemas.microsoft.com/office/powerpoint/2010/main" xmlns="" val="3706848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altLang="zh-CN" dirty="0" smtClean="0"/>
              <a:t>1</a:t>
            </a:r>
            <a:r>
              <a:rPr lang="zh-CN" altLang="en-US" dirty="0" smtClean="0"/>
              <a:t>、</a:t>
            </a:r>
            <a:r>
              <a:rPr lang="en-US" altLang="zh-CN" dirty="0" smtClean="0"/>
              <a:t>2017</a:t>
            </a:r>
            <a:r>
              <a:rPr lang="zh-CN" altLang="en-US" dirty="0" smtClean="0"/>
              <a:t>年全国</a:t>
            </a:r>
            <a:r>
              <a:rPr lang="en-US" altLang="zh-CN" dirty="0" smtClean="0"/>
              <a:t>HIV</a:t>
            </a:r>
            <a:r>
              <a:rPr lang="zh-CN" altLang="en-US" dirty="0" smtClean="0"/>
              <a:t>报告数</a:t>
            </a:r>
            <a:r>
              <a:rPr lang="en-US" altLang="zh-CN" dirty="0" smtClean="0"/>
              <a:t>13.45</a:t>
            </a:r>
            <a:r>
              <a:rPr lang="zh-CN" altLang="en-US" dirty="0" smtClean="0"/>
              <a:t>万例，死亡</a:t>
            </a:r>
            <a:r>
              <a:rPr lang="en-US" altLang="zh-CN" dirty="0" smtClean="0"/>
              <a:t>3.07</a:t>
            </a:r>
            <a:r>
              <a:rPr lang="zh-CN" altLang="en-US" dirty="0" smtClean="0"/>
              <a:t>万例，累计报告</a:t>
            </a:r>
            <a:r>
              <a:rPr lang="en-US" altLang="zh-CN" dirty="0" smtClean="0"/>
              <a:t>HIV</a:t>
            </a:r>
            <a:r>
              <a:rPr lang="zh-CN" altLang="en-US" dirty="0" smtClean="0"/>
              <a:t>感染者及艾滋病人</a:t>
            </a:r>
            <a:r>
              <a:rPr lang="en-US" altLang="zh-CN" dirty="0" smtClean="0"/>
              <a:t>75.8</a:t>
            </a:r>
            <a:r>
              <a:rPr lang="zh-CN" altLang="en-US" dirty="0" smtClean="0"/>
              <a:t>万例，</a:t>
            </a:r>
            <a:r>
              <a:rPr lang="en-US" altLang="zh-CN" dirty="0" smtClean="0"/>
              <a:t>18</a:t>
            </a:r>
            <a:r>
              <a:rPr lang="zh-CN" altLang="en-US" dirty="0" smtClean="0"/>
              <a:t>年上半年增至</a:t>
            </a:r>
            <a:r>
              <a:rPr lang="en-US" altLang="zh-CN" dirty="0" smtClean="0"/>
              <a:t>80</a:t>
            </a:r>
            <a:r>
              <a:rPr lang="zh-CN" altLang="en-US" dirty="0" smtClean="0"/>
              <a:t>万例。</a:t>
            </a:r>
            <a:endParaRPr lang="en-US" altLang="zh-CN" dirty="0" smtClean="0"/>
          </a:p>
          <a:p>
            <a:pPr lvl="0"/>
            <a:r>
              <a:rPr lang="en-US" altLang="zh-CN" dirty="0" smtClean="0"/>
              <a:t>2</a:t>
            </a:r>
            <a:r>
              <a:rPr lang="zh-CN" altLang="en-US" dirty="0" smtClean="0"/>
              <a:t>、中国艾滋病流行地区差异大，感染率超过</a:t>
            </a:r>
            <a:r>
              <a:rPr lang="en-US" altLang="zh-CN" dirty="0" smtClean="0"/>
              <a:t>0.1%</a:t>
            </a:r>
            <a:r>
              <a:rPr lang="zh-CN" altLang="en-US" dirty="0" smtClean="0"/>
              <a:t>的省有五个（云南、广西、新疆、四川、重庆），感染率超过</a:t>
            </a:r>
            <a:r>
              <a:rPr lang="en-US" altLang="zh-CN" dirty="0" smtClean="0"/>
              <a:t>1%</a:t>
            </a:r>
            <a:r>
              <a:rPr lang="zh-CN" altLang="en-US" dirty="0" smtClean="0"/>
              <a:t>的县有五个（四川凉山州布拖、昭觉、美姑、越西、金阳）</a:t>
            </a:r>
            <a:endParaRPr lang="en-US" altLang="zh-CN" dirty="0" smtClean="0"/>
          </a:p>
          <a:p>
            <a:pPr lvl="0"/>
            <a:r>
              <a:rPr lang="en-US" altLang="zh-CN" dirty="0" smtClean="0"/>
              <a:t>https://baijiahao.baidu.com/s?id=1615285404165149878&amp;wfr=spider&amp;for=pc</a:t>
            </a:r>
            <a:endParaRPr lang="zh-CN" altLang="en-US" dirty="0" smtClean="0"/>
          </a:p>
          <a:p>
            <a:endParaRPr lang="zh-CN" altLang="en-US" dirty="0"/>
          </a:p>
        </p:txBody>
      </p:sp>
    </p:spTree>
    <p:extLst>
      <p:ext uri="{BB962C8B-B14F-4D97-AF65-F5344CB8AC3E}">
        <p14:creationId xmlns:p14="http://schemas.microsoft.com/office/powerpoint/2010/main" xmlns="" val="254576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以下一页内容为例讲解</a:t>
            </a:r>
            <a:endParaRPr lang="zh-CN" altLang="en-US" dirty="0"/>
          </a:p>
        </p:txBody>
      </p:sp>
    </p:spTree>
    <p:extLst>
      <p:ext uri="{BB962C8B-B14F-4D97-AF65-F5344CB8AC3E}">
        <p14:creationId xmlns:p14="http://schemas.microsoft.com/office/powerpoint/2010/main" xmlns="" val="794557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Rot="1" noChangeAspect="1" noChangeArrowheads="1" noTextEdit="1"/>
          </p:cNvSpPr>
          <p:nvPr>
            <p:ph type="sldImg"/>
          </p:nvPr>
        </p:nvSpPr>
        <p:spPr>
          <a:xfrm>
            <a:off x="407988" y="695325"/>
            <a:ext cx="6197600" cy="3487738"/>
          </a:xfrm>
          <a:solidFill>
            <a:srgbClr val="FFFFFF"/>
          </a:solidFill>
          <a:ln/>
        </p:spPr>
      </p:sp>
      <p:sp>
        <p:nvSpPr>
          <p:cNvPr id="12292" name="Rectangle 3"/>
          <p:cNvSpPr>
            <a:spLocks noGrp="1" noChangeArrowheads="1"/>
          </p:cNvSpPr>
          <p:nvPr>
            <p:ph type="body" idx="1"/>
          </p:nvPr>
        </p:nvSpPr>
        <p:spPr>
          <a:xfrm>
            <a:off x="936625" y="4418013"/>
            <a:ext cx="5137150" cy="4183062"/>
          </a:xfrm>
          <a:solidFill>
            <a:srgbClr val="FFFFFF"/>
          </a:solidFill>
          <a:ln>
            <a:solidFill>
              <a:srgbClr val="000000"/>
            </a:solidFill>
            <a:miter lim="800000"/>
            <a:headEnd/>
            <a:tailEnd/>
          </a:ln>
        </p:spPr>
        <p:txBody>
          <a:bodyPr lIns="91947" tIns="45973" rIns="91947" bIns="45973"/>
          <a:lstStyle/>
          <a:p>
            <a:pPr algn="just">
              <a:lnSpc>
                <a:spcPct val="150000"/>
              </a:lnSpc>
              <a:spcBef>
                <a:spcPts val="600"/>
              </a:spcBef>
            </a:pPr>
            <a:r>
              <a:rPr lang="en-US" altLang="zh-CN" dirty="0" smtClean="0">
                <a:latin typeface="华文中宋" pitchFamily="2" charset="-122"/>
                <a:ea typeface="华文中宋" pitchFamily="2" charset="-122"/>
              </a:rPr>
              <a:t>2017</a:t>
            </a:r>
            <a:r>
              <a:rPr lang="zh-CN" altLang="en-US" dirty="0" smtClean="0">
                <a:latin typeface="华文中宋" pitchFamily="2" charset="-122"/>
                <a:ea typeface="华文中宋" pitchFamily="2" charset="-122"/>
              </a:rPr>
              <a:t>年初，浙江某医院对不孕不育夫妇进行</a:t>
            </a:r>
            <a:r>
              <a:rPr lang="zh-CN" altLang="en-US" dirty="0" smtClean="0">
                <a:solidFill>
                  <a:schemeClr val="accent6"/>
                </a:solidFill>
                <a:latin typeface="华文中宋" pitchFamily="2" charset="-122"/>
                <a:ea typeface="华文中宋" pitchFamily="2" charset="-122"/>
              </a:rPr>
              <a:t>主动免疫疗法</a:t>
            </a:r>
            <a:r>
              <a:rPr lang="zh-CN" altLang="en-US" dirty="0" smtClean="0">
                <a:latin typeface="华文中宋" pitchFamily="2" charset="-122"/>
                <a:ea typeface="华文中宋" pitchFamily="2" charset="-122"/>
              </a:rPr>
              <a:t>（取丈夫血液的淋巴细胞，培养后注入妻子皮下，在女方体内产生抗体以保护胚胎正常发育）。术前均进行“四项体检”（采用免疫学方法），因某一对夫妇中男方不洁行为，刚好处于艾滋“</a:t>
            </a:r>
            <a:r>
              <a:rPr lang="zh-CN" altLang="en-US" dirty="0" smtClean="0">
                <a:solidFill>
                  <a:schemeClr val="accent6"/>
                </a:solidFill>
                <a:latin typeface="华文中宋" pitchFamily="2" charset="-122"/>
                <a:ea typeface="华文中宋" pitchFamily="2" charset="-122"/>
              </a:rPr>
              <a:t>窗口期</a:t>
            </a:r>
            <a:r>
              <a:rPr lang="zh-CN" altLang="en-US" dirty="0" smtClean="0">
                <a:latin typeface="华文中宋" pitchFamily="2" charset="-122"/>
                <a:ea typeface="华文中宋" pitchFamily="2" charset="-122"/>
              </a:rPr>
              <a:t>”，检测为阴性。院内操作员认为检测阴性，存在侥幸心里，</a:t>
            </a:r>
            <a:r>
              <a:rPr lang="zh-CN" altLang="en-US" dirty="0" smtClean="0">
                <a:solidFill>
                  <a:schemeClr val="accent6"/>
                </a:solidFill>
                <a:latin typeface="华文中宋" pitchFamily="2" charset="-122"/>
                <a:ea typeface="华文中宋" pitchFamily="2" charset="-122"/>
              </a:rPr>
              <a:t>违规</a:t>
            </a:r>
            <a:r>
              <a:rPr lang="zh-CN" altLang="en-US" dirty="0" smtClean="0">
                <a:solidFill>
                  <a:schemeClr val="accent2"/>
                </a:solidFill>
                <a:latin typeface="华文中宋" pitchFamily="2" charset="-122"/>
                <a:ea typeface="华文中宋" pitchFamily="2" charset="-122"/>
              </a:rPr>
              <a:t>操作</a:t>
            </a:r>
            <a:r>
              <a:rPr lang="zh-CN" altLang="en-US" dirty="0" smtClean="0">
                <a:latin typeface="华文中宋" pitchFamily="2" charset="-122"/>
                <a:ea typeface="华文中宋" pitchFamily="2" charset="-122"/>
              </a:rPr>
              <a:t>采用同一淋巴细胞吸管处理所有样本，至</a:t>
            </a:r>
            <a:r>
              <a:rPr lang="en-US" altLang="zh-CN" dirty="0" smtClean="0">
                <a:latin typeface="华文中宋" pitchFamily="2" charset="-122"/>
                <a:ea typeface="华文中宋" pitchFamily="2" charset="-122"/>
              </a:rPr>
              <a:t>5</a:t>
            </a:r>
            <a:r>
              <a:rPr lang="zh-CN" altLang="en-US" dirty="0" smtClean="0">
                <a:latin typeface="华文中宋" pitchFamily="2" charset="-122"/>
                <a:ea typeface="华文中宋" pitchFamily="2" charset="-122"/>
              </a:rPr>
              <a:t>名不孕不育患者感染艾滋。</a:t>
            </a:r>
          </a:p>
          <a:p>
            <a:pPr eaLnBrk="1" hangingPunct="1"/>
            <a:endParaRPr lang="en-US" altLang="zh-CN" dirty="0" smtClean="0"/>
          </a:p>
        </p:txBody>
      </p:sp>
    </p:spTree>
    <p:extLst>
      <p:ext uri="{BB962C8B-B14F-4D97-AF65-F5344CB8AC3E}">
        <p14:creationId xmlns:p14="http://schemas.microsoft.com/office/powerpoint/2010/main" xmlns="" val="1900997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65F0AA-46F2-4AC1-B2BA-B30C823815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xmlns="" val="633451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ln>
        </p:spPr>
      </p:sp>
      <p:sp>
        <p:nvSpPr>
          <p:cNvPr id="66563" name="备注占位符 2"/>
          <p:cNvSpPr>
            <a:spLocks noGrp="1"/>
          </p:cNvSpPr>
          <p:nvPr>
            <p:ph type="body" idx="1"/>
          </p:nvPr>
        </p:nvSpPr>
        <p:spPr bwMode="auto">
          <a:noFill/>
        </p:spPr>
        <p:txBody>
          <a:bodyPr/>
          <a:lstStyle/>
          <a:p>
            <a:pPr defTabSz="457200">
              <a:spcBef>
                <a:spcPct val="0"/>
              </a:spcBef>
            </a:pPr>
            <a:r>
              <a:rPr lang="en-US" altLang="zh-CN" b="1" dirty="0" smtClean="0">
                <a:solidFill>
                  <a:srgbClr val="002060"/>
                </a:solidFill>
                <a:latin typeface="宋体" panose="02010600030101010101" pitchFamily="2" charset="-122"/>
              </a:rPr>
              <a:t>2015</a:t>
            </a:r>
            <a:r>
              <a:rPr lang="zh-CN" altLang="en-US" b="1" dirty="0" smtClean="0">
                <a:solidFill>
                  <a:srgbClr val="002060"/>
                </a:solidFill>
                <a:latin typeface="宋体" panose="02010600030101010101" pitchFamily="2" charset="-122"/>
              </a:rPr>
              <a:t>年指南</a:t>
            </a:r>
          </a:p>
          <a:p>
            <a:pPr defTabSz="457200">
              <a:spcBef>
                <a:spcPct val="0"/>
              </a:spcBef>
              <a:buFontTx/>
              <a:buChar char="•"/>
            </a:pPr>
            <a:r>
              <a:rPr lang="zh-CN" altLang="en-US" b="1" dirty="0" smtClean="0"/>
              <a:t>一般适应证包括</a:t>
            </a:r>
            <a:r>
              <a:rPr lang="zh-CN" altLang="en-US" sz="1100" dirty="0" smtClean="0"/>
              <a:t>：</a:t>
            </a:r>
            <a:endParaRPr lang="en-US" altLang="zh-CN" sz="1100" dirty="0" smtClean="0"/>
          </a:p>
          <a:p>
            <a:pPr defTabSz="457200">
              <a:spcBef>
                <a:spcPct val="0"/>
              </a:spcBef>
            </a:pPr>
            <a:r>
              <a:rPr lang="en-US" altLang="zh-CN" dirty="0" smtClean="0">
                <a:solidFill>
                  <a:srgbClr val="000000"/>
                </a:solidFill>
                <a:latin typeface="Times New Roman" panose="02020603050405020304" pitchFamily="18" charset="0"/>
              </a:rPr>
              <a:t>(1) </a:t>
            </a:r>
            <a:r>
              <a:rPr lang="en-US" altLang="zh-CN" dirty="0" err="1" smtClean="0">
                <a:latin typeface="Times New Roman" panose="02020603050405020304" pitchFamily="18" charset="0"/>
              </a:rPr>
              <a:t>HBeAg</a:t>
            </a:r>
            <a:r>
              <a:rPr lang="zh-CN" altLang="en-US" dirty="0" smtClean="0">
                <a:latin typeface="Times New Roman" panose="02020603050405020304" pitchFamily="18" charset="0"/>
              </a:rPr>
              <a:t>阳性者，</a:t>
            </a:r>
            <a:r>
              <a:rPr lang="en-US" altLang="zh-CN" dirty="0" smtClean="0">
                <a:latin typeface="Times New Roman" panose="02020603050405020304" pitchFamily="18" charset="0"/>
              </a:rPr>
              <a:t>HBV DNA≥10</a:t>
            </a:r>
            <a:r>
              <a:rPr lang="en-US" altLang="zh-CN" baseline="30000" dirty="0" smtClean="0">
                <a:latin typeface="Times New Roman" panose="02020603050405020304" pitchFamily="18" charset="0"/>
              </a:rPr>
              <a:t>5</a:t>
            </a:r>
            <a:r>
              <a:rPr lang="zh-CN" altLang="en-US" dirty="0" smtClean="0">
                <a:latin typeface="Times New Roman" panose="02020603050405020304" pitchFamily="18" charset="0"/>
              </a:rPr>
              <a:t>拷贝</a:t>
            </a:r>
            <a:r>
              <a:rPr lang="en-US" altLang="zh-CN" dirty="0" smtClean="0">
                <a:latin typeface="Times New Roman" panose="02020603050405020304" pitchFamily="18" charset="0"/>
              </a:rPr>
              <a:t>/ml(</a:t>
            </a:r>
            <a:r>
              <a:rPr lang="zh-CN" altLang="en-US" dirty="0" smtClean="0">
                <a:latin typeface="Times New Roman" panose="02020603050405020304" pitchFamily="18" charset="0"/>
              </a:rPr>
              <a:t>相当于</a:t>
            </a:r>
            <a:r>
              <a:rPr lang="en-US" altLang="zh-CN" dirty="0" smtClean="0">
                <a:latin typeface="Times New Roman" panose="02020603050405020304" pitchFamily="18" charset="0"/>
              </a:rPr>
              <a:t>20 000 IU/ml)</a:t>
            </a:r>
            <a:r>
              <a:rPr lang="zh-CN" altLang="en-US" dirty="0" smtClean="0">
                <a:latin typeface="Times New Roman" panose="02020603050405020304" pitchFamily="18" charset="0"/>
              </a:rPr>
              <a:t>；</a:t>
            </a:r>
            <a:r>
              <a:rPr lang="en-US" altLang="zh-CN" dirty="0" err="1" smtClean="0">
                <a:latin typeface="Times New Roman" panose="02020603050405020304" pitchFamily="18" charset="0"/>
              </a:rPr>
              <a:t>HBeAg</a:t>
            </a:r>
            <a:r>
              <a:rPr lang="zh-CN" altLang="en-US" dirty="0" smtClean="0">
                <a:latin typeface="Times New Roman" panose="02020603050405020304" pitchFamily="18" charset="0"/>
              </a:rPr>
              <a:t>阴性者，</a:t>
            </a:r>
            <a:r>
              <a:rPr lang="en-US" altLang="zh-CN" dirty="0" smtClean="0">
                <a:latin typeface="Times New Roman" panose="02020603050405020304" pitchFamily="18" charset="0"/>
              </a:rPr>
              <a:t>HBV DNA≥10</a:t>
            </a:r>
            <a:r>
              <a:rPr lang="en-US" altLang="zh-CN" baseline="30000" dirty="0" smtClean="0">
                <a:latin typeface="Times New Roman" panose="02020603050405020304" pitchFamily="18" charset="0"/>
              </a:rPr>
              <a:t>4</a:t>
            </a:r>
            <a:r>
              <a:rPr lang="zh-CN" altLang="en-US" dirty="0" smtClean="0">
                <a:latin typeface="Times New Roman" panose="02020603050405020304" pitchFamily="18" charset="0"/>
              </a:rPr>
              <a:t>拷贝</a:t>
            </a:r>
            <a:r>
              <a:rPr lang="en-US" altLang="zh-CN" dirty="0" smtClean="0">
                <a:latin typeface="Times New Roman" panose="02020603050405020304" pitchFamily="18" charset="0"/>
              </a:rPr>
              <a:t>/ml</a:t>
            </a:r>
            <a:r>
              <a:rPr lang="en-US" altLang="zh-CN" dirty="0" smtClean="0">
                <a:solidFill>
                  <a:srgbClr val="000000"/>
                </a:solidFill>
                <a:latin typeface="Times New Roman" panose="02020603050405020304" pitchFamily="18" charset="0"/>
              </a:rPr>
              <a:t>(</a:t>
            </a:r>
            <a:r>
              <a:rPr lang="zh-CN" altLang="en-US" dirty="0" smtClean="0">
                <a:solidFill>
                  <a:srgbClr val="000000"/>
                </a:solidFill>
                <a:latin typeface="Times New Roman" panose="02020603050405020304" pitchFamily="18" charset="0"/>
              </a:rPr>
              <a:t>相当于</a:t>
            </a:r>
            <a:r>
              <a:rPr lang="en-US" altLang="zh-CN" dirty="0" smtClean="0">
                <a:solidFill>
                  <a:srgbClr val="000000"/>
                </a:solidFill>
                <a:latin typeface="Times New Roman" panose="02020603050405020304" pitchFamily="18" charset="0"/>
              </a:rPr>
              <a:t>2000 IU/m1)</a:t>
            </a:r>
            <a:r>
              <a:rPr lang="zh-CN" altLang="en-US" dirty="0" smtClean="0">
                <a:solidFill>
                  <a:srgbClr val="000000"/>
                </a:solidFill>
                <a:latin typeface="Times New Roman" panose="02020603050405020304" pitchFamily="18" charset="0"/>
              </a:rPr>
              <a:t>；</a:t>
            </a:r>
          </a:p>
          <a:p>
            <a:pPr defTabSz="457200">
              <a:spcBef>
                <a:spcPct val="0"/>
              </a:spcBef>
            </a:pPr>
            <a:r>
              <a:rPr lang="en-US" altLang="zh-CN" dirty="0" smtClean="0">
                <a:solidFill>
                  <a:srgbClr val="000000"/>
                </a:solidFill>
                <a:latin typeface="Times New Roman" panose="02020603050405020304" pitchFamily="18" charset="0"/>
              </a:rPr>
              <a:t>(2) ALT≥2×ULN</a:t>
            </a:r>
            <a:r>
              <a:rPr lang="zh-CN" altLang="en-US" dirty="0" smtClean="0">
                <a:solidFill>
                  <a:srgbClr val="000000"/>
                </a:solidFill>
                <a:latin typeface="Times New Roman" panose="02020603050405020304" pitchFamily="18" charset="0"/>
              </a:rPr>
              <a:t>；如用</a:t>
            </a:r>
            <a:r>
              <a:rPr lang="en-US" altLang="zh-CN" dirty="0" smtClean="0">
                <a:solidFill>
                  <a:srgbClr val="000000"/>
                </a:solidFill>
                <a:latin typeface="Times New Roman" panose="02020603050405020304" pitchFamily="18" charset="0"/>
              </a:rPr>
              <a:t>IFN</a:t>
            </a:r>
            <a:r>
              <a:rPr lang="zh-CN" altLang="en-US" dirty="0" smtClean="0">
                <a:solidFill>
                  <a:srgbClr val="000000"/>
                </a:solidFill>
                <a:latin typeface="Times New Roman" panose="02020603050405020304" pitchFamily="18" charset="0"/>
              </a:rPr>
              <a:t>治疗，</a:t>
            </a:r>
            <a:r>
              <a:rPr lang="en-US" altLang="zh-CN" dirty="0" smtClean="0">
                <a:solidFill>
                  <a:srgbClr val="000000"/>
                </a:solidFill>
                <a:latin typeface="Times New Roman" panose="02020603050405020304" pitchFamily="18" charset="0"/>
              </a:rPr>
              <a:t>ALT</a:t>
            </a:r>
            <a:r>
              <a:rPr lang="zh-CN" altLang="en-US" dirty="0" smtClean="0">
                <a:solidFill>
                  <a:srgbClr val="000000"/>
                </a:solidFill>
                <a:latin typeface="Times New Roman" panose="02020603050405020304" pitchFamily="18" charset="0"/>
              </a:rPr>
              <a:t>应≤</a:t>
            </a:r>
            <a:r>
              <a:rPr lang="en-US" altLang="zh-CN" dirty="0" smtClean="0">
                <a:solidFill>
                  <a:srgbClr val="000000"/>
                </a:solidFill>
                <a:latin typeface="Times New Roman" panose="02020603050405020304" pitchFamily="18" charset="0"/>
              </a:rPr>
              <a:t>10×ULN</a:t>
            </a:r>
            <a:r>
              <a:rPr lang="zh-CN" altLang="en-US" dirty="0" smtClean="0">
                <a:solidFill>
                  <a:srgbClr val="000000"/>
                </a:solidFill>
                <a:latin typeface="Times New Roman" panose="02020603050405020304" pitchFamily="18" charset="0"/>
              </a:rPr>
              <a:t>，血清总胆红素应</a:t>
            </a:r>
            <a:r>
              <a:rPr lang="en-US" altLang="zh-CN" dirty="0" smtClean="0">
                <a:solidFill>
                  <a:srgbClr val="000000"/>
                </a:solidFill>
                <a:latin typeface="Times New Roman" panose="02020603050405020304" pitchFamily="18" charset="0"/>
              </a:rPr>
              <a:t>&lt;2×ULN</a:t>
            </a:r>
            <a:r>
              <a:rPr lang="zh-CN" altLang="en-US" dirty="0" smtClean="0">
                <a:solidFill>
                  <a:srgbClr val="000000"/>
                </a:solidFill>
                <a:latin typeface="Times New Roman" panose="02020603050405020304" pitchFamily="18" charset="0"/>
              </a:rPr>
              <a:t>；</a:t>
            </a:r>
          </a:p>
          <a:p>
            <a:pPr defTabSz="457200">
              <a:spcBef>
                <a:spcPct val="0"/>
              </a:spcBef>
            </a:pPr>
            <a:r>
              <a:rPr lang="en-US" altLang="zh-CN" dirty="0" smtClean="0">
                <a:solidFill>
                  <a:srgbClr val="000000"/>
                </a:solidFill>
                <a:latin typeface="Times New Roman" panose="02020603050405020304" pitchFamily="18" charset="0"/>
              </a:rPr>
              <a:t>(3) ALT&lt;2×ULN</a:t>
            </a:r>
            <a:r>
              <a:rPr lang="zh-CN" altLang="en-US" dirty="0" smtClean="0">
                <a:solidFill>
                  <a:srgbClr val="000000"/>
                </a:solidFill>
                <a:latin typeface="Times New Roman" panose="02020603050405020304" pitchFamily="18" charset="0"/>
              </a:rPr>
              <a:t>，但肝组织学显示</a:t>
            </a:r>
            <a:r>
              <a:rPr lang="en-US" altLang="zh-CN" dirty="0" err="1" smtClean="0">
                <a:solidFill>
                  <a:srgbClr val="000000"/>
                </a:solidFill>
                <a:latin typeface="Times New Roman" panose="02020603050405020304" pitchFamily="18" charset="0"/>
              </a:rPr>
              <a:t>Knodell</a:t>
            </a:r>
            <a:r>
              <a:rPr lang="en-US" altLang="zh-CN" dirty="0" smtClean="0">
                <a:solidFill>
                  <a:srgbClr val="000000"/>
                </a:solidFill>
                <a:latin typeface="Times New Roman" panose="02020603050405020304" pitchFamily="18" charset="0"/>
              </a:rPr>
              <a:t> HAl≥4</a:t>
            </a:r>
            <a:r>
              <a:rPr lang="zh-CN" altLang="en-US" dirty="0" smtClean="0">
                <a:solidFill>
                  <a:srgbClr val="000000"/>
                </a:solidFill>
                <a:latin typeface="Times New Roman" panose="02020603050405020304" pitchFamily="18" charset="0"/>
              </a:rPr>
              <a:t>，或炎症坏死≥</a:t>
            </a:r>
            <a:r>
              <a:rPr lang="en-US" altLang="zh-CN" dirty="0" smtClean="0">
                <a:solidFill>
                  <a:srgbClr val="000000"/>
                </a:solidFill>
                <a:latin typeface="Times New Roman" panose="02020603050405020304" pitchFamily="18" charset="0"/>
              </a:rPr>
              <a:t>G2</a:t>
            </a:r>
            <a:r>
              <a:rPr lang="zh-CN" altLang="en-US" dirty="0" smtClean="0">
                <a:solidFill>
                  <a:srgbClr val="000000"/>
                </a:solidFill>
                <a:latin typeface="Times New Roman" panose="02020603050405020304" pitchFamily="18" charset="0"/>
              </a:rPr>
              <a:t>，或纤维化≥</a:t>
            </a:r>
            <a:r>
              <a:rPr lang="en-US" altLang="zh-CN" dirty="0" smtClean="0">
                <a:solidFill>
                  <a:srgbClr val="000000"/>
                </a:solidFill>
                <a:latin typeface="Times New Roman" panose="02020603050405020304" pitchFamily="18" charset="0"/>
              </a:rPr>
              <a:t>S2</a:t>
            </a:r>
            <a:r>
              <a:rPr lang="zh-CN" altLang="en-US" dirty="0" smtClean="0">
                <a:solidFill>
                  <a:srgbClr val="000000"/>
                </a:solidFill>
                <a:latin typeface="Times New Roman" panose="02020603050405020304" pitchFamily="18" charset="0"/>
              </a:rPr>
              <a:t>。</a:t>
            </a:r>
            <a:endParaRPr lang="en-US" altLang="zh-CN" dirty="0" smtClean="0">
              <a:solidFill>
                <a:srgbClr val="000000"/>
              </a:solidFill>
              <a:latin typeface="Times New Roman" panose="02020603050405020304" pitchFamily="18" charset="0"/>
            </a:endParaRPr>
          </a:p>
          <a:p>
            <a:pPr defTabSz="457200">
              <a:spcBef>
                <a:spcPct val="0"/>
              </a:spcBef>
            </a:pPr>
            <a:endParaRPr lang="zh-CN" altLang="en-US" dirty="0" smtClean="0"/>
          </a:p>
        </p:txBody>
      </p:sp>
      <p:sp>
        <p:nvSpPr>
          <p:cNvPr id="66564"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457200"/>
            <a:fld id="{8A1D618B-821B-4390-851B-2CD877D89316}" type="slidenum">
              <a:rPr kumimoji="1" lang="zh-CN" altLang="en-US" sz="1200" b="0">
                <a:solidFill>
                  <a:srgbClr val="000000"/>
                </a:solidFill>
                <a:latin typeface="Times New Roman" panose="02020603050405020304" pitchFamily="18" charset="0"/>
              </a:rPr>
              <a:pPr algn="r" defTabSz="457200"/>
              <a:t>17</a:t>
            </a:fld>
            <a:endParaRPr kumimoji="1" lang="en-US" altLang="zh-CN" sz="1200" b="0">
              <a:solidFill>
                <a:srgbClr val="000000"/>
              </a:solidFill>
              <a:latin typeface="Times New Roman" panose="02020603050405020304" pitchFamily="18" charset="0"/>
            </a:endParaRPr>
          </a:p>
        </p:txBody>
      </p:sp>
    </p:spTree>
    <p:extLst>
      <p:ext uri="{BB962C8B-B14F-4D97-AF65-F5344CB8AC3E}">
        <p14:creationId xmlns:p14="http://schemas.microsoft.com/office/powerpoint/2010/main" xmlns="" val="1078096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38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kumimoji="0" lang="zh-CN" altLang="en-US" smtClean="0"/>
          </a:p>
        </p:txBody>
      </p:sp>
      <p:sp>
        <p:nvSpPr>
          <p:cNvPr id="16388"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9A92BD4C-98B4-439A-858F-36B6DCE0CEB7}" type="slidenum">
              <a:rPr lang="zh-CN" altLang="en-US" sz="1200">
                <a:latin typeface="Calibri" panose="020F0502020204030204" pitchFamily="34" charset="0"/>
              </a:rPr>
              <a:pPr algn="r" eaLnBrk="1" hangingPunct="1"/>
              <a:t>18</a:t>
            </a:fld>
            <a:endParaRPr lang="zh-CN" altLang="en-US" sz="1200">
              <a:latin typeface="Calibri" panose="020F0502020204030204" pitchFamily="34" charset="0"/>
            </a:endParaRPr>
          </a:p>
        </p:txBody>
      </p:sp>
    </p:spTree>
    <p:extLst>
      <p:ext uri="{BB962C8B-B14F-4D97-AF65-F5344CB8AC3E}">
        <p14:creationId xmlns:p14="http://schemas.microsoft.com/office/powerpoint/2010/main" xmlns="" val="3354879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2019/2/1</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_Left Bar">
    <p:spTree>
      <p:nvGrpSpPr>
        <p:cNvPr id="1" name=""/>
        <p:cNvGrpSpPr/>
        <p:nvPr/>
      </p:nvGrpSpPr>
      <p:grpSpPr>
        <a:xfrm>
          <a:off x="0" y="0"/>
          <a:ext cx="0" cy="0"/>
          <a:chOff x="0" y="0"/>
          <a:chExt cx="0" cy="0"/>
        </a:xfrm>
      </p:grpSpPr>
      <p:sp>
        <p:nvSpPr>
          <p:cNvPr id="1048666" name="Title 1"/>
          <p:cNvSpPr>
            <a:spLocks noGrp="1"/>
          </p:cNvSpPr>
          <p:nvPr>
            <p:ph type="title"/>
          </p:nvPr>
        </p:nvSpPr>
        <p:spPr/>
        <p:txBody>
          <a:bodyPr/>
          <a:lstStyle/>
          <a:p>
            <a:r>
              <a:rPr lang="zh-CN" altLang="en-US" dirty="0" smtClean="0"/>
              <a:t>单击此处编辑母版标题样式</a:t>
            </a:r>
            <a:endParaRPr lang="en-US" dirty="0"/>
          </a:p>
        </p:txBody>
      </p:sp>
      <p:sp>
        <p:nvSpPr>
          <p:cNvPr id="1048667" name="Content Placeholder 5"/>
          <p:cNvSpPr>
            <a:spLocks noGrp="1"/>
          </p:cNvSpPr>
          <p:nvPr>
            <p:ph sz="quarter" idx="12"/>
          </p:nvPr>
        </p:nvSpPr>
        <p:spPr>
          <a:xfrm>
            <a:off x="914400" y="1636776"/>
            <a:ext cx="10361084" cy="4114800"/>
          </a:xfrm>
        </p:spPr>
        <p:txBody>
          <a:bodyPr/>
          <a:lstStyle>
            <a:lvl2pPr>
              <a:defRPr baseline="0"/>
            </a:lvl2pPr>
            <a:lvl3pPr marL="685800" marR="0" indent="-228600" algn="l" defTabSz="457200" rtl="0" eaLnBrk="0" fontAlgn="base" latinLnBrk="0" hangingPunct="0">
              <a:lnSpc>
                <a:spcPts val="2400"/>
              </a:lnSpc>
              <a:spcBef>
                <a:spcPct val="0"/>
              </a:spcBef>
              <a:spcAft>
                <a:spcPts val="600"/>
              </a:spcAft>
              <a:buClr>
                <a:srgbClr val="00AFAA"/>
              </a:buClr>
              <a:buSzTx/>
              <a:buFont typeface="Lucida Grande"/>
              <a:buChar char="-"/>
            </a:lvl3pPr>
            <a:lvl4pPr>
              <a:defRPr baseline="0"/>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
        <p:nvSpPr>
          <p:cNvPr id="1048668" name="Footer Placeholder 2"/>
          <p:cNvSpPr>
            <a:spLocks noGrp="1"/>
          </p:cNvSpPr>
          <p:nvPr>
            <p:ph type="ftr" sz="quarter" idx="13"/>
          </p:nvPr>
        </p:nvSpPr>
        <p:spPr/>
        <p:txBody>
          <a:bodyPr/>
          <a:lstStyle/>
          <a:p>
            <a:r>
              <a:rPr lang="en-US"/>
              <a:t>Presentation title goes here</a:t>
            </a:r>
          </a:p>
        </p:txBody>
      </p:sp>
      <p:sp>
        <p:nvSpPr>
          <p:cNvPr id="1048669" name="Slide Number Placeholder 3"/>
          <p:cNvSpPr>
            <a:spLocks noGrp="1"/>
          </p:cNvSpPr>
          <p:nvPr>
            <p:ph type="sldNum" sz="quarter" idx="14"/>
          </p:nvPr>
        </p:nvSpPr>
        <p:spPr>
          <a:xfrm>
            <a:off x="10803467" y="288925"/>
            <a:ext cx="472017" cy="182563"/>
          </a:xfrm>
          <a:prstGeom prst="rect">
            <a:avLst/>
          </a:prstGeom>
        </p:spPr>
        <p:txBody>
          <a:bodyPr vert="horz" wrap="square" lIns="91440" tIns="45720" rIns="91440" bIns="45720" numCol="1" anchor="t" anchorCtr="0" compatLnSpc="1"/>
          <a:lstStyle>
            <a:lvl1pPr>
              <a:defRPr>
                <a:solidFill>
                  <a:srgbClr val="4C4C4C"/>
                </a:solidFill>
                <a:ea typeface="MS PGothic" panose="020B0600070205080204" pitchFamily="34" charset="-128"/>
              </a:defRPr>
            </a:lvl1pPr>
          </a:lstStyle>
          <a:p>
            <a:fld id="{578605A5-725B-4088-A88C-D7F376BA0E89}" type="slidenum">
              <a:rPr lang="en-US" altLang="zh-CN"/>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_Left Bar">
    <p:spTree>
      <p:nvGrpSpPr>
        <p:cNvPr id="1" name=""/>
        <p:cNvGrpSpPr/>
        <p:nvPr/>
      </p:nvGrpSpPr>
      <p:grpSpPr>
        <a:xfrm>
          <a:off x="0" y="0"/>
          <a:ext cx="0" cy="0"/>
          <a:chOff x="0" y="0"/>
          <a:chExt cx="0" cy="0"/>
        </a:xfrm>
      </p:grpSpPr>
      <p:sp>
        <p:nvSpPr>
          <p:cNvPr id="1048647" name="Title 1"/>
          <p:cNvSpPr>
            <a:spLocks noGrp="1"/>
          </p:cNvSpPr>
          <p:nvPr>
            <p:ph type="title"/>
          </p:nvPr>
        </p:nvSpPr>
        <p:spPr/>
        <p:txBody>
          <a:bodyPr/>
          <a:lstStyle/>
          <a:p>
            <a:r>
              <a:rPr lang="zh-CN" altLang="en-US" dirty="0" smtClean="0"/>
              <a:t>单击此处编辑母版标题样式</a:t>
            </a:r>
            <a:endParaRPr lang="en-US" dirty="0"/>
          </a:p>
        </p:txBody>
      </p:sp>
      <p:sp>
        <p:nvSpPr>
          <p:cNvPr id="1048648" name="Content Placeholder 5"/>
          <p:cNvSpPr>
            <a:spLocks noGrp="1"/>
          </p:cNvSpPr>
          <p:nvPr>
            <p:ph sz="quarter" idx="12"/>
          </p:nvPr>
        </p:nvSpPr>
        <p:spPr>
          <a:xfrm>
            <a:off x="914400" y="1636776"/>
            <a:ext cx="10361084" cy="4114800"/>
          </a:xfrm>
        </p:spPr>
        <p:txBody>
          <a:bodyPr/>
          <a:lstStyle>
            <a:lvl2pPr>
              <a:defRPr baseline="0"/>
            </a:lvl2pPr>
            <a:lvl3pPr marL="685800" marR="0" indent="-228600" algn="l" defTabSz="457200" rtl="0" eaLnBrk="0" fontAlgn="base" latinLnBrk="0" hangingPunct="0">
              <a:lnSpc>
                <a:spcPts val="2400"/>
              </a:lnSpc>
              <a:spcBef>
                <a:spcPct val="0"/>
              </a:spcBef>
              <a:spcAft>
                <a:spcPts val="600"/>
              </a:spcAft>
              <a:buClr>
                <a:srgbClr val="00AFAA"/>
              </a:buClr>
              <a:buSzTx/>
              <a:buFont typeface="Lucida Grande"/>
              <a:buChar char="-"/>
            </a:lvl3pPr>
            <a:lvl4pPr>
              <a:defRPr baseline="0"/>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smtClean="0"/>
          </a:p>
        </p:txBody>
      </p:sp>
      <p:sp>
        <p:nvSpPr>
          <p:cNvPr id="1048649" name="Footer Placeholder 2"/>
          <p:cNvSpPr>
            <a:spLocks noGrp="1"/>
          </p:cNvSpPr>
          <p:nvPr>
            <p:ph type="ftr" sz="quarter" idx="13"/>
          </p:nvPr>
        </p:nvSpPr>
        <p:spPr/>
        <p:txBody>
          <a:bodyPr/>
          <a:lstStyle/>
          <a:p>
            <a:r>
              <a:rPr lang="en-US"/>
              <a:t>Presentation title goes here</a:t>
            </a:r>
          </a:p>
        </p:txBody>
      </p:sp>
      <p:sp>
        <p:nvSpPr>
          <p:cNvPr id="1048650" name="Slide Number Placeholder 3"/>
          <p:cNvSpPr>
            <a:spLocks noGrp="1"/>
          </p:cNvSpPr>
          <p:nvPr>
            <p:ph type="sldNum" sz="quarter" idx="14"/>
          </p:nvPr>
        </p:nvSpPr>
        <p:spPr>
          <a:xfrm>
            <a:off x="10803467" y="288925"/>
            <a:ext cx="472017" cy="182563"/>
          </a:xfrm>
          <a:prstGeom prst="rect">
            <a:avLst/>
          </a:prstGeom>
        </p:spPr>
        <p:txBody>
          <a:bodyPr/>
          <a:lstStyle>
            <a:lvl1pPr algn="ctr">
              <a:lnSpc>
                <a:spcPct val="90000"/>
              </a:lnSpc>
              <a:defRPr>
                <a:latin typeface="Calibri" panose="020F0502020204030204" pitchFamily="34" charset="0"/>
                <a:ea typeface="MS PGothic" panose="020B0600070205080204" pitchFamily="34" charset="-128"/>
                <a:cs typeface="MS PGothic" panose="020B0600070205080204" pitchFamily="34" charset="-128"/>
              </a:defRPr>
            </a:lvl1pPr>
          </a:lstStyle>
          <a:p>
            <a:fld id="{31C9537A-2D12-4017-88AC-46637FC53CD2}" type="slidenum">
              <a:rPr lang="en-US"/>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Footnotes)">
    <p:spTree>
      <p:nvGrpSpPr>
        <p:cNvPr id="1" name=""/>
        <p:cNvGrpSpPr/>
        <p:nvPr/>
      </p:nvGrpSpPr>
      <p:grpSpPr>
        <a:xfrm>
          <a:off x="0" y="0"/>
          <a:ext cx="0" cy="0"/>
          <a:chOff x="0" y="0"/>
          <a:chExt cx="0" cy="0"/>
        </a:xfrm>
      </p:grpSpPr>
      <p:sp>
        <p:nvSpPr>
          <p:cNvPr id="1048703"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048704" name="Content Placeholder 4"/>
          <p:cNvSpPr>
            <a:spLocks noGrp="1"/>
          </p:cNvSpPr>
          <p:nvPr>
            <p:ph sz="quarter" idx="11"/>
          </p:nvPr>
        </p:nvSpPr>
        <p:spPr>
          <a:xfrm>
            <a:off x="10139223" y="6372324"/>
            <a:ext cx="1491861" cy="153888"/>
          </a:xfrm>
        </p:spPr>
        <p:txBody>
          <a:bodyPr wrap="none" anchor="b">
            <a:spAutoFit/>
          </a:bodyPr>
          <a:lstStyle>
            <a:lvl1pPr marL="0" indent="0" algn="r">
              <a:spcBef>
                <a:spcPts val="0"/>
              </a:spcBef>
              <a:spcAft>
                <a:spcPts val="0"/>
              </a:spcAft>
              <a:buFont typeface="Arial" panose="020B0604020202020204" pitchFamily="34" charset="0"/>
              <a:buNone/>
              <a:defRPr sz="1000"/>
            </a:lvl1pPr>
            <a:lvl2pPr marL="231775" indent="0" algn="r">
              <a:buNone/>
              <a:defRPr sz="1000"/>
            </a:lvl2pPr>
            <a:lvl3pPr marL="448945" indent="0" algn="r">
              <a:buNone/>
              <a:defRPr sz="1000"/>
            </a:lvl3pPr>
            <a:lvl4pPr marL="688975" indent="0" algn="r">
              <a:buNone/>
              <a:defRPr sz="1000"/>
            </a:lvl4pPr>
            <a:lvl5pPr marL="915670" indent="0" algn="r">
              <a:buNone/>
              <a:defRPr sz="1000"/>
            </a:lvl5pPr>
          </a:lstStyle>
          <a:p>
            <a:pPr lvl="0"/>
            <a:r>
              <a:rPr lang="zh-CN" altLang="en-US" dirty="0"/>
              <a:t>单击此处编辑母版文本样式</a:t>
            </a:r>
          </a:p>
        </p:txBody>
      </p:sp>
      <p:sp>
        <p:nvSpPr>
          <p:cNvPr id="1048705" name="Content Placeholder 4"/>
          <p:cNvSpPr>
            <a:spLocks noGrp="1"/>
          </p:cNvSpPr>
          <p:nvPr>
            <p:ph sz="quarter" idx="12"/>
          </p:nvPr>
        </p:nvSpPr>
        <p:spPr>
          <a:xfrm>
            <a:off x="552451" y="6372324"/>
            <a:ext cx="1491861" cy="153888"/>
          </a:xfrm>
        </p:spPr>
        <p:txBody>
          <a:bodyPr wrap="none" anchor="b">
            <a:spAutoFit/>
          </a:bodyPr>
          <a:lstStyle>
            <a:lvl1pPr marL="0" indent="0" algn="l">
              <a:spcBef>
                <a:spcPts val="0"/>
              </a:spcBef>
              <a:spcAft>
                <a:spcPts val="0"/>
              </a:spcAft>
              <a:buFont typeface="Arial" panose="020B0604020202020204" pitchFamily="34" charset="0"/>
              <a:buNone/>
              <a:defRPr sz="1000"/>
            </a:lvl1pPr>
            <a:lvl2pPr marL="231775" indent="0" algn="r">
              <a:buNone/>
              <a:defRPr sz="1000"/>
            </a:lvl2pPr>
            <a:lvl3pPr marL="448945" indent="0" algn="r">
              <a:buNone/>
              <a:defRPr sz="1000"/>
            </a:lvl3pPr>
            <a:lvl4pPr marL="688975" indent="0" algn="r">
              <a:buNone/>
              <a:defRPr sz="1000"/>
            </a:lvl4pPr>
            <a:lvl5pPr marL="915670" indent="0" algn="r">
              <a:buNone/>
              <a:defRPr sz="1000"/>
            </a:lvl5pPr>
          </a:lstStyle>
          <a:p>
            <a:pPr lvl="0"/>
            <a:r>
              <a:rPr lang="zh-CN" altLang="en-US" dirty="0"/>
              <a:t>单击此处编辑母版文本样式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grpSp>
        <p:nvGrpSpPr>
          <p:cNvPr id="3" name="组 8"/>
          <p:cNvGrpSpPr/>
          <p:nvPr userDrawn="1"/>
        </p:nvGrpSpPr>
        <p:grpSpPr bwMode="auto">
          <a:xfrm>
            <a:off x="8815917" y="6156325"/>
            <a:ext cx="3166533" cy="436563"/>
            <a:chOff x="590032" y="2090153"/>
            <a:chExt cx="8213809" cy="1508299"/>
          </a:xfrm>
        </p:grpSpPr>
        <p:pic>
          <p:nvPicPr>
            <p:cNvPr id="4" name="图片 7"/>
            <p:cNvPicPr>
              <a:picLocks noChangeAspect="1"/>
            </p:cNvPicPr>
            <p:nvPr/>
          </p:nvPicPr>
          <p:blipFill>
            <a:blip r:embed="rId3" cstate="print"/>
            <a:srcRect/>
            <a:stretch>
              <a:fillRect/>
            </a:stretch>
          </p:blipFill>
          <p:spPr bwMode="auto">
            <a:xfrm>
              <a:off x="2197870" y="2090153"/>
              <a:ext cx="6605971" cy="1508299"/>
            </a:xfrm>
            <a:prstGeom prst="rect">
              <a:avLst/>
            </a:prstGeom>
            <a:noFill/>
            <a:ln w="9525">
              <a:noFill/>
              <a:miter lim="800000"/>
              <a:headEnd/>
              <a:tailEnd/>
            </a:ln>
          </p:spPr>
        </p:pic>
        <p:pic>
          <p:nvPicPr>
            <p:cNvPr id="5" name="图片 8"/>
            <p:cNvPicPr>
              <a:picLocks noChangeAspect="1"/>
            </p:cNvPicPr>
            <p:nvPr/>
          </p:nvPicPr>
          <p:blipFill>
            <a:blip r:embed="rId4" cstate="print"/>
            <a:srcRect/>
            <a:stretch>
              <a:fillRect/>
            </a:stretch>
          </p:blipFill>
          <p:spPr bwMode="auto">
            <a:xfrm>
              <a:off x="590032" y="2090154"/>
              <a:ext cx="1312607" cy="1508298"/>
            </a:xfrm>
            <a:prstGeom prst="rect">
              <a:avLst/>
            </a:prstGeom>
            <a:noFill/>
            <a:ln w="9525">
              <a:noFill/>
              <a:miter lim="800000"/>
              <a:headEnd/>
              <a:tailEnd/>
            </a:ln>
          </p:spPr>
        </p:pic>
      </p:gr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标题占位符 1"/>
          <p:cNvSpPr>
            <a:spLocks noGrp="1"/>
          </p:cNvSpPr>
          <p:nvPr>
            <p:ph type="title"/>
          </p:nvPr>
        </p:nvSpPr>
        <p:spPr>
          <a:xfrm>
            <a:off x="335360" y="610674"/>
            <a:ext cx="11521280" cy="442062"/>
          </a:xfrm>
          <a:prstGeom prst="rect">
            <a:avLst/>
          </a:prstGeom>
        </p:spPr>
        <p:txBody>
          <a:bodyPr vert="horz" lIns="91440" tIns="45720" rIns="91440" bIns="45720" rtlCol="0" anchor="ctr">
            <a:noAutofit/>
          </a:bodyPr>
          <a:lstStyle>
            <a:lvl1pPr>
              <a:defRPr sz="3200" b="1" i="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dirty="0"/>
              <a:t>单击此处编辑母版标题</a:t>
            </a:r>
            <a:r>
              <a:rPr lang="zh-CN" altLang="en-US" dirty="0" smtClean="0"/>
              <a:t>样式</a:t>
            </a:r>
            <a:endParaRPr lang="zh-CN" altLang="en-US" dirty="0"/>
          </a:p>
        </p:txBody>
      </p:sp>
      <p:sp>
        <p:nvSpPr>
          <p:cNvPr id="8" name="灯片编号占位符 26"/>
          <p:cNvSpPr txBox="1"/>
          <p:nvPr userDrawn="1"/>
        </p:nvSpPr>
        <p:spPr>
          <a:xfrm>
            <a:off x="5327915" y="6381328"/>
            <a:ext cx="576064"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8D64B3-18CD-4058-A3C2-D01EE8FCF4BF}" type="slidenum">
              <a:rPr lang="zh-CN" altLang="en-US" smtClean="0">
                <a:solidFill>
                  <a:schemeClr val="tx1">
                    <a:lumMod val="85000"/>
                    <a:lumOff val="15000"/>
                  </a:schemeClr>
                </a:solidFill>
              </a:rPr>
              <a:pPr/>
              <a:t>‹#›</a:t>
            </a:fld>
            <a:endParaRPr lang="zh-CN" altLang="en-US" dirty="0">
              <a:solidFill>
                <a:schemeClr val="tx1">
                  <a:lumMod val="85000"/>
                  <a:lumOff val="15000"/>
                </a:scheme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035C5D1-AD16-4B01-871F-DE047A6CFB67}" type="datetimeFigureOut">
              <a:rPr lang="zh-CN" altLang="en-US" smtClean="0"/>
              <a:pPr/>
              <a:t>2019/2/1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CDE635-3FC4-4B83-A3D1-632FFA341E9A}"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B213C54-A161-4E11-BC59-BC404CB550C7}" type="datetimeFigureOut">
              <a:rPr lang="zh-CN" altLang="en-US" smtClean="0"/>
              <a:pPr/>
              <a:t>2019/2/1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79B11A-625A-4F0C-97B0-05D66BD5A7CB}" type="slidenum">
              <a:rPr lang="zh-CN" altLang="en-US" smtClean="0"/>
              <a:pPr/>
              <a:t>‹#›</a:t>
            </a:fld>
            <a:endParaRPr lang="zh-CN" altLang="en-US"/>
          </a:p>
        </p:txBody>
      </p:sp>
    </p:spTree>
    <p:extLst>
      <p:ext uri="{BB962C8B-B14F-4D97-AF65-F5344CB8AC3E}">
        <p14:creationId xmlns:p14="http://schemas.microsoft.com/office/powerpoint/2010/main" xmlns="" val="24807650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smtClean="0"/>
              <a:t>单击此处编辑母版标题样式</a:t>
            </a:r>
            <a:endParaRPr lang="en-US"/>
          </a:p>
        </p:txBody>
      </p:sp>
      <p:sp>
        <p:nvSpPr>
          <p:cNvPr id="3" name="Slide Number Placeholder 5"/>
          <p:cNvSpPr>
            <a:spLocks noGrp="1"/>
          </p:cNvSpPr>
          <p:nvPr>
            <p:ph type="sldNum" sz="quarter" idx="10"/>
          </p:nvPr>
        </p:nvSpPr>
        <p:spPr/>
        <p:txBody>
          <a:bodyPr/>
          <a:lstStyle>
            <a:lvl1pPr>
              <a:defRPr/>
            </a:lvl1pPr>
          </a:lstStyle>
          <a:p>
            <a:pPr>
              <a:defRPr/>
            </a:pPr>
            <a:fld id="{3EA6B6D9-93D0-41A9-9C63-AA73B5CE1F18}" type="slidenum">
              <a:rPr lang="en-US" altLang="zh-CN"/>
              <a:pPr>
                <a:defRPr/>
              </a:pPr>
              <a:t>‹#›</a:t>
            </a:fld>
            <a:endParaRPr lang="en-US" altLang="zh-CN"/>
          </a:p>
        </p:txBody>
      </p:sp>
    </p:spTree>
    <p:extLst>
      <p:ext uri="{BB962C8B-B14F-4D97-AF65-F5344CB8AC3E}">
        <p14:creationId xmlns:p14="http://schemas.microsoft.com/office/powerpoint/2010/main" xmlns="" val="15847868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29" y="6356746"/>
            <a:ext cx="2844915" cy="365150"/>
          </a:xfrm>
          <a:prstGeom prst="rect">
            <a:avLst/>
          </a:prstGeom>
        </p:spPr>
        <p:txBody>
          <a:bodyPr/>
          <a:lstStyle/>
          <a:p>
            <a:endParaRPr lang="zh-CN" altLang="en-US"/>
          </a:p>
        </p:txBody>
      </p:sp>
      <p:sp>
        <p:nvSpPr>
          <p:cNvPr id="5" name="页脚占位符 4"/>
          <p:cNvSpPr>
            <a:spLocks noGrp="1"/>
          </p:cNvSpPr>
          <p:nvPr>
            <p:ph type="ftr" sz="quarter" idx="11"/>
          </p:nvPr>
        </p:nvSpPr>
        <p:spPr>
          <a:xfrm>
            <a:off x="4165766" y="6356746"/>
            <a:ext cx="3860955" cy="365150"/>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pPr/>
              <a:t>‹#›</a:t>
            </a:fld>
            <a:endParaRPr lang="zh-CN" altLang="en-US"/>
          </a:p>
        </p:txBody>
      </p:sp>
    </p:spTree>
    <p:extLst>
      <p:ext uri="{BB962C8B-B14F-4D97-AF65-F5344CB8AC3E}">
        <p14:creationId xmlns:p14="http://schemas.microsoft.com/office/powerpoint/2010/main" xmlns="" val="3904378525"/>
      </p:ext>
    </p:extLst>
  </p:cSld>
  <p:clrMapOvr>
    <a:masterClrMapping/>
  </p:clrMapOvr>
  <mc:AlternateContent xmlns:mc="http://schemas.openxmlformats.org/markup-compatibility/2006">
    <mc:Choice xmlns:p14="http://schemas.microsoft.com/office/powerpoint/2010/main" xmlns=""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2019/2/1</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2019/2/1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2019/2/1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pPr/>
              <a:t>2019/2/1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2019/2/1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2019/2/1</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2019/2/1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20"/>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21"/>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D997B5FA-0921-464F-AAE1-844C04324D75}" type="datetimeFigureOut">
              <a:rPr lang="zh-CN" altLang="en-US" smtClean="0"/>
              <a:pPr/>
              <a:t>2019/2/1</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60" r:id="rId10"/>
    <p:sldLayoutId id="2147483661" r:id="rId11"/>
    <p:sldLayoutId id="2147483662" r:id="rId12"/>
    <p:sldLayoutId id="2147483664" r:id="rId13"/>
    <p:sldLayoutId id="2147483665" r:id="rId14"/>
    <p:sldLayoutId id="2147483666" r:id="rId15"/>
    <p:sldLayoutId id="2147483667" r:id="rId16"/>
    <p:sldLayoutId id="2147483668" r:id="rId17"/>
    <p:sldLayoutId id="2147483669"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image" Target="../media/image22.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21.png"/><Relationship Id="rId5" Type="http://schemas.openxmlformats.org/officeDocument/2006/relationships/tags" Target="../tags/tag9.xml"/><Relationship Id="rId10" Type="http://schemas.openxmlformats.org/officeDocument/2006/relationships/image" Target="../media/image20.jpeg"/><Relationship Id="rId4" Type="http://schemas.openxmlformats.org/officeDocument/2006/relationships/tags" Target="../tags/tag8.xml"/><Relationship Id="rId9"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57.jpeg"/></Relationships>
</file>

<file path=ppt/slides/_rels/slide4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6.xml"/><Relationship Id="rId5" Type="http://schemas.openxmlformats.org/officeDocument/2006/relationships/image" Target="../media/image65.jpeg"/><Relationship Id="rId4" Type="http://schemas.openxmlformats.org/officeDocument/2006/relationships/image" Target="../media/image6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324346" y="2051751"/>
            <a:ext cx="9739611" cy="1446546"/>
          </a:xfrm>
          <a:prstGeom prst="rect">
            <a:avLst/>
          </a:prstGeom>
          <a:noFill/>
        </p:spPr>
        <p:txBody>
          <a:bodyPr wrap="square" lIns="121917" tIns="60958" rIns="121917" bIns="60958" rtlCol="0">
            <a:spAutoFit/>
          </a:bodyPr>
          <a:lstStyle/>
          <a:p>
            <a:pPr algn="ctr">
              <a:spcBef>
                <a:spcPts val="600"/>
              </a:spcBef>
            </a:pPr>
            <a:r>
              <a:rPr lang="zh-CN" altLang="en-US" sz="4400" b="1" dirty="0" smtClean="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自动化高</a:t>
            </a:r>
            <a:r>
              <a:rPr lang="zh-CN" altLang="en-US" sz="4400" b="1" dirty="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敏核酸检测</a:t>
            </a:r>
            <a:r>
              <a:rPr lang="zh-CN" altLang="en-US" sz="4400" b="1" dirty="0" smtClean="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技</a:t>
            </a:r>
            <a:r>
              <a:rPr lang="zh-CN" altLang="en-US" sz="4400" b="1" dirty="0" smtClean="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术的临</a:t>
            </a:r>
            <a:r>
              <a:rPr lang="zh-CN" altLang="en-US" sz="4400" b="1" dirty="0" smtClean="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床应用</a:t>
            </a:r>
            <a:endParaRPr lang="en-US" altLang="zh-CN" sz="4400" b="1" dirty="0" smtClean="0">
              <a:solidFill>
                <a:srgbClr val="D30001"/>
              </a:solidFill>
              <a:latin typeface="微软雅黑" panose="020B0503020204020204" pitchFamily="34" charset="-122"/>
              <a:ea typeface="微软雅黑" panose="020B0503020204020204" pitchFamily="34" charset="-122"/>
              <a:cs typeface="微软雅黑" panose="020B0503020204020204" pitchFamily="34" charset="-122"/>
            </a:endParaRPr>
          </a:p>
          <a:p>
            <a:pPr algn="ctr">
              <a:spcBef>
                <a:spcPts val="1200"/>
              </a:spcBef>
            </a:pPr>
            <a:r>
              <a:rPr lang="zh-CN" altLang="en-US" sz="3200" dirty="0" smtClean="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乙肝丙肝艾滋规范化诊断</a:t>
            </a:r>
            <a:endParaRPr lang="en-US" altLang="zh-CN" sz="1600" dirty="0">
              <a:solidFill>
                <a:srgbClr val="D3000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 Box 19"/>
          <p:cNvSpPr txBox="1">
            <a:spLocks noChangeArrowheads="1"/>
          </p:cNvSpPr>
          <p:nvPr/>
        </p:nvSpPr>
        <p:spPr bwMode="auto">
          <a:xfrm>
            <a:off x="2141316" y="4567099"/>
            <a:ext cx="7442522" cy="6155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21917" tIns="60958" rIns="121917" bIns="60958">
            <a:spAutoFit/>
          </a:bodyPr>
          <a:lstStyle/>
          <a:p>
            <a:pPr algn="ctr"/>
            <a:r>
              <a:rPr lang="zh-CN" altLang="en-US" sz="3200" b="1" dirty="0" smtClean="0">
                <a:latin typeface="微软雅黑" panose="020B0503020204020204" pitchFamily="34" charset="-122"/>
                <a:ea typeface="微软雅黑" panose="020B0503020204020204" pitchFamily="34" charset="-122"/>
              </a:rPr>
              <a:t>中山大学附属第一医院     黄彬</a:t>
            </a:r>
            <a:endParaRPr lang="en-US" altLang="zh-CN" sz="3200" b="1" dirty="0">
              <a:latin typeface="微软雅黑" panose="020B0503020204020204" pitchFamily="34" charset="-122"/>
              <a:ea typeface="微软雅黑" panose="020B0503020204020204" pitchFamily="34" charset="-122"/>
            </a:endParaRPr>
          </a:p>
        </p:txBody>
      </p:sp>
      <p:grpSp>
        <p:nvGrpSpPr>
          <p:cNvPr id="2" name="组合 20"/>
          <p:cNvGrpSpPr/>
          <p:nvPr/>
        </p:nvGrpSpPr>
        <p:grpSpPr>
          <a:xfrm>
            <a:off x="98151" y="2774361"/>
            <a:ext cx="12192000" cy="72008"/>
            <a:chOff x="2190216" y="0"/>
            <a:chExt cx="7128792" cy="108012"/>
          </a:xfrm>
        </p:grpSpPr>
        <p:sp>
          <p:nvSpPr>
            <p:cNvPr id="4" name="矩形 3"/>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Rot="1" noChangeArrowheads="1"/>
          </p:cNvSpPr>
          <p:nvPr/>
        </p:nvSpPr>
        <p:spPr bwMode="auto">
          <a:xfrm>
            <a:off x="3019592" y="739051"/>
            <a:ext cx="6071598" cy="1096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rgbClr val="FFFF00"/>
                </a:solidFill>
                <a:latin typeface="+mj-lt"/>
                <a:ea typeface="+mj-ea"/>
                <a:cs typeface="+mj-cs"/>
              </a:defRPr>
            </a:lvl1pPr>
            <a:lvl2pPr algn="ctr" rtl="0" eaLnBrk="0" fontAlgn="base" hangingPunct="0">
              <a:spcBef>
                <a:spcPct val="0"/>
              </a:spcBef>
              <a:spcAft>
                <a:spcPct val="0"/>
              </a:spcAft>
              <a:defRPr sz="3200" b="1">
                <a:solidFill>
                  <a:srgbClr val="FFFF00"/>
                </a:solidFill>
                <a:latin typeface="Arial" charset="0"/>
                <a:ea typeface="黑体" pitchFamily="2" charset="-122"/>
              </a:defRPr>
            </a:lvl2pPr>
            <a:lvl3pPr algn="ctr" rtl="0" eaLnBrk="0" fontAlgn="base" hangingPunct="0">
              <a:spcBef>
                <a:spcPct val="0"/>
              </a:spcBef>
              <a:spcAft>
                <a:spcPct val="0"/>
              </a:spcAft>
              <a:defRPr sz="3200" b="1">
                <a:solidFill>
                  <a:srgbClr val="FFFF00"/>
                </a:solidFill>
                <a:latin typeface="Arial" charset="0"/>
                <a:ea typeface="黑体" pitchFamily="2" charset="-122"/>
              </a:defRPr>
            </a:lvl3pPr>
            <a:lvl4pPr algn="ctr" rtl="0" eaLnBrk="0" fontAlgn="base" hangingPunct="0">
              <a:spcBef>
                <a:spcPct val="0"/>
              </a:spcBef>
              <a:spcAft>
                <a:spcPct val="0"/>
              </a:spcAft>
              <a:defRPr sz="3200" b="1">
                <a:solidFill>
                  <a:srgbClr val="FFFF00"/>
                </a:solidFill>
                <a:latin typeface="Arial" charset="0"/>
                <a:ea typeface="黑体" pitchFamily="2" charset="-122"/>
              </a:defRPr>
            </a:lvl4pPr>
            <a:lvl5pPr algn="ctr" rtl="0" eaLnBrk="0" fontAlgn="base" hangingPunct="0">
              <a:spcBef>
                <a:spcPct val="0"/>
              </a:spcBef>
              <a:spcAft>
                <a:spcPct val="0"/>
              </a:spcAft>
              <a:defRPr sz="3200" b="1">
                <a:solidFill>
                  <a:srgbClr val="FFFF00"/>
                </a:solidFill>
                <a:latin typeface="Arial" charset="0"/>
                <a:ea typeface="黑体" pitchFamily="2" charset="-122"/>
              </a:defRPr>
            </a:lvl5pPr>
            <a:lvl6pPr marL="457200" algn="ctr" rtl="0" fontAlgn="base">
              <a:spcBef>
                <a:spcPct val="0"/>
              </a:spcBef>
              <a:spcAft>
                <a:spcPct val="0"/>
              </a:spcAft>
              <a:defRPr sz="2800" b="1">
                <a:solidFill>
                  <a:srgbClr val="FFFF00"/>
                </a:solidFill>
                <a:latin typeface="Arial" charset="0"/>
                <a:ea typeface="黑体" pitchFamily="2" charset="-122"/>
              </a:defRPr>
            </a:lvl6pPr>
            <a:lvl7pPr marL="914400" algn="ctr" rtl="0" fontAlgn="base">
              <a:spcBef>
                <a:spcPct val="0"/>
              </a:spcBef>
              <a:spcAft>
                <a:spcPct val="0"/>
              </a:spcAft>
              <a:defRPr sz="2800" b="1">
                <a:solidFill>
                  <a:srgbClr val="FFFF00"/>
                </a:solidFill>
                <a:latin typeface="Arial" charset="0"/>
                <a:ea typeface="黑体" pitchFamily="2" charset="-122"/>
              </a:defRPr>
            </a:lvl7pPr>
            <a:lvl8pPr marL="1371600" algn="ctr" rtl="0" fontAlgn="base">
              <a:spcBef>
                <a:spcPct val="0"/>
              </a:spcBef>
              <a:spcAft>
                <a:spcPct val="0"/>
              </a:spcAft>
              <a:defRPr sz="2800" b="1">
                <a:solidFill>
                  <a:srgbClr val="FFFF00"/>
                </a:solidFill>
                <a:latin typeface="Arial" charset="0"/>
                <a:ea typeface="黑体" pitchFamily="2" charset="-122"/>
              </a:defRPr>
            </a:lvl8pPr>
            <a:lvl9pPr marL="1828800" algn="ctr" rtl="0" fontAlgn="base">
              <a:spcBef>
                <a:spcPct val="0"/>
              </a:spcBef>
              <a:spcAft>
                <a:spcPct val="0"/>
              </a:spcAft>
              <a:defRPr sz="2800" b="1">
                <a:solidFill>
                  <a:srgbClr val="FFFF00"/>
                </a:solidFill>
                <a:latin typeface="Arial" charset="0"/>
                <a:ea typeface="黑体"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tx1"/>
                </a:solidFill>
                <a:effectLst/>
                <a:uLnTx/>
                <a:uFillTx/>
                <a:latin typeface="Arial"/>
                <a:ea typeface="黑体"/>
                <a:cs typeface="+mj-cs"/>
              </a:rPr>
              <a:t>乙肝流行病学特点发生明显变化</a:t>
            </a:r>
          </a:p>
        </p:txBody>
      </p:sp>
      <p:grpSp>
        <p:nvGrpSpPr>
          <p:cNvPr id="2" name="组合 1"/>
          <p:cNvGrpSpPr/>
          <p:nvPr/>
        </p:nvGrpSpPr>
        <p:grpSpPr>
          <a:xfrm>
            <a:off x="1399823" y="1680093"/>
            <a:ext cx="9064001" cy="4874452"/>
            <a:chOff x="1385075" y="1812828"/>
            <a:chExt cx="9064001" cy="4874452"/>
          </a:xfrm>
        </p:grpSpPr>
        <p:pic>
          <p:nvPicPr>
            <p:cNvPr id="8" name="Picture 6" descr="0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85075" y="1812828"/>
              <a:ext cx="9064001" cy="4139686"/>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Rectangle 3"/>
            <p:cNvSpPr txBox="1">
              <a:spLocks noChangeArrowheads="1"/>
            </p:cNvSpPr>
            <p:nvPr/>
          </p:nvSpPr>
          <p:spPr bwMode="auto">
            <a:xfrm>
              <a:off x="2266342" y="2033520"/>
              <a:ext cx="7880547" cy="3721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CC3300"/>
                </a:buClr>
                <a:buSzPct val="70000"/>
                <a:buFont typeface="Wingdings" panose="05000000000000000000" pitchFamily="2" charset="2"/>
                <a:buChar char="§"/>
                <a:defRPr sz="2000" b="1">
                  <a:solidFill>
                    <a:schemeClr val="tx1"/>
                  </a:solidFill>
                  <a:latin typeface="+mn-lt"/>
                  <a:ea typeface="黑体" pitchFamily="2" charset="-122"/>
                  <a:cs typeface="+mn-cs"/>
                </a:defRPr>
              </a:lvl1pPr>
              <a:lvl2pPr marL="742950" indent="-285750" algn="l" rtl="0" eaLnBrk="0" fontAlgn="base" hangingPunct="0">
                <a:spcBef>
                  <a:spcPct val="20000"/>
                </a:spcBef>
                <a:spcAft>
                  <a:spcPct val="0"/>
                </a:spcAft>
                <a:buClr>
                  <a:srgbClr val="FFFF00"/>
                </a:buClr>
                <a:buSzPct val="70000"/>
                <a:buFont typeface="Wingdings" panose="05000000000000000000" pitchFamily="2" charset="2"/>
                <a:buChar char="§"/>
                <a:defRPr sz="2000" b="1">
                  <a:solidFill>
                    <a:schemeClr val="tx1"/>
                  </a:solidFill>
                  <a:latin typeface="+mn-lt"/>
                  <a:ea typeface="黑体" pitchFamily="2" charset="-122"/>
                </a:defRPr>
              </a:lvl2pPr>
              <a:lvl3pPr marL="1143000" indent="-228600" algn="l" rtl="0" eaLnBrk="0" fontAlgn="base" hangingPunct="0">
                <a:spcBef>
                  <a:spcPct val="20000"/>
                </a:spcBef>
                <a:spcAft>
                  <a:spcPct val="0"/>
                </a:spcAft>
                <a:buClr>
                  <a:srgbClr val="33CCCC"/>
                </a:buClr>
                <a:buSzPct val="70000"/>
                <a:buFont typeface="Wingdings" panose="05000000000000000000" pitchFamily="2" charset="2"/>
                <a:buChar char="§"/>
                <a:defRPr sz="2000" b="1">
                  <a:solidFill>
                    <a:schemeClr val="tx1"/>
                  </a:solidFill>
                  <a:latin typeface="+mn-lt"/>
                  <a:ea typeface="黑体" pitchFamily="2" charset="-122"/>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b="1">
                  <a:solidFill>
                    <a:schemeClr val="tx1"/>
                  </a:solidFill>
                  <a:latin typeface="+mn-lt"/>
                  <a:ea typeface="黑体" pitchFamily="2" charset="-122"/>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b="1">
                  <a:solidFill>
                    <a:schemeClr val="tx1"/>
                  </a:solidFill>
                  <a:latin typeface="+mn-lt"/>
                  <a:ea typeface="黑体" pitchFamily="2" charset="-122"/>
                </a:defRPr>
              </a:lvl5pPr>
              <a:lvl6pPr marL="2514600" indent="-228600" algn="l" rtl="0" fontAlgn="base">
                <a:spcBef>
                  <a:spcPct val="20000"/>
                </a:spcBef>
                <a:spcAft>
                  <a:spcPct val="0"/>
                </a:spcAft>
                <a:buClr>
                  <a:schemeClr val="hlink"/>
                </a:buClr>
                <a:buSzPct val="70000"/>
                <a:buFont typeface="Wingdings" pitchFamily="2" charset="2"/>
                <a:buChar char="n"/>
                <a:defRPr b="1">
                  <a:solidFill>
                    <a:schemeClr val="tx1"/>
                  </a:solidFill>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b="1">
                  <a:solidFill>
                    <a:schemeClr val="tx1"/>
                  </a:solidFill>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b="1">
                  <a:solidFill>
                    <a:schemeClr val="tx1"/>
                  </a:solidFill>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b="1">
                  <a:solidFill>
                    <a:schemeClr val="tx1"/>
                  </a:solidFill>
                  <a:latin typeface="+mn-lt"/>
                </a:defRPr>
              </a:lvl9pPr>
            </a:lstStyle>
            <a:p>
              <a:pPr marL="342900" marR="0" lvl="0" indent="-342900" algn="l" defTabSz="914400" rtl="0" eaLnBrk="0" fontAlgn="base" latinLnBrk="0" hangingPunct="0">
                <a:lnSpc>
                  <a:spcPct val="150000"/>
                </a:lnSpc>
                <a:spcBef>
                  <a:spcPts val="0"/>
                </a:spcBef>
                <a:spcAft>
                  <a:spcPct val="0"/>
                </a:spcAft>
                <a:buClr>
                  <a:srgbClr val="CC3300"/>
                </a:buClr>
                <a:buSzPct val="70000"/>
                <a:buFont typeface="Wingdings" panose="05000000000000000000" pitchFamily="2" charset="2"/>
                <a:buChar char="l"/>
                <a:tabLst/>
                <a:defRPr/>
              </a:pPr>
              <a:r>
                <a:rPr kumimoji="0" lang="zh-CN" altLang="en-US" sz="2400" b="0" i="0" u="none" strike="noStrike" kern="0" cap="none" spc="0" normalizeH="0" baseline="0" noProof="0" dirty="0" smtClean="0">
                  <a:ln>
                    <a:noFill/>
                  </a:ln>
                  <a:effectLst/>
                  <a:uLnTx/>
                  <a:uFillTx/>
                  <a:latin typeface="+mn-ea"/>
                  <a:ea typeface="+mn-ea"/>
                </a:rPr>
                <a:t>人群</a:t>
              </a:r>
              <a:r>
                <a:rPr kumimoji="0" lang="en-US" altLang="zh-CN" sz="2400" b="0" i="0" u="none" strike="noStrike" kern="0" cap="none" spc="0" normalizeH="0" baseline="0" noProof="0" dirty="0" smtClean="0">
                  <a:ln>
                    <a:noFill/>
                  </a:ln>
                  <a:effectLst/>
                  <a:uLnTx/>
                  <a:uFillTx/>
                  <a:latin typeface="+mn-ea"/>
                  <a:ea typeface="+mn-ea"/>
                </a:rPr>
                <a:t>HBV</a:t>
              </a:r>
              <a:r>
                <a:rPr kumimoji="0" lang="zh-CN" altLang="en-US" sz="2400" b="0" i="0" u="none" strike="noStrike" kern="0" cap="none" spc="0" normalizeH="0" baseline="0" noProof="0" dirty="0" smtClean="0">
                  <a:ln>
                    <a:noFill/>
                  </a:ln>
                  <a:effectLst/>
                  <a:uLnTx/>
                  <a:uFillTx/>
                  <a:latin typeface="+mn-ea"/>
                  <a:ea typeface="+mn-ea"/>
                </a:rPr>
                <a:t>感染率和</a:t>
              </a:r>
              <a:r>
                <a:rPr kumimoji="0" lang="en-US" altLang="zh-CN" sz="2400" b="0" i="0" u="none" strike="noStrike" kern="0" cap="none" spc="0" normalizeH="0" baseline="0" noProof="0" dirty="0" smtClean="0">
                  <a:ln>
                    <a:noFill/>
                  </a:ln>
                  <a:effectLst/>
                  <a:uLnTx/>
                  <a:uFillTx/>
                  <a:latin typeface="+mn-ea"/>
                  <a:ea typeface="+mn-ea"/>
                </a:rPr>
                <a:t>HBsAg</a:t>
              </a:r>
              <a:r>
                <a:rPr kumimoji="0" lang="zh-CN" altLang="en-US" sz="2400" b="0" i="0" u="none" strike="noStrike" kern="0" cap="none" spc="0" normalizeH="0" baseline="0" noProof="0" dirty="0" smtClean="0">
                  <a:ln>
                    <a:noFill/>
                  </a:ln>
                  <a:effectLst/>
                  <a:uLnTx/>
                  <a:uFillTx/>
                  <a:latin typeface="+mn-ea"/>
                  <a:ea typeface="+mn-ea"/>
                </a:rPr>
                <a:t>流行率明显下降</a:t>
              </a:r>
            </a:p>
            <a:p>
              <a:pPr>
                <a:lnSpc>
                  <a:spcPct val="150000"/>
                </a:lnSpc>
                <a:spcBef>
                  <a:spcPts val="0"/>
                </a:spcBef>
                <a:buFont typeface="Wingdings" panose="05000000000000000000" pitchFamily="2" charset="2"/>
                <a:buChar char="l"/>
                <a:defRPr/>
              </a:pPr>
              <a:r>
                <a:rPr kumimoji="0" lang="zh-CN" altLang="en-US" sz="2400" b="0" i="0" u="none" strike="noStrike" kern="0" cap="none" spc="0" normalizeH="0" baseline="0" noProof="0" dirty="0" smtClean="0">
                  <a:ln>
                    <a:noFill/>
                  </a:ln>
                  <a:effectLst/>
                  <a:uLnTx/>
                  <a:uFillTx/>
                  <a:latin typeface="+mn-ea"/>
                  <a:ea typeface="+mn-ea"/>
                </a:rPr>
                <a:t>围生期母婴传播减少，</a:t>
              </a:r>
              <a:r>
                <a:rPr lang="zh-CN" altLang="en-US" sz="2400" b="0" kern="0" dirty="0" smtClean="0">
                  <a:solidFill>
                    <a:srgbClr val="FF0000"/>
                  </a:solidFill>
                  <a:latin typeface="+mn-ea"/>
                  <a:ea typeface="+mn-ea"/>
                </a:rPr>
                <a:t>医源性传播</a:t>
              </a:r>
              <a:r>
                <a:rPr lang="en-US" altLang="zh-CN" sz="2400" b="0" kern="0" dirty="0" smtClean="0">
                  <a:solidFill>
                    <a:srgbClr val="FF0000"/>
                  </a:solidFill>
                  <a:latin typeface="+mn-ea"/>
                  <a:ea typeface="+mn-ea"/>
                </a:rPr>
                <a:t>/</a:t>
              </a:r>
              <a:r>
                <a:rPr lang="zh-CN" altLang="en-US" sz="2400" b="0" kern="0" dirty="0" smtClean="0">
                  <a:solidFill>
                    <a:srgbClr val="FF0000"/>
                  </a:solidFill>
                  <a:latin typeface="+mn-ea"/>
                  <a:ea typeface="+mn-ea"/>
                </a:rPr>
                <a:t>肠道</a:t>
              </a:r>
              <a:r>
                <a:rPr lang="zh-CN" altLang="en-US" sz="2400" b="0" kern="0" dirty="0">
                  <a:solidFill>
                    <a:srgbClr val="FF0000"/>
                  </a:solidFill>
                  <a:latin typeface="+mn-ea"/>
                  <a:ea typeface="+mn-ea"/>
                </a:rPr>
                <a:t>外</a:t>
              </a:r>
              <a:r>
                <a:rPr lang="zh-CN" altLang="en-US" sz="2400" b="0" kern="0" dirty="0" smtClean="0">
                  <a:solidFill>
                    <a:srgbClr val="FF0000"/>
                  </a:solidFill>
                  <a:latin typeface="+mn-ea"/>
                  <a:ea typeface="+mn-ea"/>
                </a:rPr>
                <a:t>传播</a:t>
              </a:r>
              <a:r>
                <a:rPr lang="zh-CN" altLang="en-US" sz="2400" b="0" kern="0" dirty="0">
                  <a:solidFill>
                    <a:srgbClr val="FF0000"/>
                  </a:solidFill>
                  <a:latin typeface="+mn-ea"/>
                  <a:ea typeface="+mn-ea"/>
                </a:rPr>
                <a:t>占比</a:t>
              </a:r>
              <a:r>
                <a:rPr lang="zh-CN" altLang="en-US" sz="2400" b="0" kern="0" dirty="0" smtClean="0">
                  <a:solidFill>
                    <a:srgbClr val="FF0000"/>
                  </a:solidFill>
                  <a:latin typeface="+mn-ea"/>
                  <a:ea typeface="+mn-ea"/>
                </a:rPr>
                <a:t>上升</a:t>
              </a:r>
              <a:r>
                <a:rPr lang="en-US" altLang="zh-CN" sz="2400" b="0" kern="0" dirty="0" smtClean="0">
                  <a:latin typeface="+mn-ea"/>
                  <a:ea typeface="+mn-ea"/>
                </a:rPr>
                <a:t>(</a:t>
              </a:r>
              <a:r>
                <a:rPr lang="zh-CN" altLang="en-US" sz="2400" b="0" kern="0" dirty="0">
                  <a:latin typeface="+mn-ea"/>
                  <a:ea typeface="+mn-ea"/>
                </a:rPr>
                <a:t>如静脉内注射毒品等</a:t>
              </a:r>
              <a:r>
                <a:rPr lang="en-US" altLang="zh-CN" sz="2400" b="0" kern="0" dirty="0" smtClean="0">
                  <a:latin typeface="+mn-ea"/>
                  <a:ea typeface="+mn-ea"/>
                </a:rPr>
                <a:t>)</a:t>
              </a:r>
              <a:r>
                <a:rPr lang="zh-CN" altLang="en-US" sz="2400" b="0" kern="0" dirty="0" smtClean="0">
                  <a:solidFill>
                    <a:srgbClr val="FF0000"/>
                  </a:solidFill>
                  <a:latin typeface="+mn-ea"/>
                  <a:ea typeface="+mn-ea"/>
                </a:rPr>
                <a:t> </a:t>
              </a:r>
              <a:endParaRPr lang="en-US" altLang="zh-CN" sz="2400" b="0" kern="0" dirty="0" smtClean="0">
                <a:solidFill>
                  <a:srgbClr val="FF0000"/>
                </a:solidFill>
                <a:latin typeface="+mn-ea"/>
                <a:ea typeface="+mn-ea"/>
              </a:endParaRPr>
            </a:p>
            <a:p>
              <a:pPr>
                <a:lnSpc>
                  <a:spcPct val="150000"/>
                </a:lnSpc>
                <a:spcBef>
                  <a:spcPts val="0"/>
                </a:spcBef>
                <a:buFont typeface="Wingdings" panose="05000000000000000000" pitchFamily="2" charset="2"/>
                <a:buChar char="l"/>
                <a:defRPr/>
              </a:pPr>
              <a:r>
                <a:rPr kumimoji="0" lang="zh-CN" altLang="en-US" sz="2400" b="0" i="0" u="none" strike="noStrike" kern="0" cap="none" spc="0" normalizeH="0" baseline="0" noProof="0" dirty="0" smtClean="0">
                  <a:ln>
                    <a:noFill/>
                  </a:ln>
                  <a:effectLst/>
                  <a:uLnTx/>
                  <a:uFillTx/>
                  <a:latin typeface="+mn-ea"/>
                  <a:ea typeface="+mn-ea"/>
                </a:rPr>
                <a:t>急性乙肝发病率下降，</a:t>
              </a:r>
              <a:r>
                <a:rPr kumimoji="0" lang="zh-CN" altLang="en-US" sz="2400" b="0" i="0" u="none" strike="noStrike" kern="0" cap="none" spc="0" normalizeH="0" baseline="0" noProof="0" dirty="0" smtClean="0">
                  <a:ln>
                    <a:noFill/>
                  </a:ln>
                  <a:solidFill>
                    <a:srgbClr val="FF0000"/>
                  </a:solidFill>
                  <a:effectLst/>
                  <a:uLnTx/>
                  <a:uFillTx/>
                  <a:latin typeface="+mn-ea"/>
                  <a:ea typeface="+mn-ea"/>
                </a:rPr>
                <a:t>隐匿性</a:t>
              </a:r>
              <a:r>
                <a:rPr kumimoji="0" lang="en-US" altLang="zh-CN" sz="2400" b="0" i="0" u="none" strike="noStrike" kern="0" cap="none" spc="0" normalizeH="0" baseline="0" noProof="0" dirty="0" smtClean="0">
                  <a:ln>
                    <a:noFill/>
                  </a:ln>
                  <a:solidFill>
                    <a:srgbClr val="FF0000"/>
                  </a:solidFill>
                  <a:effectLst/>
                  <a:uLnTx/>
                  <a:uFillTx/>
                  <a:latin typeface="+mn-ea"/>
                  <a:ea typeface="+mn-ea"/>
                </a:rPr>
                <a:t>HBV</a:t>
              </a:r>
              <a:r>
                <a:rPr kumimoji="0" lang="zh-CN" altLang="en-US" sz="2400" b="0" i="0" u="none" strike="noStrike" kern="0" cap="none" spc="0" normalizeH="0" baseline="0" noProof="0" dirty="0" smtClean="0">
                  <a:ln>
                    <a:noFill/>
                  </a:ln>
                  <a:solidFill>
                    <a:srgbClr val="FF0000"/>
                  </a:solidFill>
                  <a:effectLst/>
                  <a:uLnTx/>
                  <a:uFillTx/>
                  <a:latin typeface="+mn-ea"/>
                  <a:ea typeface="+mn-ea"/>
                </a:rPr>
                <a:t>感染增多</a:t>
              </a:r>
              <a:endParaRPr kumimoji="0" lang="en-US" altLang="zh-CN" sz="2400" b="0" i="0" u="none" strike="noStrike" kern="0" cap="none" spc="0" normalizeH="0" baseline="0" noProof="0" dirty="0" smtClean="0">
                <a:ln>
                  <a:noFill/>
                </a:ln>
                <a:solidFill>
                  <a:srgbClr val="FF0000"/>
                </a:solidFill>
                <a:effectLst/>
                <a:uLnTx/>
                <a:uFillTx/>
                <a:latin typeface="+mn-ea"/>
                <a:ea typeface="+mn-ea"/>
              </a:endParaRPr>
            </a:p>
            <a:p>
              <a:pPr>
                <a:lnSpc>
                  <a:spcPct val="150000"/>
                </a:lnSpc>
                <a:spcBef>
                  <a:spcPts val="0"/>
                </a:spcBef>
                <a:buFont typeface="Wingdings" panose="05000000000000000000" pitchFamily="2" charset="2"/>
                <a:buChar char="l"/>
              </a:pPr>
              <a:r>
                <a:rPr lang="zh-CN" altLang="en-US" sz="2400" b="0" kern="0" dirty="0" smtClean="0">
                  <a:latin typeface="+mn-ea"/>
                  <a:ea typeface="+mn-ea"/>
                </a:rPr>
                <a:t>人群</a:t>
              </a:r>
              <a:r>
                <a:rPr lang="en-US" altLang="zh-CN" sz="2400" b="0" kern="0" dirty="0" smtClean="0">
                  <a:latin typeface="+mn-ea"/>
                  <a:ea typeface="+mn-ea"/>
                </a:rPr>
                <a:t>HBV</a:t>
              </a:r>
              <a:r>
                <a:rPr lang="zh-CN" altLang="en-US" sz="2400" b="0" kern="0" dirty="0" smtClean="0">
                  <a:latin typeface="+mn-ea"/>
                  <a:ea typeface="+mn-ea"/>
                </a:rPr>
                <a:t>标志物模式改变，</a:t>
              </a:r>
              <a:r>
                <a:rPr lang="en-US" altLang="zh-CN" sz="2400" b="0" kern="0" dirty="0" err="1">
                  <a:latin typeface="+mn-ea"/>
                  <a:ea typeface="+mn-ea"/>
                </a:rPr>
                <a:t>HBeAg</a:t>
              </a:r>
              <a:r>
                <a:rPr lang="zh-CN" altLang="en-US" sz="2400" b="0" kern="0" dirty="0">
                  <a:latin typeface="+mn-ea"/>
                  <a:ea typeface="+mn-ea"/>
                </a:rPr>
                <a:t>阴性</a:t>
              </a:r>
              <a:r>
                <a:rPr lang="zh-CN" altLang="en-US" sz="2400" b="0" kern="0" dirty="0" smtClean="0">
                  <a:latin typeface="+mn-ea"/>
                  <a:ea typeface="+mn-ea"/>
                </a:rPr>
                <a:t>乙肝比例上升</a:t>
              </a:r>
              <a:endParaRPr kumimoji="0" lang="zh-CN" altLang="en-US" sz="2400" b="0" i="0" u="none" strike="noStrike" kern="0" cap="none" spc="0" normalizeH="0" baseline="0" noProof="0" dirty="0" smtClean="0">
                <a:ln>
                  <a:noFill/>
                </a:ln>
                <a:effectLst/>
                <a:uLnTx/>
                <a:uFillTx/>
                <a:latin typeface="+mn-ea"/>
                <a:ea typeface="+mn-ea"/>
              </a:endParaRPr>
            </a:p>
            <a:p>
              <a:pPr marL="342900" marR="0" lvl="0" indent="-342900" algn="l" defTabSz="914400" rtl="0" eaLnBrk="0" fontAlgn="base" latinLnBrk="0" hangingPunct="0">
                <a:lnSpc>
                  <a:spcPct val="150000"/>
                </a:lnSpc>
                <a:spcBef>
                  <a:spcPts val="0"/>
                </a:spcBef>
                <a:spcAft>
                  <a:spcPct val="0"/>
                </a:spcAft>
                <a:buClr>
                  <a:srgbClr val="CC3300"/>
                </a:buClr>
                <a:buSzPct val="70000"/>
                <a:buFont typeface="Wingdings" panose="05000000000000000000" pitchFamily="2" charset="2"/>
                <a:buChar char="l"/>
                <a:tabLst/>
                <a:defRPr/>
              </a:pPr>
              <a:r>
                <a:rPr kumimoji="0" lang="en-US" altLang="zh-CN" sz="2400" b="0" i="0" u="none" strike="noStrike" kern="0" cap="none" spc="0" normalizeH="0" baseline="0" noProof="0" dirty="0" smtClean="0">
                  <a:ln>
                    <a:noFill/>
                  </a:ln>
                  <a:solidFill>
                    <a:srgbClr val="FF0000"/>
                  </a:solidFill>
                  <a:effectLst/>
                  <a:uLnTx/>
                  <a:uFillTx/>
                  <a:latin typeface="+mn-ea"/>
                  <a:ea typeface="+mn-ea"/>
                </a:rPr>
                <a:t>HBV</a:t>
              </a:r>
              <a:r>
                <a:rPr kumimoji="0" lang="zh-CN" altLang="en-US" sz="2400" b="0" i="0" u="none" strike="noStrike" kern="0" cap="none" spc="0" normalizeH="0" baseline="0" noProof="0" dirty="0" smtClean="0">
                  <a:ln>
                    <a:noFill/>
                  </a:ln>
                  <a:solidFill>
                    <a:srgbClr val="FF0000"/>
                  </a:solidFill>
                  <a:effectLst/>
                  <a:uLnTx/>
                  <a:uFillTx/>
                  <a:latin typeface="+mn-ea"/>
                  <a:ea typeface="+mn-ea"/>
                </a:rPr>
                <a:t>变异株增加</a:t>
              </a:r>
            </a:p>
            <a:p>
              <a:pPr marL="342900" marR="0" lvl="0" indent="-342900" algn="l" defTabSz="914400" rtl="0" eaLnBrk="0" fontAlgn="base" latinLnBrk="0" hangingPunct="0">
                <a:lnSpc>
                  <a:spcPct val="100000"/>
                </a:lnSpc>
                <a:spcBef>
                  <a:spcPct val="20000"/>
                </a:spcBef>
                <a:spcAft>
                  <a:spcPct val="0"/>
                </a:spcAft>
                <a:buClr>
                  <a:srgbClr val="CC3300"/>
                </a:buClr>
                <a:buSzPct val="70000"/>
                <a:buFont typeface="Wingdings" panose="05000000000000000000" pitchFamily="2" charset="2"/>
                <a:buChar char="l"/>
                <a:tabLst/>
                <a:defRPr/>
              </a:pPr>
              <a:endParaRPr kumimoji="0" lang="zh-CN" altLang="en-US" sz="2400" i="0" u="none" strike="noStrike" kern="0" cap="none" spc="0" normalizeH="0" baseline="0" noProof="0" dirty="0" smtClean="0">
                <a:ln>
                  <a:noFill/>
                </a:ln>
                <a:effectLst/>
                <a:uLnTx/>
                <a:uFillTx/>
                <a:latin typeface="+mn-ea"/>
                <a:ea typeface="+mn-ea"/>
              </a:endParaRPr>
            </a:p>
          </p:txBody>
        </p:sp>
        <p:sp>
          <p:nvSpPr>
            <p:cNvPr id="11" name="Text Box 9"/>
            <p:cNvSpPr txBox="1">
              <a:spLocks noChangeArrowheads="1"/>
            </p:cNvSpPr>
            <p:nvPr/>
          </p:nvSpPr>
          <p:spPr bwMode="auto">
            <a:xfrm>
              <a:off x="1846207" y="6040949"/>
              <a:ext cx="5801588"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zh-CN" sz="1200" dirty="0">
                  <a:latin typeface="宋体" panose="02010600030101010101" pitchFamily="2" charset="-122"/>
                  <a:ea typeface="宋体" panose="02010600030101010101" pitchFamily="2" charset="-122"/>
                  <a:cs typeface="Times New Roman" panose="02020603050405020304" pitchFamily="18" charset="0"/>
                </a:rPr>
                <a:t>Cui Y, </a:t>
              </a:r>
              <a:r>
                <a:rPr lang="en-US" altLang="zh-CN" sz="1200" dirty="0" err="1">
                  <a:latin typeface="宋体" panose="02010600030101010101" pitchFamily="2" charset="-122"/>
                  <a:ea typeface="宋体" panose="02010600030101010101" pitchFamily="2" charset="-122"/>
                  <a:cs typeface="Times New Roman" panose="02020603050405020304" pitchFamily="18" charset="0"/>
                </a:rPr>
                <a:t>Jia</a:t>
              </a:r>
              <a:r>
                <a:rPr lang="en-US" altLang="zh-CN" sz="1200" dirty="0">
                  <a:latin typeface="宋体" panose="02010600030101010101" pitchFamily="2" charset="-122"/>
                  <a:ea typeface="宋体" panose="02010600030101010101" pitchFamily="2" charset="-122"/>
                  <a:cs typeface="Times New Roman" panose="02020603050405020304" pitchFamily="18" charset="0"/>
                </a:rPr>
                <a:t> J. </a:t>
              </a:r>
              <a:r>
                <a:rPr lang="en-US" altLang="zh-CN" sz="1200" dirty="0" smtClean="0">
                  <a:latin typeface="宋体" panose="02010600030101010101" pitchFamily="2" charset="-122"/>
                  <a:ea typeface="宋体" panose="02010600030101010101" pitchFamily="2" charset="-122"/>
                  <a:cs typeface="Times New Roman" panose="02020603050405020304" pitchFamily="18" charset="0"/>
                </a:rPr>
                <a:t>Journal </a:t>
              </a:r>
              <a:r>
                <a:rPr lang="en-US" altLang="zh-CN" sz="1200" dirty="0">
                  <a:latin typeface="宋体" panose="02010600030101010101" pitchFamily="2" charset="-122"/>
                  <a:ea typeface="宋体" panose="02010600030101010101" pitchFamily="2" charset="-122"/>
                  <a:cs typeface="Times New Roman" panose="02020603050405020304" pitchFamily="18" charset="0"/>
                </a:rPr>
                <a:t>of gastroenterology and </a:t>
              </a:r>
              <a:r>
                <a:rPr lang="en-US" altLang="zh-CN" sz="1200" dirty="0" err="1">
                  <a:latin typeface="宋体" panose="02010600030101010101" pitchFamily="2" charset="-122"/>
                  <a:ea typeface="宋体" panose="02010600030101010101" pitchFamily="2" charset="-122"/>
                  <a:cs typeface="Times New Roman" panose="02020603050405020304" pitchFamily="18" charset="0"/>
                </a:rPr>
                <a:t>hepatology</a:t>
              </a:r>
              <a:r>
                <a:rPr lang="en-US" altLang="zh-CN" sz="1200" dirty="0">
                  <a:latin typeface="宋体" panose="02010600030101010101" pitchFamily="2" charset="-122"/>
                  <a:ea typeface="宋体" panose="02010600030101010101" pitchFamily="2" charset="-122"/>
                  <a:cs typeface="Times New Roman" panose="02020603050405020304" pitchFamily="18" charset="0"/>
                </a:rPr>
                <a:t>, 2013, 28: 7-10</a:t>
              </a:r>
              <a:r>
                <a:rPr lang="en-US" altLang="zh-CN" sz="1200" dirty="0" smtClean="0">
                  <a:latin typeface="宋体" panose="02010600030101010101" pitchFamily="2" charset="-122"/>
                  <a:ea typeface="宋体" panose="02010600030101010101" pitchFamily="2" charset="-122"/>
                  <a:cs typeface="Times New Roman" panose="02020603050405020304" pitchFamily="18" charset="0"/>
                </a:rPr>
                <a:t>.</a:t>
              </a:r>
            </a:p>
            <a:p>
              <a:pPr fontAlgn="base">
                <a:spcBef>
                  <a:spcPct val="0"/>
                </a:spcBef>
                <a:spcAft>
                  <a:spcPct val="0"/>
                </a:spcAft>
              </a:pPr>
              <a:r>
                <a:rPr lang="zh-CN" altLang="en-US" sz="1200" dirty="0" smtClean="0">
                  <a:latin typeface="宋体" panose="02010600030101010101" pitchFamily="2" charset="-122"/>
                  <a:ea typeface="宋体" panose="02010600030101010101" pitchFamily="2" charset="-122"/>
                  <a:cs typeface="Times New Roman" panose="02020603050405020304" pitchFamily="18" charset="0"/>
                </a:rPr>
                <a:t>庄辉</a:t>
              </a:r>
              <a:r>
                <a:rPr lang="en-US" altLang="zh-CN" sz="1200"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1200" dirty="0" smtClean="0">
                  <a:latin typeface="宋体" panose="02010600030101010101" pitchFamily="2" charset="-122"/>
                  <a:ea typeface="宋体" panose="02010600030101010101" pitchFamily="2" charset="-122"/>
                  <a:cs typeface="Times New Roman" panose="02020603050405020304" pitchFamily="18" charset="0"/>
                </a:rPr>
                <a:t>乙肝流行病学新进展</a:t>
              </a:r>
              <a:r>
                <a:rPr lang="en-US" altLang="zh-CN" sz="1200"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1200" dirty="0" smtClean="0">
                  <a:latin typeface="宋体" panose="02010600030101010101" pitchFamily="2" charset="-122"/>
                  <a:ea typeface="宋体" panose="02010600030101010101" pitchFamily="2" charset="-122"/>
                  <a:cs typeface="Times New Roman" panose="02020603050405020304" pitchFamily="18" charset="0"/>
                </a:rPr>
                <a:t>病毒性肝炎治疗新进展课件</a:t>
              </a:r>
              <a:r>
                <a:rPr lang="en-US" altLang="zh-CN" sz="1200" dirty="0" smtClean="0">
                  <a:latin typeface="宋体" panose="02010600030101010101" pitchFamily="2" charset="-122"/>
                  <a:ea typeface="宋体" panose="02010600030101010101" pitchFamily="2" charset="-122"/>
                  <a:cs typeface="Times New Roman" panose="02020603050405020304" pitchFamily="18" charset="0"/>
                </a:rPr>
                <a:t>. 1-7.</a:t>
              </a:r>
            </a:p>
            <a:p>
              <a:pPr fontAlgn="base">
                <a:spcBef>
                  <a:spcPct val="0"/>
                </a:spcBef>
                <a:spcAft>
                  <a:spcPct val="0"/>
                </a:spcAft>
              </a:pPr>
              <a:r>
                <a:rPr lang="zh-CN" altLang="en-US" sz="1200" dirty="0" smtClean="0">
                  <a:latin typeface="宋体" panose="02010600030101010101" pitchFamily="2" charset="-122"/>
                  <a:ea typeface="宋体" panose="02010600030101010101" pitchFamily="2" charset="-122"/>
                  <a:cs typeface="Times New Roman" panose="02020603050405020304" pitchFamily="18" charset="0"/>
                </a:rPr>
                <a:t>黄象艳</a:t>
              </a:r>
              <a:r>
                <a:rPr lang="en-US" altLang="zh-CN" sz="1200"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1200" dirty="0" smtClean="0">
                  <a:latin typeface="宋体" panose="02010600030101010101" pitchFamily="2" charset="-122"/>
                  <a:ea typeface="宋体" panose="02010600030101010101" pitchFamily="2" charset="-122"/>
                  <a:cs typeface="Times New Roman" panose="02020603050405020304" pitchFamily="18" charset="0"/>
                </a:rPr>
                <a:t>中华</a:t>
              </a:r>
              <a:r>
                <a:rPr lang="zh-CN" altLang="en-US" sz="1200" dirty="0">
                  <a:latin typeface="宋体" panose="02010600030101010101" pitchFamily="2" charset="-122"/>
                  <a:ea typeface="宋体" panose="02010600030101010101" pitchFamily="2" charset="-122"/>
                  <a:cs typeface="Times New Roman" panose="02020603050405020304" pitchFamily="18" charset="0"/>
                </a:rPr>
                <a:t>流行病学杂志</a:t>
              </a:r>
              <a:r>
                <a:rPr lang="en-US" altLang="zh-CN" sz="1200" dirty="0">
                  <a:latin typeface="宋体" panose="02010600030101010101" pitchFamily="2" charset="-122"/>
                  <a:ea typeface="宋体" panose="02010600030101010101" pitchFamily="2" charset="-122"/>
                  <a:cs typeface="Times New Roman" panose="02020603050405020304" pitchFamily="18" charset="0"/>
                </a:rPr>
                <a:t>, 2017, 38(5): 688-692</a:t>
              </a:r>
              <a:r>
                <a:rPr lang="en-US" altLang="zh-CN" sz="1200"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1200" dirty="0">
                <a:latin typeface="宋体" panose="02010600030101010101" pitchFamily="2" charset="-122"/>
                <a:ea typeface="宋体" panose="02010600030101010101" pitchFamily="2" charset="-122"/>
                <a:cs typeface="Times New Roman" panose="02020603050405020304" pitchFamily="18" charset="0"/>
              </a:endParaRPr>
            </a:p>
          </p:txBody>
        </p:sp>
      </p:grpSp>
    </p:spTree>
    <p:extLst>
      <p:ext uri="{BB962C8B-B14F-4D97-AF65-F5344CB8AC3E}">
        <p14:creationId xmlns:p14="http://schemas.microsoft.com/office/powerpoint/2010/main" xmlns="" val="14448539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idx="4294967295"/>
          </p:nvPr>
        </p:nvSpPr>
        <p:spPr>
          <a:xfrm>
            <a:off x="4322764" y="524644"/>
            <a:ext cx="4277054" cy="987425"/>
          </a:xfrm>
        </p:spPr>
        <p:txBody>
          <a:bodyPr>
            <a:normAutofit/>
          </a:bodyPr>
          <a:lstStyle/>
          <a:p>
            <a:pPr defTabSz="448945" eaLnBrk="1" hangingPunct="1">
              <a:defRPr/>
            </a:pPr>
            <a:r>
              <a:rPr lang="zh-CN" altLang="en-US" sz="3200" b="1" dirty="0" smtClean="0">
                <a:solidFill>
                  <a:schemeClr val="tx1"/>
                </a:solidFill>
                <a:effectLst/>
                <a:latin typeface="黑体" panose="02010609060101010101" pitchFamily="49" charset="-122"/>
                <a:ea typeface="黑体" panose="02010609060101010101" pitchFamily="49" charset="-122"/>
              </a:rPr>
              <a:t>丙肝的传播途径变化</a:t>
            </a:r>
          </a:p>
        </p:txBody>
      </p:sp>
      <p:sp>
        <p:nvSpPr>
          <p:cNvPr id="241667" name="Rectangle 3"/>
          <p:cNvSpPr>
            <a:spLocks noChangeArrowheads="1"/>
          </p:cNvSpPr>
          <p:nvPr/>
        </p:nvSpPr>
        <p:spPr bwMode="auto">
          <a:xfrm>
            <a:off x="1689985" y="1827917"/>
            <a:ext cx="4054475" cy="3978523"/>
          </a:xfrm>
          <a:prstGeom prst="rect">
            <a:avLst/>
          </a:prstGeom>
          <a:noFill/>
          <a:ln w="25400">
            <a:solidFill>
              <a:schemeClr val="tx1"/>
            </a:solidFill>
            <a:miter lim="800000"/>
          </a:ln>
          <a:effectLst/>
        </p:spPr>
        <p:txBody>
          <a:bodyPr/>
          <a:lstStyle/>
          <a:p>
            <a:pPr marL="342900" indent="-342900" fontAlgn="base">
              <a:spcBef>
                <a:spcPct val="50000"/>
              </a:spcBef>
              <a:spcAft>
                <a:spcPct val="0"/>
              </a:spcAft>
              <a:buClr>
                <a:schemeClr val="accent5"/>
              </a:buClr>
              <a:buSzPct val="60000"/>
              <a:buFont typeface="Wingdings" panose="05000000000000000000" pitchFamily="2" charset="2"/>
              <a:buChar char="l"/>
              <a:defRPr/>
            </a:pPr>
            <a:r>
              <a:rPr lang="zh-CN" altLang="en-US" sz="2400" dirty="0">
                <a:latin typeface="+mn-ea"/>
              </a:rPr>
              <a:t>传统认为的丙肝传播模式</a:t>
            </a:r>
          </a:p>
          <a:p>
            <a:pPr marL="742950" lvl="1" indent="-285750" fontAlgn="base">
              <a:spcBef>
                <a:spcPct val="50000"/>
              </a:spcBef>
              <a:spcAft>
                <a:spcPct val="0"/>
              </a:spcAft>
              <a:buClr>
                <a:schemeClr val="accent5"/>
              </a:buClr>
              <a:buSzPct val="60000"/>
              <a:buFont typeface="Wingdings" panose="05000000000000000000" pitchFamily="2" charset="2"/>
              <a:buChar char="Ø"/>
              <a:defRPr/>
            </a:pPr>
            <a:r>
              <a:rPr lang="zh-CN" altLang="en-US" sz="2000" dirty="0" smtClean="0">
                <a:latin typeface="+mn-ea"/>
              </a:rPr>
              <a:t>输血</a:t>
            </a:r>
            <a:endParaRPr lang="en-US" altLang="zh-CN" sz="2000" dirty="0" smtClean="0">
              <a:latin typeface="+mn-ea"/>
            </a:endParaRPr>
          </a:p>
          <a:p>
            <a:pPr marL="742950" lvl="1" indent="-285750" fontAlgn="base">
              <a:spcBef>
                <a:spcPct val="50000"/>
              </a:spcBef>
              <a:spcAft>
                <a:spcPct val="0"/>
              </a:spcAft>
              <a:buClr>
                <a:schemeClr val="accent5"/>
              </a:buClr>
              <a:buSzPct val="60000"/>
              <a:buFont typeface="Wingdings" panose="05000000000000000000" pitchFamily="2" charset="2"/>
              <a:buChar char="Ø"/>
              <a:defRPr/>
            </a:pPr>
            <a:r>
              <a:rPr lang="zh-CN" altLang="en-US" sz="2000" dirty="0" smtClean="0">
                <a:latin typeface="+mn-ea"/>
              </a:rPr>
              <a:t>吸毒者</a:t>
            </a:r>
            <a:r>
              <a:rPr lang="zh-CN" altLang="en-US" sz="2000" dirty="0">
                <a:latin typeface="+mn-ea"/>
              </a:rPr>
              <a:t>混用注射器</a:t>
            </a:r>
          </a:p>
          <a:p>
            <a:pPr marL="342900" indent="-342900" fontAlgn="base">
              <a:spcBef>
                <a:spcPct val="50000"/>
              </a:spcBef>
              <a:spcAft>
                <a:spcPct val="0"/>
              </a:spcAft>
              <a:buClr>
                <a:schemeClr val="accent5"/>
              </a:buClr>
              <a:buSzPct val="60000"/>
              <a:buFont typeface="Wingdings" panose="05000000000000000000" pitchFamily="2" charset="2"/>
              <a:buChar char="l"/>
              <a:defRPr/>
            </a:pPr>
            <a:r>
              <a:rPr lang="zh-CN" altLang="en-US" sz="2400" dirty="0">
                <a:latin typeface="+mn-ea"/>
              </a:rPr>
              <a:t>其他形式的</a:t>
            </a:r>
            <a:r>
              <a:rPr lang="en-US" altLang="zh-CN" sz="2400" dirty="0">
                <a:latin typeface="+mn-ea"/>
              </a:rPr>
              <a:t>HCV</a:t>
            </a:r>
            <a:r>
              <a:rPr lang="zh-CN" altLang="en-US" sz="2400" dirty="0" smtClean="0">
                <a:latin typeface="+mn-ea"/>
              </a:rPr>
              <a:t>暴露：</a:t>
            </a:r>
            <a:r>
              <a:rPr lang="en-US" altLang="zh-CN" sz="2400" dirty="0" smtClean="0">
                <a:latin typeface="+mn-ea"/>
              </a:rPr>
              <a:t>10</a:t>
            </a:r>
            <a:r>
              <a:rPr lang="en-US" altLang="zh-CN" sz="2400" dirty="0">
                <a:latin typeface="+mn-ea"/>
              </a:rPr>
              <a:t>%</a:t>
            </a:r>
          </a:p>
          <a:p>
            <a:pPr marL="742950" lvl="1" indent="-285750" fontAlgn="base">
              <a:spcBef>
                <a:spcPct val="50000"/>
              </a:spcBef>
              <a:spcAft>
                <a:spcPct val="0"/>
              </a:spcAft>
              <a:buClr>
                <a:schemeClr val="accent5"/>
              </a:buClr>
              <a:buSzPct val="60000"/>
              <a:buFont typeface="Wingdings" panose="05000000000000000000" pitchFamily="2" charset="2"/>
              <a:buChar char="Ø"/>
              <a:defRPr/>
            </a:pPr>
            <a:r>
              <a:rPr lang="en-US" altLang="zh-CN" sz="2000" dirty="0">
                <a:latin typeface="+mn-ea"/>
              </a:rPr>
              <a:t>(</a:t>
            </a:r>
            <a:r>
              <a:rPr lang="zh-CN" altLang="en-US" sz="2000" dirty="0">
                <a:latin typeface="+mn-ea"/>
              </a:rPr>
              <a:t>职业暴露、透析、家庭传播、性接触</a:t>
            </a:r>
            <a:r>
              <a:rPr lang="en-US" altLang="zh-CN" sz="2000" dirty="0">
                <a:latin typeface="+mn-ea"/>
              </a:rPr>
              <a:t>)</a:t>
            </a:r>
          </a:p>
          <a:p>
            <a:pPr marL="342900" indent="-342900" fontAlgn="base">
              <a:spcBef>
                <a:spcPct val="50000"/>
              </a:spcBef>
              <a:spcAft>
                <a:spcPct val="0"/>
              </a:spcAft>
              <a:buClr>
                <a:schemeClr val="accent5"/>
              </a:buClr>
              <a:buSzPct val="60000"/>
              <a:buFont typeface="Wingdings" panose="05000000000000000000" pitchFamily="2" charset="2"/>
              <a:buChar char="l"/>
              <a:defRPr/>
            </a:pPr>
            <a:r>
              <a:rPr lang="zh-CN" altLang="en-US" sz="2400" dirty="0">
                <a:latin typeface="+mn-ea"/>
              </a:rPr>
              <a:t>未知形式的</a:t>
            </a:r>
            <a:r>
              <a:rPr lang="en-US" altLang="zh-CN" sz="2400" dirty="0">
                <a:latin typeface="+mn-ea"/>
              </a:rPr>
              <a:t>HCV</a:t>
            </a:r>
            <a:r>
              <a:rPr lang="zh-CN" altLang="en-US" sz="2400" dirty="0">
                <a:latin typeface="+mn-ea"/>
              </a:rPr>
              <a:t>传播</a:t>
            </a:r>
            <a:r>
              <a:rPr lang="zh-CN" altLang="en-US" sz="2400" dirty="0" smtClean="0">
                <a:latin typeface="+mn-ea"/>
              </a:rPr>
              <a:t>模式：</a:t>
            </a:r>
            <a:r>
              <a:rPr lang="en-US" altLang="zh-CN" sz="2400" dirty="0" smtClean="0">
                <a:latin typeface="+mn-ea"/>
              </a:rPr>
              <a:t>20%-</a:t>
            </a:r>
            <a:r>
              <a:rPr lang="en-US" altLang="zh-CN" sz="2400" dirty="0" smtClean="0">
                <a:latin typeface="+mn-ea"/>
              </a:rPr>
              <a:t>40</a:t>
            </a:r>
            <a:r>
              <a:rPr lang="en-US" altLang="zh-CN" sz="2400" dirty="0">
                <a:latin typeface="+mn-ea"/>
              </a:rPr>
              <a:t>%</a:t>
            </a:r>
            <a:endParaRPr lang="zh-CN" altLang="en-US" sz="2400" dirty="0">
              <a:latin typeface="+mn-ea"/>
            </a:endParaRPr>
          </a:p>
        </p:txBody>
      </p:sp>
      <p:sp>
        <p:nvSpPr>
          <p:cNvPr id="241668" name="AutoShape 4"/>
          <p:cNvSpPr/>
          <p:nvPr/>
        </p:nvSpPr>
        <p:spPr bwMode="auto">
          <a:xfrm>
            <a:off x="4829175" y="2403476"/>
            <a:ext cx="158750" cy="811213"/>
          </a:xfrm>
          <a:prstGeom prst="rightBrace">
            <a:avLst>
              <a:gd name="adj1" fmla="val 42583"/>
              <a:gd name="adj2" fmla="val 50000"/>
            </a:avLst>
          </a:prstGeom>
          <a:noFill/>
          <a:ln w="25400">
            <a:solidFill>
              <a:schemeClr val="tx1"/>
            </a:solidFill>
            <a:round/>
          </a:ln>
          <a:effectLst/>
        </p:spPr>
        <p:txBody>
          <a:bodyPr wrap="none" anchor="ctr"/>
          <a:lstStyle/>
          <a:p>
            <a:pPr fontAlgn="base">
              <a:spcBef>
                <a:spcPct val="0"/>
              </a:spcBef>
              <a:spcAft>
                <a:spcPct val="0"/>
              </a:spcAft>
              <a:defRPr/>
            </a:pPr>
            <a:endParaRPr lang="zh-CN" altLang="en-US">
              <a:solidFill>
                <a:srgbClr val="FF0000"/>
              </a:solidFill>
              <a:effectLst>
                <a:outerShdw blurRad="38100" dist="38100" dir="2700000" algn="tl">
                  <a:srgbClr val="000000">
                    <a:alpha val="43137"/>
                  </a:srgbClr>
                </a:outerShdw>
              </a:effectLst>
            </a:endParaRPr>
          </a:p>
        </p:txBody>
      </p:sp>
      <p:sp>
        <p:nvSpPr>
          <p:cNvPr id="22533" name="Rectangle 5"/>
          <p:cNvSpPr>
            <a:spLocks noChangeArrowheads="1"/>
          </p:cNvSpPr>
          <p:nvPr/>
        </p:nvSpPr>
        <p:spPr bwMode="auto">
          <a:xfrm>
            <a:off x="1881917" y="6202117"/>
            <a:ext cx="508151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黑体" panose="02010609060101010101" pitchFamily="49" charset="-122"/>
              </a:defRPr>
            </a:lvl1pPr>
            <a:lvl2pPr>
              <a:defRPr>
                <a:solidFill>
                  <a:schemeClr val="tx1"/>
                </a:solidFill>
                <a:latin typeface="Arial" panose="020B0604020202020204" pitchFamily="34" charset="0"/>
                <a:ea typeface="黑体" panose="02010609060101010101" pitchFamily="49" charset="-122"/>
              </a:defRPr>
            </a:lvl2pPr>
            <a:lvl3pPr>
              <a:defRPr>
                <a:solidFill>
                  <a:schemeClr val="tx1"/>
                </a:solidFill>
                <a:latin typeface="Arial" panose="020B0604020202020204" pitchFamily="34" charset="0"/>
                <a:ea typeface="黑体" panose="02010609060101010101" pitchFamily="49" charset="-122"/>
              </a:defRPr>
            </a:lvl3pPr>
            <a:lvl4pPr>
              <a:defRPr>
                <a:solidFill>
                  <a:schemeClr val="tx1"/>
                </a:solidFill>
                <a:latin typeface="Arial" panose="020B0604020202020204" pitchFamily="34" charset="0"/>
                <a:ea typeface="黑体" panose="02010609060101010101" pitchFamily="49" charset="-122"/>
              </a:defRPr>
            </a:lvl4pPr>
            <a:lvl5pPr>
              <a:defRPr>
                <a:solidFill>
                  <a:schemeClr val="tx1"/>
                </a:solidFill>
                <a:latin typeface="Arial" panose="020B0604020202020204" pitchFamily="34" charset="0"/>
                <a:ea typeface="黑体" panose="02010609060101010101" pitchFamily="49"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黑体" panose="02010609060101010101" pitchFamily="49" charset="-122"/>
              </a:defRPr>
            </a:lvl9pPr>
          </a:lstStyle>
          <a:p>
            <a:pPr fontAlgn="base">
              <a:spcBef>
                <a:spcPct val="0"/>
              </a:spcBef>
              <a:spcAft>
                <a:spcPct val="0"/>
              </a:spcAft>
              <a:buFont typeface="Arial" panose="020B0604020202020204" pitchFamily="34" charset="0"/>
              <a:buNone/>
            </a:pPr>
            <a:r>
              <a:rPr lang="en-US" altLang="zh-CN" sz="1200" dirty="0">
                <a:ea typeface="宋体" panose="02010600030101010101" pitchFamily="2" charset="-122"/>
              </a:rPr>
              <a:t>J Viral </a:t>
            </a:r>
            <a:r>
              <a:rPr lang="en-US" altLang="zh-CN" sz="1200" dirty="0" err="1">
                <a:ea typeface="宋体" panose="02010600030101010101" pitchFamily="2" charset="-122"/>
              </a:rPr>
              <a:t>Hepat</a:t>
            </a:r>
            <a:r>
              <a:rPr lang="en-US" altLang="zh-CN" sz="1200" dirty="0">
                <a:ea typeface="宋体" panose="02010600030101010101" pitchFamily="2" charset="-122"/>
              </a:rPr>
              <a:t>. 2006 Nov;13(11):775-82</a:t>
            </a:r>
            <a:r>
              <a:rPr lang="en-US" altLang="zh-CN" sz="1200" dirty="0" smtClean="0">
                <a:ea typeface="宋体" panose="02010600030101010101" pitchFamily="2" charset="-122"/>
              </a:rPr>
              <a:t>.</a:t>
            </a:r>
          </a:p>
          <a:p>
            <a:pPr fontAlgn="base">
              <a:spcBef>
                <a:spcPct val="0"/>
              </a:spcBef>
              <a:spcAft>
                <a:spcPct val="0"/>
              </a:spcAft>
            </a:pPr>
            <a:r>
              <a:rPr lang="en-US" altLang="zh-CN" sz="1200" dirty="0"/>
              <a:t>Cui Y, </a:t>
            </a:r>
            <a:r>
              <a:rPr lang="en-US" altLang="zh-CN" sz="1200" dirty="0" err="1"/>
              <a:t>Jia</a:t>
            </a:r>
            <a:r>
              <a:rPr lang="en-US" altLang="zh-CN" sz="1200" dirty="0"/>
              <a:t> J. Journal of gastroenterology and </a:t>
            </a:r>
            <a:r>
              <a:rPr lang="en-US" altLang="zh-CN" sz="1200" dirty="0" err="1"/>
              <a:t>hepatology</a:t>
            </a:r>
            <a:r>
              <a:rPr lang="en-US" altLang="zh-CN" sz="1200" dirty="0"/>
              <a:t>, 2013, 28: 7-10.</a:t>
            </a:r>
          </a:p>
          <a:p>
            <a:pPr fontAlgn="base">
              <a:spcBef>
                <a:spcPct val="0"/>
              </a:spcBef>
              <a:spcAft>
                <a:spcPct val="0"/>
              </a:spcAft>
              <a:buFont typeface="Arial" panose="020B0604020202020204" pitchFamily="34" charset="0"/>
              <a:buNone/>
            </a:pPr>
            <a:endParaRPr lang="zh-CN" altLang="en-US" sz="1200" dirty="0">
              <a:ea typeface="宋体" panose="02010600030101010101" pitchFamily="2" charset="-122"/>
            </a:endParaRPr>
          </a:p>
        </p:txBody>
      </p:sp>
      <p:sp>
        <p:nvSpPr>
          <p:cNvPr id="241670" name="Rectangle 6"/>
          <p:cNvSpPr>
            <a:spLocks noChangeArrowheads="1"/>
          </p:cNvSpPr>
          <p:nvPr/>
        </p:nvSpPr>
        <p:spPr bwMode="auto">
          <a:xfrm>
            <a:off x="5029200" y="2592388"/>
            <a:ext cx="715260" cy="461665"/>
          </a:xfrm>
          <a:prstGeom prst="rect">
            <a:avLst/>
          </a:prstGeom>
          <a:noFill/>
          <a:ln w="9525">
            <a:noFill/>
            <a:miter lim="800000"/>
          </a:ln>
          <a:effectLst/>
        </p:spPr>
        <p:txBody>
          <a:bodyPr wrap="none">
            <a:spAutoFit/>
          </a:bodyPr>
          <a:lstStyle/>
          <a:p>
            <a:pPr fontAlgn="base">
              <a:spcBef>
                <a:spcPct val="0"/>
              </a:spcBef>
              <a:spcAft>
                <a:spcPct val="0"/>
              </a:spcAft>
              <a:defRPr/>
            </a:pPr>
            <a:r>
              <a:rPr lang="en-US" altLang="zh-CN" sz="2400" dirty="0"/>
              <a:t>60%</a:t>
            </a:r>
            <a:endParaRPr lang="zh-CN" altLang="en-US" sz="2400" dirty="0"/>
          </a:p>
        </p:txBody>
      </p:sp>
      <p:sp>
        <p:nvSpPr>
          <p:cNvPr id="241672" name="Rectangle 8"/>
          <p:cNvSpPr>
            <a:spLocks noChangeArrowheads="1"/>
          </p:cNvSpPr>
          <p:nvPr/>
        </p:nvSpPr>
        <p:spPr bwMode="auto">
          <a:xfrm>
            <a:off x="6283106" y="1837443"/>
            <a:ext cx="4633424" cy="3968998"/>
          </a:xfrm>
          <a:prstGeom prst="rect">
            <a:avLst/>
          </a:prstGeom>
          <a:noFill/>
          <a:ln w="25400" algn="ctr">
            <a:solidFill>
              <a:schemeClr val="tx1"/>
            </a:solidFill>
            <a:miter lim="800000"/>
          </a:ln>
          <a:effectLst/>
        </p:spPr>
        <p:txBody>
          <a:bodyPr/>
          <a:lstStyle/>
          <a:p>
            <a:pPr fontAlgn="base">
              <a:spcBef>
                <a:spcPct val="50000"/>
              </a:spcBef>
              <a:spcAft>
                <a:spcPct val="0"/>
              </a:spcAft>
              <a:buClr>
                <a:srgbClr val="FFFF00"/>
              </a:buClr>
              <a:buSzPct val="60000"/>
              <a:buFont typeface="Wingdings" panose="05000000000000000000" pitchFamily="2" charset="2"/>
              <a:buNone/>
              <a:defRPr/>
            </a:pPr>
            <a:r>
              <a:rPr lang="zh-CN" altLang="en-US" sz="2400" b="1" dirty="0">
                <a:solidFill>
                  <a:srgbClr val="FF0000"/>
                </a:solidFill>
              </a:rPr>
              <a:t>必须引起重视</a:t>
            </a:r>
            <a:r>
              <a:rPr lang="zh-CN" altLang="en-US" sz="2400" b="1" dirty="0" smtClean="0">
                <a:solidFill>
                  <a:srgbClr val="FF0000"/>
                </a:solidFill>
              </a:rPr>
              <a:t>的传播</a:t>
            </a:r>
            <a:r>
              <a:rPr lang="zh-CN" altLang="en-US" sz="2400" b="1" dirty="0">
                <a:solidFill>
                  <a:srgbClr val="FF0000"/>
                </a:solidFill>
              </a:rPr>
              <a:t>途径</a:t>
            </a:r>
          </a:p>
          <a:p>
            <a:pPr marL="342900" indent="-342900" fontAlgn="base">
              <a:spcBef>
                <a:spcPct val="50000"/>
              </a:spcBef>
              <a:spcAft>
                <a:spcPct val="0"/>
              </a:spcAft>
              <a:buClr>
                <a:srgbClr val="FF0000"/>
              </a:buClr>
              <a:buSzPct val="65000"/>
              <a:buFont typeface="Wingdings" panose="05000000000000000000" pitchFamily="2" charset="2"/>
              <a:buChar char="«"/>
              <a:defRPr/>
            </a:pPr>
            <a:r>
              <a:rPr lang="zh-CN" altLang="en-US" sz="2400" dirty="0">
                <a:solidFill>
                  <a:srgbClr val="FF0000"/>
                </a:solidFill>
              </a:rPr>
              <a:t>医源性感染</a:t>
            </a:r>
            <a:r>
              <a:rPr lang="zh-CN" altLang="en-US" sz="2400" dirty="0"/>
              <a:t> </a:t>
            </a:r>
            <a:r>
              <a:rPr lang="en-US" altLang="zh-CN" sz="2400" dirty="0"/>
              <a:t>(</a:t>
            </a:r>
            <a:r>
              <a:rPr lang="zh-CN" altLang="en-US" sz="2400" dirty="0"/>
              <a:t>牙科器械、</a:t>
            </a:r>
            <a:r>
              <a:rPr lang="zh-CN" altLang="en-US" sz="2400" dirty="0" smtClean="0"/>
              <a:t>内窥镜</a:t>
            </a:r>
            <a:r>
              <a:rPr lang="zh-CN" altLang="en-US" sz="2400" dirty="0"/>
              <a:t>、介入性操作、</a:t>
            </a:r>
            <a:r>
              <a:rPr lang="zh-CN" altLang="en-US" sz="2400" dirty="0" smtClean="0"/>
              <a:t>血液透析、外科手术</a:t>
            </a:r>
            <a:r>
              <a:rPr lang="en-US" altLang="zh-CN" sz="2400" dirty="0" smtClean="0"/>
              <a:t>)</a:t>
            </a:r>
          </a:p>
          <a:p>
            <a:pPr marL="342900" indent="-342900" fontAlgn="base">
              <a:spcBef>
                <a:spcPct val="50000"/>
              </a:spcBef>
              <a:spcAft>
                <a:spcPct val="0"/>
              </a:spcAft>
              <a:buClr>
                <a:srgbClr val="FF0000"/>
              </a:buClr>
              <a:buSzPct val="65000"/>
              <a:buFont typeface="Wingdings" panose="05000000000000000000" pitchFamily="2" charset="2"/>
              <a:buChar char="«"/>
              <a:defRPr/>
            </a:pPr>
            <a:r>
              <a:rPr lang="zh-CN" altLang="en-US" sz="2400" dirty="0" smtClean="0"/>
              <a:t>不</a:t>
            </a:r>
            <a:r>
              <a:rPr lang="zh-CN" altLang="en-US" sz="2400" dirty="0"/>
              <a:t>洁</a:t>
            </a:r>
            <a:r>
              <a:rPr lang="zh-CN" altLang="en-US" sz="2400" dirty="0" smtClean="0"/>
              <a:t>注射</a:t>
            </a:r>
            <a:endParaRPr lang="en-US" altLang="zh-CN" sz="2400" dirty="0" smtClean="0"/>
          </a:p>
          <a:p>
            <a:pPr marL="342900" indent="-342900" fontAlgn="base">
              <a:spcBef>
                <a:spcPct val="50000"/>
              </a:spcBef>
              <a:spcAft>
                <a:spcPct val="0"/>
              </a:spcAft>
              <a:buClr>
                <a:srgbClr val="FF0000"/>
              </a:buClr>
              <a:buSzPct val="65000"/>
              <a:buFont typeface="Wingdings" panose="05000000000000000000" pitchFamily="2" charset="2"/>
              <a:buChar char="«"/>
              <a:defRPr/>
            </a:pPr>
            <a:r>
              <a:rPr lang="zh-CN" altLang="en-US" sz="2400" dirty="0" smtClean="0"/>
              <a:t>生活方式 </a:t>
            </a:r>
            <a:r>
              <a:rPr lang="en-US" altLang="zh-CN" sz="2400" dirty="0"/>
              <a:t>(</a:t>
            </a:r>
            <a:r>
              <a:rPr lang="zh-CN" altLang="en-US" sz="2400" dirty="0"/>
              <a:t>文身、美容</a:t>
            </a:r>
            <a:r>
              <a:rPr lang="zh-CN" altLang="en-US" sz="2400" dirty="0" smtClean="0"/>
              <a:t>、美</a:t>
            </a:r>
            <a:r>
              <a:rPr lang="zh-CN" altLang="en-US" sz="2400" dirty="0"/>
              <a:t>甲、修脚</a:t>
            </a:r>
            <a:r>
              <a:rPr lang="en-US" altLang="zh-CN" sz="2400" dirty="0"/>
              <a:t>)</a:t>
            </a:r>
          </a:p>
        </p:txBody>
      </p:sp>
    </p:spTree>
    <p:extLst>
      <p:ext uri="{BB962C8B-B14F-4D97-AF65-F5344CB8AC3E}">
        <p14:creationId xmlns:p14="http://schemas.microsoft.com/office/powerpoint/2010/main" xmlns="" val="32131201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srcRect t="8335" b="4253"/>
          <a:stretch/>
        </p:blipFill>
        <p:spPr>
          <a:xfrm>
            <a:off x="788799" y="3873810"/>
            <a:ext cx="5009695" cy="2873161"/>
          </a:xfrm>
          <a:prstGeom prst="rect">
            <a:avLst/>
          </a:prstGeom>
        </p:spPr>
      </p:pic>
      <p:sp>
        <p:nvSpPr>
          <p:cNvPr id="3" name="Rectangle 2"/>
          <p:cNvSpPr txBox="1">
            <a:spLocks noChangeArrowheads="1"/>
          </p:cNvSpPr>
          <p:nvPr/>
        </p:nvSpPr>
        <p:spPr>
          <a:xfrm>
            <a:off x="3293646" y="382834"/>
            <a:ext cx="5949758" cy="987425"/>
          </a:xfrm>
          <a:prstGeom prst="rect">
            <a:avLst/>
          </a:prstGeom>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dirty="0" smtClean="0">
                <a:latin typeface="黑体" panose="02010609060101010101" pitchFamily="49" charset="-122"/>
                <a:ea typeface="黑体" panose="02010609060101010101" pitchFamily="49" charset="-122"/>
              </a:rPr>
              <a:t>医疗操作或暴露导致的医源性感染</a:t>
            </a:r>
            <a:endParaRPr lang="zh-CN" altLang="en-US" sz="2800" b="1" dirty="0">
              <a:latin typeface="黑体" panose="02010609060101010101" pitchFamily="49" charset="-122"/>
              <a:ea typeface="黑体" panose="02010609060101010101" pitchFamily="49" charset="-122"/>
            </a:endParaRPr>
          </a:p>
        </p:txBody>
      </p:sp>
      <p:sp>
        <p:nvSpPr>
          <p:cNvPr id="4" name="矩形 3"/>
          <p:cNvSpPr/>
          <p:nvPr/>
        </p:nvSpPr>
        <p:spPr>
          <a:xfrm>
            <a:off x="6631856" y="6100640"/>
            <a:ext cx="4916130" cy="646331"/>
          </a:xfrm>
          <a:prstGeom prst="rect">
            <a:avLst/>
          </a:prstGeom>
        </p:spPr>
        <p:txBody>
          <a:bodyPr wrap="square">
            <a:spAutoFit/>
          </a:bodyPr>
          <a:lstStyle/>
          <a:p>
            <a:pPr marL="342900" indent="-342900">
              <a:buFont typeface="+mj-lt"/>
              <a:buAutoNum type="arabicPeriod"/>
            </a:pPr>
            <a:r>
              <a:rPr lang="zh-CN" altLang="en-US" sz="1200" dirty="0">
                <a:solidFill>
                  <a:srgbClr val="222222"/>
                </a:solidFill>
                <a:latin typeface="Times New Roman" panose="02020603050405020304" pitchFamily="18" charset="0"/>
                <a:cs typeface="Times New Roman" panose="02020603050405020304" pitchFamily="18" charset="0"/>
              </a:rPr>
              <a:t>孙</a:t>
            </a:r>
            <a:r>
              <a:rPr lang="zh-CN" altLang="en-US" sz="1200" dirty="0" smtClean="0">
                <a:solidFill>
                  <a:srgbClr val="222222"/>
                </a:solidFill>
                <a:latin typeface="Times New Roman" panose="02020603050405020304" pitchFamily="18" charset="0"/>
                <a:cs typeface="Times New Roman" panose="02020603050405020304" pitchFamily="18" charset="0"/>
              </a:rPr>
              <a:t>建</a:t>
            </a:r>
            <a:r>
              <a:rPr lang="en-US" altLang="zh-CN" sz="1200" dirty="0">
                <a:solidFill>
                  <a:srgbClr val="222222"/>
                </a:solidFill>
                <a:latin typeface="Times New Roman" panose="02020603050405020304" pitchFamily="18" charset="0"/>
                <a:cs typeface="Times New Roman" panose="02020603050405020304" pitchFamily="18" charset="0"/>
              </a:rPr>
              <a:t> </a:t>
            </a:r>
            <a:r>
              <a:rPr lang="zh-CN" altLang="en-US" sz="1200" dirty="0" smtClean="0">
                <a:solidFill>
                  <a:srgbClr val="222222"/>
                </a:solidFill>
                <a:latin typeface="Times New Roman" panose="02020603050405020304" pitchFamily="18" charset="0"/>
                <a:cs typeface="Times New Roman" panose="02020603050405020304" pitchFamily="18" charset="0"/>
              </a:rPr>
              <a:t>等</a:t>
            </a:r>
            <a:r>
              <a:rPr lang="en-US" altLang="zh-CN" sz="1200" dirty="0">
                <a:solidFill>
                  <a:srgbClr val="222222"/>
                </a:solidFill>
                <a:latin typeface="Times New Roman" panose="02020603050405020304" pitchFamily="18" charset="0"/>
                <a:cs typeface="Times New Roman" panose="02020603050405020304" pitchFamily="18" charset="0"/>
              </a:rPr>
              <a:t>. </a:t>
            </a:r>
            <a:r>
              <a:rPr lang="zh-CN" altLang="en-US" sz="1200" dirty="0" smtClean="0">
                <a:solidFill>
                  <a:srgbClr val="222222"/>
                </a:solidFill>
                <a:latin typeface="Times New Roman" panose="02020603050405020304" pitchFamily="18" charset="0"/>
                <a:cs typeface="Times New Roman" panose="02020603050405020304" pitchFamily="18" charset="0"/>
              </a:rPr>
              <a:t>中国</a:t>
            </a:r>
            <a:r>
              <a:rPr lang="zh-CN" altLang="en-US" sz="1200" dirty="0">
                <a:solidFill>
                  <a:srgbClr val="222222"/>
                </a:solidFill>
                <a:latin typeface="Times New Roman" panose="02020603050405020304" pitchFamily="18" charset="0"/>
                <a:cs typeface="Times New Roman" panose="02020603050405020304" pitchFamily="18" charset="0"/>
              </a:rPr>
              <a:t>感染控制杂志</a:t>
            </a:r>
            <a:r>
              <a:rPr lang="en-US" altLang="zh-CN" sz="1200" dirty="0">
                <a:solidFill>
                  <a:srgbClr val="222222"/>
                </a:solidFill>
                <a:latin typeface="Times New Roman" panose="02020603050405020304" pitchFamily="18" charset="0"/>
                <a:cs typeface="Times New Roman" panose="02020603050405020304" pitchFamily="18" charset="0"/>
              </a:rPr>
              <a:t>, 2016, 15(9): 681-685.</a:t>
            </a:r>
            <a:endParaRPr lang="en-US" altLang="zh-CN" sz="1200" dirty="0" smtClean="0">
              <a:solidFill>
                <a:srgbClr val="222222"/>
              </a:solidFill>
              <a:latin typeface="Times New Roman" panose="02020603050405020304" pitchFamily="18" charset="0"/>
              <a:cs typeface="Times New Roman" panose="02020603050405020304" pitchFamily="18" charset="0"/>
            </a:endParaRPr>
          </a:p>
          <a:p>
            <a:pPr marL="342900" indent="-342900">
              <a:buFont typeface="+mj-lt"/>
              <a:buAutoNum type="arabicPeriod"/>
            </a:pPr>
            <a:r>
              <a:rPr lang="en-US" altLang="zh-CN" sz="1200" dirty="0" err="1" smtClean="0">
                <a:solidFill>
                  <a:srgbClr val="222222"/>
                </a:solidFill>
                <a:latin typeface="Times New Roman" panose="02020603050405020304" pitchFamily="18" charset="0"/>
                <a:cs typeface="Times New Roman" panose="02020603050405020304" pitchFamily="18" charset="0"/>
              </a:rPr>
              <a:t>Karmochkine</a:t>
            </a:r>
            <a:r>
              <a:rPr lang="en-US" altLang="zh-CN" sz="1200" dirty="0" smtClean="0">
                <a:solidFill>
                  <a:srgbClr val="222222"/>
                </a:solidFill>
                <a:latin typeface="Times New Roman" panose="02020603050405020304" pitchFamily="18" charset="0"/>
                <a:cs typeface="Times New Roman" panose="02020603050405020304" pitchFamily="18" charset="0"/>
              </a:rPr>
              <a:t>, et </a:t>
            </a:r>
            <a:r>
              <a:rPr lang="en-US" altLang="zh-CN" sz="1200" dirty="0">
                <a:solidFill>
                  <a:srgbClr val="222222"/>
                </a:solidFill>
                <a:latin typeface="Times New Roman" panose="02020603050405020304" pitchFamily="18" charset="0"/>
                <a:cs typeface="Times New Roman" panose="02020603050405020304" pitchFamily="18" charset="0"/>
              </a:rPr>
              <a:t>al</a:t>
            </a:r>
            <a:r>
              <a:rPr lang="en-US" altLang="zh-CN" sz="1200" dirty="0" smtClean="0">
                <a:solidFill>
                  <a:srgbClr val="222222"/>
                </a:solidFill>
                <a:latin typeface="Times New Roman" panose="02020603050405020304" pitchFamily="18" charset="0"/>
                <a:cs typeface="Times New Roman" panose="02020603050405020304" pitchFamily="18" charset="0"/>
              </a:rPr>
              <a:t>. </a:t>
            </a:r>
            <a:r>
              <a:rPr lang="en-US" altLang="zh-CN" sz="1200" dirty="0">
                <a:solidFill>
                  <a:srgbClr val="222222"/>
                </a:solidFill>
                <a:latin typeface="Times New Roman" panose="02020603050405020304" pitchFamily="18" charset="0"/>
                <a:cs typeface="Times New Roman" panose="02020603050405020304" pitchFamily="18" charset="0"/>
              </a:rPr>
              <a:t>Journal of viral hepatitis, 2006, 13(11): </a:t>
            </a:r>
            <a:r>
              <a:rPr lang="en-US" altLang="zh-CN" sz="1200" dirty="0" smtClean="0">
                <a:solidFill>
                  <a:srgbClr val="222222"/>
                </a:solidFill>
                <a:latin typeface="Times New Roman" panose="02020603050405020304" pitchFamily="18" charset="0"/>
                <a:cs typeface="Times New Roman" panose="02020603050405020304" pitchFamily="18" charset="0"/>
              </a:rPr>
              <a:t>775-82</a:t>
            </a:r>
          </a:p>
          <a:p>
            <a:pPr marL="342900" indent="-342900">
              <a:buFont typeface="+mj-lt"/>
              <a:buAutoNum type="arabicPeriod"/>
            </a:pPr>
            <a:r>
              <a:rPr lang="zh-CN" altLang="en-US" sz="1200" dirty="0" smtClean="0">
                <a:latin typeface="Times New Roman" panose="02020603050405020304" pitchFamily="18" charset="0"/>
                <a:cs typeface="Times New Roman" panose="02020603050405020304" pitchFamily="18" charset="0"/>
              </a:rPr>
              <a:t>刘雷等</a:t>
            </a:r>
            <a:r>
              <a:rPr lang="en-US" altLang="zh-CN" sz="1200" dirty="0">
                <a:latin typeface="Times New Roman" panose="02020603050405020304" pitchFamily="18" charset="0"/>
                <a:cs typeface="Times New Roman" panose="02020603050405020304" pitchFamily="18" charset="0"/>
              </a:rPr>
              <a:t>. </a:t>
            </a:r>
            <a:r>
              <a:rPr lang="zh-CN" altLang="en-US" sz="1200" dirty="0">
                <a:latin typeface="Times New Roman" panose="02020603050405020304" pitchFamily="18" charset="0"/>
                <a:cs typeface="Times New Roman" panose="02020603050405020304" pitchFamily="18" charset="0"/>
              </a:rPr>
              <a:t>丙型肝炎病毒感染的危险因素研究进展</a:t>
            </a:r>
            <a:r>
              <a:rPr lang="en-US" altLang="zh-CN" sz="1200" dirty="0">
                <a:latin typeface="Times New Roman" panose="02020603050405020304" pitchFamily="18" charset="0"/>
                <a:cs typeface="Times New Roman" panose="02020603050405020304" pitchFamily="18" charset="0"/>
              </a:rPr>
              <a:t>[D]. , 2014.</a:t>
            </a:r>
            <a:endParaRPr lang="zh-CN" altLang="en-US" sz="12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rotWithShape="1">
          <a:blip r:embed="rId4" cstate="print"/>
          <a:srcRect t="14654"/>
          <a:stretch/>
        </p:blipFill>
        <p:spPr>
          <a:xfrm>
            <a:off x="948653" y="1814051"/>
            <a:ext cx="9699683" cy="1615967"/>
          </a:xfrm>
          <a:prstGeom prst="rect">
            <a:avLst/>
          </a:prstGeom>
        </p:spPr>
      </p:pic>
      <p:sp>
        <p:nvSpPr>
          <p:cNvPr id="6" name="矩形 5"/>
          <p:cNvSpPr/>
          <p:nvPr/>
        </p:nvSpPr>
        <p:spPr>
          <a:xfrm>
            <a:off x="948653" y="1475328"/>
            <a:ext cx="5020926" cy="338554"/>
          </a:xfrm>
          <a:prstGeom prst="rect">
            <a:avLst/>
          </a:prstGeom>
        </p:spPr>
        <p:txBody>
          <a:bodyPr wrap="none">
            <a:spAutoFit/>
          </a:bodyPr>
          <a:lstStyle/>
          <a:p>
            <a:r>
              <a:rPr lang="zh-CN" altLang="en-US" sz="1600" b="1" dirty="0" smtClean="0">
                <a:latin typeface="宋体" panose="02010600030101010101" pitchFamily="2" charset="-122"/>
                <a:ea typeface="宋体" panose="02010600030101010101" pitchFamily="2" charset="-122"/>
              </a:rPr>
              <a:t>某三甲医院医务</a:t>
            </a:r>
            <a:r>
              <a:rPr lang="zh-CN" altLang="en-US" sz="1600" b="1" dirty="0">
                <a:latin typeface="宋体" panose="02010600030101010101" pitchFamily="2" charset="-122"/>
                <a:ea typeface="宋体" panose="02010600030101010101" pitchFamily="2" charset="-122"/>
              </a:rPr>
              <a:t>人员职业暴露源阳性分布情况</a:t>
            </a:r>
            <a:r>
              <a:rPr lang="en-US" altLang="zh-CN" sz="1600" b="1" dirty="0">
                <a:latin typeface="宋体" panose="02010600030101010101" pitchFamily="2" charset="-122"/>
                <a:ea typeface="宋体" panose="02010600030101010101" pitchFamily="2" charset="-122"/>
              </a:rPr>
              <a:t>(</a:t>
            </a:r>
            <a:r>
              <a:rPr lang="zh-CN" altLang="en-US" sz="1600" b="1" dirty="0" smtClean="0">
                <a:latin typeface="宋体" panose="02010600030101010101" pitchFamily="2" charset="-122"/>
                <a:ea typeface="宋体" panose="02010600030101010101" pitchFamily="2" charset="-122"/>
              </a:rPr>
              <a:t>例</a:t>
            </a:r>
            <a:r>
              <a:rPr lang="en-US" altLang="zh-CN" sz="1600" b="1" dirty="0" smtClean="0">
                <a:latin typeface="宋体" panose="02010600030101010101" pitchFamily="2" charset="-122"/>
                <a:ea typeface="宋体" panose="02010600030101010101" pitchFamily="2" charset="-122"/>
              </a:rPr>
              <a:t>,%)</a:t>
            </a:r>
            <a:r>
              <a:rPr lang="en-US" altLang="zh-CN" b="1" baseline="30000" dirty="0" smtClean="0">
                <a:latin typeface="宋体" panose="02010600030101010101" pitchFamily="2" charset="-122"/>
                <a:ea typeface="宋体" panose="02010600030101010101" pitchFamily="2" charset="-122"/>
              </a:rPr>
              <a:t>1</a:t>
            </a:r>
            <a:endParaRPr lang="zh-CN" altLang="en-US" sz="1600" b="1" baseline="30000" dirty="0"/>
          </a:p>
        </p:txBody>
      </p:sp>
      <p:sp>
        <p:nvSpPr>
          <p:cNvPr id="8" name="矩形 7"/>
          <p:cNvSpPr/>
          <p:nvPr/>
        </p:nvSpPr>
        <p:spPr>
          <a:xfrm>
            <a:off x="948653" y="3482637"/>
            <a:ext cx="3724096" cy="338554"/>
          </a:xfrm>
          <a:prstGeom prst="rect">
            <a:avLst/>
          </a:prstGeom>
        </p:spPr>
        <p:txBody>
          <a:bodyPr wrap="none">
            <a:spAutoFit/>
          </a:bodyPr>
          <a:lstStyle/>
          <a:p>
            <a:r>
              <a:rPr lang="zh-CN" altLang="en-US" sz="1600" b="1" dirty="0" smtClean="0">
                <a:latin typeface="宋体" panose="02010600030101010101" pitchFamily="2" charset="-122"/>
                <a:ea typeface="宋体" panose="02010600030101010101" pitchFamily="2" charset="-122"/>
              </a:rPr>
              <a:t>就医患者院内感染</a:t>
            </a:r>
            <a:r>
              <a:rPr lang="zh-CN" altLang="en-US" sz="1600" b="1" dirty="0">
                <a:latin typeface="宋体" panose="02010600030101010101" pitchFamily="2" charset="-122"/>
                <a:ea typeface="宋体" panose="02010600030101010101" pitchFamily="2" charset="-122"/>
              </a:rPr>
              <a:t>丙肝</a:t>
            </a:r>
            <a:r>
              <a:rPr lang="zh-CN" altLang="en-US" sz="1600" b="1" dirty="0" smtClean="0">
                <a:latin typeface="宋体" panose="02010600030101010101" pitchFamily="2" charset="-122"/>
                <a:ea typeface="宋体" panose="02010600030101010101" pitchFamily="2" charset="-122"/>
              </a:rPr>
              <a:t>独立危险因素</a:t>
            </a:r>
            <a:r>
              <a:rPr lang="en-US" altLang="zh-CN" b="1" baseline="30000" dirty="0" smtClean="0">
                <a:latin typeface="宋体" panose="02010600030101010101" pitchFamily="2" charset="-122"/>
                <a:ea typeface="宋体" panose="02010600030101010101" pitchFamily="2" charset="-122"/>
              </a:rPr>
              <a:t>2-3</a:t>
            </a:r>
            <a:endParaRPr lang="zh-CN" altLang="en-US" sz="1600" b="1" baseline="30000" dirty="0"/>
          </a:p>
        </p:txBody>
      </p:sp>
    </p:spTree>
    <p:extLst>
      <p:ext uri="{BB962C8B-B14F-4D97-AF65-F5344CB8AC3E}">
        <p14:creationId xmlns:p14="http://schemas.microsoft.com/office/powerpoint/2010/main" xmlns="" val="28138490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stretch>
            <a:fillRect/>
          </a:stretch>
        </p:blipFill>
        <p:spPr>
          <a:xfrm>
            <a:off x="244929" y="1302447"/>
            <a:ext cx="4413013" cy="4995120"/>
          </a:xfrm>
          <a:prstGeom prst="rect">
            <a:avLst/>
          </a:prstGeom>
        </p:spPr>
      </p:pic>
      <p:pic>
        <p:nvPicPr>
          <p:cNvPr id="15"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l="5555" r="3704"/>
          <a:stretch>
            <a:fillRect/>
          </a:stretch>
        </p:blipFill>
        <p:spPr bwMode="auto">
          <a:xfrm>
            <a:off x="7801897" y="1341619"/>
            <a:ext cx="4170443" cy="51865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文本框 2"/>
          <p:cNvSpPr txBox="1"/>
          <p:nvPr/>
        </p:nvSpPr>
        <p:spPr>
          <a:xfrm>
            <a:off x="3315227" y="319723"/>
            <a:ext cx="6613072" cy="523220"/>
          </a:xfrm>
          <a:prstGeom prst="rect">
            <a:avLst/>
          </a:prstGeom>
          <a:noFill/>
        </p:spPr>
        <p:txBody>
          <a:bodyPr wrap="square" rtlCol="0">
            <a:spAutoFit/>
          </a:bodyPr>
          <a:lstStyle/>
          <a:p>
            <a:r>
              <a:rPr lang="zh-CN" altLang="en-US" sz="2800" b="1" dirty="0" smtClean="0">
                <a:latin typeface="+mn-ea"/>
              </a:rPr>
              <a:t>不规范的医疗操作导致医源性感染</a:t>
            </a:r>
            <a:endParaRPr lang="zh-CN" altLang="en-US" sz="2800" b="1" dirty="0">
              <a:latin typeface="+mn-ea"/>
            </a:endParaRPr>
          </a:p>
        </p:txBody>
      </p:sp>
      <p:pic>
        <p:nvPicPr>
          <p:cNvPr id="16" name="图片 15"/>
          <p:cNvPicPr>
            <a:picLocks noChangeAspect="1"/>
          </p:cNvPicPr>
          <p:nvPr/>
        </p:nvPicPr>
        <p:blipFill>
          <a:blip r:embed="rId5" cstate="print"/>
          <a:stretch>
            <a:fillRect/>
          </a:stretch>
        </p:blipFill>
        <p:spPr>
          <a:xfrm>
            <a:off x="3794924" y="1341619"/>
            <a:ext cx="4154458" cy="5051686"/>
          </a:xfrm>
          <a:prstGeom prst="rect">
            <a:avLst/>
          </a:prstGeom>
        </p:spPr>
      </p:pic>
    </p:spTree>
    <p:extLst>
      <p:ext uri="{BB962C8B-B14F-4D97-AF65-F5344CB8AC3E}">
        <p14:creationId xmlns:p14="http://schemas.microsoft.com/office/powerpoint/2010/main" xmlns="" val="6705931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03880" y="2385802"/>
            <a:ext cx="9022080" cy="2862322"/>
          </a:xfrm>
          <a:prstGeom prst="rect">
            <a:avLst/>
          </a:prstGeom>
          <a:noFill/>
        </p:spPr>
        <p:txBody>
          <a:bodyPr wrap="square" rtlCol="0">
            <a:spAutoFit/>
          </a:bodyPr>
          <a:lstStyle/>
          <a:p>
            <a:pPr marL="685800" indent="-685800">
              <a:buFont typeface="Wingdings" panose="05000000000000000000" charset="0"/>
              <a:buChar char="Ø"/>
            </a:pPr>
            <a:r>
              <a:rPr lang="zh-CN" altLang="en-US" sz="3600" dirty="0" smtClean="0">
                <a:solidFill>
                  <a:schemeClr val="bg1">
                    <a:lumMod val="65000"/>
                  </a:schemeClr>
                </a:solidFill>
                <a:latin typeface="微软雅黑" panose="020B0503020204020204" pitchFamily="34" charset="-122"/>
                <a:ea typeface="微软雅黑" panose="020B0503020204020204" pitchFamily="34" charset="-122"/>
              </a:rPr>
              <a:t>三大血液传播病毒流行病学现状</a:t>
            </a:r>
            <a:endParaRPr lang="en-US" altLang="zh-CN" sz="3600" dirty="0" smtClean="0">
              <a:solidFill>
                <a:schemeClr val="bg1">
                  <a:lumMod val="65000"/>
                </a:schemeClr>
              </a:solidFill>
              <a:latin typeface="微软雅黑" panose="020B0503020204020204" pitchFamily="34" charset="-122"/>
              <a:ea typeface="微软雅黑" panose="020B0503020204020204" pitchFamily="34" charset="-122"/>
            </a:endParaRPr>
          </a:p>
          <a:p>
            <a:pPr marL="685800" indent="-685800">
              <a:buFont typeface="Wingdings" panose="05000000000000000000" charset="0"/>
              <a:buChar char="Ø"/>
            </a:pPr>
            <a:endParaRPr lang="en-US" altLang="zh-CN" sz="3600" dirty="0">
              <a:solidFill>
                <a:schemeClr val="bg1">
                  <a:lumMod val="65000"/>
                </a:schemeClr>
              </a:solidFill>
              <a:latin typeface="微软雅黑" panose="020B0503020204020204" pitchFamily="34" charset="-122"/>
              <a:ea typeface="微软雅黑" panose="020B0503020204020204" pitchFamily="34" charset="-122"/>
            </a:endParaRPr>
          </a:p>
          <a:p>
            <a:pPr marL="685800" indent="-685800">
              <a:buFont typeface="Wingdings" panose="05000000000000000000" charset="0"/>
              <a:buChar char="Ø"/>
            </a:pPr>
            <a:r>
              <a:rPr lang="zh-CN" altLang="en-US" sz="3600" dirty="0" smtClean="0">
                <a:latin typeface="微软雅黑" panose="020B0503020204020204" pitchFamily="34" charset="-122"/>
                <a:ea typeface="微软雅黑" panose="020B0503020204020204" pitchFamily="34" charset="-122"/>
              </a:rPr>
              <a:t>乙肝丙肝艾滋的</a:t>
            </a:r>
            <a:r>
              <a:rPr lang="zh-CN" altLang="en-US" sz="3600" dirty="0">
                <a:latin typeface="微软雅黑" panose="020B0503020204020204" pitchFamily="34" charset="-122"/>
                <a:ea typeface="微软雅黑" panose="020B0503020204020204" pitchFamily="34" charset="-122"/>
              </a:rPr>
              <a:t>规范化</a:t>
            </a:r>
            <a:r>
              <a:rPr lang="zh-CN" altLang="en-US" sz="3600" dirty="0" smtClean="0">
                <a:latin typeface="微软雅黑" panose="020B0503020204020204" pitchFamily="34" charset="-122"/>
                <a:ea typeface="微软雅黑" panose="020B0503020204020204" pitchFamily="34" charset="-122"/>
              </a:rPr>
              <a:t>诊断</a:t>
            </a:r>
            <a:endParaRPr lang="zh-CN" altLang="en-US" sz="3600" dirty="0">
              <a:latin typeface="微软雅黑" panose="020B0503020204020204" pitchFamily="34" charset="-122"/>
              <a:ea typeface="微软雅黑" panose="020B0503020204020204" pitchFamily="34" charset="-122"/>
            </a:endParaRPr>
          </a:p>
          <a:p>
            <a:pPr marL="685800" indent="-685800" algn="l">
              <a:buFont typeface="Wingdings" panose="05000000000000000000" charset="0"/>
              <a:buChar char="Ø"/>
            </a:pPr>
            <a:endParaRPr lang="zh-CN" altLang="en-US" sz="3600" dirty="0" smtClean="0">
              <a:solidFill>
                <a:schemeClr val="bg1">
                  <a:lumMod val="65000"/>
                </a:schemeClr>
              </a:solidFill>
              <a:latin typeface="微软雅黑" panose="020B0503020204020204" pitchFamily="34" charset="-122"/>
              <a:ea typeface="微软雅黑" panose="020B0503020204020204" pitchFamily="34" charset="-122"/>
            </a:endParaRPr>
          </a:p>
          <a:p>
            <a:pPr marL="685800" indent="-685800" algn="l">
              <a:buFont typeface="Wingdings" panose="05000000000000000000" charset="0"/>
              <a:buChar char="Ø"/>
            </a:pPr>
            <a:endParaRPr lang="zh-CN" altLang="en-US" sz="3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86972" y="581731"/>
            <a:ext cx="10111987" cy="612775"/>
          </a:xfrm>
          <a:prstGeom prst="rect">
            <a:avLst/>
          </a:prstGeom>
          <a:noFill/>
        </p:spPr>
        <p:txBody>
          <a:bodyPr wrap="square" lIns="121917" tIns="60958" rIns="121917" bIns="60958" rtlCol="0">
            <a:spAutoFit/>
          </a:bodyPr>
          <a:lstStyle/>
          <a:p>
            <a:pPr algn="l"/>
            <a:r>
              <a:rPr lang="zh-CN" altLang="en-US" sz="3200" b="1" dirty="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主要内容</a:t>
            </a:r>
          </a:p>
        </p:txBody>
      </p:sp>
      <p:grpSp>
        <p:nvGrpSpPr>
          <p:cNvPr id="5" name="组合 15"/>
          <p:cNvGrpSpPr/>
          <p:nvPr/>
        </p:nvGrpSpPr>
        <p:grpSpPr>
          <a:xfrm>
            <a:off x="1030409" y="1386348"/>
            <a:ext cx="1786532" cy="265471"/>
            <a:chOff x="0" y="2842590"/>
            <a:chExt cx="7054752" cy="89199"/>
          </a:xfrm>
        </p:grpSpPr>
        <p:sp>
          <p:nvSpPr>
            <p:cNvPr id="6" name="矩形 5"/>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669673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234604" y="1765409"/>
            <a:ext cx="6946680" cy="4610538"/>
          </a:xfrm>
          <a:prstGeom prst="roundRect">
            <a:avLst>
              <a:gd name="adj" fmla="val 416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圆角矩形 2"/>
          <p:cNvSpPr/>
          <p:nvPr/>
        </p:nvSpPr>
        <p:spPr>
          <a:xfrm>
            <a:off x="2123114" y="1645343"/>
            <a:ext cx="7162800" cy="4871253"/>
          </a:xfrm>
          <a:prstGeom prst="roundRect">
            <a:avLst>
              <a:gd name="adj" fmla="val 416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4" name="Picture 2"/>
          <p:cNvPicPr>
            <a:picLocks noChangeAspect="1" noChangeArrowheads="1"/>
          </p:cNvPicPr>
          <p:nvPr/>
        </p:nvPicPr>
        <p:blipFill>
          <a:blip r:embed="rId2" cstate="print"/>
          <a:srcRect/>
          <a:stretch>
            <a:fillRect/>
          </a:stretch>
        </p:blipFill>
        <p:spPr bwMode="auto">
          <a:xfrm>
            <a:off x="2603378" y="762000"/>
            <a:ext cx="819632" cy="672370"/>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a:stretch>
            <a:fillRect/>
          </a:stretch>
        </p:blipFill>
        <p:spPr bwMode="auto">
          <a:xfrm>
            <a:off x="3495298" y="762000"/>
            <a:ext cx="819632" cy="672370"/>
          </a:xfrm>
          <a:prstGeom prst="rect">
            <a:avLst/>
          </a:prstGeom>
          <a:noFill/>
          <a:ln w="9525">
            <a:noFill/>
            <a:miter lim="800000"/>
            <a:headEnd/>
            <a:tailEnd/>
          </a:ln>
          <a:effectLst/>
        </p:spPr>
      </p:pic>
      <p:sp>
        <p:nvSpPr>
          <p:cNvPr id="6" name="椭圆 5"/>
          <p:cNvSpPr/>
          <p:nvPr/>
        </p:nvSpPr>
        <p:spPr>
          <a:xfrm>
            <a:off x="2328942" y="4055241"/>
            <a:ext cx="2675759" cy="2195494"/>
          </a:xfrm>
          <a:prstGeom prst="ellips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椭圆 6"/>
          <p:cNvSpPr/>
          <p:nvPr/>
        </p:nvSpPr>
        <p:spPr>
          <a:xfrm>
            <a:off x="5690792" y="2333536"/>
            <a:ext cx="754701" cy="123497"/>
          </a:xfrm>
          <a:prstGeom prst="ellips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椭圆 7"/>
          <p:cNvSpPr/>
          <p:nvPr/>
        </p:nvSpPr>
        <p:spPr>
          <a:xfrm>
            <a:off x="5431889" y="2522539"/>
            <a:ext cx="1219432" cy="144985"/>
          </a:xfrm>
          <a:prstGeom prst="ellips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椭圆 8"/>
          <p:cNvSpPr/>
          <p:nvPr/>
        </p:nvSpPr>
        <p:spPr>
          <a:xfrm>
            <a:off x="5141919" y="2759433"/>
            <a:ext cx="1783839" cy="411655"/>
          </a:xfrm>
          <a:prstGeom prst="ellips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流程图: 磁盘 9"/>
          <p:cNvSpPr/>
          <p:nvPr/>
        </p:nvSpPr>
        <p:spPr>
          <a:xfrm>
            <a:off x="3358080" y="1585310"/>
            <a:ext cx="274437" cy="274437"/>
          </a:xfrm>
          <a:prstGeom prst="flowChartMagneticDisk">
            <a:avLst/>
          </a:prstGeom>
          <a:solidFill>
            <a:schemeClr val="accent6">
              <a:lumMod val="40000"/>
              <a:lumOff val="60000"/>
            </a:scheme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1" name="Rectangle 8"/>
          <p:cNvSpPr>
            <a:spLocks noChangeArrowheads="1"/>
          </p:cNvSpPr>
          <p:nvPr/>
        </p:nvSpPr>
        <p:spPr bwMode="auto">
          <a:xfrm>
            <a:off x="3752828" y="1816169"/>
            <a:ext cx="349455"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pitchFamily="34" charset="0"/>
                <a:cs typeface="Arial" pitchFamily="34" charset="0"/>
              </a:rPr>
              <a:t>NTCP</a:t>
            </a:r>
          </a:p>
        </p:txBody>
      </p:sp>
      <p:sp>
        <p:nvSpPr>
          <p:cNvPr id="12" name="Rectangle 8"/>
          <p:cNvSpPr>
            <a:spLocks noChangeArrowheads="1"/>
          </p:cNvSpPr>
          <p:nvPr/>
        </p:nvSpPr>
        <p:spPr bwMode="auto">
          <a:xfrm>
            <a:off x="2877815" y="1928356"/>
            <a:ext cx="32701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pitchFamily="34" charset="0"/>
                <a:cs typeface="Arial" pitchFamily="34" charset="0"/>
              </a:rPr>
              <a:t>Entry</a:t>
            </a:r>
          </a:p>
        </p:txBody>
      </p:sp>
      <p:grpSp>
        <p:nvGrpSpPr>
          <p:cNvPr id="13" name="组合 332"/>
          <p:cNvGrpSpPr/>
          <p:nvPr/>
        </p:nvGrpSpPr>
        <p:grpSpPr>
          <a:xfrm>
            <a:off x="3495298" y="5093953"/>
            <a:ext cx="990016" cy="205828"/>
            <a:chOff x="2362784" y="5093953"/>
            <a:chExt cx="990016" cy="205828"/>
          </a:xfrm>
        </p:grpSpPr>
        <p:cxnSp>
          <p:nvCxnSpPr>
            <p:cNvPr id="14" name="直接箭头连接符 13"/>
            <p:cNvCxnSpPr/>
            <p:nvPr/>
          </p:nvCxnSpPr>
          <p:spPr>
            <a:xfrm>
              <a:off x="2362784" y="5093953"/>
              <a:ext cx="0" cy="2058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Rectangle 8"/>
            <p:cNvSpPr>
              <a:spLocks noChangeArrowheads="1"/>
            </p:cNvSpPr>
            <p:nvPr/>
          </p:nvSpPr>
          <p:spPr bwMode="auto">
            <a:xfrm>
              <a:off x="2535269" y="5103912"/>
              <a:ext cx="817531"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pitchFamily="34" charset="0"/>
                  <a:cs typeface="Arial" pitchFamily="34" charset="0"/>
                </a:rPr>
                <a:t>Transcription</a:t>
              </a:r>
            </a:p>
          </p:txBody>
        </p:sp>
      </p:grpSp>
      <p:grpSp>
        <p:nvGrpSpPr>
          <p:cNvPr id="16" name="组合 323"/>
          <p:cNvGrpSpPr/>
          <p:nvPr/>
        </p:nvGrpSpPr>
        <p:grpSpPr>
          <a:xfrm>
            <a:off x="2740597" y="5316578"/>
            <a:ext cx="1884093" cy="619833"/>
            <a:chOff x="1608083" y="5316578"/>
            <a:chExt cx="1884093" cy="619833"/>
          </a:xfrm>
        </p:grpSpPr>
        <p:grpSp>
          <p:nvGrpSpPr>
            <p:cNvPr id="17" name="组合 172"/>
            <p:cNvGrpSpPr/>
            <p:nvPr/>
          </p:nvGrpSpPr>
          <p:grpSpPr>
            <a:xfrm>
              <a:off x="2294173" y="5843264"/>
              <a:ext cx="1183004" cy="123111"/>
              <a:chOff x="2133600" y="5287089"/>
              <a:chExt cx="1313891" cy="123111"/>
            </a:xfrm>
          </p:grpSpPr>
          <p:cxnSp>
            <p:nvCxnSpPr>
              <p:cNvPr id="39" name="直接连接符 38"/>
              <p:cNvCxnSpPr/>
              <p:nvPr/>
            </p:nvCxnSpPr>
            <p:spPr>
              <a:xfrm>
                <a:off x="2133600" y="5381625"/>
                <a:ext cx="10668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 name="Rectangle 8"/>
              <p:cNvSpPr>
                <a:spLocks noChangeArrowheads="1"/>
              </p:cNvSpPr>
              <p:nvPr/>
            </p:nvSpPr>
            <p:spPr bwMode="auto">
              <a:xfrm>
                <a:off x="3226277" y="5287089"/>
                <a:ext cx="221214" cy="12311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2">
                        <a:lumMod val="60000"/>
                        <a:lumOff val="40000"/>
                      </a:schemeClr>
                    </a:solidFill>
                    <a:effectLst/>
                    <a:latin typeface="Arial" pitchFamily="34" charset="0"/>
                    <a:cs typeface="Arial" pitchFamily="34" charset="0"/>
                  </a:rPr>
                  <a:t>AAA</a:t>
                </a:r>
              </a:p>
            </p:txBody>
          </p:sp>
        </p:grpSp>
        <p:grpSp>
          <p:nvGrpSpPr>
            <p:cNvPr id="18" name="组合 171"/>
            <p:cNvGrpSpPr/>
            <p:nvPr/>
          </p:nvGrpSpPr>
          <p:grpSpPr>
            <a:xfrm>
              <a:off x="2431393" y="5966375"/>
              <a:ext cx="1051209" cy="123111"/>
              <a:chOff x="2286000" y="5410200"/>
              <a:chExt cx="1167513" cy="123111"/>
            </a:xfrm>
          </p:grpSpPr>
          <p:cxnSp>
            <p:nvCxnSpPr>
              <p:cNvPr id="37" name="直接连接符 36"/>
              <p:cNvCxnSpPr/>
              <p:nvPr/>
            </p:nvCxnSpPr>
            <p:spPr>
              <a:xfrm>
                <a:off x="2286000" y="5486400"/>
                <a:ext cx="9144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 name="Rectangle 8"/>
              <p:cNvSpPr>
                <a:spLocks noChangeArrowheads="1"/>
              </p:cNvSpPr>
              <p:nvPr/>
            </p:nvSpPr>
            <p:spPr bwMode="auto">
              <a:xfrm>
                <a:off x="3232299" y="5410200"/>
                <a:ext cx="221214" cy="12311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2">
                        <a:lumMod val="60000"/>
                        <a:lumOff val="40000"/>
                      </a:schemeClr>
                    </a:solidFill>
                    <a:effectLst/>
                    <a:latin typeface="Arial" pitchFamily="34" charset="0"/>
                    <a:cs typeface="Arial" pitchFamily="34" charset="0"/>
                  </a:rPr>
                  <a:t>AAA</a:t>
                </a:r>
              </a:p>
            </p:txBody>
          </p:sp>
        </p:grpSp>
        <p:grpSp>
          <p:nvGrpSpPr>
            <p:cNvPr id="19" name="组合 170"/>
            <p:cNvGrpSpPr/>
            <p:nvPr/>
          </p:nvGrpSpPr>
          <p:grpSpPr>
            <a:xfrm>
              <a:off x="1866307" y="6179523"/>
              <a:ext cx="1625869" cy="352149"/>
              <a:chOff x="1658395" y="5623350"/>
              <a:chExt cx="1805751" cy="352149"/>
            </a:xfrm>
          </p:grpSpPr>
          <p:cxnSp>
            <p:nvCxnSpPr>
              <p:cNvPr id="23" name="直接连接符 22"/>
              <p:cNvCxnSpPr/>
              <p:nvPr/>
            </p:nvCxnSpPr>
            <p:spPr>
              <a:xfrm>
                <a:off x="1828800" y="5929952"/>
                <a:ext cx="118872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824443" y="5706374"/>
                <a:ext cx="0" cy="228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790323" y="5713198"/>
                <a:ext cx="0" cy="76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83499" y="5845126"/>
                <a:ext cx="0" cy="76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658395" y="5921326"/>
                <a:ext cx="13716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8" name="任意多边形 27"/>
              <p:cNvSpPr/>
              <p:nvPr/>
            </p:nvSpPr>
            <p:spPr>
              <a:xfrm>
                <a:off x="1742861" y="5623350"/>
                <a:ext cx="103191" cy="90971"/>
              </a:xfrm>
              <a:custGeom>
                <a:avLst/>
                <a:gdLst>
                  <a:gd name="connsiteX0" fmla="*/ 48600 w 103191"/>
                  <a:gd name="connsiteY0" fmla="*/ 81886 h 90971"/>
                  <a:gd name="connsiteX1" fmla="*/ 14480 w 103191"/>
                  <a:gd name="connsiteY1" fmla="*/ 75063 h 90971"/>
                  <a:gd name="connsiteX2" fmla="*/ 14480 w 103191"/>
                  <a:gd name="connsiteY2" fmla="*/ 13648 h 90971"/>
                  <a:gd name="connsiteX3" fmla="*/ 48600 w 103191"/>
                  <a:gd name="connsiteY3" fmla="*/ 6824 h 90971"/>
                  <a:gd name="connsiteX4" fmla="*/ 69071 w 103191"/>
                  <a:gd name="connsiteY4" fmla="*/ 0 h 90971"/>
                  <a:gd name="connsiteX5" fmla="*/ 96367 w 103191"/>
                  <a:gd name="connsiteY5" fmla="*/ 6824 h 90971"/>
                  <a:gd name="connsiteX6" fmla="*/ 103191 w 103191"/>
                  <a:gd name="connsiteY6" fmla="*/ 27295 h 90971"/>
                  <a:gd name="connsiteX7" fmla="*/ 48600 w 103191"/>
                  <a:gd name="connsiteY7" fmla="*/ 81886 h 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91" h="90971">
                    <a:moveTo>
                      <a:pt x="48600" y="81886"/>
                    </a:moveTo>
                    <a:cubicBezTo>
                      <a:pt x="33815" y="89847"/>
                      <a:pt x="24131" y="81497"/>
                      <a:pt x="14480" y="75063"/>
                    </a:cubicBezTo>
                    <a:cubicBezTo>
                      <a:pt x="0" y="65410"/>
                      <a:pt x="12783" y="15628"/>
                      <a:pt x="14480" y="13648"/>
                    </a:cubicBezTo>
                    <a:cubicBezTo>
                      <a:pt x="22028" y="4842"/>
                      <a:pt x="37348" y="9637"/>
                      <a:pt x="48600" y="6824"/>
                    </a:cubicBezTo>
                    <a:cubicBezTo>
                      <a:pt x="55578" y="5079"/>
                      <a:pt x="62247" y="2275"/>
                      <a:pt x="69071" y="0"/>
                    </a:cubicBezTo>
                    <a:cubicBezTo>
                      <a:pt x="78170" y="2275"/>
                      <a:pt x="89043" y="965"/>
                      <a:pt x="96367" y="6824"/>
                    </a:cubicBezTo>
                    <a:cubicBezTo>
                      <a:pt x="101984" y="11317"/>
                      <a:pt x="103191" y="20102"/>
                      <a:pt x="103191" y="27295"/>
                    </a:cubicBezTo>
                    <a:cubicBezTo>
                      <a:pt x="103191" y="90971"/>
                      <a:pt x="63385" y="73925"/>
                      <a:pt x="48600" y="81886"/>
                    </a:cubicBezTo>
                    <a:close/>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任意多边形 28"/>
              <p:cNvSpPr/>
              <p:nvPr/>
            </p:nvSpPr>
            <p:spPr>
              <a:xfrm>
                <a:off x="1722852" y="5789268"/>
                <a:ext cx="72213" cy="73525"/>
              </a:xfrm>
              <a:custGeom>
                <a:avLst/>
                <a:gdLst>
                  <a:gd name="connsiteX0" fmla="*/ 44917 w 72213"/>
                  <a:gd name="connsiteY0" fmla="*/ 57468 h 73525"/>
                  <a:gd name="connsiteX1" fmla="*/ 3974 w 72213"/>
                  <a:gd name="connsiteY1" fmla="*/ 57468 h 73525"/>
                  <a:gd name="connsiteX2" fmla="*/ 24446 w 72213"/>
                  <a:gd name="connsiteY2" fmla="*/ 9701 h 73525"/>
                  <a:gd name="connsiteX3" fmla="*/ 72213 w 72213"/>
                  <a:gd name="connsiteY3" fmla="*/ 2877 h 73525"/>
                </a:gdLst>
                <a:ahLst/>
                <a:cxnLst>
                  <a:cxn ang="0">
                    <a:pos x="connsiteX0" y="connsiteY0"/>
                  </a:cxn>
                  <a:cxn ang="0">
                    <a:pos x="connsiteX1" y="connsiteY1"/>
                  </a:cxn>
                  <a:cxn ang="0">
                    <a:pos x="connsiteX2" y="connsiteY2"/>
                  </a:cxn>
                  <a:cxn ang="0">
                    <a:pos x="connsiteX3" y="connsiteY3"/>
                  </a:cxn>
                </a:cxnLst>
                <a:rect l="l" t="t" r="r" b="b"/>
                <a:pathLst>
                  <a:path w="72213" h="73525">
                    <a:moveTo>
                      <a:pt x="44917" y="57468"/>
                    </a:moveTo>
                    <a:cubicBezTo>
                      <a:pt x="38494" y="59609"/>
                      <a:pt x="10397" y="73525"/>
                      <a:pt x="3974" y="57468"/>
                    </a:cubicBezTo>
                    <a:cubicBezTo>
                      <a:pt x="0" y="47534"/>
                      <a:pt x="16777" y="15836"/>
                      <a:pt x="24446" y="9701"/>
                    </a:cubicBezTo>
                    <a:cubicBezTo>
                      <a:pt x="36573" y="0"/>
                      <a:pt x="59198" y="2877"/>
                      <a:pt x="72213" y="2877"/>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0" name="直接连接符 29"/>
              <p:cNvCxnSpPr/>
              <p:nvPr/>
            </p:nvCxnSpPr>
            <p:spPr>
              <a:xfrm>
                <a:off x="3090643" y="5708176"/>
                <a:ext cx="0" cy="228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056523" y="5715000"/>
                <a:ext cx="0" cy="76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032182" y="5846928"/>
                <a:ext cx="0" cy="762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3" name="任意多边形 32"/>
              <p:cNvSpPr/>
              <p:nvPr/>
            </p:nvSpPr>
            <p:spPr>
              <a:xfrm>
                <a:off x="3009061" y="5625152"/>
                <a:ext cx="103191" cy="90971"/>
              </a:xfrm>
              <a:custGeom>
                <a:avLst/>
                <a:gdLst>
                  <a:gd name="connsiteX0" fmla="*/ 48600 w 103191"/>
                  <a:gd name="connsiteY0" fmla="*/ 81886 h 90971"/>
                  <a:gd name="connsiteX1" fmla="*/ 14480 w 103191"/>
                  <a:gd name="connsiteY1" fmla="*/ 75063 h 90971"/>
                  <a:gd name="connsiteX2" fmla="*/ 14480 w 103191"/>
                  <a:gd name="connsiteY2" fmla="*/ 13648 h 90971"/>
                  <a:gd name="connsiteX3" fmla="*/ 48600 w 103191"/>
                  <a:gd name="connsiteY3" fmla="*/ 6824 h 90971"/>
                  <a:gd name="connsiteX4" fmla="*/ 69071 w 103191"/>
                  <a:gd name="connsiteY4" fmla="*/ 0 h 90971"/>
                  <a:gd name="connsiteX5" fmla="*/ 96367 w 103191"/>
                  <a:gd name="connsiteY5" fmla="*/ 6824 h 90971"/>
                  <a:gd name="connsiteX6" fmla="*/ 103191 w 103191"/>
                  <a:gd name="connsiteY6" fmla="*/ 27295 h 90971"/>
                  <a:gd name="connsiteX7" fmla="*/ 48600 w 103191"/>
                  <a:gd name="connsiteY7" fmla="*/ 81886 h 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91" h="90971">
                    <a:moveTo>
                      <a:pt x="48600" y="81886"/>
                    </a:moveTo>
                    <a:cubicBezTo>
                      <a:pt x="33815" y="89847"/>
                      <a:pt x="24131" y="81497"/>
                      <a:pt x="14480" y="75063"/>
                    </a:cubicBezTo>
                    <a:cubicBezTo>
                      <a:pt x="0" y="65410"/>
                      <a:pt x="12783" y="15628"/>
                      <a:pt x="14480" y="13648"/>
                    </a:cubicBezTo>
                    <a:cubicBezTo>
                      <a:pt x="22028" y="4842"/>
                      <a:pt x="37348" y="9637"/>
                      <a:pt x="48600" y="6824"/>
                    </a:cubicBezTo>
                    <a:cubicBezTo>
                      <a:pt x="55578" y="5079"/>
                      <a:pt x="62247" y="2275"/>
                      <a:pt x="69071" y="0"/>
                    </a:cubicBezTo>
                    <a:cubicBezTo>
                      <a:pt x="78170" y="2275"/>
                      <a:pt x="89043" y="965"/>
                      <a:pt x="96367" y="6824"/>
                    </a:cubicBezTo>
                    <a:cubicBezTo>
                      <a:pt x="101984" y="11317"/>
                      <a:pt x="103191" y="20102"/>
                      <a:pt x="103191" y="27295"/>
                    </a:cubicBezTo>
                    <a:cubicBezTo>
                      <a:pt x="103191" y="90971"/>
                      <a:pt x="63385" y="73925"/>
                      <a:pt x="48600" y="81886"/>
                    </a:cubicBezTo>
                    <a:close/>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任意多边形 33"/>
              <p:cNvSpPr/>
              <p:nvPr/>
            </p:nvSpPr>
            <p:spPr>
              <a:xfrm>
                <a:off x="2989052" y="5782444"/>
                <a:ext cx="72213" cy="73525"/>
              </a:xfrm>
              <a:custGeom>
                <a:avLst/>
                <a:gdLst>
                  <a:gd name="connsiteX0" fmla="*/ 44917 w 72213"/>
                  <a:gd name="connsiteY0" fmla="*/ 57468 h 73525"/>
                  <a:gd name="connsiteX1" fmla="*/ 3974 w 72213"/>
                  <a:gd name="connsiteY1" fmla="*/ 57468 h 73525"/>
                  <a:gd name="connsiteX2" fmla="*/ 24446 w 72213"/>
                  <a:gd name="connsiteY2" fmla="*/ 9701 h 73525"/>
                  <a:gd name="connsiteX3" fmla="*/ 72213 w 72213"/>
                  <a:gd name="connsiteY3" fmla="*/ 2877 h 73525"/>
                </a:gdLst>
                <a:ahLst/>
                <a:cxnLst>
                  <a:cxn ang="0">
                    <a:pos x="connsiteX0" y="connsiteY0"/>
                  </a:cxn>
                  <a:cxn ang="0">
                    <a:pos x="connsiteX1" y="connsiteY1"/>
                  </a:cxn>
                  <a:cxn ang="0">
                    <a:pos x="connsiteX2" y="connsiteY2"/>
                  </a:cxn>
                  <a:cxn ang="0">
                    <a:pos x="connsiteX3" y="connsiteY3"/>
                  </a:cxn>
                </a:cxnLst>
                <a:rect l="l" t="t" r="r" b="b"/>
                <a:pathLst>
                  <a:path w="72213" h="73525">
                    <a:moveTo>
                      <a:pt x="44917" y="57468"/>
                    </a:moveTo>
                    <a:cubicBezTo>
                      <a:pt x="38494" y="59609"/>
                      <a:pt x="10397" y="73525"/>
                      <a:pt x="3974" y="57468"/>
                    </a:cubicBezTo>
                    <a:cubicBezTo>
                      <a:pt x="0" y="47534"/>
                      <a:pt x="16777" y="15836"/>
                      <a:pt x="24446" y="9701"/>
                    </a:cubicBezTo>
                    <a:cubicBezTo>
                      <a:pt x="36573" y="0"/>
                      <a:pt x="59198" y="2877"/>
                      <a:pt x="72213" y="2877"/>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8"/>
              <p:cNvSpPr>
                <a:spLocks noChangeArrowheads="1"/>
              </p:cNvSpPr>
              <p:nvPr/>
            </p:nvSpPr>
            <p:spPr bwMode="auto">
              <a:xfrm>
                <a:off x="3242932" y="5852388"/>
                <a:ext cx="221214" cy="12311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2">
                        <a:lumMod val="60000"/>
                        <a:lumOff val="40000"/>
                      </a:schemeClr>
                    </a:solidFill>
                    <a:effectLst/>
                    <a:latin typeface="Arial" pitchFamily="34" charset="0"/>
                    <a:cs typeface="Arial" pitchFamily="34" charset="0"/>
                  </a:rPr>
                  <a:t>AAA</a:t>
                </a:r>
              </a:p>
            </p:txBody>
          </p:sp>
          <p:cxnSp>
            <p:nvCxnSpPr>
              <p:cNvPr id="36" name="直接连接符 35"/>
              <p:cNvCxnSpPr/>
              <p:nvPr/>
            </p:nvCxnSpPr>
            <p:spPr>
              <a:xfrm flipH="1">
                <a:off x="3084367" y="5924341"/>
                <a:ext cx="13716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0" name="Rectangle 8"/>
            <p:cNvSpPr>
              <a:spLocks noChangeArrowheads="1"/>
            </p:cNvSpPr>
            <p:nvPr/>
          </p:nvSpPr>
          <p:spPr bwMode="auto">
            <a:xfrm>
              <a:off x="2019738" y="5316578"/>
              <a:ext cx="238148" cy="11084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pitchFamily="34" charset="0"/>
                  <a:cs typeface="Arial" pitchFamily="34" charset="0"/>
                </a:rPr>
                <a:t>2.4kb</a:t>
              </a:r>
            </a:p>
          </p:txBody>
        </p:sp>
        <p:sp>
          <p:nvSpPr>
            <p:cNvPr id="21" name="Rectangle 8"/>
            <p:cNvSpPr>
              <a:spLocks noChangeArrowheads="1"/>
            </p:cNvSpPr>
            <p:nvPr/>
          </p:nvSpPr>
          <p:spPr bwMode="auto">
            <a:xfrm>
              <a:off x="2193245" y="5499105"/>
              <a:ext cx="238148" cy="11084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pitchFamily="34" charset="0"/>
                  <a:cs typeface="Arial" pitchFamily="34" charset="0"/>
                </a:rPr>
                <a:t>2.1kb</a:t>
              </a:r>
            </a:p>
          </p:txBody>
        </p:sp>
        <p:sp>
          <p:nvSpPr>
            <p:cNvPr id="22" name="Rectangle 8"/>
            <p:cNvSpPr>
              <a:spLocks noChangeArrowheads="1"/>
            </p:cNvSpPr>
            <p:nvPr/>
          </p:nvSpPr>
          <p:spPr bwMode="auto">
            <a:xfrm>
              <a:off x="1608083" y="5728233"/>
              <a:ext cx="238148" cy="11084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800" b="1" dirty="0" smtClean="0">
                  <a:latin typeface="Arial" pitchFamily="34" charset="0"/>
                  <a:cs typeface="Arial" pitchFamily="34" charset="0"/>
                </a:rPr>
                <a:t>3.5</a:t>
              </a:r>
              <a:r>
                <a:rPr kumimoji="0" lang="en-US" sz="800" b="1" i="0" u="none" strike="noStrike" cap="none" normalizeH="0" baseline="0" dirty="0" smtClean="0">
                  <a:ln>
                    <a:noFill/>
                  </a:ln>
                  <a:solidFill>
                    <a:schemeClr val="tx1"/>
                  </a:solidFill>
                  <a:effectLst/>
                  <a:latin typeface="Arial" pitchFamily="34" charset="0"/>
                  <a:cs typeface="Arial" pitchFamily="34" charset="0"/>
                </a:rPr>
                <a:t>kb</a:t>
              </a:r>
            </a:p>
          </p:txBody>
        </p:sp>
      </p:grpSp>
      <p:grpSp>
        <p:nvGrpSpPr>
          <p:cNvPr id="41" name="组合 333"/>
          <p:cNvGrpSpPr/>
          <p:nvPr/>
        </p:nvGrpSpPr>
        <p:grpSpPr>
          <a:xfrm>
            <a:off x="4730263" y="4931294"/>
            <a:ext cx="2126885" cy="496131"/>
            <a:chOff x="3597749" y="4931294"/>
            <a:chExt cx="2126885" cy="496131"/>
          </a:xfrm>
        </p:grpSpPr>
        <p:grpSp>
          <p:nvGrpSpPr>
            <p:cNvPr id="42" name="组合 326"/>
            <p:cNvGrpSpPr/>
            <p:nvPr/>
          </p:nvGrpSpPr>
          <p:grpSpPr>
            <a:xfrm>
              <a:off x="3597749" y="5084379"/>
              <a:ext cx="2121460" cy="496712"/>
              <a:chOff x="3597749" y="5084379"/>
              <a:chExt cx="2121460" cy="496712"/>
            </a:xfrm>
          </p:grpSpPr>
          <p:cxnSp>
            <p:nvCxnSpPr>
              <p:cNvPr id="46" name="直接箭头连接符 45"/>
              <p:cNvCxnSpPr/>
              <p:nvPr/>
            </p:nvCxnSpPr>
            <p:spPr>
              <a:xfrm flipV="1">
                <a:off x="3597749" y="5084379"/>
                <a:ext cx="823310" cy="343046"/>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grpSp>
            <p:nvGrpSpPr>
              <p:cNvPr id="47" name="组合 173"/>
              <p:cNvGrpSpPr/>
              <p:nvPr/>
            </p:nvGrpSpPr>
            <p:grpSpPr>
              <a:xfrm>
                <a:off x="4536205" y="5457980"/>
                <a:ext cx="1183004" cy="123111"/>
                <a:chOff x="2133600" y="5287089"/>
                <a:chExt cx="1313891" cy="123111"/>
              </a:xfrm>
            </p:grpSpPr>
            <p:cxnSp>
              <p:nvCxnSpPr>
                <p:cNvPr id="48" name="直接连接符 47"/>
                <p:cNvCxnSpPr/>
                <p:nvPr/>
              </p:nvCxnSpPr>
              <p:spPr>
                <a:xfrm>
                  <a:off x="2133600" y="5381625"/>
                  <a:ext cx="10668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9" name="Rectangle 8"/>
                <p:cNvSpPr>
                  <a:spLocks noChangeArrowheads="1"/>
                </p:cNvSpPr>
                <p:nvPr/>
              </p:nvSpPr>
              <p:spPr bwMode="auto">
                <a:xfrm>
                  <a:off x="3226277" y="5287089"/>
                  <a:ext cx="221214" cy="12311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2">
                          <a:lumMod val="60000"/>
                          <a:lumOff val="40000"/>
                        </a:schemeClr>
                      </a:solidFill>
                      <a:effectLst/>
                      <a:latin typeface="Arial" pitchFamily="34" charset="0"/>
                      <a:cs typeface="Arial" pitchFamily="34" charset="0"/>
                    </a:rPr>
                    <a:t>AAA</a:t>
                  </a:r>
                </a:p>
              </p:txBody>
            </p:sp>
          </p:grpSp>
        </p:grpSp>
        <p:grpSp>
          <p:nvGrpSpPr>
            <p:cNvPr id="43" name="组合 176"/>
            <p:cNvGrpSpPr/>
            <p:nvPr/>
          </p:nvGrpSpPr>
          <p:grpSpPr>
            <a:xfrm>
              <a:off x="4673425" y="5568150"/>
              <a:ext cx="1051209" cy="123111"/>
              <a:chOff x="2286000" y="5410200"/>
              <a:chExt cx="1167513" cy="123111"/>
            </a:xfrm>
          </p:grpSpPr>
          <p:cxnSp>
            <p:nvCxnSpPr>
              <p:cNvPr id="44" name="直接连接符 43"/>
              <p:cNvCxnSpPr/>
              <p:nvPr/>
            </p:nvCxnSpPr>
            <p:spPr>
              <a:xfrm>
                <a:off x="2286000" y="5486400"/>
                <a:ext cx="9144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5" name="Rectangle 8"/>
              <p:cNvSpPr>
                <a:spLocks noChangeArrowheads="1"/>
              </p:cNvSpPr>
              <p:nvPr/>
            </p:nvSpPr>
            <p:spPr bwMode="auto">
              <a:xfrm>
                <a:off x="3232299" y="5410200"/>
                <a:ext cx="221214" cy="12311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2">
                        <a:lumMod val="60000"/>
                        <a:lumOff val="40000"/>
                      </a:schemeClr>
                    </a:solidFill>
                    <a:effectLst/>
                    <a:latin typeface="Arial" pitchFamily="34" charset="0"/>
                    <a:cs typeface="Arial" pitchFamily="34" charset="0"/>
                  </a:rPr>
                  <a:t>AAA</a:t>
                </a:r>
              </a:p>
            </p:txBody>
          </p:sp>
        </p:grpSp>
      </p:grpSp>
      <p:sp>
        <p:nvSpPr>
          <p:cNvPr id="50" name="Rectangle 8"/>
          <p:cNvSpPr>
            <a:spLocks noChangeArrowheads="1"/>
          </p:cNvSpPr>
          <p:nvPr/>
        </p:nvSpPr>
        <p:spPr bwMode="auto">
          <a:xfrm>
            <a:off x="5828011" y="2803123"/>
            <a:ext cx="225157" cy="19398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dirty="0" smtClean="0">
                <a:latin typeface="Arial" pitchFamily="34" charset="0"/>
                <a:cs typeface="Arial" pitchFamily="34" charset="0"/>
              </a:rPr>
              <a:t>ER</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
        <p:nvSpPr>
          <p:cNvPr id="51" name="Rectangle 8"/>
          <p:cNvSpPr>
            <a:spLocks noChangeArrowheads="1"/>
          </p:cNvSpPr>
          <p:nvPr/>
        </p:nvSpPr>
        <p:spPr bwMode="auto">
          <a:xfrm>
            <a:off x="5879777" y="2528687"/>
            <a:ext cx="294437" cy="13855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00" b="1" dirty="0" smtClean="0">
                <a:latin typeface="Arial" pitchFamily="34" charset="0"/>
                <a:cs typeface="Arial" pitchFamily="34" charset="0"/>
              </a:rPr>
              <a:t>Golgi</a:t>
            </a:r>
            <a:endParaRPr kumimoji="0" lang="en-US" sz="1000" b="1" i="0" u="none" strike="noStrike" cap="none" normalizeH="0" baseline="0" dirty="0" smtClean="0">
              <a:ln>
                <a:noFill/>
              </a:ln>
              <a:solidFill>
                <a:schemeClr val="tx1"/>
              </a:solidFill>
              <a:effectLst/>
              <a:latin typeface="Arial" pitchFamily="34" charset="0"/>
              <a:cs typeface="Arial" pitchFamily="34" charset="0"/>
            </a:endParaRPr>
          </a:p>
        </p:txBody>
      </p:sp>
      <p:grpSp>
        <p:nvGrpSpPr>
          <p:cNvPr id="52" name="组合 351"/>
          <p:cNvGrpSpPr/>
          <p:nvPr/>
        </p:nvGrpSpPr>
        <p:grpSpPr>
          <a:xfrm>
            <a:off x="6923714" y="3200400"/>
            <a:ext cx="1801347" cy="831718"/>
            <a:chOff x="5791200" y="3200400"/>
            <a:chExt cx="1801347" cy="831718"/>
          </a:xfrm>
        </p:grpSpPr>
        <p:cxnSp>
          <p:nvCxnSpPr>
            <p:cNvPr id="53" name="直接箭头连接符 52"/>
            <p:cNvCxnSpPr/>
            <p:nvPr/>
          </p:nvCxnSpPr>
          <p:spPr>
            <a:xfrm flipH="1" flipV="1">
              <a:off x="5791200" y="3200400"/>
              <a:ext cx="1097562" cy="831718"/>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sp>
          <p:nvSpPr>
            <p:cNvPr id="54" name="Rectangle 8"/>
            <p:cNvSpPr>
              <a:spLocks noChangeArrowheads="1"/>
            </p:cNvSpPr>
            <p:nvPr/>
          </p:nvSpPr>
          <p:spPr bwMode="auto">
            <a:xfrm>
              <a:off x="7028209" y="3574977"/>
              <a:ext cx="564338" cy="16627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smtClean="0">
                  <a:latin typeface="Arial" pitchFamily="34" charset="0"/>
                  <a:cs typeface="Arial" pitchFamily="34" charset="0"/>
                </a:rPr>
                <a:t>Budding</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55" name="组合 353"/>
          <p:cNvGrpSpPr/>
          <p:nvPr/>
        </p:nvGrpSpPr>
        <p:grpSpPr>
          <a:xfrm>
            <a:off x="7422291" y="762000"/>
            <a:ext cx="1493133" cy="1391340"/>
            <a:chOff x="6289777" y="762000"/>
            <a:chExt cx="1493133" cy="1391340"/>
          </a:xfrm>
        </p:grpSpPr>
        <p:grpSp>
          <p:nvGrpSpPr>
            <p:cNvPr id="56" name="组合 340"/>
            <p:cNvGrpSpPr/>
            <p:nvPr/>
          </p:nvGrpSpPr>
          <p:grpSpPr>
            <a:xfrm>
              <a:off x="6289777" y="762000"/>
              <a:ext cx="1493133" cy="1391340"/>
              <a:chOff x="6289777" y="762000"/>
              <a:chExt cx="1493133" cy="1391340"/>
            </a:xfrm>
          </p:grpSpPr>
          <p:pic>
            <p:nvPicPr>
              <p:cNvPr id="58" name="Picture 2"/>
              <p:cNvPicPr>
                <a:picLocks noChangeAspect="1" noChangeArrowheads="1"/>
              </p:cNvPicPr>
              <p:nvPr/>
            </p:nvPicPr>
            <p:blipFill>
              <a:blip r:embed="rId2" cstate="print"/>
              <a:srcRect/>
              <a:stretch>
                <a:fillRect/>
              </a:stretch>
            </p:blipFill>
            <p:spPr bwMode="auto">
              <a:xfrm>
                <a:off x="6289777" y="762000"/>
                <a:ext cx="819632" cy="672370"/>
              </a:xfrm>
              <a:prstGeom prst="rect">
                <a:avLst/>
              </a:prstGeom>
              <a:noFill/>
              <a:ln w="9525">
                <a:noFill/>
                <a:miter lim="800000"/>
                <a:headEnd/>
                <a:tailEnd/>
              </a:ln>
              <a:effectLst/>
            </p:spPr>
          </p:pic>
          <p:pic>
            <p:nvPicPr>
              <p:cNvPr id="59" name="Picture 2"/>
              <p:cNvPicPr>
                <a:picLocks noChangeAspect="1" noChangeArrowheads="1"/>
              </p:cNvPicPr>
              <p:nvPr/>
            </p:nvPicPr>
            <p:blipFill>
              <a:blip r:embed="rId2" cstate="print"/>
              <a:srcRect/>
              <a:stretch>
                <a:fillRect/>
              </a:stretch>
            </p:blipFill>
            <p:spPr bwMode="auto">
              <a:xfrm>
                <a:off x="6963278" y="762000"/>
                <a:ext cx="819632" cy="672370"/>
              </a:xfrm>
              <a:prstGeom prst="rect">
                <a:avLst/>
              </a:prstGeom>
              <a:noFill/>
              <a:ln w="9525">
                <a:noFill/>
                <a:miter lim="800000"/>
                <a:headEnd/>
                <a:tailEnd/>
              </a:ln>
              <a:effectLst/>
            </p:spPr>
          </p:pic>
          <p:cxnSp>
            <p:nvCxnSpPr>
              <p:cNvPr id="60" name="直接箭头连接符 59"/>
              <p:cNvCxnSpPr/>
              <p:nvPr/>
            </p:nvCxnSpPr>
            <p:spPr>
              <a:xfrm flipV="1">
                <a:off x="6928533" y="1494692"/>
                <a:ext cx="0" cy="658648"/>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grpSp>
        <p:sp>
          <p:nvSpPr>
            <p:cNvPr id="57" name="Rectangle 8"/>
            <p:cNvSpPr>
              <a:spLocks noChangeArrowheads="1"/>
            </p:cNvSpPr>
            <p:nvPr/>
          </p:nvSpPr>
          <p:spPr bwMode="auto">
            <a:xfrm>
              <a:off x="7028209" y="1859747"/>
              <a:ext cx="630730" cy="16627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Secretion</a:t>
              </a:r>
            </a:p>
          </p:txBody>
        </p:sp>
      </p:grpSp>
      <p:grpSp>
        <p:nvGrpSpPr>
          <p:cNvPr id="61" name="组合 354"/>
          <p:cNvGrpSpPr/>
          <p:nvPr/>
        </p:nvGrpSpPr>
        <p:grpSpPr>
          <a:xfrm>
            <a:off x="5690792" y="762000"/>
            <a:ext cx="1097747" cy="1413349"/>
            <a:chOff x="4558278" y="762000"/>
            <a:chExt cx="1097747" cy="1413349"/>
          </a:xfrm>
        </p:grpSpPr>
        <p:grpSp>
          <p:nvGrpSpPr>
            <p:cNvPr id="62" name="组合 341"/>
            <p:cNvGrpSpPr/>
            <p:nvPr/>
          </p:nvGrpSpPr>
          <p:grpSpPr>
            <a:xfrm>
              <a:off x="4558275" y="762000"/>
              <a:ext cx="1075412" cy="1413349"/>
              <a:chOff x="4558275" y="762000"/>
              <a:chExt cx="1075412" cy="1413349"/>
            </a:xfrm>
          </p:grpSpPr>
          <p:grpSp>
            <p:nvGrpSpPr>
              <p:cNvPr id="64" name="Group 28"/>
              <p:cNvGrpSpPr/>
              <p:nvPr/>
            </p:nvGrpSpPr>
            <p:grpSpPr>
              <a:xfrm>
                <a:off x="4558275" y="1105045"/>
                <a:ext cx="314421" cy="316037"/>
                <a:chOff x="4707109" y="1495155"/>
                <a:chExt cx="1419849" cy="1427147"/>
              </a:xfrm>
            </p:grpSpPr>
            <p:grpSp>
              <p:nvGrpSpPr>
                <p:cNvPr id="115" name="Group 2057"/>
                <p:cNvGrpSpPr/>
                <p:nvPr/>
              </p:nvGrpSpPr>
              <p:grpSpPr>
                <a:xfrm>
                  <a:off x="4874153" y="1495155"/>
                  <a:ext cx="1242810" cy="963690"/>
                  <a:chOff x="4874153" y="1495155"/>
                  <a:chExt cx="1242810" cy="963690"/>
                </a:xfrm>
              </p:grpSpPr>
              <p:sp>
                <p:nvSpPr>
                  <p:cNvPr id="123" name="Freeform 2055"/>
                  <p:cNvSpPr/>
                  <p:nvPr/>
                </p:nvSpPr>
                <p:spPr>
                  <a:xfrm>
                    <a:off x="4874153" y="1614488"/>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t>S</a:t>
                    </a:r>
                    <a:endParaRPr lang="en-US" sz="800" dirty="0"/>
                  </a:p>
                </p:txBody>
              </p:sp>
              <p:sp>
                <p:nvSpPr>
                  <p:cNvPr id="124" name="Freeform 76"/>
                  <p:cNvSpPr/>
                  <p:nvPr/>
                </p:nvSpPr>
                <p:spPr>
                  <a:xfrm rot="2717846">
                    <a:off x="5238661" y="1482191"/>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grpSp>
                <p:nvGrpSpPr>
                  <p:cNvPr id="125" name="Group 2056"/>
                  <p:cNvGrpSpPr/>
                  <p:nvPr/>
                </p:nvGrpSpPr>
                <p:grpSpPr>
                  <a:xfrm rot="5400000">
                    <a:off x="5440993" y="1782876"/>
                    <a:ext cx="792075" cy="559864"/>
                    <a:chOff x="5026553" y="1647555"/>
                    <a:chExt cx="792075" cy="559864"/>
                  </a:xfrm>
                </p:grpSpPr>
                <p:sp>
                  <p:nvSpPr>
                    <p:cNvPr id="126" name="Freeform 77"/>
                    <p:cNvSpPr/>
                    <p:nvPr/>
                  </p:nvSpPr>
                  <p:spPr>
                    <a:xfrm>
                      <a:off x="5026553" y="1766888"/>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t>M</a:t>
                      </a:r>
                      <a:endParaRPr lang="en-US" sz="800" dirty="0"/>
                    </a:p>
                  </p:txBody>
                </p:sp>
                <p:sp>
                  <p:nvSpPr>
                    <p:cNvPr id="127" name="Freeform 78"/>
                    <p:cNvSpPr/>
                    <p:nvPr/>
                  </p:nvSpPr>
                  <p:spPr>
                    <a:xfrm rot="2717846">
                      <a:off x="5391061" y="1634591"/>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grpSp>
            <p:grpSp>
              <p:nvGrpSpPr>
                <p:cNvPr id="116" name="Group 81"/>
                <p:cNvGrpSpPr/>
                <p:nvPr/>
              </p:nvGrpSpPr>
              <p:grpSpPr>
                <a:xfrm rot="10800000">
                  <a:off x="4707109" y="1958612"/>
                  <a:ext cx="1242810" cy="963690"/>
                  <a:chOff x="4874153" y="1495155"/>
                  <a:chExt cx="1242810" cy="963690"/>
                </a:xfrm>
              </p:grpSpPr>
              <p:sp>
                <p:nvSpPr>
                  <p:cNvPr id="118" name="Freeform 82"/>
                  <p:cNvSpPr/>
                  <p:nvPr/>
                </p:nvSpPr>
                <p:spPr>
                  <a:xfrm>
                    <a:off x="4874153" y="1614488"/>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19" name="Freeform 83"/>
                  <p:cNvSpPr/>
                  <p:nvPr/>
                </p:nvSpPr>
                <p:spPr>
                  <a:xfrm rot="2717846">
                    <a:off x="5238661" y="1482191"/>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20" name="Group 84"/>
                  <p:cNvGrpSpPr/>
                  <p:nvPr/>
                </p:nvGrpSpPr>
                <p:grpSpPr>
                  <a:xfrm rot="5400000">
                    <a:off x="5440993" y="1782876"/>
                    <a:ext cx="792075" cy="559864"/>
                    <a:chOff x="5026553" y="1647555"/>
                    <a:chExt cx="792075" cy="559864"/>
                  </a:xfrm>
                </p:grpSpPr>
                <p:sp>
                  <p:nvSpPr>
                    <p:cNvPr id="121" name="Freeform 85"/>
                    <p:cNvSpPr/>
                    <p:nvPr/>
                  </p:nvSpPr>
                  <p:spPr>
                    <a:xfrm>
                      <a:off x="5026553" y="1766888"/>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p>
                  </p:txBody>
                </p:sp>
                <p:sp>
                  <p:nvSpPr>
                    <p:cNvPr id="122" name="Freeform 86"/>
                    <p:cNvSpPr/>
                    <p:nvPr/>
                  </p:nvSpPr>
                  <p:spPr>
                    <a:xfrm rot="2717846">
                      <a:off x="5391061" y="1634591"/>
                      <a:ext cx="414603" cy="440531"/>
                    </a:xfrm>
                    <a:custGeom>
                      <a:avLst/>
                      <a:gdLst>
                        <a:gd name="connsiteX0" fmla="*/ 2647 w 414603"/>
                        <a:gd name="connsiteY0" fmla="*/ 240506 h 440531"/>
                        <a:gd name="connsiteX1" fmla="*/ 7410 w 414603"/>
                        <a:gd name="connsiteY1" fmla="*/ 228600 h 440531"/>
                        <a:gd name="connsiteX2" fmla="*/ 9791 w 414603"/>
                        <a:gd name="connsiteY2" fmla="*/ 221456 h 440531"/>
                        <a:gd name="connsiteX3" fmla="*/ 14553 w 414603"/>
                        <a:gd name="connsiteY3" fmla="*/ 214312 h 440531"/>
                        <a:gd name="connsiteX4" fmla="*/ 16935 w 414603"/>
                        <a:gd name="connsiteY4" fmla="*/ 204787 h 440531"/>
                        <a:gd name="connsiteX5" fmla="*/ 19316 w 414603"/>
                        <a:gd name="connsiteY5" fmla="*/ 192881 h 440531"/>
                        <a:gd name="connsiteX6" fmla="*/ 26460 w 414603"/>
                        <a:gd name="connsiteY6" fmla="*/ 171450 h 440531"/>
                        <a:gd name="connsiteX7" fmla="*/ 31222 w 414603"/>
                        <a:gd name="connsiteY7" fmla="*/ 157162 h 440531"/>
                        <a:gd name="connsiteX8" fmla="*/ 33603 w 414603"/>
                        <a:gd name="connsiteY8" fmla="*/ 150018 h 440531"/>
                        <a:gd name="connsiteX9" fmla="*/ 38366 w 414603"/>
                        <a:gd name="connsiteY9" fmla="*/ 142875 h 440531"/>
                        <a:gd name="connsiteX10" fmla="*/ 50272 w 414603"/>
                        <a:gd name="connsiteY10" fmla="*/ 121443 h 440531"/>
                        <a:gd name="connsiteX11" fmla="*/ 57416 w 414603"/>
                        <a:gd name="connsiteY11" fmla="*/ 116681 h 440531"/>
                        <a:gd name="connsiteX12" fmla="*/ 59797 w 414603"/>
                        <a:gd name="connsiteY12" fmla="*/ 109537 h 440531"/>
                        <a:gd name="connsiteX13" fmla="*/ 74085 w 414603"/>
                        <a:gd name="connsiteY13" fmla="*/ 100012 h 440531"/>
                        <a:gd name="connsiteX14" fmla="*/ 76466 w 414603"/>
                        <a:gd name="connsiteY14" fmla="*/ 92868 h 440531"/>
                        <a:gd name="connsiteX15" fmla="*/ 90753 w 414603"/>
                        <a:gd name="connsiteY15" fmla="*/ 83343 h 440531"/>
                        <a:gd name="connsiteX16" fmla="*/ 97897 w 414603"/>
                        <a:gd name="connsiteY16" fmla="*/ 69056 h 440531"/>
                        <a:gd name="connsiteX17" fmla="*/ 105041 w 414603"/>
                        <a:gd name="connsiteY17" fmla="*/ 66675 h 440531"/>
                        <a:gd name="connsiteX18" fmla="*/ 119328 w 414603"/>
                        <a:gd name="connsiteY18" fmla="*/ 57150 h 440531"/>
                        <a:gd name="connsiteX19" fmla="*/ 126472 w 414603"/>
                        <a:gd name="connsiteY19" fmla="*/ 52387 h 440531"/>
                        <a:gd name="connsiteX20" fmla="*/ 140760 w 414603"/>
                        <a:gd name="connsiteY20" fmla="*/ 42862 h 440531"/>
                        <a:gd name="connsiteX21" fmla="*/ 147903 w 414603"/>
                        <a:gd name="connsiteY21" fmla="*/ 38100 h 440531"/>
                        <a:gd name="connsiteX22" fmla="*/ 162191 w 414603"/>
                        <a:gd name="connsiteY22" fmla="*/ 33337 h 440531"/>
                        <a:gd name="connsiteX23" fmla="*/ 169335 w 414603"/>
                        <a:gd name="connsiteY23" fmla="*/ 28575 h 440531"/>
                        <a:gd name="connsiteX24" fmla="*/ 183622 w 414603"/>
                        <a:gd name="connsiteY24" fmla="*/ 23812 h 440531"/>
                        <a:gd name="connsiteX25" fmla="*/ 197910 w 414603"/>
                        <a:gd name="connsiteY25" fmla="*/ 16668 h 440531"/>
                        <a:gd name="connsiteX26" fmla="*/ 205053 w 414603"/>
                        <a:gd name="connsiteY26" fmla="*/ 11906 h 440531"/>
                        <a:gd name="connsiteX27" fmla="*/ 219341 w 414603"/>
                        <a:gd name="connsiteY27" fmla="*/ 7143 h 440531"/>
                        <a:gd name="connsiteX28" fmla="*/ 226485 w 414603"/>
                        <a:gd name="connsiteY28" fmla="*/ 4762 h 440531"/>
                        <a:gd name="connsiteX29" fmla="*/ 233628 w 414603"/>
                        <a:gd name="connsiteY29" fmla="*/ 2381 h 440531"/>
                        <a:gd name="connsiteX30" fmla="*/ 250297 w 414603"/>
                        <a:gd name="connsiteY30" fmla="*/ 0 h 440531"/>
                        <a:gd name="connsiteX31" fmla="*/ 281253 w 414603"/>
                        <a:gd name="connsiteY31" fmla="*/ 2381 h 440531"/>
                        <a:gd name="connsiteX32" fmla="*/ 295541 w 414603"/>
                        <a:gd name="connsiteY32" fmla="*/ 11906 h 440531"/>
                        <a:gd name="connsiteX33" fmla="*/ 302685 w 414603"/>
                        <a:gd name="connsiteY33" fmla="*/ 26193 h 440531"/>
                        <a:gd name="connsiteX34" fmla="*/ 307447 w 414603"/>
                        <a:gd name="connsiteY34" fmla="*/ 33337 h 440531"/>
                        <a:gd name="connsiteX35" fmla="*/ 314591 w 414603"/>
                        <a:gd name="connsiteY35" fmla="*/ 54768 h 440531"/>
                        <a:gd name="connsiteX36" fmla="*/ 326497 w 414603"/>
                        <a:gd name="connsiteY36" fmla="*/ 90487 h 440531"/>
                        <a:gd name="connsiteX37" fmla="*/ 333641 w 414603"/>
                        <a:gd name="connsiteY37" fmla="*/ 111918 h 440531"/>
                        <a:gd name="connsiteX38" fmla="*/ 336022 w 414603"/>
                        <a:gd name="connsiteY38" fmla="*/ 119062 h 440531"/>
                        <a:gd name="connsiteX39" fmla="*/ 340785 w 414603"/>
                        <a:gd name="connsiteY39" fmla="*/ 126206 h 440531"/>
                        <a:gd name="connsiteX40" fmla="*/ 347928 w 414603"/>
                        <a:gd name="connsiteY40" fmla="*/ 147637 h 440531"/>
                        <a:gd name="connsiteX41" fmla="*/ 350310 w 414603"/>
                        <a:gd name="connsiteY41" fmla="*/ 154781 h 440531"/>
                        <a:gd name="connsiteX42" fmla="*/ 355072 w 414603"/>
                        <a:gd name="connsiteY42" fmla="*/ 161925 h 440531"/>
                        <a:gd name="connsiteX43" fmla="*/ 362216 w 414603"/>
                        <a:gd name="connsiteY43" fmla="*/ 176212 h 440531"/>
                        <a:gd name="connsiteX44" fmla="*/ 364597 w 414603"/>
                        <a:gd name="connsiteY44" fmla="*/ 183356 h 440531"/>
                        <a:gd name="connsiteX45" fmla="*/ 369360 w 414603"/>
                        <a:gd name="connsiteY45" fmla="*/ 190500 h 440531"/>
                        <a:gd name="connsiteX46" fmla="*/ 378885 w 414603"/>
                        <a:gd name="connsiteY46" fmla="*/ 211931 h 440531"/>
                        <a:gd name="connsiteX47" fmla="*/ 390791 w 414603"/>
                        <a:gd name="connsiteY47" fmla="*/ 247650 h 440531"/>
                        <a:gd name="connsiteX48" fmla="*/ 395553 w 414603"/>
                        <a:gd name="connsiteY48" fmla="*/ 261937 h 440531"/>
                        <a:gd name="connsiteX49" fmla="*/ 397935 w 414603"/>
                        <a:gd name="connsiteY49" fmla="*/ 273843 h 440531"/>
                        <a:gd name="connsiteX50" fmla="*/ 402697 w 414603"/>
                        <a:gd name="connsiteY50" fmla="*/ 288131 h 440531"/>
                        <a:gd name="connsiteX51" fmla="*/ 405078 w 414603"/>
                        <a:gd name="connsiteY51" fmla="*/ 297656 h 440531"/>
                        <a:gd name="connsiteX52" fmla="*/ 409841 w 414603"/>
                        <a:gd name="connsiteY52" fmla="*/ 311943 h 440531"/>
                        <a:gd name="connsiteX53" fmla="*/ 414603 w 414603"/>
                        <a:gd name="connsiteY53" fmla="*/ 330993 h 440531"/>
                        <a:gd name="connsiteX54" fmla="*/ 409841 w 414603"/>
                        <a:gd name="connsiteY54" fmla="*/ 352425 h 440531"/>
                        <a:gd name="connsiteX55" fmla="*/ 400316 w 414603"/>
                        <a:gd name="connsiteY55" fmla="*/ 366712 h 440531"/>
                        <a:gd name="connsiteX56" fmla="*/ 393172 w 414603"/>
                        <a:gd name="connsiteY56" fmla="*/ 371475 h 440531"/>
                        <a:gd name="connsiteX57" fmla="*/ 376503 w 414603"/>
                        <a:gd name="connsiteY57" fmla="*/ 390525 h 440531"/>
                        <a:gd name="connsiteX58" fmla="*/ 369360 w 414603"/>
                        <a:gd name="connsiteY58" fmla="*/ 404812 h 440531"/>
                        <a:gd name="connsiteX59" fmla="*/ 362216 w 414603"/>
                        <a:gd name="connsiteY59" fmla="*/ 407193 h 440531"/>
                        <a:gd name="connsiteX60" fmla="*/ 350310 w 414603"/>
                        <a:gd name="connsiteY60" fmla="*/ 419100 h 440531"/>
                        <a:gd name="connsiteX61" fmla="*/ 343166 w 414603"/>
                        <a:gd name="connsiteY61" fmla="*/ 423862 h 440531"/>
                        <a:gd name="connsiteX62" fmla="*/ 340785 w 414603"/>
                        <a:gd name="connsiteY62" fmla="*/ 431006 h 440531"/>
                        <a:gd name="connsiteX63" fmla="*/ 326497 w 414603"/>
                        <a:gd name="connsiteY63" fmla="*/ 440531 h 440531"/>
                        <a:gd name="connsiteX64" fmla="*/ 283635 w 414603"/>
                        <a:gd name="connsiteY64" fmla="*/ 438150 h 440531"/>
                        <a:gd name="connsiteX65" fmla="*/ 269347 w 414603"/>
                        <a:gd name="connsiteY65" fmla="*/ 428625 h 440531"/>
                        <a:gd name="connsiteX66" fmla="*/ 255060 w 414603"/>
                        <a:gd name="connsiteY66" fmla="*/ 419100 h 440531"/>
                        <a:gd name="connsiteX67" fmla="*/ 247916 w 414603"/>
                        <a:gd name="connsiteY67" fmla="*/ 414337 h 440531"/>
                        <a:gd name="connsiteX68" fmla="*/ 226485 w 414603"/>
                        <a:gd name="connsiteY68" fmla="*/ 397668 h 440531"/>
                        <a:gd name="connsiteX69" fmla="*/ 219341 w 414603"/>
                        <a:gd name="connsiteY69" fmla="*/ 392906 h 440531"/>
                        <a:gd name="connsiteX70" fmla="*/ 212197 w 414603"/>
                        <a:gd name="connsiteY70" fmla="*/ 388143 h 440531"/>
                        <a:gd name="connsiteX71" fmla="*/ 207435 w 414603"/>
                        <a:gd name="connsiteY71" fmla="*/ 381000 h 440531"/>
                        <a:gd name="connsiteX72" fmla="*/ 193147 w 414603"/>
                        <a:gd name="connsiteY72" fmla="*/ 373856 h 440531"/>
                        <a:gd name="connsiteX73" fmla="*/ 171716 w 414603"/>
                        <a:gd name="connsiteY73" fmla="*/ 357187 h 440531"/>
                        <a:gd name="connsiteX74" fmla="*/ 164572 w 414603"/>
                        <a:gd name="connsiteY74" fmla="*/ 354806 h 440531"/>
                        <a:gd name="connsiteX75" fmla="*/ 157428 w 414603"/>
                        <a:gd name="connsiteY75" fmla="*/ 347662 h 440531"/>
                        <a:gd name="connsiteX76" fmla="*/ 143141 w 414603"/>
                        <a:gd name="connsiteY76" fmla="*/ 338137 h 440531"/>
                        <a:gd name="connsiteX77" fmla="*/ 128853 w 414603"/>
                        <a:gd name="connsiteY77" fmla="*/ 328612 h 440531"/>
                        <a:gd name="connsiteX78" fmla="*/ 107422 w 414603"/>
                        <a:gd name="connsiteY78" fmla="*/ 314325 h 440531"/>
                        <a:gd name="connsiteX79" fmla="*/ 100278 w 414603"/>
                        <a:gd name="connsiteY79" fmla="*/ 309562 h 440531"/>
                        <a:gd name="connsiteX80" fmla="*/ 93135 w 414603"/>
                        <a:gd name="connsiteY80" fmla="*/ 307181 h 440531"/>
                        <a:gd name="connsiteX81" fmla="*/ 78847 w 414603"/>
                        <a:gd name="connsiteY81" fmla="*/ 297656 h 440531"/>
                        <a:gd name="connsiteX82" fmla="*/ 71703 w 414603"/>
                        <a:gd name="connsiteY82" fmla="*/ 292893 h 440531"/>
                        <a:gd name="connsiteX83" fmla="*/ 57416 w 414603"/>
                        <a:gd name="connsiteY83" fmla="*/ 288131 h 440531"/>
                        <a:gd name="connsiteX84" fmla="*/ 50272 w 414603"/>
                        <a:gd name="connsiteY84" fmla="*/ 283368 h 440531"/>
                        <a:gd name="connsiteX85" fmla="*/ 43128 w 414603"/>
                        <a:gd name="connsiteY85" fmla="*/ 280987 h 440531"/>
                        <a:gd name="connsiteX86" fmla="*/ 28841 w 414603"/>
                        <a:gd name="connsiteY86" fmla="*/ 271462 h 440531"/>
                        <a:gd name="connsiteX87" fmla="*/ 21697 w 414603"/>
                        <a:gd name="connsiteY87" fmla="*/ 266700 h 440531"/>
                        <a:gd name="connsiteX88" fmla="*/ 7410 w 414603"/>
                        <a:gd name="connsiteY88" fmla="*/ 261937 h 440531"/>
                        <a:gd name="connsiteX89" fmla="*/ 5028 w 414603"/>
                        <a:gd name="connsiteY89" fmla="*/ 254793 h 440531"/>
                        <a:gd name="connsiteX90" fmla="*/ 266 w 414603"/>
                        <a:gd name="connsiteY90" fmla="*/ 247650 h 440531"/>
                        <a:gd name="connsiteX91" fmla="*/ 2647 w 414603"/>
                        <a:gd name="connsiteY91" fmla="*/ 240506 h 44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4603" h="440531">
                          <a:moveTo>
                            <a:pt x="2647" y="240506"/>
                          </a:moveTo>
                          <a:cubicBezTo>
                            <a:pt x="3838" y="237331"/>
                            <a:pt x="5909" y="232602"/>
                            <a:pt x="7410" y="228600"/>
                          </a:cubicBezTo>
                          <a:cubicBezTo>
                            <a:pt x="8291" y="226250"/>
                            <a:pt x="8669" y="223701"/>
                            <a:pt x="9791" y="221456"/>
                          </a:cubicBezTo>
                          <a:cubicBezTo>
                            <a:pt x="11071" y="218896"/>
                            <a:pt x="12966" y="216693"/>
                            <a:pt x="14553" y="214312"/>
                          </a:cubicBezTo>
                          <a:cubicBezTo>
                            <a:pt x="15347" y="211137"/>
                            <a:pt x="16225" y="207982"/>
                            <a:pt x="16935" y="204787"/>
                          </a:cubicBezTo>
                          <a:cubicBezTo>
                            <a:pt x="17813" y="200836"/>
                            <a:pt x="18251" y="196786"/>
                            <a:pt x="19316" y="192881"/>
                          </a:cubicBezTo>
                          <a:cubicBezTo>
                            <a:pt x="19333" y="192819"/>
                            <a:pt x="25259" y="175053"/>
                            <a:pt x="26460" y="171450"/>
                          </a:cubicBezTo>
                          <a:lnTo>
                            <a:pt x="31222" y="157162"/>
                          </a:lnTo>
                          <a:cubicBezTo>
                            <a:pt x="32016" y="154781"/>
                            <a:pt x="32210" y="152106"/>
                            <a:pt x="33603" y="150018"/>
                          </a:cubicBezTo>
                          <a:lnTo>
                            <a:pt x="38366" y="142875"/>
                          </a:lnTo>
                          <a:cubicBezTo>
                            <a:pt x="40847" y="135431"/>
                            <a:pt x="43254" y="126121"/>
                            <a:pt x="50272" y="121443"/>
                          </a:cubicBezTo>
                          <a:lnTo>
                            <a:pt x="57416" y="116681"/>
                          </a:lnTo>
                          <a:cubicBezTo>
                            <a:pt x="58210" y="114300"/>
                            <a:pt x="58022" y="111312"/>
                            <a:pt x="59797" y="109537"/>
                          </a:cubicBezTo>
                          <a:cubicBezTo>
                            <a:pt x="63844" y="105490"/>
                            <a:pt x="74085" y="100012"/>
                            <a:pt x="74085" y="100012"/>
                          </a:cubicBezTo>
                          <a:cubicBezTo>
                            <a:pt x="74879" y="97631"/>
                            <a:pt x="74691" y="94643"/>
                            <a:pt x="76466" y="92868"/>
                          </a:cubicBezTo>
                          <a:cubicBezTo>
                            <a:pt x="80513" y="88821"/>
                            <a:pt x="90753" y="83343"/>
                            <a:pt x="90753" y="83343"/>
                          </a:cubicBezTo>
                          <a:cubicBezTo>
                            <a:pt x="92322" y="78639"/>
                            <a:pt x="93703" y="72412"/>
                            <a:pt x="97897" y="69056"/>
                          </a:cubicBezTo>
                          <a:cubicBezTo>
                            <a:pt x="99857" y="67488"/>
                            <a:pt x="102660" y="67469"/>
                            <a:pt x="105041" y="66675"/>
                          </a:cubicBezTo>
                          <a:lnTo>
                            <a:pt x="119328" y="57150"/>
                          </a:lnTo>
                          <a:cubicBezTo>
                            <a:pt x="121709" y="55562"/>
                            <a:pt x="124448" y="54411"/>
                            <a:pt x="126472" y="52387"/>
                          </a:cubicBezTo>
                          <a:cubicBezTo>
                            <a:pt x="135391" y="43468"/>
                            <a:pt x="130421" y="46308"/>
                            <a:pt x="140760" y="42862"/>
                          </a:cubicBezTo>
                          <a:cubicBezTo>
                            <a:pt x="143141" y="41275"/>
                            <a:pt x="145288" y="39262"/>
                            <a:pt x="147903" y="38100"/>
                          </a:cubicBezTo>
                          <a:cubicBezTo>
                            <a:pt x="152491" y="36061"/>
                            <a:pt x="158014" y="36122"/>
                            <a:pt x="162191" y="33337"/>
                          </a:cubicBezTo>
                          <a:cubicBezTo>
                            <a:pt x="164572" y="31750"/>
                            <a:pt x="166720" y="29737"/>
                            <a:pt x="169335" y="28575"/>
                          </a:cubicBezTo>
                          <a:cubicBezTo>
                            <a:pt x="173922" y="26536"/>
                            <a:pt x="179445" y="26596"/>
                            <a:pt x="183622" y="23812"/>
                          </a:cubicBezTo>
                          <a:cubicBezTo>
                            <a:pt x="204100" y="10162"/>
                            <a:pt x="178188" y="26530"/>
                            <a:pt x="197910" y="16668"/>
                          </a:cubicBezTo>
                          <a:cubicBezTo>
                            <a:pt x="200469" y="15388"/>
                            <a:pt x="202438" y="13068"/>
                            <a:pt x="205053" y="11906"/>
                          </a:cubicBezTo>
                          <a:cubicBezTo>
                            <a:pt x="209641" y="9867"/>
                            <a:pt x="214578" y="8731"/>
                            <a:pt x="219341" y="7143"/>
                          </a:cubicBezTo>
                          <a:lnTo>
                            <a:pt x="226485" y="4762"/>
                          </a:lnTo>
                          <a:cubicBezTo>
                            <a:pt x="228866" y="3968"/>
                            <a:pt x="231143" y="2736"/>
                            <a:pt x="233628" y="2381"/>
                          </a:cubicBezTo>
                          <a:lnTo>
                            <a:pt x="250297" y="0"/>
                          </a:lnTo>
                          <a:cubicBezTo>
                            <a:pt x="260616" y="794"/>
                            <a:pt x="271245" y="-253"/>
                            <a:pt x="281253" y="2381"/>
                          </a:cubicBezTo>
                          <a:cubicBezTo>
                            <a:pt x="286788" y="3838"/>
                            <a:pt x="295541" y="11906"/>
                            <a:pt x="295541" y="11906"/>
                          </a:cubicBezTo>
                          <a:cubicBezTo>
                            <a:pt x="309189" y="32380"/>
                            <a:pt x="292826" y="6476"/>
                            <a:pt x="302685" y="26193"/>
                          </a:cubicBezTo>
                          <a:cubicBezTo>
                            <a:pt x="303965" y="28753"/>
                            <a:pt x="306285" y="30722"/>
                            <a:pt x="307447" y="33337"/>
                          </a:cubicBezTo>
                          <a:cubicBezTo>
                            <a:pt x="307448" y="33339"/>
                            <a:pt x="313400" y="51195"/>
                            <a:pt x="314591" y="54768"/>
                          </a:cubicBezTo>
                          <a:lnTo>
                            <a:pt x="326497" y="90487"/>
                          </a:lnTo>
                          <a:lnTo>
                            <a:pt x="333641" y="111918"/>
                          </a:lnTo>
                          <a:cubicBezTo>
                            <a:pt x="334435" y="114299"/>
                            <a:pt x="334630" y="116974"/>
                            <a:pt x="336022" y="119062"/>
                          </a:cubicBezTo>
                          <a:lnTo>
                            <a:pt x="340785" y="126206"/>
                          </a:lnTo>
                          <a:lnTo>
                            <a:pt x="347928" y="147637"/>
                          </a:lnTo>
                          <a:cubicBezTo>
                            <a:pt x="348722" y="150018"/>
                            <a:pt x="348918" y="152692"/>
                            <a:pt x="350310" y="154781"/>
                          </a:cubicBezTo>
                          <a:cubicBezTo>
                            <a:pt x="351897" y="157162"/>
                            <a:pt x="353792" y="159365"/>
                            <a:pt x="355072" y="161925"/>
                          </a:cubicBezTo>
                          <a:cubicBezTo>
                            <a:pt x="364926" y="181634"/>
                            <a:pt x="348571" y="155746"/>
                            <a:pt x="362216" y="176212"/>
                          </a:cubicBezTo>
                          <a:cubicBezTo>
                            <a:pt x="363010" y="178593"/>
                            <a:pt x="363474" y="181111"/>
                            <a:pt x="364597" y="183356"/>
                          </a:cubicBezTo>
                          <a:cubicBezTo>
                            <a:pt x="365877" y="185916"/>
                            <a:pt x="368198" y="187885"/>
                            <a:pt x="369360" y="190500"/>
                          </a:cubicBezTo>
                          <a:cubicBezTo>
                            <a:pt x="380695" y="216004"/>
                            <a:pt x="368106" y="195763"/>
                            <a:pt x="378885" y="211931"/>
                          </a:cubicBezTo>
                          <a:lnTo>
                            <a:pt x="390791" y="247650"/>
                          </a:lnTo>
                          <a:cubicBezTo>
                            <a:pt x="390792" y="247654"/>
                            <a:pt x="395552" y="261934"/>
                            <a:pt x="395553" y="261937"/>
                          </a:cubicBezTo>
                          <a:cubicBezTo>
                            <a:pt x="396347" y="265906"/>
                            <a:pt x="396870" y="269938"/>
                            <a:pt x="397935" y="273843"/>
                          </a:cubicBezTo>
                          <a:cubicBezTo>
                            <a:pt x="399256" y="278686"/>
                            <a:pt x="401480" y="283261"/>
                            <a:pt x="402697" y="288131"/>
                          </a:cubicBezTo>
                          <a:cubicBezTo>
                            <a:pt x="403491" y="291306"/>
                            <a:pt x="404138" y="294521"/>
                            <a:pt x="405078" y="297656"/>
                          </a:cubicBezTo>
                          <a:cubicBezTo>
                            <a:pt x="406521" y="302464"/>
                            <a:pt x="408624" y="307073"/>
                            <a:pt x="409841" y="311943"/>
                          </a:cubicBezTo>
                          <a:lnTo>
                            <a:pt x="414603" y="330993"/>
                          </a:lnTo>
                          <a:cubicBezTo>
                            <a:pt x="413957" y="334868"/>
                            <a:pt x="412632" y="347401"/>
                            <a:pt x="409841" y="352425"/>
                          </a:cubicBezTo>
                          <a:cubicBezTo>
                            <a:pt x="407061" y="357428"/>
                            <a:pt x="405078" y="363537"/>
                            <a:pt x="400316" y="366712"/>
                          </a:cubicBezTo>
                          <a:lnTo>
                            <a:pt x="393172" y="371475"/>
                          </a:lnTo>
                          <a:cubicBezTo>
                            <a:pt x="382059" y="388143"/>
                            <a:pt x="388409" y="382587"/>
                            <a:pt x="376503" y="390525"/>
                          </a:cubicBezTo>
                          <a:cubicBezTo>
                            <a:pt x="374935" y="395230"/>
                            <a:pt x="373555" y="401456"/>
                            <a:pt x="369360" y="404812"/>
                          </a:cubicBezTo>
                          <a:cubicBezTo>
                            <a:pt x="367400" y="406380"/>
                            <a:pt x="364597" y="406399"/>
                            <a:pt x="362216" y="407193"/>
                          </a:cubicBezTo>
                          <a:cubicBezTo>
                            <a:pt x="343161" y="419897"/>
                            <a:pt x="366189" y="403221"/>
                            <a:pt x="350310" y="419100"/>
                          </a:cubicBezTo>
                          <a:cubicBezTo>
                            <a:pt x="348286" y="421124"/>
                            <a:pt x="345547" y="422275"/>
                            <a:pt x="343166" y="423862"/>
                          </a:cubicBezTo>
                          <a:cubicBezTo>
                            <a:pt x="342372" y="426243"/>
                            <a:pt x="342560" y="429231"/>
                            <a:pt x="340785" y="431006"/>
                          </a:cubicBezTo>
                          <a:cubicBezTo>
                            <a:pt x="336738" y="435053"/>
                            <a:pt x="326497" y="440531"/>
                            <a:pt x="326497" y="440531"/>
                          </a:cubicBezTo>
                          <a:cubicBezTo>
                            <a:pt x="312210" y="439737"/>
                            <a:pt x="297644" y="441068"/>
                            <a:pt x="283635" y="438150"/>
                          </a:cubicBezTo>
                          <a:cubicBezTo>
                            <a:pt x="278031" y="436983"/>
                            <a:pt x="274110" y="431800"/>
                            <a:pt x="269347" y="428625"/>
                          </a:cubicBezTo>
                          <a:lnTo>
                            <a:pt x="255060" y="419100"/>
                          </a:lnTo>
                          <a:cubicBezTo>
                            <a:pt x="252679" y="417512"/>
                            <a:pt x="249940" y="416361"/>
                            <a:pt x="247916" y="414337"/>
                          </a:cubicBezTo>
                          <a:cubicBezTo>
                            <a:pt x="236726" y="403147"/>
                            <a:pt x="243572" y="409059"/>
                            <a:pt x="226485" y="397668"/>
                          </a:cubicBezTo>
                          <a:lnTo>
                            <a:pt x="219341" y="392906"/>
                          </a:lnTo>
                          <a:lnTo>
                            <a:pt x="212197" y="388143"/>
                          </a:lnTo>
                          <a:cubicBezTo>
                            <a:pt x="210610" y="385762"/>
                            <a:pt x="209458" y="383023"/>
                            <a:pt x="207435" y="381000"/>
                          </a:cubicBezTo>
                          <a:cubicBezTo>
                            <a:pt x="202818" y="376383"/>
                            <a:pt x="198959" y="375793"/>
                            <a:pt x="193147" y="373856"/>
                          </a:cubicBezTo>
                          <a:cubicBezTo>
                            <a:pt x="186984" y="367693"/>
                            <a:pt x="180259" y="360034"/>
                            <a:pt x="171716" y="357187"/>
                          </a:cubicBezTo>
                          <a:lnTo>
                            <a:pt x="164572" y="354806"/>
                          </a:lnTo>
                          <a:cubicBezTo>
                            <a:pt x="162191" y="352425"/>
                            <a:pt x="160086" y="349730"/>
                            <a:pt x="157428" y="347662"/>
                          </a:cubicBezTo>
                          <a:cubicBezTo>
                            <a:pt x="152910" y="344148"/>
                            <a:pt x="147903" y="341312"/>
                            <a:pt x="143141" y="338137"/>
                          </a:cubicBezTo>
                          <a:lnTo>
                            <a:pt x="128853" y="328612"/>
                          </a:lnTo>
                          <a:lnTo>
                            <a:pt x="107422" y="314325"/>
                          </a:lnTo>
                          <a:cubicBezTo>
                            <a:pt x="105041" y="312737"/>
                            <a:pt x="102993" y="310467"/>
                            <a:pt x="100278" y="309562"/>
                          </a:cubicBezTo>
                          <a:lnTo>
                            <a:pt x="93135" y="307181"/>
                          </a:lnTo>
                          <a:lnTo>
                            <a:pt x="78847" y="297656"/>
                          </a:lnTo>
                          <a:cubicBezTo>
                            <a:pt x="76466" y="296068"/>
                            <a:pt x="74418" y="293798"/>
                            <a:pt x="71703" y="292893"/>
                          </a:cubicBezTo>
                          <a:lnTo>
                            <a:pt x="57416" y="288131"/>
                          </a:lnTo>
                          <a:cubicBezTo>
                            <a:pt x="55035" y="286543"/>
                            <a:pt x="52832" y="284648"/>
                            <a:pt x="50272" y="283368"/>
                          </a:cubicBezTo>
                          <a:cubicBezTo>
                            <a:pt x="48027" y="282245"/>
                            <a:pt x="45322" y="282206"/>
                            <a:pt x="43128" y="280987"/>
                          </a:cubicBezTo>
                          <a:cubicBezTo>
                            <a:pt x="38125" y="278207"/>
                            <a:pt x="33603" y="274637"/>
                            <a:pt x="28841" y="271462"/>
                          </a:cubicBezTo>
                          <a:cubicBezTo>
                            <a:pt x="26460" y="269875"/>
                            <a:pt x="24412" y="267605"/>
                            <a:pt x="21697" y="266700"/>
                          </a:cubicBezTo>
                          <a:lnTo>
                            <a:pt x="7410" y="261937"/>
                          </a:lnTo>
                          <a:cubicBezTo>
                            <a:pt x="6616" y="259556"/>
                            <a:pt x="6151" y="257038"/>
                            <a:pt x="5028" y="254793"/>
                          </a:cubicBezTo>
                          <a:cubicBezTo>
                            <a:pt x="3748" y="252234"/>
                            <a:pt x="887" y="250443"/>
                            <a:pt x="266" y="247650"/>
                          </a:cubicBezTo>
                          <a:cubicBezTo>
                            <a:pt x="-767" y="243001"/>
                            <a:pt x="1456" y="243681"/>
                            <a:pt x="2647" y="24050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grpSp>
            <p:sp>
              <p:nvSpPr>
                <p:cNvPr id="117" name="Freeform 2058"/>
                <p:cNvSpPr/>
                <p:nvPr/>
              </p:nvSpPr>
              <p:spPr>
                <a:xfrm>
                  <a:off x="5881688" y="1583531"/>
                  <a:ext cx="245270" cy="230982"/>
                </a:xfrm>
                <a:custGeom>
                  <a:avLst/>
                  <a:gdLst>
                    <a:gd name="connsiteX0" fmla="*/ 0 w 245270"/>
                    <a:gd name="connsiteY0" fmla="*/ 128588 h 230982"/>
                    <a:gd name="connsiteX1" fmla="*/ 11906 w 245270"/>
                    <a:gd name="connsiteY1" fmla="*/ 123825 h 230982"/>
                    <a:gd name="connsiteX2" fmla="*/ 19050 w 245270"/>
                    <a:gd name="connsiteY2" fmla="*/ 100013 h 230982"/>
                    <a:gd name="connsiteX3" fmla="*/ 28575 w 245270"/>
                    <a:gd name="connsiteY3" fmla="*/ 85725 h 230982"/>
                    <a:gd name="connsiteX4" fmla="*/ 38100 w 245270"/>
                    <a:gd name="connsiteY4" fmla="*/ 71438 h 230982"/>
                    <a:gd name="connsiteX5" fmla="*/ 45243 w 245270"/>
                    <a:gd name="connsiteY5" fmla="*/ 66675 h 230982"/>
                    <a:gd name="connsiteX6" fmla="*/ 57150 w 245270"/>
                    <a:gd name="connsiteY6" fmla="*/ 45244 h 230982"/>
                    <a:gd name="connsiteX7" fmla="*/ 64293 w 245270"/>
                    <a:gd name="connsiteY7" fmla="*/ 40482 h 230982"/>
                    <a:gd name="connsiteX8" fmla="*/ 66675 w 245270"/>
                    <a:gd name="connsiteY8" fmla="*/ 33338 h 230982"/>
                    <a:gd name="connsiteX9" fmla="*/ 73818 w 245270"/>
                    <a:gd name="connsiteY9" fmla="*/ 28575 h 230982"/>
                    <a:gd name="connsiteX10" fmla="*/ 88106 w 245270"/>
                    <a:gd name="connsiteY10" fmla="*/ 19050 h 230982"/>
                    <a:gd name="connsiteX11" fmla="*/ 92868 w 245270"/>
                    <a:gd name="connsiteY11" fmla="*/ 11907 h 230982"/>
                    <a:gd name="connsiteX12" fmla="*/ 114300 w 245270"/>
                    <a:gd name="connsiteY12" fmla="*/ 2382 h 230982"/>
                    <a:gd name="connsiteX13" fmla="*/ 121443 w 245270"/>
                    <a:gd name="connsiteY13" fmla="*/ 0 h 230982"/>
                    <a:gd name="connsiteX14" fmla="*/ 135731 w 245270"/>
                    <a:gd name="connsiteY14" fmla="*/ 4763 h 230982"/>
                    <a:gd name="connsiteX15" fmla="*/ 150018 w 245270"/>
                    <a:gd name="connsiteY15" fmla="*/ 14288 h 230982"/>
                    <a:gd name="connsiteX16" fmla="*/ 161925 w 245270"/>
                    <a:gd name="connsiteY16" fmla="*/ 26194 h 230982"/>
                    <a:gd name="connsiteX17" fmla="*/ 173831 w 245270"/>
                    <a:gd name="connsiteY17" fmla="*/ 35719 h 230982"/>
                    <a:gd name="connsiteX18" fmla="*/ 190500 w 245270"/>
                    <a:gd name="connsiteY18" fmla="*/ 52388 h 230982"/>
                    <a:gd name="connsiteX19" fmla="*/ 195262 w 245270"/>
                    <a:gd name="connsiteY19" fmla="*/ 59532 h 230982"/>
                    <a:gd name="connsiteX20" fmla="*/ 202406 w 245270"/>
                    <a:gd name="connsiteY20" fmla="*/ 64294 h 230982"/>
                    <a:gd name="connsiteX21" fmla="*/ 211931 w 245270"/>
                    <a:gd name="connsiteY21" fmla="*/ 78582 h 230982"/>
                    <a:gd name="connsiteX22" fmla="*/ 216693 w 245270"/>
                    <a:gd name="connsiteY22" fmla="*/ 85725 h 230982"/>
                    <a:gd name="connsiteX23" fmla="*/ 226218 w 245270"/>
                    <a:gd name="connsiteY23" fmla="*/ 100013 h 230982"/>
                    <a:gd name="connsiteX24" fmla="*/ 230981 w 245270"/>
                    <a:gd name="connsiteY24" fmla="*/ 107157 h 230982"/>
                    <a:gd name="connsiteX25" fmla="*/ 233362 w 245270"/>
                    <a:gd name="connsiteY25" fmla="*/ 114300 h 230982"/>
                    <a:gd name="connsiteX26" fmla="*/ 242887 w 245270"/>
                    <a:gd name="connsiteY26" fmla="*/ 128588 h 230982"/>
                    <a:gd name="connsiteX27" fmla="*/ 242887 w 245270"/>
                    <a:gd name="connsiteY27" fmla="*/ 147638 h 230982"/>
                    <a:gd name="connsiteX28" fmla="*/ 240506 w 245270"/>
                    <a:gd name="connsiteY28" fmla="*/ 154782 h 230982"/>
                    <a:gd name="connsiteX29" fmla="*/ 226218 w 245270"/>
                    <a:gd name="connsiteY29" fmla="*/ 164307 h 230982"/>
                    <a:gd name="connsiteX30" fmla="*/ 211931 w 245270"/>
                    <a:gd name="connsiteY30" fmla="*/ 171450 h 230982"/>
                    <a:gd name="connsiteX31" fmla="*/ 197643 w 245270"/>
                    <a:gd name="connsiteY31" fmla="*/ 178594 h 230982"/>
                    <a:gd name="connsiteX32" fmla="*/ 190500 w 245270"/>
                    <a:gd name="connsiteY32" fmla="*/ 183357 h 230982"/>
                    <a:gd name="connsiteX33" fmla="*/ 183356 w 245270"/>
                    <a:gd name="connsiteY33" fmla="*/ 185738 h 230982"/>
                    <a:gd name="connsiteX34" fmla="*/ 176212 w 245270"/>
                    <a:gd name="connsiteY34" fmla="*/ 190500 h 230982"/>
                    <a:gd name="connsiteX35" fmla="*/ 161925 w 245270"/>
                    <a:gd name="connsiteY35" fmla="*/ 195263 h 230982"/>
                    <a:gd name="connsiteX36" fmla="*/ 147637 w 245270"/>
                    <a:gd name="connsiteY36" fmla="*/ 202407 h 230982"/>
                    <a:gd name="connsiteX37" fmla="*/ 133350 w 245270"/>
                    <a:gd name="connsiteY37" fmla="*/ 209550 h 230982"/>
                    <a:gd name="connsiteX38" fmla="*/ 119062 w 245270"/>
                    <a:gd name="connsiteY38" fmla="*/ 216694 h 230982"/>
                    <a:gd name="connsiteX39" fmla="*/ 111918 w 245270"/>
                    <a:gd name="connsiteY39" fmla="*/ 221457 h 230982"/>
                    <a:gd name="connsiteX40" fmla="*/ 97631 w 245270"/>
                    <a:gd name="connsiteY40" fmla="*/ 226219 h 230982"/>
                    <a:gd name="connsiteX41" fmla="*/ 90487 w 245270"/>
                    <a:gd name="connsiteY41" fmla="*/ 228600 h 230982"/>
                    <a:gd name="connsiteX42" fmla="*/ 85725 w 245270"/>
                    <a:gd name="connsiteY42" fmla="*/ 230982 h 23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45270" h="230982">
                      <a:moveTo>
                        <a:pt x="0" y="128588"/>
                      </a:moveTo>
                      <a:cubicBezTo>
                        <a:pt x="3969" y="127000"/>
                        <a:pt x="9091" y="127042"/>
                        <a:pt x="11906" y="123825"/>
                      </a:cubicBezTo>
                      <a:cubicBezTo>
                        <a:pt x="18018" y="116839"/>
                        <a:pt x="15245" y="107623"/>
                        <a:pt x="19050" y="100013"/>
                      </a:cubicBezTo>
                      <a:cubicBezTo>
                        <a:pt x="21610" y="94893"/>
                        <a:pt x="25400" y="90488"/>
                        <a:pt x="28575" y="85725"/>
                      </a:cubicBezTo>
                      <a:cubicBezTo>
                        <a:pt x="28576" y="85723"/>
                        <a:pt x="38099" y="71439"/>
                        <a:pt x="38100" y="71438"/>
                      </a:cubicBezTo>
                      <a:lnTo>
                        <a:pt x="45243" y="66675"/>
                      </a:lnTo>
                      <a:cubicBezTo>
                        <a:pt x="47725" y="59232"/>
                        <a:pt x="50134" y="49921"/>
                        <a:pt x="57150" y="45244"/>
                      </a:cubicBezTo>
                      <a:lnTo>
                        <a:pt x="64293" y="40482"/>
                      </a:lnTo>
                      <a:cubicBezTo>
                        <a:pt x="65087" y="38101"/>
                        <a:pt x="65107" y="35298"/>
                        <a:pt x="66675" y="33338"/>
                      </a:cubicBezTo>
                      <a:cubicBezTo>
                        <a:pt x="68463" y="31103"/>
                        <a:pt x="71620" y="30407"/>
                        <a:pt x="73818" y="28575"/>
                      </a:cubicBezTo>
                      <a:cubicBezTo>
                        <a:pt x="85708" y="18667"/>
                        <a:pt x="75553" y="23236"/>
                        <a:pt x="88106" y="19050"/>
                      </a:cubicBezTo>
                      <a:cubicBezTo>
                        <a:pt x="89693" y="16669"/>
                        <a:pt x="90845" y="13930"/>
                        <a:pt x="92868" y="11907"/>
                      </a:cubicBezTo>
                      <a:cubicBezTo>
                        <a:pt x="98530" y="6245"/>
                        <a:pt x="107223" y="4741"/>
                        <a:pt x="114300" y="2382"/>
                      </a:cubicBezTo>
                      <a:lnTo>
                        <a:pt x="121443" y="0"/>
                      </a:lnTo>
                      <a:cubicBezTo>
                        <a:pt x="126206" y="1588"/>
                        <a:pt x="131554" y="1978"/>
                        <a:pt x="135731" y="4763"/>
                      </a:cubicBezTo>
                      <a:lnTo>
                        <a:pt x="150018" y="14288"/>
                      </a:lnTo>
                      <a:cubicBezTo>
                        <a:pt x="162722" y="33343"/>
                        <a:pt x="146046" y="10315"/>
                        <a:pt x="161925" y="26194"/>
                      </a:cubicBezTo>
                      <a:cubicBezTo>
                        <a:pt x="172697" y="36966"/>
                        <a:pt x="159922" y="31083"/>
                        <a:pt x="173831" y="35719"/>
                      </a:cubicBezTo>
                      <a:cubicBezTo>
                        <a:pt x="184748" y="52096"/>
                        <a:pt x="177926" y="48197"/>
                        <a:pt x="190500" y="52388"/>
                      </a:cubicBezTo>
                      <a:cubicBezTo>
                        <a:pt x="192087" y="54769"/>
                        <a:pt x="193238" y="57508"/>
                        <a:pt x="195262" y="59532"/>
                      </a:cubicBezTo>
                      <a:cubicBezTo>
                        <a:pt x="197286" y="61556"/>
                        <a:pt x="200521" y="62140"/>
                        <a:pt x="202406" y="64294"/>
                      </a:cubicBezTo>
                      <a:cubicBezTo>
                        <a:pt x="206175" y="68602"/>
                        <a:pt x="208756" y="73819"/>
                        <a:pt x="211931" y="78582"/>
                      </a:cubicBezTo>
                      <a:lnTo>
                        <a:pt x="216693" y="85725"/>
                      </a:lnTo>
                      <a:lnTo>
                        <a:pt x="226218" y="100013"/>
                      </a:lnTo>
                      <a:lnTo>
                        <a:pt x="230981" y="107157"/>
                      </a:lnTo>
                      <a:cubicBezTo>
                        <a:pt x="231775" y="109538"/>
                        <a:pt x="232143" y="112106"/>
                        <a:pt x="233362" y="114300"/>
                      </a:cubicBezTo>
                      <a:cubicBezTo>
                        <a:pt x="236142" y="119304"/>
                        <a:pt x="242887" y="128588"/>
                        <a:pt x="242887" y="128588"/>
                      </a:cubicBezTo>
                      <a:cubicBezTo>
                        <a:pt x="245850" y="140441"/>
                        <a:pt x="246273" y="135785"/>
                        <a:pt x="242887" y="147638"/>
                      </a:cubicBezTo>
                      <a:cubicBezTo>
                        <a:pt x="242197" y="150052"/>
                        <a:pt x="242281" y="153007"/>
                        <a:pt x="240506" y="154782"/>
                      </a:cubicBezTo>
                      <a:cubicBezTo>
                        <a:pt x="236459" y="158829"/>
                        <a:pt x="230981" y="161132"/>
                        <a:pt x="226218" y="164307"/>
                      </a:cubicBezTo>
                      <a:cubicBezTo>
                        <a:pt x="216986" y="170462"/>
                        <a:pt x="221790" y="168164"/>
                        <a:pt x="211931" y="171450"/>
                      </a:cubicBezTo>
                      <a:cubicBezTo>
                        <a:pt x="191452" y="185104"/>
                        <a:pt x="217366" y="168732"/>
                        <a:pt x="197643" y="178594"/>
                      </a:cubicBezTo>
                      <a:cubicBezTo>
                        <a:pt x="195083" y="179874"/>
                        <a:pt x="193060" y="182077"/>
                        <a:pt x="190500" y="183357"/>
                      </a:cubicBezTo>
                      <a:cubicBezTo>
                        <a:pt x="188255" y="184480"/>
                        <a:pt x="185601" y="184616"/>
                        <a:pt x="183356" y="185738"/>
                      </a:cubicBezTo>
                      <a:cubicBezTo>
                        <a:pt x="180796" y="187018"/>
                        <a:pt x="178827" y="189338"/>
                        <a:pt x="176212" y="190500"/>
                      </a:cubicBezTo>
                      <a:cubicBezTo>
                        <a:pt x="171625" y="192539"/>
                        <a:pt x="166102" y="192479"/>
                        <a:pt x="161925" y="195263"/>
                      </a:cubicBezTo>
                      <a:cubicBezTo>
                        <a:pt x="141452" y="208910"/>
                        <a:pt x="167355" y="192548"/>
                        <a:pt x="147637" y="202407"/>
                      </a:cubicBezTo>
                      <a:cubicBezTo>
                        <a:pt x="129177" y="211637"/>
                        <a:pt x="151300" y="203567"/>
                        <a:pt x="133350" y="209550"/>
                      </a:cubicBezTo>
                      <a:cubicBezTo>
                        <a:pt x="112876" y="223200"/>
                        <a:pt x="138780" y="206835"/>
                        <a:pt x="119062" y="216694"/>
                      </a:cubicBezTo>
                      <a:cubicBezTo>
                        <a:pt x="116502" y="217974"/>
                        <a:pt x="114533" y="220295"/>
                        <a:pt x="111918" y="221457"/>
                      </a:cubicBezTo>
                      <a:cubicBezTo>
                        <a:pt x="107331" y="223496"/>
                        <a:pt x="102393" y="224632"/>
                        <a:pt x="97631" y="226219"/>
                      </a:cubicBezTo>
                      <a:cubicBezTo>
                        <a:pt x="95250" y="227013"/>
                        <a:pt x="92732" y="227477"/>
                        <a:pt x="90487" y="228600"/>
                      </a:cubicBezTo>
                      <a:lnTo>
                        <a:pt x="85725" y="230982"/>
                      </a:ln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grpSp>
            <p:nvGrpSpPr>
              <p:cNvPr id="65" name="Group 2050"/>
              <p:cNvGrpSpPr/>
              <p:nvPr/>
            </p:nvGrpSpPr>
            <p:grpSpPr>
              <a:xfrm>
                <a:off x="5038547" y="762000"/>
                <a:ext cx="595140" cy="823311"/>
                <a:chOff x="6032557" y="1214109"/>
                <a:chExt cx="2687490" cy="3717858"/>
              </a:xfrm>
            </p:grpSpPr>
            <p:sp>
              <p:nvSpPr>
                <p:cNvPr id="67" name="Freeform 129"/>
                <p:cNvSpPr/>
                <p:nvPr/>
              </p:nvSpPr>
              <p:spPr>
                <a:xfrm rot="8729882">
                  <a:off x="6107301" y="3323198"/>
                  <a:ext cx="257401" cy="192881"/>
                </a:xfrm>
                <a:custGeom>
                  <a:avLst/>
                  <a:gdLst>
                    <a:gd name="connsiteX0" fmla="*/ 21431 w 257401"/>
                    <a:gd name="connsiteY0" fmla="*/ 64293 h 192881"/>
                    <a:gd name="connsiteX1" fmla="*/ 33337 w 257401"/>
                    <a:gd name="connsiteY1" fmla="*/ 57150 h 192881"/>
                    <a:gd name="connsiteX2" fmla="*/ 45244 w 257401"/>
                    <a:gd name="connsiteY2" fmla="*/ 47625 h 192881"/>
                    <a:gd name="connsiteX3" fmla="*/ 50006 w 257401"/>
                    <a:gd name="connsiteY3" fmla="*/ 40481 h 192881"/>
                    <a:gd name="connsiteX4" fmla="*/ 64294 w 257401"/>
                    <a:gd name="connsiteY4" fmla="*/ 33337 h 192881"/>
                    <a:gd name="connsiteX5" fmla="*/ 69056 w 257401"/>
                    <a:gd name="connsiteY5" fmla="*/ 26193 h 192881"/>
                    <a:gd name="connsiteX6" fmla="*/ 83344 w 257401"/>
                    <a:gd name="connsiteY6" fmla="*/ 21431 h 192881"/>
                    <a:gd name="connsiteX7" fmla="*/ 97631 w 257401"/>
                    <a:gd name="connsiteY7" fmla="*/ 14287 h 192881"/>
                    <a:gd name="connsiteX8" fmla="*/ 111919 w 257401"/>
                    <a:gd name="connsiteY8" fmla="*/ 7143 h 192881"/>
                    <a:gd name="connsiteX9" fmla="*/ 135731 w 257401"/>
                    <a:gd name="connsiteY9" fmla="*/ 4762 h 192881"/>
                    <a:gd name="connsiteX10" fmla="*/ 147637 w 257401"/>
                    <a:gd name="connsiteY10" fmla="*/ 2381 h 192881"/>
                    <a:gd name="connsiteX11" fmla="*/ 178594 w 257401"/>
                    <a:gd name="connsiteY11" fmla="*/ 0 h 192881"/>
                    <a:gd name="connsiteX12" fmla="*/ 216694 w 257401"/>
                    <a:gd name="connsiteY12" fmla="*/ 2381 h 192881"/>
                    <a:gd name="connsiteX13" fmla="*/ 230981 w 257401"/>
                    <a:gd name="connsiteY13" fmla="*/ 7143 h 192881"/>
                    <a:gd name="connsiteX14" fmla="*/ 238125 w 257401"/>
                    <a:gd name="connsiteY14" fmla="*/ 11906 h 192881"/>
                    <a:gd name="connsiteX15" fmla="*/ 247650 w 257401"/>
                    <a:gd name="connsiteY15" fmla="*/ 26193 h 192881"/>
                    <a:gd name="connsiteX16" fmla="*/ 252412 w 257401"/>
                    <a:gd name="connsiteY16" fmla="*/ 45243 h 192881"/>
                    <a:gd name="connsiteX17" fmla="*/ 254794 w 257401"/>
                    <a:gd name="connsiteY17" fmla="*/ 52387 h 192881"/>
                    <a:gd name="connsiteX18" fmla="*/ 254794 w 257401"/>
                    <a:gd name="connsiteY18" fmla="*/ 97631 h 192881"/>
                    <a:gd name="connsiteX19" fmla="*/ 252412 w 257401"/>
                    <a:gd name="connsiteY19" fmla="*/ 104775 h 192881"/>
                    <a:gd name="connsiteX20" fmla="*/ 242887 w 257401"/>
                    <a:gd name="connsiteY20" fmla="*/ 119062 h 192881"/>
                    <a:gd name="connsiteX21" fmla="*/ 235744 w 257401"/>
                    <a:gd name="connsiteY21" fmla="*/ 133350 h 192881"/>
                    <a:gd name="connsiteX22" fmla="*/ 233362 w 257401"/>
                    <a:gd name="connsiteY22" fmla="*/ 140493 h 192881"/>
                    <a:gd name="connsiteX23" fmla="*/ 228600 w 257401"/>
                    <a:gd name="connsiteY23" fmla="*/ 147637 h 192881"/>
                    <a:gd name="connsiteX24" fmla="*/ 226219 w 257401"/>
                    <a:gd name="connsiteY24" fmla="*/ 154781 h 192881"/>
                    <a:gd name="connsiteX25" fmla="*/ 204787 w 257401"/>
                    <a:gd name="connsiteY25" fmla="*/ 166687 h 192881"/>
                    <a:gd name="connsiteX26" fmla="*/ 197644 w 257401"/>
                    <a:gd name="connsiteY26" fmla="*/ 171450 h 192881"/>
                    <a:gd name="connsiteX27" fmla="*/ 178594 w 257401"/>
                    <a:gd name="connsiteY27" fmla="*/ 176212 h 192881"/>
                    <a:gd name="connsiteX28" fmla="*/ 164306 w 257401"/>
                    <a:gd name="connsiteY28" fmla="*/ 178593 h 192881"/>
                    <a:gd name="connsiteX29" fmla="*/ 142875 w 257401"/>
                    <a:gd name="connsiteY29" fmla="*/ 185737 h 192881"/>
                    <a:gd name="connsiteX30" fmla="*/ 135731 w 257401"/>
                    <a:gd name="connsiteY30" fmla="*/ 188118 h 192881"/>
                    <a:gd name="connsiteX31" fmla="*/ 128587 w 257401"/>
                    <a:gd name="connsiteY31" fmla="*/ 190500 h 192881"/>
                    <a:gd name="connsiteX32" fmla="*/ 107156 w 257401"/>
                    <a:gd name="connsiteY32" fmla="*/ 192881 h 192881"/>
                    <a:gd name="connsiteX33" fmla="*/ 30956 w 257401"/>
                    <a:gd name="connsiteY33" fmla="*/ 190500 h 192881"/>
                    <a:gd name="connsiteX34" fmla="*/ 23812 w 257401"/>
                    <a:gd name="connsiteY34" fmla="*/ 185737 h 192881"/>
                    <a:gd name="connsiteX35" fmla="*/ 7144 w 257401"/>
                    <a:gd name="connsiteY35" fmla="*/ 164306 h 192881"/>
                    <a:gd name="connsiteX36" fmla="*/ 2381 w 257401"/>
                    <a:gd name="connsiteY36" fmla="*/ 150018 h 192881"/>
                    <a:gd name="connsiteX37" fmla="*/ 0 w 257401"/>
                    <a:gd name="connsiteY37" fmla="*/ 142875 h 192881"/>
                    <a:gd name="connsiteX38" fmla="*/ 2381 w 257401"/>
                    <a:gd name="connsiteY38" fmla="*/ 107156 h 192881"/>
                    <a:gd name="connsiteX39" fmla="*/ 4762 w 257401"/>
                    <a:gd name="connsiteY39" fmla="*/ 92868 h 192881"/>
                    <a:gd name="connsiteX40" fmla="*/ 28575 w 257401"/>
                    <a:gd name="connsiteY40" fmla="*/ 69056 h 192881"/>
                    <a:gd name="connsiteX41" fmla="*/ 21431 w 257401"/>
                    <a:gd name="connsiteY41" fmla="*/ 64293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7401" h="192881">
                      <a:moveTo>
                        <a:pt x="21431" y="64293"/>
                      </a:moveTo>
                      <a:cubicBezTo>
                        <a:pt x="22225" y="62309"/>
                        <a:pt x="29823" y="60162"/>
                        <a:pt x="33337" y="57150"/>
                      </a:cubicBezTo>
                      <a:cubicBezTo>
                        <a:pt x="47046" y="45400"/>
                        <a:pt x="28760" y="53119"/>
                        <a:pt x="45244" y="47625"/>
                      </a:cubicBezTo>
                      <a:cubicBezTo>
                        <a:pt x="46831" y="45244"/>
                        <a:pt x="47982" y="42505"/>
                        <a:pt x="50006" y="40481"/>
                      </a:cubicBezTo>
                      <a:cubicBezTo>
                        <a:pt x="54623" y="35864"/>
                        <a:pt x="58483" y="35274"/>
                        <a:pt x="64294" y="33337"/>
                      </a:cubicBezTo>
                      <a:cubicBezTo>
                        <a:pt x="65881" y="30956"/>
                        <a:pt x="66629" y="27710"/>
                        <a:pt x="69056" y="26193"/>
                      </a:cubicBezTo>
                      <a:cubicBezTo>
                        <a:pt x="73313" y="23532"/>
                        <a:pt x="83344" y="21431"/>
                        <a:pt x="83344" y="21431"/>
                      </a:cubicBezTo>
                      <a:cubicBezTo>
                        <a:pt x="103800" y="7791"/>
                        <a:pt x="77927" y="24138"/>
                        <a:pt x="97631" y="14287"/>
                      </a:cubicBezTo>
                      <a:cubicBezTo>
                        <a:pt x="105477" y="10364"/>
                        <a:pt x="103276" y="8473"/>
                        <a:pt x="111919" y="7143"/>
                      </a:cubicBezTo>
                      <a:cubicBezTo>
                        <a:pt x="119803" y="5930"/>
                        <a:pt x="127824" y="5816"/>
                        <a:pt x="135731" y="4762"/>
                      </a:cubicBezTo>
                      <a:cubicBezTo>
                        <a:pt x="139743" y="4227"/>
                        <a:pt x="143614" y="2828"/>
                        <a:pt x="147637" y="2381"/>
                      </a:cubicBezTo>
                      <a:cubicBezTo>
                        <a:pt x="157923" y="1238"/>
                        <a:pt x="168275" y="794"/>
                        <a:pt x="178594" y="0"/>
                      </a:cubicBezTo>
                      <a:cubicBezTo>
                        <a:pt x="191294" y="794"/>
                        <a:pt x="204086" y="662"/>
                        <a:pt x="216694" y="2381"/>
                      </a:cubicBezTo>
                      <a:cubicBezTo>
                        <a:pt x="221668" y="3059"/>
                        <a:pt x="230981" y="7143"/>
                        <a:pt x="230981" y="7143"/>
                      </a:cubicBezTo>
                      <a:cubicBezTo>
                        <a:pt x="233362" y="8731"/>
                        <a:pt x="236240" y="9752"/>
                        <a:pt x="238125" y="11906"/>
                      </a:cubicBezTo>
                      <a:cubicBezTo>
                        <a:pt x="241894" y="16213"/>
                        <a:pt x="247650" y="26193"/>
                        <a:pt x="247650" y="26193"/>
                      </a:cubicBezTo>
                      <a:cubicBezTo>
                        <a:pt x="253096" y="42532"/>
                        <a:pt x="246661" y="22240"/>
                        <a:pt x="252412" y="45243"/>
                      </a:cubicBezTo>
                      <a:cubicBezTo>
                        <a:pt x="253021" y="47678"/>
                        <a:pt x="254000" y="50006"/>
                        <a:pt x="254794" y="52387"/>
                      </a:cubicBezTo>
                      <a:cubicBezTo>
                        <a:pt x="258007" y="74884"/>
                        <a:pt x="258525" y="69651"/>
                        <a:pt x="254794" y="97631"/>
                      </a:cubicBezTo>
                      <a:cubicBezTo>
                        <a:pt x="254462" y="100119"/>
                        <a:pt x="253631" y="102581"/>
                        <a:pt x="252412" y="104775"/>
                      </a:cubicBezTo>
                      <a:cubicBezTo>
                        <a:pt x="249632" y="109778"/>
                        <a:pt x="242887" y="119062"/>
                        <a:pt x="242887" y="119062"/>
                      </a:cubicBezTo>
                      <a:cubicBezTo>
                        <a:pt x="236906" y="137009"/>
                        <a:pt x="244971" y="114896"/>
                        <a:pt x="235744" y="133350"/>
                      </a:cubicBezTo>
                      <a:cubicBezTo>
                        <a:pt x="234621" y="135595"/>
                        <a:pt x="234485" y="138248"/>
                        <a:pt x="233362" y="140493"/>
                      </a:cubicBezTo>
                      <a:cubicBezTo>
                        <a:pt x="232082" y="143053"/>
                        <a:pt x="229880" y="145077"/>
                        <a:pt x="228600" y="147637"/>
                      </a:cubicBezTo>
                      <a:cubicBezTo>
                        <a:pt x="227478" y="149882"/>
                        <a:pt x="227994" y="153006"/>
                        <a:pt x="226219" y="154781"/>
                      </a:cubicBezTo>
                      <a:cubicBezTo>
                        <a:pt x="218031" y="162969"/>
                        <a:pt x="213771" y="163693"/>
                        <a:pt x="204787" y="166687"/>
                      </a:cubicBezTo>
                      <a:cubicBezTo>
                        <a:pt x="202406" y="168275"/>
                        <a:pt x="200204" y="170170"/>
                        <a:pt x="197644" y="171450"/>
                      </a:cubicBezTo>
                      <a:cubicBezTo>
                        <a:pt x="192925" y="173810"/>
                        <a:pt x="182861" y="175436"/>
                        <a:pt x="178594" y="176212"/>
                      </a:cubicBezTo>
                      <a:cubicBezTo>
                        <a:pt x="173844" y="177076"/>
                        <a:pt x="169069" y="177799"/>
                        <a:pt x="164306" y="178593"/>
                      </a:cubicBezTo>
                      <a:lnTo>
                        <a:pt x="142875" y="185737"/>
                      </a:lnTo>
                      <a:lnTo>
                        <a:pt x="135731" y="188118"/>
                      </a:lnTo>
                      <a:cubicBezTo>
                        <a:pt x="133350" y="188912"/>
                        <a:pt x="131082" y="190223"/>
                        <a:pt x="128587" y="190500"/>
                      </a:cubicBezTo>
                      <a:lnTo>
                        <a:pt x="107156" y="192881"/>
                      </a:lnTo>
                      <a:cubicBezTo>
                        <a:pt x="81756" y="192087"/>
                        <a:pt x="56276" y="192670"/>
                        <a:pt x="30956" y="190500"/>
                      </a:cubicBezTo>
                      <a:cubicBezTo>
                        <a:pt x="28104" y="190256"/>
                        <a:pt x="26011" y="187569"/>
                        <a:pt x="23812" y="185737"/>
                      </a:cubicBezTo>
                      <a:cubicBezTo>
                        <a:pt x="18124" y="180996"/>
                        <a:pt x="9186" y="170430"/>
                        <a:pt x="7144" y="164306"/>
                      </a:cubicBezTo>
                      <a:lnTo>
                        <a:pt x="2381" y="150018"/>
                      </a:lnTo>
                      <a:lnTo>
                        <a:pt x="0" y="142875"/>
                      </a:lnTo>
                      <a:cubicBezTo>
                        <a:pt x="794" y="130969"/>
                        <a:pt x="1250" y="119035"/>
                        <a:pt x="2381" y="107156"/>
                      </a:cubicBezTo>
                      <a:cubicBezTo>
                        <a:pt x="2839" y="102349"/>
                        <a:pt x="2905" y="97325"/>
                        <a:pt x="4762" y="92868"/>
                      </a:cubicBezTo>
                      <a:cubicBezTo>
                        <a:pt x="10868" y="78214"/>
                        <a:pt x="16120" y="77360"/>
                        <a:pt x="28575" y="69056"/>
                      </a:cubicBezTo>
                      <a:cubicBezTo>
                        <a:pt x="37198" y="63307"/>
                        <a:pt x="20637" y="66277"/>
                        <a:pt x="21431" y="64293"/>
                      </a:cubicBezTo>
                      <a:close/>
                    </a:path>
                  </a:pathLst>
                </a:cu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68" name="Group 2062"/>
                <p:cNvGrpSpPr/>
                <p:nvPr/>
              </p:nvGrpSpPr>
              <p:grpSpPr>
                <a:xfrm>
                  <a:off x="6032557" y="4174592"/>
                  <a:ext cx="1026114" cy="757375"/>
                  <a:chOff x="6032557" y="4174592"/>
                  <a:chExt cx="1026114" cy="757375"/>
                </a:xfrm>
              </p:grpSpPr>
              <p:sp>
                <p:nvSpPr>
                  <p:cNvPr id="112" name="Freeform 2059"/>
                  <p:cNvSpPr/>
                  <p:nvPr/>
                </p:nvSpPr>
                <p:spPr>
                  <a:xfrm>
                    <a:off x="6636446" y="4472699"/>
                    <a:ext cx="422225" cy="446856"/>
                  </a:xfrm>
                  <a:custGeom>
                    <a:avLst/>
                    <a:gdLst>
                      <a:gd name="connsiteX0" fmla="*/ 4332 w 422225"/>
                      <a:gd name="connsiteY0" fmla="*/ 397205 h 446856"/>
                      <a:gd name="connsiteX1" fmla="*/ 8470 w 422225"/>
                      <a:gd name="connsiteY1" fmla="*/ 339279 h 446856"/>
                      <a:gd name="connsiteX2" fmla="*/ 12607 w 422225"/>
                      <a:gd name="connsiteY2" fmla="*/ 302041 h 446856"/>
                      <a:gd name="connsiteX3" fmla="*/ 4332 w 422225"/>
                      <a:gd name="connsiteY3" fmla="*/ 177915 h 446856"/>
                      <a:gd name="connsiteX4" fmla="*/ 8470 w 422225"/>
                      <a:gd name="connsiteY4" fmla="*/ 74476 h 446856"/>
                      <a:gd name="connsiteX5" fmla="*/ 20883 w 422225"/>
                      <a:gd name="connsiteY5" fmla="*/ 33100 h 446856"/>
                      <a:gd name="connsiteX6" fmla="*/ 33295 w 422225"/>
                      <a:gd name="connsiteY6" fmla="*/ 28963 h 446856"/>
                      <a:gd name="connsiteX7" fmla="*/ 53983 w 422225"/>
                      <a:gd name="connsiteY7" fmla="*/ 16550 h 446856"/>
                      <a:gd name="connsiteX8" fmla="*/ 66396 w 422225"/>
                      <a:gd name="connsiteY8" fmla="*/ 8275 h 446856"/>
                      <a:gd name="connsiteX9" fmla="*/ 91221 w 422225"/>
                      <a:gd name="connsiteY9" fmla="*/ 0 h 446856"/>
                      <a:gd name="connsiteX10" fmla="*/ 132597 w 422225"/>
                      <a:gd name="connsiteY10" fmla="*/ 8275 h 446856"/>
                      <a:gd name="connsiteX11" fmla="*/ 157422 w 422225"/>
                      <a:gd name="connsiteY11" fmla="*/ 20687 h 446856"/>
                      <a:gd name="connsiteX12" fmla="*/ 178110 w 422225"/>
                      <a:gd name="connsiteY12" fmla="*/ 33100 h 446856"/>
                      <a:gd name="connsiteX13" fmla="*/ 190522 w 422225"/>
                      <a:gd name="connsiteY13" fmla="*/ 45513 h 446856"/>
                      <a:gd name="connsiteX14" fmla="*/ 215348 w 422225"/>
                      <a:gd name="connsiteY14" fmla="*/ 57925 h 446856"/>
                      <a:gd name="connsiteX15" fmla="*/ 236035 w 422225"/>
                      <a:gd name="connsiteY15" fmla="*/ 70338 h 446856"/>
                      <a:gd name="connsiteX16" fmla="*/ 260861 w 422225"/>
                      <a:gd name="connsiteY16" fmla="*/ 86888 h 446856"/>
                      <a:gd name="connsiteX17" fmla="*/ 273273 w 422225"/>
                      <a:gd name="connsiteY17" fmla="*/ 95163 h 446856"/>
                      <a:gd name="connsiteX18" fmla="*/ 281549 w 422225"/>
                      <a:gd name="connsiteY18" fmla="*/ 103439 h 446856"/>
                      <a:gd name="connsiteX19" fmla="*/ 306374 w 422225"/>
                      <a:gd name="connsiteY19" fmla="*/ 119989 h 446856"/>
                      <a:gd name="connsiteX20" fmla="*/ 318787 w 422225"/>
                      <a:gd name="connsiteY20" fmla="*/ 128264 h 446856"/>
                      <a:gd name="connsiteX21" fmla="*/ 327062 w 422225"/>
                      <a:gd name="connsiteY21" fmla="*/ 140677 h 446856"/>
                      <a:gd name="connsiteX22" fmla="*/ 351887 w 422225"/>
                      <a:gd name="connsiteY22" fmla="*/ 157227 h 446856"/>
                      <a:gd name="connsiteX23" fmla="*/ 368437 w 422225"/>
                      <a:gd name="connsiteY23" fmla="*/ 177915 h 446856"/>
                      <a:gd name="connsiteX24" fmla="*/ 380850 w 422225"/>
                      <a:gd name="connsiteY24" fmla="*/ 186190 h 446856"/>
                      <a:gd name="connsiteX25" fmla="*/ 401538 w 422225"/>
                      <a:gd name="connsiteY25" fmla="*/ 202740 h 446856"/>
                      <a:gd name="connsiteX26" fmla="*/ 409813 w 422225"/>
                      <a:gd name="connsiteY26" fmla="*/ 215153 h 446856"/>
                      <a:gd name="connsiteX27" fmla="*/ 422225 w 422225"/>
                      <a:gd name="connsiteY27" fmla="*/ 223428 h 446856"/>
                      <a:gd name="connsiteX28" fmla="*/ 418088 w 422225"/>
                      <a:gd name="connsiteY28" fmla="*/ 252391 h 446856"/>
                      <a:gd name="connsiteX29" fmla="*/ 405675 w 422225"/>
                      <a:gd name="connsiteY29" fmla="*/ 260666 h 446856"/>
                      <a:gd name="connsiteX30" fmla="*/ 384987 w 422225"/>
                      <a:gd name="connsiteY30" fmla="*/ 281353 h 446856"/>
                      <a:gd name="connsiteX31" fmla="*/ 368437 w 422225"/>
                      <a:gd name="connsiteY31" fmla="*/ 306179 h 446856"/>
                      <a:gd name="connsiteX32" fmla="*/ 364300 w 422225"/>
                      <a:gd name="connsiteY32" fmla="*/ 318591 h 446856"/>
                      <a:gd name="connsiteX33" fmla="*/ 347749 w 422225"/>
                      <a:gd name="connsiteY33" fmla="*/ 335142 h 446856"/>
                      <a:gd name="connsiteX34" fmla="*/ 335337 w 422225"/>
                      <a:gd name="connsiteY34" fmla="*/ 355830 h 446856"/>
                      <a:gd name="connsiteX35" fmla="*/ 327062 w 422225"/>
                      <a:gd name="connsiteY35" fmla="*/ 368242 h 446856"/>
                      <a:gd name="connsiteX36" fmla="*/ 302236 w 422225"/>
                      <a:gd name="connsiteY36" fmla="*/ 384792 h 446856"/>
                      <a:gd name="connsiteX37" fmla="*/ 281549 w 422225"/>
                      <a:gd name="connsiteY37" fmla="*/ 397205 h 446856"/>
                      <a:gd name="connsiteX38" fmla="*/ 273273 w 422225"/>
                      <a:gd name="connsiteY38" fmla="*/ 405480 h 446856"/>
                      <a:gd name="connsiteX39" fmla="*/ 248448 w 422225"/>
                      <a:gd name="connsiteY39" fmla="*/ 413755 h 446856"/>
                      <a:gd name="connsiteX40" fmla="*/ 236035 w 422225"/>
                      <a:gd name="connsiteY40" fmla="*/ 417893 h 446856"/>
                      <a:gd name="connsiteX41" fmla="*/ 198797 w 422225"/>
                      <a:gd name="connsiteY41" fmla="*/ 430306 h 446856"/>
                      <a:gd name="connsiteX42" fmla="*/ 165697 w 422225"/>
                      <a:gd name="connsiteY42" fmla="*/ 438581 h 446856"/>
                      <a:gd name="connsiteX43" fmla="*/ 120184 w 422225"/>
                      <a:gd name="connsiteY43" fmla="*/ 442718 h 446856"/>
                      <a:gd name="connsiteX44" fmla="*/ 58121 w 422225"/>
                      <a:gd name="connsiteY44" fmla="*/ 446856 h 446856"/>
                      <a:gd name="connsiteX45" fmla="*/ 4332 w 422225"/>
                      <a:gd name="connsiteY45" fmla="*/ 442718 h 446856"/>
                      <a:gd name="connsiteX46" fmla="*/ 195 w 422225"/>
                      <a:gd name="connsiteY46" fmla="*/ 430306 h 446856"/>
                      <a:gd name="connsiteX47" fmla="*/ 4332 w 422225"/>
                      <a:gd name="connsiteY47" fmla="*/ 397205 h 44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22225" h="446856">
                        <a:moveTo>
                          <a:pt x="4332" y="397205"/>
                        </a:moveTo>
                        <a:cubicBezTo>
                          <a:pt x="5711" y="382034"/>
                          <a:pt x="6793" y="358564"/>
                          <a:pt x="8470" y="339279"/>
                        </a:cubicBezTo>
                        <a:cubicBezTo>
                          <a:pt x="9552" y="326837"/>
                          <a:pt x="12607" y="314530"/>
                          <a:pt x="12607" y="302041"/>
                        </a:cubicBezTo>
                        <a:cubicBezTo>
                          <a:pt x="12607" y="221272"/>
                          <a:pt x="12781" y="228603"/>
                          <a:pt x="4332" y="177915"/>
                        </a:cubicBezTo>
                        <a:cubicBezTo>
                          <a:pt x="5711" y="143435"/>
                          <a:pt x="6096" y="108901"/>
                          <a:pt x="8470" y="74476"/>
                        </a:cubicBezTo>
                        <a:cubicBezTo>
                          <a:pt x="8852" y="68932"/>
                          <a:pt x="19812" y="33457"/>
                          <a:pt x="20883" y="33100"/>
                        </a:cubicBezTo>
                        <a:lnTo>
                          <a:pt x="33295" y="28963"/>
                        </a:lnTo>
                        <a:cubicBezTo>
                          <a:pt x="49457" y="12799"/>
                          <a:pt x="32499" y="27291"/>
                          <a:pt x="53983" y="16550"/>
                        </a:cubicBezTo>
                        <a:cubicBezTo>
                          <a:pt x="58431" y="14326"/>
                          <a:pt x="61852" y="10295"/>
                          <a:pt x="66396" y="8275"/>
                        </a:cubicBezTo>
                        <a:cubicBezTo>
                          <a:pt x="74367" y="4732"/>
                          <a:pt x="91221" y="0"/>
                          <a:pt x="91221" y="0"/>
                        </a:cubicBezTo>
                        <a:cubicBezTo>
                          <a:pt x="101899" y="1525"/>
                          <a:pt x="121041" y="2497"/>
                          <a:pt x="132597" y="8275"/>
                        </a:cubicBezTo>
                        <a:cubicBezTo>
                          <a:pt x="164672" y="24313"/>
                          <a:pt x="126228" y="10291"/>
                          <a:pt x="157422" y="20687"/>
                        </a:cubicBezTo>
                        <a:cubicBezTo>
                          <a:pt x="183191" y="46459"/>
                          <a:pt x="145885" y="11617"/>
                          <a:pt x="178110" y="33100"/>
                        </a:cubicBezTo>
                        <a:cubicBezTo>
                          <a:pt x="182979" y="36346"/>
                          <a:pt x="186027" y="41767"/>
                          <a:pt x="190522" y="45513"/>
                        </a:cubicBezTo>
                        <a:cubicBezTo>
                          <a:pt x="201216" y="54425"/>
                          <a:pt x="202908" y="53779"/>
                          <a:pt x="215348" y="57925"/>
                        </a:cubicBezTo>
                        <a:cubicBezTo>
                          <a:pt x="233911" y="76490"/>
                          <a:pt x="211868" y="56912"/>
                          <a:pt x="236035" y="70338"/>
                        </a:cubicBezTo>
                        <a:cubicBezTo>
                          <a:pt x="244729" y="75168"/>
                          <a:pt x="252586" y="81371"/>
                          <a:pt x="260861" y="86888"/>
                        </a:cubicBezTo>
                        <a:cubicBezTo>
                          <a:pt x="264998" y="89646"/>
                          <a:pt x="269757" y="91647"/>
                          <a:pt x="273273" y="95163"/>
                        </a:cubicBezTo>
                        <a:cubicBezTo>
                          <a:pt x="276032" y="97922"/>
                          <a:pt x="278428" y="101098"/>
                          <a:pt x="281549" y="103439"/>
                        </a:cubicBezTo>
                        <a:cubicBezTo>
                          <a:pt x="289505" y="109406"/>
                          <a:pt x="298099" y="114472"/>
                          <a:pt x="306374" y="119989"/>
                        </a:cubicBezTo>
                        <a:lnTo>
                          <a:pt x="318787" y="128264"/>
                        </a:lnTo>
                        <a:cubicBezTo>
                          <a:pt x="321545" y="132402"/>
                          <a:pt x="323320" y="137402"/>
                          <a:pt x="327062" y="140677"/>
                        </a:cubicBezTo>
                        <a:cubicBezTo>
                          <a:pt x="334547" y="147226"/>
                          <a:pt x="351887" y="157227"/>
                          <a:pt x="351887" y="157227"/>
                        </a:cubicBezTo>
                        <a:cubicBezTo>
                          <a:pt x="358029" y="166440"/>
                          <a:pt x="360017" y="171179"/>
                          <a:pt x="368437" y="177915"/>
                        </a:cubicBezTo>
                        <a:cubicBezTo>
                          <a:pt x="372320" y="181022"/>
                          <a:pt x="376712" y="183432"/>
                          <a:pt x="380850" y="186190"/>
                        </a:cubicBezTo>
                        <a:cubicBezTo>
                          <a:pt x="404566" y="221763"/>
                          <a:pt x="372986" y="179898"/>
                          <a:pt x="401538" y="202740"/>
                        </a:cubicBezTo>
                        <a:cubicBezTo>
                          <a:pt x="405421" y="205847"/>
                          <a:pt x="406297" y="211637"/>
                          <a:pt x="409813" y="215153"/>
                        </a:cubicBezTo>
                        <a:cubicBezTo>
                          <a:pt x="413329" y="218669"/>
                          <a:pt x="418088" y="220670"/>
                          <a:pt x="422225" y="223428"/>
                        </a:cubicBezTo>
                        <a:cubicBezTo>
                          <a:pt x="420846" y="233082"/>
                          <a:pt x="422049" y="243479"/>
                          <a:pt x="418088" y="252391"/>
                        </a:cubicBezTo>
                        <a:cubicBezTo>
                          <a:pt x="416068" y="256935"/>
                          <a:pt x="409191" y="257150"/>
                          <a:pt x="405675" y="260666"/>
                        </a:cubicBezTo>
                        <a:cubicBezTo>
                          <a:pt x="378091" y="288249"/>
                          <a:pt x="418089" y="259286"/>
                          <a:pt x="384987" y="281353"/>
                        </a:cubicBezTo>
                        <a:cubicBezTo>
                          <a:pt x="379470" y="289628"/>
                          <a:pt x="371582" y="296744"/>
                          <a:pt x="368437" y="306179"/>
                        </a:cubicBezTo>
                        <a:cubicBezTo>
                          <a:pt x="367058" y="310316"/>
                          <a:pt x="366835" y="315042"/>
                          <a:pt x="364300" y="318591"/>
                        </a:cubicBezTo>
                        <a:cubicBezTo>
                          <a:pt x="359765" y="324940"/>
                          <a:pt x="347749" y="335142"/>
                          <a:pt x="347749" y="335142"/>
                        </a:cubicBezTo>
                        <a:cubicBezTo>
                          <a:pt x="340565" y="356695"/>
                          <a:pt x="348317" y="339604"/>
                          <a:pt x="335337" y="355830"/>
                        </a:cubicBezTo>
                        <a:cubicBezTo>
                          <a:pt x="332231" y="359713"/>
                          <a:pt x="330804" y="364968"/>
                          <a:pt x="327062" y="368242"/>
                        </a:cubicBezTo>
                        <a:cubicBezTo>
                          <a:pt x="319577" y="374791"/>
                          <a:pt x="309268" y="377759"/>
                          <a:pt x="302236" y="384792"/>
                        </a:cubicBezTo>
                        <a:cubicBezTo>
                          <a:pt x="290877" y="396152"/>
                          <a:pt x="297662" y="391834"/>
                          <a:pt x="281549" y="397205"/>
                        </a:cubicBezTo>
                        <a:cubicBezTo>
                          <a:pt x="278790" y="399963"/>
                          <a:pt x="276762" y="403735"/>
                          <a:pt x="273273" y="405480"/>
                        </a:cubicBezTo>
                        <a:cubicBezTo>
                          <a:pt x="265471" y="409381"/>
                          <a:pt x="256723" y="410997"/>
                          <a:pt x="248448" y="413755"/>
                        </a:cubicBezTo>
                        <a:lnTo>
                          <a:pt x="236035" y="417893"/>
                        </a:lnTo>
                        <a:lnTo>
                          <a:pt x="198797" y="430306"/>
                        </a:lnTo>
                        <a:cubicBezTo>
                          <a:pt x="185290" y="434808"/>
                          <a:pt x="181668" y="436585"/>
                          <a:pt x="165697" y="438581"/>
                        </a:cubicBezTo>
                        <a:cubicBezTo>
                          <a:pt x="150581" y="440470"/>
                          <a:pt x="135373" y="441550"/>
                          <a:pt x="120184" y="442718"/>
                        </a:cubicBezTo>
                        <a:cubicBezTo>
                          <a:pt x="99511" y="444308"/>
                          <a:pt x="78809" y="445477"/>
                          <a:pt x="58121" y="446856"/>
                        </a:cubicBezTo>
                        <a:cubicBezTo>
                          <a:pt x="40191" y="445477"/>
                          <a:pt x="21623" y="447658"/>
                          <a:pt x="4332" y="442718"/>
                        </a:cubicBezTo>
                        <a:cubicBezTo>
                          <a:pt x="139" y="441520"/>
                          <a:pt x="485" y="434657"/>
                          <a:pt x="195" y="430306"/>
                        </a:cubicBezTo>
                        <a:cubicBezTo>
                          <a:pt x="-906" y="413792"/>
                          <a:pt x="2953" y="412376"/>
                          <a:pt x="4332" y="39720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13" name="Freeform 2060"/>
                  <p:cNvSpPr/>
                  <p:nvPr/>
                </p:nvSpPr>
                <p:spPr>
                  <a:xfrm>
                    <a:off x="6160822" y="4476836"/>
                    <a:ext cx="417907" cy="455131"/>
                  </a:xfrm>
                  <a:custGeom>
                    <a:avLst/>
                    <a:gdLst>
                      <a:gd name="connsiteX0" fmla="*/ 33100 w 417907"/>
                      <a:gd name="connsiteY0" fmla="*/ 194465 h 455131"/>
                      <a:gd name="connsiteX1" fmla="*/ 53788 w 417907"/>
                      <a:gd name="connsiteY1" fmla="*/ 186190 h 455131"/>
                      <a:gd name="connsiteX2" fmla="*/ 66201 w 417907"/>
                      <a:gd name="connsiteY2" fmla="*/ 182053 h 455131"/>
                      <a:gd name="connsiteX3" fmla="*/ 103439 w 417907"/>
                      <a:gd name="connsiteY3" fmla="*/ 161365 h 455131"/>
                      <a:gd name="connsiteX4" fmla="*/ 128264 w 417907"/>
                      <a:gd name="connsiteY4" fmla="*/ 144815 h 455131"/>
                      <a:gd name="connsiteX5" fmla="*/ 140677 w 417907"/>
                      <a:gd name="connsiteY5" fmla="*/ 136540 h 455131"/>
                      <a:gd name="connsiteX6" fmla="*/ 161364 w 417907"/>
                      <a:gd name="connsiteY6" fmla="*/ 124127 h 455131"/>
                      <a:gd name="connsiteX7" fmla="*/ 182052 w 417907"/>
                      <a:gd name="connsiteY7" fmla="*/ 111714 h 455131"/>
                      <a:gd name="connsiteX8" fmla="*/ 206878 w 417907"/>
                      <a:gd name="connsiteY8" fmla="*/ 95164 h 455131"/>
                      <a:gd name="connsiteX9" fmla="*/ 219290 w 417907"/>
                      <a:gd name="connsiteY9" fmla="*/ 91026 h 455131"/>
                      <a:gd name="connsiteX10" fmla="*/ 256528 w 417907"/>
                      <a:gd name="connsiteY10" fmla="*/ 62064 h 455131"/>
                      <a:gd name="connsiteX11" fmla="*/ 260666 w 417907"/>
                      <a:gd name="connsiteY11" fmla="*/ 49651 h 455131"/>
                      <a:gd name="connsiteX12" fmla="*/ 285491 w 417907"/>
                      <a:gd name="connsiteY12" fmla="*/ 33101 h 455131"/>
                      <a:gd name="connsiteX13" fmla="*/ 310316 w 417907"/>
                      <a:gd name="connsiteY13" fmla="*/ 20688 h 455131"/>
                      <a:gd name="connsiteX14" fmla="*/ 318592 w 417907"/>
                      <a:gd name="connsiteY14" fmla="*/ 12413 h 455131"/>
                      <a:gd name="connsiteX15" fmla="*/ 331004 w 417907"/>
                      <a:gd name="connsiteY15" fmla="*/ 8275 h 455131"/>
                      <a:gd name="connsiteX16" fmla="*/ 343417 w 417907"/>
                      <a:gd name="connsiteY16" fmla="*/ 0 h 455131"/>
                      <a:gd name="connsiteX17" fmla="*/ 397205 w 417907"/>
                      <a:gd name="connsiteY17" fmla="*/ 12413 h 455131"/>
                      <a:gd name="connsiteX18" fmla="*/ 409618 w 417907"/>
                      <a:gd name="connsiteY18" fmla="*/ 16550 h 455131"/>
                      <a:gd name="connsiteX19" fmla="*/ 417893 w 417907"/>
                      <a:gd name="connsiteY19" fmla="*/ 24826 h 455131"/>
                      <a:gd name="connsiteX20" fmla="*/ 409618 w 417907"/>
                      <a:gd name="connsiteY20" fmla="*/ 455131 h 455131"/>
                      <a:gd name="connsiteX21" fmla="*/ 384792 w 417907"/>
                      <a:gd name="connsiteY21" fmla="*/ 450994 h 455131"/>
                      <a:gd name="connsiteX22" fmla="*/ 289629 w 417907"/>
                      <a:gd name="connsiteY22" fmla="*/ 446856 h 455131"/>
                      <a:gd name="connsiteX23" fmla="*/ 264803 w 417907"/>
                      <a:gd name="connsiteY23" fmla="*/ 438581 h 455131"/>
                      <a:gd name="connsiteX24" fmla="*/ 227565 w 417907"/>
                      <a:gd name="connsiteY24" fmla="*/ 426169 h 455131"/>
                      <a:gd name="connsiteX25" fmla="*/ 215153 w 417907"/>
                      <a:gd name="connsiteY25" fmla="*/ 422031 h 455131"/>
                      <a:gd name="connsiteX26" fmla="*/ 202740 w 417907"/>
                      <a:gd name="connsiteY26" fmla="*/ 417893 h 455131"/>
                      <a:gd name="connsiteX27" fmla="*/ 186190 w 417907"/>
                      <a:gd name="connsiteY27" fmla="*/ 409618 h 455131"/>
                      <a:gd name="connsiteX28" fmla="*/ 161364 w 417907"/>
                      <a:gd name="connsiteY28" fmla="*/ 401343 h 455131"/>
                      <a:gd name="connsiteX29" fmla="*/ 148952 w 417907"/>
                      <a:gd name="connsiteY29" fmla="*/ 393068 h 455131"/>
                      <a:gd name="connsiteX30" fmla="*/ 124126 w 417907"/>
                      <a:gd name="connsiteY30" fmla="*/ 384793 h 455131"/>
                      <a:gd name="connsiteX31" fmla="*/ 86888 w 417907"/>
                      <a:gd name="connsiteY31" fmla="*/ 359968 h 455131"/>
                      <a:gd name="connsiteX32" fmla="*/ 74476 w 417907"/>
                      <a:gd name="connsiteY32" fmla="*/ 351693 h 455131"/>
                      <a:gd name="connsiteX33" fmla="*/ 53788 w 417907"/>
                      <a:gd name="connsiteY33" fmla="*/ 335142 h 455131"/>
                      <a:gd name="connsiteX34" fmla="*/ 37238 w 417907"/>
                      <a:gd name="connsiteY34" fmla="*/ 314454 h 455131"/>
                      <a:gd name="connsiteX35" fmla="*/ 24825 w 417907"/>
                      <a:gd name="connsiteY35" fmla="*/ 306179 h 455131"/>
                      <a:gd name="connsiteX36" fmla="*/ 12412 w 417907"/>
                      <a:gd name="connsiteY36" fmla="*/ 285492 h 455131"/>
                      <a:gd name="connsiteX37" fmla="*/ 8275 w 417907"/>
                      <a:gd name="connsiteY37" fmla="*/ 273079 h 455131"/>
                      <a:gd name="connsiteX38" fmla="*/ 0 w 417907"/>
                      <a:gd name="connsiteY38" fmla="*/ 244116 h 455131"/>
                      <a:gd name="connsiteX39" fmla="*/ 4137 w 417907"/>
                      <a:gd name="connsiteY39" fmla="*/ 215153 h 455131"/>
                      <a:gd name="connsiteX40" fmla="*/ 16550 w 417907"/>
                      <a:gd name="connsiteY40" fmla="*/ 211016 h 455131"/>
                      <a:gd name="connsiteX41" fmla="*/ 28963 w 417907"/>
                      <a:gd name="connsiteY41" fmla="*/ 202740 h 455131"/>
                      <a:gd name="connsiteX42" fmla="*/ 53788 w 417907"/>
                      <a:gd name="connsiteY42" fmla="*/ 194465 h 455131"/>
                      <a:gd name="connsiteX43" fmla="*/ 33100 w 417907"/>
                      <a:gd name="connsiteY43" fmla="*/ 194465 h 45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17907" h="455131">
                        <a:moveTo>
                          <a:pt x="33100" y="194465"/>
                        </a:moveTo>
                        <a:cubicBezTo>
                          <a:pt x="39996" y="191707"/>
                          <a:pt x="46834" y="188798"/>
                          <a:pt x="53788" y="186190"/>
                        </a:cubicBezTo>
                        <a:cubicBezTo>
                          <a:pt x="57872" y="184659"/>
                          <a:pt x="62388" y="184171"/>
                          <a:pt x="66201" y="182053"/>
                        </a:cubicBezTo>
                        <a:cubicBezTo>
                          <a:pt x="108882" y="158341"/>
                          <a:pt x="75352" y="170726"/>
                          <a:pt x="103439" y="161365"/>
                        </a:cubicBezTo>
                        <a:lnTo>
                          <a:pt x="128264" y="144815"/>
                        </a:lnTo>
                        <a:cubicBezTo>
                          <a:pt x="132402" y="142057"/>
                          <a:pt x="137161" y="140057"/>
                          <a:pt x="140677" y="136540"/>
                        </a:cubicBezTo>
                        <a:cubicBezTo>
                          <a:pt x="152036" y="125180"/>
                          <a:pt x="145251" y="129498"/>
                          <a:pt x="161364" y="124127"/>
                        </a:cubicBezTo>
                        <a:cubicBezTo>
                          <a:pt x="179931" y="105562"/>
                          <a:pt x="157882" y="125142"/>
                          <a:pt x="182052" y="111714"/>
                        </a:cubicBezTo>
                        <a:cubicBezTo>
                          <a:pt x="190746" y="106884"/>
                          <a:pt x="197443" y="98310"/>
                          <a:pt x="206878" y="95164"/>
                        </a:cubicBezTo>
                        <a:cubicBezTo>
                          <a:pt x="211015" y="93785"/>
                          <a:pt x="215478" y="93144"/>
                          <a:pt x="219290" y="91026"/>
                        </a:cubicBezTo>
                        <a:cubicBezTo>
                          <a:pt x="241563" y="78652"/>
                          <a:pt x="241450" y="77142"/>
                          <a:pt x="256528" y="62064"/>
                        </a:cubicBezTo>
                        <a:cubicBezTo>
                          <a:pt x="257907" y="57926"/>
                          <a:pt x="257582" y="52735"/>
                          <a:pt x="260666" y="49651"/>
                        </a:cubicBezTo>
                        <a:cubicBezTo>
                          <a:pt x="267698" y="42619"/>
                          <a:pt x="277216" y="38618"/>
                          <a:pt x="285491" y="33101"/>
                        </a:cubicBezTo>
                        <a:cubicBezTo>
                          <a:pt x="301532" y="22407"/>
                          <a:pt x="293187" y="26399"/>
                          <a:pt x="310316" y="20688"/>
                        </a:cubicBezTo>
                        <a:cubicBezTo>
                          <a:pt x="313075" y="17930"/>
                          <a:pt x="315247" y="14420"/>
                          <a:pt x="318592" y="12413"/>
                        </a:cubicBezTo>
                        <a:cubicBezTo>
                          <a:pt x="322332" y="10169"/>
                          <a:pt x="327103" y="10225"/>
                          <a:pt x="331004" y="8275"/>
                        </a:cubicBezTo>
                        <a:cubicBezTo>
                          <a:pt x="335452" y="6051"/>
                          <a:pt x="339279" y="2758"/>
                          <a:pt x="343417" y="0"/>
                        </a:cubicBezTo>
                        <a:cubicBezTo>
                          <a:pt x="381019" y="5372"/>
                          <a:pt x="363125" y="1054"/>
                          <a:pt x="397205" y="12413"/>
                        </a:cubicBezTo>
                        <a:lnTo>
                          <a:pt x="409618" y="16550"/>
                        </a:lnTo>
                        <a:cubicBezTo>
                          <a:pt x="412376" y="19309"/>
                          <a:pt x="417826" y="20925"/>
                          <a:pt x="417893" y="24826"/>
                        </a:cubicBezTo>
                        <a:cubicBezTo>
                          <a:pt x="418294" y="48079"/>
                          <a:pt x="410460" y="414730"/>
                          <a:pt x="409618" y="455131"/>
                        </a:cubicBezTo>
                        <a:cubicBezTo>
                          <a:pt x="401343" y="453752"/>
                          <a:pt x="393162" y="451571"/>
                          <a:pt x="384792" y="450994"/>
                        </a:cubicBezTo>
                        <a:cubicBezTo>
                          <a:pt x="353116" y="448809"/>
                          <a:pt x="321211" y="450123"/>
                          <a:pt x="289629" y="446856"/>
                        </a:cubicBezTo>
                        <a:cubicBezTo>
                          <a:pt x="280952" y="445958"/>
                          <a:pt x="273078" y="441339"/>
                          <a:pt x="264803" y="438581"/>
                        </a:cubicBezTo>
                        <a:lnTo>
                          <a:pt x="227565" y="426169"/>
                        </a:lnTo>
                        <a:lnTo>
                          <a:pt x="215153" y="422031"/>
                        </a:lnTo>
                        <a:cubicBezTo>
                          <a:pt x="211015" y="420652"/>
                          <a:pt x="206641" y="419844"/>
                          <a:pt x="202740" y="417893"/>
                        </a:cubicBezTo>
                        <a:cubicBezTo>
                          <a:pt x="197223" y="415135"/>
                          <a:pt x="191917" y="411909"/>
                          <a:pt x="186190" y="409618"/>
                        </a:cubicBezTo>
                        <a:cubicBezTo>
                          <a:pt x="178091" y="406378"/>
                          <a:pt x="168622" y="406182"/>
                          <a:pt x="161364" y="401343"/>
                        </a:cubicBezTo>
                        <a:cubicBezTo>
                          <a:pt x="157227" y="398585"/>
                          <a:pt x="153496" y="395088"/>
                          <a:pt x="148952" y="393068"/>
                        </a:cubicBezTo>
                        <a:cubicBezTo>
                          <a:pt x="140981" y="389525"/>
                          <a:pt x="131384" y="389632"/>
                          <a:pt x="124126" y="384793"/>
                        </a:cubicBezTo>
                        <a:lnTo>
                          <a:pt x="86888" y="359968"/>
                        </a:lnTo>
                        <a:cubicBezTo>
                          <a:pt x="82751" y="357210"/>
                          <a:pt x="77992" y="355209"/>
                          <a:pt x="74476" y="351693"/>
                        </a:cubicBezTo>
                        <a:cubicBezTo>
                          <a:pt x="62685" y="339900"/>
                          <a:pt x="69447" y="345581"/>
                          <a:pt x="53788" y="335142"/>
                        </a:cubicBezTo>
                        <a:cubicBezTo>
                          <a:pt x="47646" y="325929"/>
                          <a:pt x="45658" y="321190"/>
                          <a:pt x="37238" y="314454"/>
                        </a:cubicBezTo>
                        <a:cubicBezTo>
                          <a:pt x="33355" y="311347"/>
                          <a:pt x="28963" y="308937"/>
                          <a:pt x="24825" y="306179"/>
                        </a:cubicBezTo>
                        <a:cubicBezTo>
                          <a:pt x="13105" y="271017"/>
                          <a:pt x="29452" y="313891"/>
                          <a:pt x="12412" y="285492"/>
                        </a:cubicBezTo>
                        <a:cubicBezTo>
                          <a:pt x="10168" y="281752"/>
                          <a:pt x="9473" y="277273"/>
                          <a:pt x="8275" y="273079"/>
                        </a:cubicBezTo>
                        <a:cubicBezTo>
                          <a:pt x="-2116" y="236711"/>
                          <a:pt x="9919" y="273878"/>
                          <a:pt x="0" y="244116"/>
                        </a:cubicBezTo>
                        <a:cubicBezTo>
                          <a:pt x="1379" y="234462"/>
                          <a:pt x="-224" y="223876"/>
                          <a:pt x="4137" y="215153"/>
                        </a:cubicBezTo>
                        <a:cubicBezTo>
                          <a:pt x="6087" y="211252"/>
                          <a:pt x="12649" y="212966"/>
                          <a:pt x="16550" y="211016"/>
                        </a:cubicBezTo>
                        <a:cubicBezTo>
                          <a:pt x="20998" y="208792"/>
                          <a:pt x="24419" y="204760"/>
                          <a:pt x="28963" y="202740"/>
                        </a:cubicBezTo>
                        <a:cubicBezTo>
                          <a:pt x="36934" y="199197"/>
                          <a:pt x="45986" y="198365"/>
                          <a:pt x="53788" y="194465"/>
                        </a:cubicBezTo>
                        <a:lnTo>
                          <a:pt x="33100" y="194465"/>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14" name="Freeform 2061"/>
                  <p:cNvSpPr/>
                  <p:nvPr/>
                </p:nvSpPr>
                <p:spPr>
                  <a:xfrm>
                    <a:off x="6032557" y="4174592"/>
                    <a:ext cx="455373" cy="451196"/>
                  </a:xfrm>
                  <a:custGeom>
                    <a:avLst/>
                    <a:gdLst>
                      <a:gd name="connsiteX0" fmla="*/ 91027 w 455373"/>
                      <a:gd name="connsiteY0" fmla="*/ 451196 h 451196"/>
                      <a:gd name="connsiteX1" fmla="*/ 124127 w 455373"/>
                      <a:gd name="connsiteY1" fmla="*/ 442921 h 451196"/>
                      <a:gd name="connsiteX2" fmla="*/ 148953 w 455373"/>
                      <a:gd name="connsiteY2" fmla="*/ 426371 h 451196"/>
                      <a:gd name="connsiteX3" fmla="*/ 173778 w 455373"/>
                      <a:gd name="connsiteY3" fmla="*/ 409821 h 451196"/>
                      <a:gd name="connsiteX4" fmla="*/ 186191 w 455373"/>
                      <a:gd name="connsiteY4" fmla="*/ 401546 h 451196"/>
                      <a:gd name="connsiteX5" fmla="*/ 198603 w 455373"/>
                      <a:gd name="connsiteY5" fmla="*/ 397408 h 451196"/>
                      <a:gd name="connsiteX6" fmla="*/ 219291 w 455373"/>
                      <a:gd name="connsiteY6" fmla="*/ 380858 h 451196"/>
                      <a:gd name="connsiteX7" fmla="*/ 244116 w 455373"/>
                      <a:gd name="connsiteY7" fmla="*/ 364308 h 451196"/>
                      <a:gd name="connsiteX8" fmla="*/ 252391 w 455373"/>
                      <a:gd name="connsiteY8" fmla="*/ 356032 h 451196"/>
                      <a:gd name="connsiteX9" fmla="*/ 277217 w 455373"/>
                      <a:gd name="connsiteY9" fmla="*/ 347757 h 451196"/>
                      <a:gd name="connsiteX10" fmla="*/ 302042 w 455373"/>
                      <a:gd name="connsiteY10" fmla="*/ 335345 h 451196"/>
                      <a:gd name="connsiteX11" fmla="*/ 314455 w 455373"/>
                      <a:gd name="connsiteY11" fmla="*/ 327070 h 451196"/>
                      <a:gd name="connsiteX12" fmla="*/ 322730 w 455373"/>
                      <a:gd name="connsiteY12" fmla="*/ 318794 h 451196"/>
                      <a:gd name="connsiteX13" fmla="*/ 335143 w 455373"/>
                      <a:gd name="connsiteY13" fmla="*/ 314657 h 451196"/>
                      <a:gd name="connsiteX14" fmla="*/ 359968 w 455373"/>
                      <a:gd name="connsiteY14" fmla="*/ 302244 h 451196"/>
                      <a:gd name="connsiteX15" fmla="*/ 384793 w 455373"/>
                      <a:gd name="connsiteY15" fmla="*/ 289832 h 451196"/>
                      <a:gd name="connsiteX16" fmla="*/ 417894 w 455373"/>
                      <a:gd name="connsiteY16" fmla="*/ 273281 h 451196"/>
                      <a:gd name="connsiteX17" fmla="*/ 417894 w 455373"/>
                      <a:gd name="connsiteY17" fmla="*/ 273281 h 451196"/>
                      <a:gd name="connsiteX18" fmla="*/ 442719 w 455373"/>
                      <a:gd name="connsiteY18" fmla="*/ 256731 h 451196"/>
                      <a:gd name="connsiteX19" fmla="*/ 446857 w 455373"/>
                      <a:gd name="connsiteY19" fmla="*/ 244318 h 451196"/>
                      <a:gd name="connsiteX20" fmla="*/ 455132 w 455373"/>
                      <a:gd name="connsiteY20" fmla="*/ 231906 h 451196"/>
                      <a:gd name="connsiteX21" fmla="*/ 450994 w 455373"/>
                      <a:gd name="connsiteY21" fmla="*/ 178118 h 451196"/>
                      <a:gd name="connsiteX22" fmla="*/ 446857 w 455373"/>
                      <a:gd name="connsiteY22" fmla="*/ 165705 h 451196"/>
                      <a:gd name="connsiteX23" fmla="*/ 438581 w 455373"/>
                      <a:gd name="connsiteY23" fmla="*/ 157430 h 451196"/>
                      <a:gd name="connsiteX24" fmla="*/ 413756 w 455373"/>
                      <a:gd name="connsiteY24" fmla="*/ 149155 h 451196"/>
                      <a:gd name="connsiteX25" fmla="*/ 393068 w 455373"/>
                      <a:gd name="connsiteY25" fmla="*/ 136742 h 451196"/>
                      <a:gd name="connsiteX26" fmla="*/ 380656 w 455373"/>
                      <a:gd name="connsiteY26" fmla="*/ 128467 h 451196"/>
                      <a:gd name="connsiteX27" fmla="*/ 368243 w 455373"/>
                      <a:gd name="connsiteY27" fmla="*/ 124329 h 451196"/>
                      <a:gd name="connsiteX28" fmla="*/ 331005 w 455373"/>
                      <a:gd name="connsiteY28" fmla="*/ 103641 h 451196"/>
                      <a:gd name="connsiteX29" fmla="*/ 322730 w 455373"/>
                      <a:gd name="connsiteY29" fmla="*/ 91229 h 451196"/>
                      <a:gd name="connsiteX30" fmla="*/ 268942 w 455373"/>
                      <a:gd name="connsiteY30" fmla="*/ 70541 h 451196"/>
                      <a:gd name="connsiteX31" fmla="*/ 235841 w 455373"/>
                      <a:gd name="connsiteY31" fmla="*/ 62266 h 451196"/>
                      <a:gd name="connsiteX32" fmla="*/ 211016 w 455373"/>
                      <a:gd name="connsiteY32" fmla="*/ 53991 h 451196"/>
                      <a:gd name="connsiteX33" fmla="*/ 186191 w 455373"/>
                      <a:gd name="connsiteY33" fmla="*/ 37441 h 451196"/>
                      <a:gd name="connsiteX34" fmla="*/ 161365 w 455373"/>
                      <a:gd name="connsiteY34" fmla="*/ 29165 h 451196"/>
                      <a:gd name="connsiteX35" fmla="*/ 136540 w 455373"/>
                      <a:gd name="connsiteY35" fmla="*/ 16753 h 451196"/>
                      <a:gd name="connsiteX36" fmla="*/ 124127 w 455373"/>
                      <a:gd name="connsiteY36" fmla="*/ 8478 h 451196"/>
                      <a:gd name="connsiteX37" fmla="*/ 99302 w 455373"/>
                      <a:gd name="connsiteY37" fmla="*/ 203 h 451196"/>
                      <a:gd name="connsiteX38" fmla="*/ 49651 w 455373"/>
                      <a:gd name="connsiteY38" fmla="*/ 4340 h 451196"/>
                      <a:gd name="connsiteX39" fmla="*/ 41376 w 455373"/>
                      <a:gd name="connsiteY39" fmla="*/ 29165 h 451196"/>
                      <a:gd name="connsiteX40" fmla="*/ 33101 w 455373"/>
                      <a:gd name="connsiteY40" fmla="*/ 37441 h 451196"/>
                      <a:gd name="connsiteX41" fmla="*/ 24826 w 455373"/>
                      <a:gd name="connsiteY41" fmla="*/ 62266 h 451196"/>
                      <a:gd name="connsiteX42" fmla="*/ 20688 w 455373"/>
                      <a:gd name="connsiteY42" fmla="*/ 74679 h 451196"/>
                      <a:gd name="connsiteX43" fmla="*/ 16551 w 455373"/>
                      <a:gd name="connsiteY43" fmla="*/ 91229 h 451196"/>
                      <a:gd name="connsiteX44" fmla="*/ 12413 w 455373"/>
                      <a:gd name="connsiteY44" fmla="*/ 111917 h 451196"/>
                      <a:gd name="connsiteX45" fmla="*/ 4138 w 455373"/>
                      <a:gd name="connsiteY45" fmla="*/ 136742 h 451196"/>
                      <a:gd name="connsiteX46" fmla="*/ 0 w 455373"/>
                      <a:gd name="connsiteY46" fmla="*/ 149155 h 451196"/>
                      <a:gd name="connsiteX47" fmla="*/ 4138 w 455373"/>
                      <a:gd name="connsiteY47" fmla="*/ 236043 h 451196"/>
                      <a:gd name="connsiteX48" fmla="*/ 20688 w 455373"/>
                      <a:gd name="connsiteY48" fmla="*/ 273281 h 451196"/>
                      <a:gd name="connsiteX49" fmla="*/ 28963 w 455373"/>
                      <a:gd name="connsiteY49" fmla="*/ 298107 h 451196"/>
                      <a:gd name="connsiteX50" fmla="*/ 37238 w 455373"/>
                      <a:gd name="connsiteY50" fmla="*/ 310519 h 451196"/>
                      <a:gd name="connsiteX51" fmla="*/ 45514 w 455373"/>
                      <a:gd name="connsiteY51" fmla="*/ 335345 h 451196"/>
                      <a:gd name="connsiteX52" fmla="*/ 53789 w 455373"/>
                      <a:gd name="connsiteY52" fmla="*/ 360170 h 451196"/>
                      <a:gd name="connsiteX53" fmla="*/ 66201 w 455373"/>
                      <a:gd name="connsiteY53" fmla="*/ 397408 h 451196"/>
                      <a:gd name="connsiteX54" fmla="*/ 70339 w 455373"/>
                      <a:gd name="connsiteY54" fmla="*/ 409821 h 451196"/>
                      <a:gd name="connsiteX55" fmla="*/ 78614 w 455373"/>
                      <a:gd name="connsiteY55" fmla="*/ 442921 h 451196"/>
                      <a:gd name="connsiteX56" fmla="*/ 91027 w 455373"/>
                      <a:gd name="connsiteY56" fmla="*/ 451196 h 451196"/>
                      <a:gd name="connsiteX57" fmla="*/ 91027 w 455373"/>
                      <a:gd name="connsiteY57" fmla="*/ 451196 h 45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55373" h="451196">
                        <a:moveTo>
                          <a:pt x="91027" y="451196"/>
                        </a:moveTo>
                        <a:cubicBezTo>
                          <a:pt x="96544" y="449817"/>
                          <a:pt x="116968" y="446898"/>
                          <a:pt x="124127" y="442921"/>
                        </a:cubicBezTo>
                        <a:cubicBezTo>
                          <a:pt x="132821" y="438091"/>
                          <a:pt x="140678" y="431888"/>
                          <a:pt x="148953" y="426371"/>
                        </a:cubicBezTo>
                        <a:lnTo>
                          <a:pt x="173778" y="409821"/>
                        </a:lnTo>
                        <a:cubicBezTo>
                          <a:pt x="177916" y="407063"/>
                          <a:pt x="181473" y="403119"/>
                          <a:pt x="186191" y="401546"/>
                        </a:cubicBezTo>
                        <a:lnTo>
                          <a:pt x="198603" y="397408"/>
                        </a:lnTo>
                        <a:cubicBezTo>
                          <a:pt x="213893" y="374472"/>
                          <a:pt x="198129" y="392614"/>
                          <a:pt x="219291" y="380858"/>
                        </a:cubicBezTo>
                        <a:cubicBezTo>
                          <a:pt x="227985" y="376028"/>
                          <a:pt x="237084" y="371341"/>
                          <a:pt x="244116" y="364308"/>
                        </a:cubicBezTo>
                        <a:cubicBezTo>
                          <a:pt x="246874" y="361549"/>
                          <a:pt x="248902" y="357777"/>
                          <a:pt x="252391" y="356032"/>
                        </a:cubicBezTo>
                        <a:cubicBezTo>
                          <a:pt x="260193" y="352131"/>
                          <a:pt x="269959" y="352596"/>
                          <a:pt x="277217" y="347757"/>
                        </a:cubicBezTo>
                        <a:cubicBezTo>
                          <a:pt x="293258" y="337063"/>
                          <a:pt x="284912" y="341054"/>
                          <a:pt x="302042" y="335345"/>
                        </a:cubicBezTo>
                        <a:cubicBezTo>
                          <a:pt x="306180" y="332587"/>
                          <a:pt x="310572" y="330177"/>
                          <a:pt x="314455" y="327070"/>
                        </a:cubicBezTo>
                        <a:cubicBezTo>
                          <a:pt x="317501" y="324633"/>
                          <a:pt x="319385" y="320801"/>
                          <a:pt x="322730" y="318794"/>
                        </a:cubicBezTo>
                        <a:cubicBezTo>
                          <a:pt x="326470" y="316550"/>
                          <a:pt x="331005" y="316036"/>
                          <a:pt x="335143" y="314657"/>
                        </a:cubicBezTo>
                        <a:cubicBezTo>
                          <a:pt x="370708" y="290946"/>
                          <a:pt x="325713" y="319372"/>
                          <a:pt x="359968" y="302244"/>
                        </a:cubicBezTo>
                        <a:cubicBezTo>
                          <a:pt x="392046" y="286205"/>
                          <a:pt x="353599" y="300229"/>
                          <a:pt x="384793" y="289832"/>
                        </a:cubicBezTo>
                        <a:cubicBezTo>
                          <a:pt x="399236" y="275388"/>
                          <a:pt x="389367" y="282790"/>
                          <a:pt x="417894" y="273281"/>
                        </a:cubicBezTo>
                        <a:lnTo>
                          <a:pt x="417894" y="273281"/>
                        </a:lnTo>
                        <a:lnTo>
                          <a:pt x="442719" y="256731"/>
                        </a:lnTo>
                        <a:cubicBezTo>
                          <a:pt x="444098" y="252593"/>
                          <a:pt x="444906" y="248219"/>
                          <a:pt x="446857" y="244318"/>
                        </a:cubicBezTo>
                        <a:cubicBezTo>
                          <a:pt x="449081" y="239870"/>
                          <a:pt x="454822" y="236869"/>
                          <a:pt x="455132" y="231906"/>
                        </a:cubicBezTo>
                        <a:cubicBezTo>
                          <a:pt x="456254" y="213959"/>
                          <a:pt x="453224" y="195961"/>
                          <a:pt x="450994" y="178118"/>
                        </a:cubicBezTo>
                        <a:cubicBezTo>
                          <a:pt x="450453" y="173790"/>
                          <a:pt x="449101" y="169445"/>
                          <a:pt x="446857" y="165705"/>
                        </a:cubicBezTo>
                        <a:cubicBezTo>
                          <a:pt x="444850" y="162360"/>
                          <a:pt x="442070" y="159175"/>
                          <a:pt x="438581" y="157430"/>
                        </a:cubicBezTo>
                        <a:cubicBezTo>
                          <a:pt x="430779" y="153529"/>
                          <a:pt x="413756" y="149155"/>
                          <a:pt x="413756" y="149155"/>
                        </a:cubicBezTo>
                        <a:cubicBezTo>
                          <a:pt x="397593" y="132990"/>
                          <a:pt x="414553" y="147484"/>
                          <a:pt x="393068" y="136742"/>
                        </a:cubicBezTo>
                        <a:cubicBezTo>
                          <a:pt x="388620" y="134518"/>
                          <a:pt x="385104" y="130691"/>
                          <a:pt x="380656" y="128467"/>
                        </a:cubicBezTo>
                        <a:cubicBezTo>
                          <a:pt x="376755" y="126516"/>
                          <a:pt x="372056" y="126447"/>
                          <a:pt x="368243" y="124329"/>
                        </a:cubicBezTo>
                        <a:cubicBezTo>
                          <a:pt x="325561" y="100617"/>
                          <a:pt x="359092" y="113004"/>
                          <a:pt x="331005" y="103641"/>
                        </a:cubicBezTo>
                        <a:cubicBezTo>
                          <a:pt x="328247" y="99504"/>
                          <a:pt x="326472" y="94503"/>
                          <a:pt x="322730" y="91229"/>
                        </a:cubicBezTo>
                        <a:cubicBezTo>
                          <a:pt x="299163" y="70608"/>
                          <a:pt x="298559" y="74773"/>
                          <a:pt x="268942" y="70541"/>
                        </a:cubicBezTo>
                        <a:cubicBezTo>
                          <a:pt x="231286" y="57988"/>
                          <a:pt x="290750" y="77240"/>
                          <a:pt x="235841" y="62266"/>
                        </a:cubicBezTo>
                        <a:cubicBezTo>
                          <a:pt x="227426" y="59971"/>
                          <a:pt x="211016" y="53991"/>
                          <a:pt x="211016" y="53991"/>
                        </a:cubicBezTo>
                        <a:cubicBezTo>
                          <a:pt x="202741" y="48474"/>
                          <a:pt x="195626" y="40586"/>
                          <a:pt x="186191" y="37441"/>
                        </a:cubicBezTo>
                        <a:cubicBezTo>
                          <a:pt x="177916" y="34682"/>
                          <a:pt x="168623" y="34004"/>
                          <a:pt x="161365" y="29165"/>
                        </a:cubicBezTo>
                        <a:cubicBezTo>
                          <a:pt x="145324" y="18471"/>
                          <a:pt x="153670" y="22462"/>
                          <a:pt x="136540" y="16753"/>
                        </a:cubicBezTo>
                        <a:cubicBezTo>
                          <a:pt x="132402" y="13995"/>
                          <a:pt x="128671" y="10498"/>
                          <a:pt x="124127" y="8478"/>
                        </a:cubicBezTo>
                        <a:cubicBezTo>
                          <a:pt x="116156" y="4935"/>
                          <a:pt x="99302" y="203"/>
                          <a:pt x="99302" y="203"/>
                        </a:cubicBezTo>
                        <a:cubicBezTo>
                          <a:pt x="82752" y="1582"/>
                          <a:pt x="64505" y="-3087"/>
                          <a:pt x="49651" y="4340"/>
                        </a:cubicBezTo>
                        <a:cubicBezTo>
                          <a:pt x="41849" y="8241"/>
                          <a:pt x="47543" y="22997"/>
                          <a:pt x="41376" y="29165"/>
                        </a:cubicBezTo>
                        <a:lnTo>
                          <a:pt x="33101" y="37441"/>
                        </a:lnTo>
                        <a:lnTo>
                          <a:pt x="24826" y="62266"/>
                        </a:lnTo>
                        <a:cubicBezTo>
                          <a:pt x="23447" y="66404"/>
                          <a:pt x="21746" y="70448"/>
                          <a:pt x="20688" y="74679"/>
                        </a:cubicBezTo>
                        <a:cubicBezTo>
                          <a:pt x="19309" y="80196"/>
                          <a:pt x="17785" y="85678"/>
                          <a:pt x="16551" y="91229"/>
                        </a:cubicBezTo>
                        <a:cubicBezTo>
                          <a:pt x="15025" y="98094"/>
                          <a:pt x="14263" y="105132"/>
                          <a:pt x="12413" y="111917"/>
                        </a:cubicBezTo>
                        <a:cubicBezTo>
                          <a:pt x="10118" y="120332"/>
                          <a:pt x="6896" y="128467"/>
                          <a:pt x="4138" y="136742"/>
                        </a:cubicBezTo>
                        <a:lnTo>
                          <a:pt x="0" y="149155"/>
                        </a:lnTo>
                        <a:cubicBezTo>
                          <a:pt x="1379" y="178118"/>
                          <a:pt x="936" y="207225"/>
                          <a:pt x="4138" y="236043"/>
                        </a:cubicBezTo>
                        <a:cubicBezTo>
                          <a:pt x="7789" y="268899"/>
                          <a:pt x="11107" y="251723"/>
                          <a:pt x="20688" y="273281"/>
                        </a:cubicBezTo>
                        <a:cubicBezTo>
                          <a:pt x="24231" y="281252"/>
                          <a:pt x="24124" y="290849"/>
                          <a:pt x="28963" y="298107"/>
                        </a:cubicBezTo>
                        <a:cubicBezTo>
                          <a:pt x="31721" y="302244"/>
                          <a:pt x="35218" y="305975"/>
                          <a:pt x="37238" y="310519"/>
                        </a:cubicBezTo>
                        <a:cubicBezTo>
                          <a:pt x="40781" y="318490"/>
                          <a:pt x="42755" y="327070"/>
                          <a:pt x="45514" y="335345"/>
                        </a:cubicBezTo>
                        <a:lnTo>
                          <a:pt x="53789" y="360170"/>
                        </a:lnTo>
                        <a:lnTo>
                          <a:pt x="66201" y="397408"/>
                        </a:lnTo>
                        <a:cubicBezTo>
                          <a:pt x="67580" y="401546"/>
                          <a:pt x="69281" y="405590"/>
                          <a:pt x="70339" y="409821"/>
                        </a:cubicBezTo>
                        <a:cubicBezTo>
                          <a:pt x="73097" y="420854"/>
                          <a:pt x="69151" y="436613"/>
                          <a:pt x="78614" y="442921"/>
                        </a:cubicBezTo>
                        <a:cubicBezTo>
                          <a:pt x="82752" y="445679"/>
                          <a:pt x="86579" y="448972"/>
                          <a:pt x="91027" y="451196"/>
                        </a:cubicBezTo>
                        <a:lnTo>
                          <a:pt x="91027" y="45119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t>S</a:t>
                    </a:r>
                    <a:endParaRPr lang="en-US" sz="800" dirty="0"/>
                  </a:p>
                </p:txBody>
              </p:sp>
            </p:grpSp>
            <p:grpSp>
              <p:nvGrpSpPr>
                <p:cNvPr id="69" name="Group 92"/>
                <p:cNvGrpSpPr/>
                <p:nvPr/>
              </p:nvGrpSpPr>
              <p:grpSpPr>
                <a:xfrm rot="11084803">
                  <a:off x="7666414" y="1214109"/>
                  <a:ext cx="1026114" cy="757375"/>
                  <a:chOff x="6032557" y="4174592"/>
                  <a:chExt cx="1026114" cy="757375"/>
                </a:xfrm>
              </p:grpSpPr>
              <p:sp>
                <p:nvSpPr>
                  <p:cNvPr id="109" name="Freeform 93"/>
                  <p:cNvSpPr/>
                  <p:nvPr/>
                </p:nvSpPr>
                <p:spPr>
                  <a:xfrm>
                    <a:off x="6636446" y="4472699"/>
                    <a:ext cx="422225" cy="446856"/>
                  </a:xfrm>
                  <a:custGeom>
                    <a:avLst/>
                    <a:gdLst>
                      <a:gd name="connsiteX0" fmla="*/ 4332 w 422225"/>
                      <a:gd name="connsiteY0" fmla="*/ 397205 h 446856"/>
                      <a:gd name="connsiteX1" fmla="*/ 8470 w 422225"/>
                      <a:gd name="connsiteY1" fmla="*/ 339279 h 446856"/>
                      <a:gd name="connsiteX2" fmla="*/ 12607 w 422225"/>
                      <a:gd name="connsiteY2" fmla="*/ 302041 h 446856"/>
                      <a:gd name="connsiteX3" fmla="*/ 4332 w 422225"/>
                      <a:gd name="connsiteY3" fmla="*/ 177915 h 446856"/>
                      <a:gd name="connsiteX4" fmla="*/ 8470 w 422225"/>
                      <a:gd name="connsiteY4" fmla="*/ 74476 h 446856"/>
                      <a:gd name="connsiteX5" fmla="*/ 20883 w 422225"/>
                      <a:gd name="connsiteY5" fmla="*/ 33100 h 446856"/>
                      <a:gd name="connsiteX6" fmla="*/ 33295 w 422225"/>
                      <a:gd name="connsiteY6" fmla="*/ 28963 h 446856"/>
                      <a:gd name="connsiteX7" fmla="*/ 53983 w 422225"/>
                      <a:gd name="connsiteY7" fmla="*/ 16550 h 446856"/>
                      <a:gd name="connsiteX8" fmla="*/ 66396 w 422225"/>
                      <a:gd name="connsiteY8" fmla="*/ 8275 h 446856"/>
                      <a:gd name="connsiteX9" fmla="*/ 91221 w 422225"/>
                      <a:gd name="connsiteY9" fmla="*/ 0 h 446856"/>
                      <a:gd name="connsiteX10" fmla="*/ 132597 w 422225"/>
                      <a:gd name="connsiteY10" fmla="*/ 8275 h 446856"/>
                      <a:gd name="connsiteX11" fmla="*/ 157422 w 422225"/>
                      <a:gd name="connsiteY11" fmla="*/ 20687 h 446856"/>
                      <a:gd name="connsiteX12" fmla="*/ 178110 w 422225"/>
                      <a:gd name="connsiteY12" fmla="*/ 33100 h 446856"/>
                      <a:gd name="connsiteX13" fmla="*/ 190522 w 422225"/>
                      <a:gd name="connsiteY13" fmla="*/ 45513 h 446856"/>
                      <a:gd name="connsiteX14" fmla="*/ 215348 w 422225"/>
                      <a:gd name="connsiteY14" fmla="*/ 57925 h 446856"/>
                      <a:gd name="connsiteX15" fmla="*/ 236035 w 422225"/>
                      <a:gd name="connsiteY15" fmla="*/ 70338 h 446856"/>
                      <a:gd name="connsiteX16" fmla="*/ 260861 w 422225"/>
                      <a:gd name="connsiteY16" fmla="*/ 86888 h 446856"/>
                      <a:gd name="connsiteX17" fmla="*/ 273273 w 422225"/>
                      <a:gd name="connsiteY17" fmla="*/ 95163 h 446856"/>
                      <a:gd name="connsiteX18" fmla="*/ 281549 w 422225"/>
                      <a:gd name="connsiteY18" fmla="*/ 103439 h 446856"/>
                      <a:gd name="connsiteX19" fmla="*/ 306374 w 422225"/>
                      <a:gd name="connsiteY19" fmla="*/ 119989 h 446856"/>
                      <a:gd name="connsiteX20" fmla="*/ 318787 w 422225"/>
                      <a:gd name="connsiteY20" fmla="*/ 128264 h 446856"/>
                      <a:gd name="connsiteX21" fmla="*/ 327062 w 422225"/>
                      <a:gd name="connsiteY21" fmla="*/ 140677 h 446856"/>
                      <a:gd name="connsiteX22" fmla="*/ 351887 w 422225"/>
                      <a:gd name="connsiteY22" fmla="*/ 157227 h 446856"/>
                      <a:gd name="connsiteX23" fmla="*/ 368437 w 422225"/>
                      <a:gd name="connsiteY23" fmla="*/ 177915 h 446856"/>
                      <a:gd name="connsiteX24" fmla="*/ 380850 w 422225"/>
                      <a:gd name="connsiteY24" fmla="*/ 186190 h 446856"/>
                      <a:gd name="connsiteX25" fmla="*/ 401538 w 422225"/>
                      <a:gd name="connsiteY25" fmla="*/ 202740 h 446856"/>
                      <a:gd name="connsiteX26" fmla="*/ 409813 w 422225"/>
                      <a:gd name="connsiteY26" fmla="*/ 215153 h 446856"/>
                      <a:gd name="connsiteX27" fmla="*/ 422225 w 422225"/>
                      <a:gd name="connsiteY27" fmla="*/ 223428 h 446856"/>
                      <a:gd name="connsiteX28" fmla="*/ 418088 w 422225"/>
                      <a:gd name="connsiteY28" fmla="*/ 252391 h 446856"/>
                      <a:gd name="connsiteX29" fmla="*/ 405675 w 422225"/>
                      <a:gd name="connsiteY29" fmla="*/ 260666 h 446856"/>
                      <a:gd name="connsiteX30" fmla="*/ 384987 w 422225"/>
                      <a:gd name="connsiteY30" fmla="*/ 281353 h 446856"/>
                      <a:gd name="connsiteX31" fmla="*/ 368437 w 422225"/>
                      <a:gd name="connsiteY31" fmla="*/ 306179 h 446856"/>
                      <a:gd name="connsiteX32" fmla="*/ 364300 w 422225"/>
                      <a:gd name="connsiteY32" fmla="*/ 318591 h 446856"/>
                      <a:gd name="connsiteX33" fmla="*/ 347749 w 422225"/>
                      <a:gd name="connsiteY33" fmla="*/ 335142 h 446856"/>
                      <a:gd name="connsiteX34" fmla="*/ 335337 w 422225"/>
                      <a:gd name="connsiteY34" fmla="*/ 355830 h 446856"/>
                      <a:gd name="connsiteX35" fmla="*/ 327062 w 422225"/>
                      <a:gd name="connsiteY35" fmla="*/ 368242 h 446856"/>
                      <a:gd name="connsiteX36" fmla="*/ 302236 w 422225"/>
                      <a:gd name="connsiteY36" fmla="*/ 384792 h 446856"/>
                      <a:gd name="connsiteX37" fmla="*/ 281549 w 422225"/>
                      <a:gd name="connsiteY37" fmla="*/ 397205 h 446856"/>
                      <a:gd name="connsiteX38" fmla="*/ 273273 w 422225"/>
                      <a:gd name="connsiteY38" fmla="*/ 405480 h 446856"/>
                      <a:gd name="connsiteX39" fmla="*/ 248448 w 422225"/>
                      <a:gd name="connsiteY39" fmla="*/ 413755 h 446856"/>
                      <a:gd name="connsiteX40" fmla="*/ 236035 w 422225"/>
                      <a:gd name="connsiteY40" fmla="*/ 417893 h 446856"/>
                      <a:gd name="connsiteX41" fmla="*/ 198797 w 422225"/>
                      <a:gd name="connsiteY41" fmla="*/ 430306 h 446856"/>
                      <a:gd name="connsiteX42" fmla="*/ 165697 w 422225"/>
                      <a:gd name="connsiteY42" fmla="*/ 438581 h 446856"/>
                      <a:gd name="connsiteX43" fmla="*/ 120184 w 422225"/>
                      <a:gd name="connsiteY43" fmla="*/ 442718 h 446856"/>
                      <a:gd name="connsiteX44" fmla="*/ 58121 w 422225"/>
                      <a:gd name="connsiteY44" fmla="*/ 446856 h 446856"/>
                      <a:gd name="connsiteX45" fmla="*/ 4332 w 422225"/>
                      <a:gd name="connsiteY45" fmla="*/ 442718 h 446856"/>
                      <a:gd name="connsiteX46" fmla="*/ 195 w 422225"/>
                      <a:gd name="connsiteY46" fmla="*/ 430306 h 446856"/>
                      <a:gd name="connsiteX47" fmla="*/ 4332 w 422225"/>
                      <a:gd name="connsiteY47" fmla="*/ 397205 h 44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22225" h="446856">
                        <a:moveTo>
                          <a:pt x="4332" y="397205"/>
                        </a:moveTo>
                        <a:cubicBezTo>
                          <a:pt x="5711" y="382034"/>
                          <a:pt x="6793" y="358564"/>
                          <a:pt x="8470" y="339279"/>
                        </a:cubicBezTo>
                        <a:cubicBezTo>
                          <a:pt x="9552" y="326837"/>
                          <a:pt x="12607" y="314530"/>
                          <a:pt x="12607" y="302041"/>
                        </a:cubicBezTo>
                        <a:cubicBezTo>
                          <a:pt x="12607" y="221272"/>
                          <a:pt x="12781" y="228603"/>
                          <a:pt x="4332" y="177915"/>
                        </a:cubicBezTo>
                        <a:cubicBezTo>
                          <a:pt x="5711" y="143435"/>
                          <a:pt x="6096" y="108901"/>
                          <a:pt x="8470" y="74476"/>
                        </a:cubicBezTo>
                        <a:cubicBezTo>
                          <a:pt x="8852" y="68932"/>
                          <a:pt x="19812" y="33457"/>
                          <a:pt x="20883" y="33100"/>
                        </a:cubicBezTo>
                        <a:lnTo>
                          <a:pt x="33295" y="28963"/>
                        </a:lnTo>
                        <a:cubicBezTo>
                          <a:pt x="49457" y="12799"/>
                          <a:pt x="32499" y="27291"/>
                          <a:pt x="53983" y="16550"/>
                        </a:cubicBezTo>
                        <a:cubicBezTo>
                          <a:pt x="58431" y="14326"/>
                          <a:pt x="61852" y="10295"/>
                          <a:pt x="66396" y="8275"/>
                        </a:cubicBezTo>
                        <a:cubicBezTo>
                          <a:pt x="74367" y="4732"/>
                          <a:pt x="91221" y="0"/>
                          <a:pt x="91221" y="0"/>
                        </a:cubicBezTo>
                        <a:cubicBezTo>
                          <a:pt x="101899" y="1525"/>
                          <a:pt x="121041" y="2497"/>
                          <a:pt x="132597" y="8275"/>
                        </a:cubicBezTo>
                        <a:cubicBezTo>
                          <a:pt x="164672" y="24313"/>
                          <a:pt x="126228" y="10291"/>
                          <a:pt x="157422" y="20687"/>
                        </a:cubicBezTo>
                        <a:cubicBezTo>
                          <a:pt x="183191" y="46459"/>
                          <a:pt x="145885" y="11617"/>
                          <a:pt x="178110" y="33100"/>
                        </a:cubicBezTo>
                        <a:cubicBezTo>
                          <a:pt x="182979" y="36346"/>
                          <a:pt x="186027" y="41767"/>
                          <a:pt x="190522" y="45513"/>
                        </a:cubicBezTo>
                        <a:cubicBezTo>
                          <a:pt x="201216" y="54425"/>
                          <a:pt x="202908" y="53779"/>
                          <a:pt x="215348" y="57925"/>
                        </a:cubicBezTo>
                        <a:cubicBezTo>
                          <a:pt x="233911" y="76490"/>
                          <a:pt x="211868" y="56912"/>
                          <a:pt x="236035" y="70338"/>
                        </a:cubicBezTo>
                        <a:cubicBezTo>
                          <a:pt x="244729" y="75168"/>
                          <a:pt x="252586" y="81371"/>
                          <a:pt x="260861" y="86888"/>
                        </a:cubicBezTo>
                        <a:cubicBezTo>
                          <a:pt x="264998" y="89646"/>
                          <a:pt x="269757" y="91647"/>
                          <a:pt x="273273" y="95163"/>
                        </a:cubicBezTo>
                        <a:cubicBezTo>
                          <a:pt x="276032" y="97922"/>
                          <a:pt x="278428" y="101098"/>
                          <a:pt x="281549" y="103439"/>
                        </a:cubicBezTo>
                        <a:cubicBezTo>
                          <a:pt x="289505" y="109406"/>
                          <a:pt x="298099" y="114472"/>
                          <a:pt x="306374" y="119989"/>
                        </a:cubicBezTo>
                        <a:lnTo>
                          <a:pt x="318787" y="128264"/>
                        </a:lnTo>
                        <a:cubicBezTo>
                          <a:pt x="321545" y="132402"/>
                          <a:pt x="323320" y="137402"/>
                          <a:pt x="327062" y="140677"/>
                        </a:cubicBezTo>
                        <a:cubicBezTo>
                          <a:pt x="334547" y="147226"/>
                          <a:pt x="351887" y="157227"/>
                          <a:pt x="351887" y="157227"/>
                        </a:cubicBezTo>
                        <a:cubicBezTo>
                          <a:pt x="358029" y="166440"/>
                          <a:pt x="360017" y="171179"/>
                          <a:pt x="368437" y="177915"/>
                        </a:cubicBezTo>
                        <a:cubicBezTo>
                          <a:pt x="372320" y="181022"/>
                          <a:pt x="376712" y="183432"/>
                          <a:pt x="380850" y="186190"/>
                        </a:cubicBezTo>
                        <a:cubicBezTo>
                          <a:pt x="404566" y="221763"/>
                          <a:pt x="372986" y="179898"/>
                          <a:pt x="401538" y="202740"/>
                        </a:cubicBezTo>
                        <a:cubicBezTo>
                          <a:pt x="405421" y="205847"/>
                          <a:pt x="406297" y="211637"/>
                          <a:pt x="409813" y="215153"/>
                        </a:cubicBezTo>
                        <a:cubicBezTo>
                          <a:pt x="413329" y="218669"/>
                          <a:pt x="418088" y="220670"/>
                          <a:pt x="422225" y="223428"/>
                        </a:cubicBezTo>
                        <a:cubicBezTo>
                          <a:pt x="420846" y="233082"/>
                          <a:pt x="422049" y="243479"/>
                          <a:pt x="418088" y="252391"/>
                        </a:cubicBezTo>
                        <a:cubicBezTo>
                          <a:pt x="416068" y="256935"/>
                          <a:pt x="409191" y="257150"/>
                          <a:pt x="405675" y="260666"/>
                        </a:cubicBezTo>
                        <a:cubicBezTo>
                          <a:pt x="378091" y="288249"/>
                          <a:pt x="418089" y="259286"/>
                          <a:pt x="384987" y="281353"/>
                        </a:cubicBezTo>
                        <a:cubicBezTo>
                          <a:pt x="379470" y="289628"/>
                          <a:pt x="371582" y="296744"/>
                          <a:pt x="368437" y="306179"/>
                        </a:cubicBezTo>
                        <a:cubicBezTo>
                          <a:pt x="367058" y="310316"/>
                          <a:pt x="366835" y="315042"/>
                          <a:pt x="364300" y="318591"/>
                        </a:cubicBezTo>
                        <a:cubicBezTo>
                          <a:pt x="359765" y="324940"/>
                          <a:pt x="347749" y="335142"/>
                          <a:pt x="347749" y="335142"/>
                        </a:cubicBezTo>
                        <a:cubicBezTo>
                          <a:pt x="340565" y="356695"/>
                          <a:pt x="348317" y="339604"/>
                          <a:pt x="335337" y="355830"/>
                        </a:cubicBezTo>
                        <a:cubicBezTo>
                          <a:pt x="332231" y="359713"/>
                          <a:pt x="330804" y="364968"/>
                          <a:pt x="327062" y="368242"/>
                        </a:cubicBezTo>
                        <a:cubicBezTo>
                          <a:pt x="319577" y="374791"/>
                          <a:pt x="309268" y="377759"/>
                          <a:pt x="302236" y="384792"/>
                        </a:cubicBezTo>
                        <a:cubicBezTo>
                          <a:pt x="290877" y="396152"/>
                          <a:pt x="297662" y="391834"/>
                          <a:pt x="281549" y="397205"/>
                        </a:cubicBezTo>
                        <a:cubicBezTo>
                          <a:pt x="278790" y="399963"/>
                          <a:pt x="276762" y="403735"/>
                          <a:pt x="273273" y="405480"/>
                        </a:cubicBezTo>
                        <a:cubicBezTo>
                          <a:pt x="265471" y="409381"/>
                          <a:pt x="256723" y="410997"/>
                          <a:pt x="248448" y="413755"/>
                        </a:cubicBezTo>
                        <a:lnTo>
                          <a:pt x="236035" y="417893"/>
                        </a:lnTo>
                        <a:lnTo>
                          <a:pt x="198797" y="430306"/>
                        </a:lnTo>
                        <a:cubicBezTo>
                          <a:pt x="185290" y="434808"/>
                          <a:pt x="181668" y="436585"/>
                          <a:pt x="165697" y="438581"/>
                        </a:cubicBezTo>
                        <a:cubicBezTo>
                          <a:pt x="150581" y="440470"/>
                          <a:pt x="135373" y="441550"/>
                          <a:pt x="120184" y="442718"/>
                        </a:cubicBezTo>
                        <a:cubicBezTo>
                          <a:pt x="99511" y="444308"/>
                          <a:pt x="78809" y="445477"/>
                          <a:pt x="58121" y="446856"/>
                        </a:cubicBezTo>
                        <a:cubicBezTo>
                          <a:pt x="40191" y="445477"/>
                          <a:pt x="21623" y="447658"/>
                          <a:pt x="4332" y="442718"/>
                        </a:cubicBezTo>
                        <a:cubicBezTo>
                          <a:pt x="139" y="441520"/>
                          <a:pt x="485" y="434657"/>
                          <a:pt x="195" y="430306"/>
                        </a:cubicBezTo>
                        <a:cubicBezTo>
                          <a:pt x="-906" y="413792"/>
                          <a:pt x="2953" y="412376"/>
                          <a:pt x="4332" y="39720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10" name="Freeform 94"/>
                  <p:cNvSpPr/>
                  <p:nvPr/>
                </p:nvSpPr>
                <p:spPr>
                  <a:xfrm>
                    <a:off x="6160822" y="4476836"/>
                    <a:ext cx="417907" cy="455131"/>
                  </a:xfrm>
                  <a:custGeom>
                    <a:avLst/>
                    <a:gdLst>
                      <a:gd name="connsiteX0" fmla="*/ 33100 w 417907"/>
                      <a:gd name="connsiteY0" fmla="*/ 194465 h 455131"/>
                      <a:gd name="connsiteX1" fmla="*/ 53788 w 417907"/>
                      <a:gd name="connsiteY1" fmla="*/ 186190 h 455131"/>
                      <a:gd name="connsiteX2" fmla="*/ 66201 w 417907"/>
                      <a:gd name="connsiteY2" fmla="*/ 182053 h 455131"/>
                      <a:gd name="connsiteX3" fmla="*/ 103439 w 417907"/>
                      <a:gd name="connsiteY3" fmla="*/ 161365 h 455131"/>
                      <a:gd name="connsiteX4" fmla="*/ 128264 w 417907"/>
                      <a:gd name="connsiteY4" fmla="*/ 144815 h 455131"/>
                      <a:gd name="connsiteX5" fmla="*/ 140677 w 417907"/>
                      <a:gd name="connsiteY5" fmla="*/ 136540 h 455131"/>
                      <a:gd name="connsiteX6" fmla="*/ 161364 w 417907"/>
                      <a:gd name="connsiteY6" fmla="*/ 124127 h 455131"/>
                      <a:gd name="connsiteX7" fmla="*/ 182052 w 417907"/>
                      <a:gd name="connsiteY7" fmla="*/ 111714 h 455131"/>
                      <a:gd name="connsiteX8" fmla="*/ 206878 w 417907"/>
                      <a:gd name="connsiteY8" fmla="*/ 95164 h 455131"/>
                      <a:gd name="connsiteX9" fmla="*/ 219290 w 417907"/>
                      <a:gd name="connsiteY9" fmla="*/ 91026 h 455131"/>
                      <a:gd name="connsiteX10" fmla="*/ 256528 w 417907"/>
                      <a:gd name="connsiteY10" fmla="*/ 62064 h 455131"/>
                      <a:gd name="connsiteX11" fmla="*/ 260666 w 417907"/>
                      <a:gd name="connsiteY11" fmla="*/ 49651 h 455131"/>
                      <a:gd name="connsiteX12" fmla="*/ 285491 w 417907"/>
                      <a:gd name="connsiteY12" fmla="*/ 33101 h 455131"/>
                      <a:gd name="connsiteX13" fmla="*/ 310316 w 417907"/>
                      <a:gd name="connsiteY13" fmla="*/ 20688 h 455131"/>
                      <a:gd name="connsiteX14" fmla="*/ 318592 w 417907"/>
                      <a:gd name="connsiteY14" fmla="*/ 12413 h 455131"/>
                      <a:gd name="connsiteX15" fmla="*/ 331004 w 417907"/>
                      <a:gd name="connsiteY15" fmla="*/ 8275 h 455131"/>
                      <a:gd name="connsiteX16" fmla="*/ 343417 w 417907"/>
                      <a:gd name="connsiteY16" fmla="*/ 0 h 455131"/>
                      <a:gd name="connsiteX17" fmla="*/ 397205 w 417907"/>
                      <a:gd name="connsiteY17" fmla="*/ 12413 h 455131"/>
                      <a:gd name="connsiteX18" fmla="*/ 409618 w 417907"/>
                      <a:gd name="connsiteY18" fmla="*/ 16550 h 455131"/>
                      <a:gd name="connsiteX19" fmla="*/ 417893 w 417907"/>
                      <a:gd name="connsiteY19" fmla="*/ 24826 h 455131"/>
                      <a:gd name="connsiteX20" fmla="*/ 409618 w 417907"/>
                      <a:gd name="connsiteY20" fmla="*/ 455131 h 455131"/>
                      <a:gd name="connsiteX21" fmla="*/ 384792 w 417907"/>
                      <a:gd name="connsiteY21" fmla="*/ 450994 h 455131"/>
                      <a:gd name="connsiteX22" fmla="*/ 289629 w 417907"/>
                      <a:gd name="connsiteY22" fmla="*/ 446856 h 455131"/>
                      <a:gd name="connsiteX23" fmla="*/ 264803 w 417907"/>
                      <a:gd name="connsiteY23" fmla="*/ 438581 h 455131"/>
                      <a:gd name="connsiteX24" fmla="*/ 227565 w 417907"/>
                      <a:gd name="connsiteY24" fmla="*/ 426169 h 455131"/>
                      <a:gd name="connsiteX25" fmla="*/ 215153 w 417907"/>
                      <a:gd name="connsiteY25" fmla="*/ 422031 h 455131"/>
                      <a:gd name="connsiteX26" fmla="*/ 202740 w 417907"/>
                      <a:gd name="connsiteY26" fmla="*/ 417893 h 455131"/>
                      <a:gd name="connsiteX27" fmla="*/ 186190 w 417907"/>
                      <a:gd name="connsiteY27" fmla="*/ 409618 h 455131"/>
                      <a:gd name="connsiteX28" fmla="*/ 161364 w 417907"/>
                      <a:gd name="connsiteY28" fmla="*/ 401343 h 455131"/>
                      <a:gd name="connsiteX29" fmla="*/ 148952 w 417907"/>
                      <a:gd name="connsiteY29" fmla="*/ 393068 h 455131"/>
                      <a:gd name="connsiteX30" fmla="*/ 124126 w 417907"/>
                      <a:gd name="connsiteY30" fmla="*/ 384793 h 455131"/>
                      <a:gd name="connsiteX31" fmla="*/ 86888 w 417907"/>
                      <a:gd name="connsiteY31" fmla="*/ 359968 h 455131"/>
                      <a:gd name="connsiteX32" fmla="*/ 74476 w 417907"/>
                      <a:gd name="connsiteY32" fmla="*/ 351693 h 455131"/>
                      <a:gd name="connsiteX33" fmla="*/ 53788 w 417907"/>
                      <a:gd name="connsiteY33" fmla="*/ 335142 h 455131"/>
                      <a:gd name="connsiteX34" fmla="*/ 37238 w 417907"/>
                      <a:gd name="connsiteY34" fmla="*/ 314454 h 455131"/>
                      <a:gd name="connsiteX35" fmla="*/ 24825 w 417907"/>
                      <a:gd name="connsiteY35" fmla="*/ 306179 h 455131"/>
                      <a:gd name="connsiteX36" fmla="*/ 12412 w 417907"/>
                      <a:gd name="connsiteY36" fmla="*/ 285492 h 455131"/>
                      <a:gd name="connsiteX37" fmla="*/ 8275 w 417907"/>
                      <a:gd name="connsiteY37" fmla="*/ 273079 h 455131"/>
                      <a:gd name="connsiteX38" fmla="*/ 0 w 417907"/>
                      <a:gd name="connsiteY38" fmla="*/ 244116 h 455131"/>
                      <a:gd name="connsiteX39" fmla="*/ 4137 w 417907"/>
                      <a:gd name="connsiteY39" fmla="*/ 215153 h 455131"/>
                      <a:gd name="connsiteX40" fmla="*/ 16550 w 417907"/>
                      <a:gd name="connsiteY40" fmla="*/ 211016 h 455131"/>
                      <a:gd name="connsiteX41" fmla="*/ 28963 w 417907"/>
                      <a:gd name="connsiteY41" fmla="*/ 202740 h 455131"/>
                      <a:gd name="connsiteX42" fmla="*/ 53788 w 417907"/>
                      <a:gd name="connsiteY42" fmla="*/ 194465 h 455131"/>
                      <a:gd name="connsiteX43" fmla="*/ 33100 w 417907"/>
                      <a:gd name="connsiteY43" fmla="*/ 194465 h 455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17907" h="455131">
                        <a:moveTo>
                          <a:pt x="33100" y="194465"/>
                        </a:moveTo>
                        <a:cubicBezTo>
                          <a:pt x="39996" y="191707"/>
                          <a:pt x="46834" y="188798"/>
                          <a:pt x="53788" y="186190"/>
                        </a:cubicBezTo>
                        <a:cubicBezTo>
                          <a:pt x="57872" y="184659"/>
                          <a:pt x="62388" y="184171"/>
                          <a:pt x="66201" y="182053"/>
                        </a:cubicBezTo>
                        <a:cubicBezTo>
                          <a:pt x="108882" y="158341"/>
                          <a:pt x="75352" y="170726"/>
                          <a:pt x="103439" y="161365"/>
                        </a:cubicBezTo>
                        <a:lnTo>
                          <a:pt x="128264" y="144815"/>
                        </a:lnTo>
                        <a:cubicBezTo>
                          <a:pt x="132402" y="142057"/>
                          <a:pt x="137161" y="140057"/>
                          <a:pt x="140677" y="136540"/>
                        </a:cubicBezTo>
                        <a:cubicBezTo>
                          <a:pt x="152036" y="125180"/>
                          <a:pt x="145251" y="129498"/>
                          <a:pt x="161364" y="124127"/>
                        </a:cubicBezTo>
                        <a:cubicBezTo>
                          <a:pt x="179931" y="105562"/>
                          <a:pt x="157882" y="125142"/>
                          <a:pt x="182052" y="111714"/>
                        </a:cubicBezTo>
                        <a:cubicBezTo>
                          <a:pt x="190746" y="106884"/>
                          <a:pt x="197443" y="98310"/>
                          <a:pt x="206878" y="95164"/>
                        </a:cubicBezTo>
                        <a:cubicBezTo>
                          <a:pt x="211015" y="93785"/>
                          <a:pt x="215478" y="93144"/>
                          <a:pt x="219290" y="91026"/>
                        </a:cubicBezTo>
                        <a:cubicBezTo>
                          <a:pt x="241563" y="78652"/>
                          <a:pt x="241450" y="77142"/>
                          <a:pt x="256528" y="62064"/>
                        </a:cubicBezTo>
                        <a:cubicBezTo>
                          <a:pt x="257907" y="57926"/>
                          <a:pt x="257582" y="52735"/>
                          <a:pt x="260666" y="49651"/>
                        </a:cubicBezTo>
                        <a:cubicBezTo>
                          <a:pt x="267698" y="42619"/>
                          <a:pt x="277216" y="38618"/>
                          <a:pt x="285491" y="33101"/>
                        </a:cubicBezTo>
                        <a:cubicBezTo>
                          <a:pt x="301532" y="22407"/>
                          <a:pt x="293187" y="26399"/>
                          <a:pt x="310316" y="20688"/>
                        </a:cubicBezTo>
                        <a:cubicBezTo>
                          <a:pt x="313075" y="17930"/>
                          <a:pt x="315247" y="14420"/>
                          <a:pt x="318592" y="12413"/>
                        </a:cubicBezTo>
                        <a:cubicBezTo>
                          <a:pt x="322332" y="10169"/>
                          <a:pt x="327103" y="10225"/>
                          <a:pt x="331004" y="8275"/>
                        </a:cubicBezTo>
                        <a:cubicBezTo>
                          <a:pt x="335452" y="6051"/>
                          <a:pt x="339279" y="2758"/>
                          <a:pt x="343417" y="0"/>
                        </a:cubicBezTo>
                        <a:cubicBezTo>
                          <a:pt x="381019" y="5372"/>
                          <a:pt x="363125" y="1054"/>
                          <a:pt x="397205" y="12413"/>
                        </a:cubicBezTo>
                        <a:lnTo>
                          <a:pt x="409618" y="16550"/>
                        </a:lnTo>
                        <a:cubicBezTo>
                          <a:pt x="412376" y="19309"/>
                          <a:pt x="417826" y="20925"/>
                          <a:pt x="417893" y="24826"/>
                        </a:cubicBezTo>
                        <a:cubicBezTo>
                          <a:pt x="418294" y="48079"/>
                          <a:pt x="410460" y="414730"/>
                          <a:pt x="409618" y="455131"/>
                        </a:cubicBezTo>
                        <a:cubicBezTo>
                          <a:pt x="401343" y="453752"/>
                          <a:pt x="393162" y="451571"/>
                          <a:pt x="384792" y="450994"/>
                        </a:cubicBezTo>
                        <a:cubicBezTo>
                          <a:pt x="353116" y="448809"/>
                          <a:pt x="321211" y="450123"/>
                          <a:pt x="289629" y="446856"/>
                        </a:cubicBezTo>
                        <a:cubicBezTo>
                          <a:pt x="280952" y="445958"/>
                          <a:pt x="273078" y="441339"/>
                          <a:pt x="264803" y="438581"/>
                        </a:cubicBezTo>
                        <a:lnTo>
                          <a:pt x="227565" y="426169"/>
                        </a:lnTo>
                        <a:lnTo>
                          <a:pt x="215153" y="422031"/>
                        </a:lnTo>
                        <a:cubicBezTo>
                          <a:pt x="211015" y="420652"/>
                          <a:pt x="206641" y="419844"/>
                          <a:pt x="202740" y="417893"/>
                        </a:cubicBezTo>
                        <a:cubicBezTo>
                          <a:pt x="197223" y="415135"/>
                          <a:pt x="191917" y="411909"/>
                          <a:pt x="186190" y="409618"/>
                        </a:cubicBezTo>
                        <a:cubicBezTo>
                          <a:pt x="178091" y="406378"/>
                          <a:pt x="168622" y="406182"/>
                          <a:pt x="161364" y="401343"/>
                        </a:cubicBezTo>
                        <a:cubicBezTo>
                          <a:pt x="157227" y="398585"/>
                          <a:pt x="153496" y="395088"/>
                          <a:pt x="148952" y="393068"/>
                        </a:cubicBezTo>
                        <a:cubicBezTo>
                          <a:pt x="140981" y="389525"/>
                          <a:pt x="131384" y="389632"/>
                          <a:pt x="124126" y="384793"/>
                        </a:cubicBezTo>
                        <a:lnTo>
                          <a:pt x="86888" y="359968"/>
                        </a:lnTo>
                        <a:cubicBezTo>
                          <a:pt x="82751" y="357210"/>
                          <a:pt x="77992" y="355209"/>
                          <a:pt x="74476" y="351693"/>
                        </a:cubicBezTo>
                        <a:cubicBezTo>
                          <a:pt x="62685" y="339900"/>
                          <a:pt x="69447" y="345581"/>
                          <a:pt x="53788" y="335142"/>
                        </a:cubicBezTo>
                        <a:cubicBezTo>
                          <a:pt x="47646" y="325929"/>
                          <a:pt x="45658" y="321190"/>
                          <a:pt x="37238" y="314454"/>
                        </a:cubicBezTo>
                        <a:cubicBezTo>
                          <a:pt x="33355" y="311347"/>
                          <a:pt x="28963" y="308937"/>
                          <a:pt x="24825" y="306179"/>
                        </a:cubicBezTo>
                        <a:cubicBezTo>
                          <a:pt x="13105" y="271017"/>
                          <a:pt x="29452" y="313891"/>
                          <a:pt x="12412" y="285492"/>
                        </a:cubicBezTo>
                        <a:cubicBezTo>
                          <a:pt x="10168" y="281752"/>
                          <a:pt x="9473" y="277273"/>
                          <a:pt x="8275" y="273079"/>
                        </a:cubicBezTo>
                        <a:cubicBezTo>
                          <a:pt x="-2116" y="236711"/>
                          <a:pt x="9919" y="273878"/>
                          <a:pt x="0" y="244116"/>
                        </a:cubicBezTo>
                        <a:cubicBezTo>
                          <a:pt x="1379" y="234462"/>
                          <a:pt x="-224" y="223876"/>
                          <a:pt x="4137" y="215153"/>
                        </a:cubicBezTo>
                        <a:cubicBezTo>
                          <a:pt x="6087" y="211252"/>
                          <a:pt x="12649" y="212966"/>
                          <a:pt x="16550" y="211016"/>
                        </a:cubicBezTo>
                        <a:cubicBezTo>
                          <a:pt x="20998" y="208792"/>
                          <a:pt x="24419" y="204760"/>
                          <a:pt x="28963" y="202740"/>
                        </a:cubicBezTo>
                        <a:cubicBezTo>
                          <a:pt x="36934" y="199197"/>
                          <a:pt x="45986" y="198365"/>
                          <a:pt x="53788" y="194465"/>
                        </a:cubicBezTo>
                        <a:lnTo>
                          <a:pt x="33100" y="194465"/>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11" name="Freeform 95"/>
                  <p:cNvSpPr/>
                  <p:nvPr/>
                </p:nvSpPr>
                <p:spPr>
                  <a:xfrm>
                    <a:off x="6032557" y="4174592"/>
                    <a:ext cx="455373" cy="451196"/>
                  </a:xfrm>
                  <a:custGeom>
                    <a:avLst/>
                    <a:gdLst>
                      <a:gd name="connsiteX0" fmla="*/ 91027 w 455373"/>
                      <a:gd name="connsiteY0" fmla="*/ 451196 h 451196"/>
                      <a:gd name="connsiteX1" fmla="*/ 124127 w 455373"/>
                      <a:gd name="connsiteY1" fmla="*/ 442921 h 451196"/>
                      <a:gd name="connsiteX2" fmla="*/ 148953 w 455373"/>
                      <a:gd name="connsiteY2" fmla="*/ 426371 h 451196"/>
                      <a:gd name="connsiteX3" fmla="*/ 173778 w 455373"/>
                      <a:gd name="connsiteY3" fmla="*/ 409821 h 451196"/>
                      <a:gd name="connsiteX4" fmla="*/ 186191 w 455373"/>
                      <a:gd name="connsiteY4" fmla="*/ 401546 h 451196"/>
                      <a:gd name="connsiteX5" fmla="*/ 198603 w 455373"/>
                      <a:gd name="connsiteY5" fmla="*/ 397408 h 451196"/>
                      <a:gd name="connsiteX6" fmla="*/ 219291 w 455373"/>
                      <a:gd name="connsiteY6" fmla="*/ 380858 h 451196"/>
                      <a:gd name="connsiteX7" fmla="*/ 244116 w 455373"/>
                      <a:gd name="connsiteY7" fmla="*/ 364308 h 451196"/>
                      <a:gd name="connsiteX8" fmla="*/ 252391 w 455373"/>
                      <a:gd name="connsiteY8" fmla="*/ 356032 h 451196"/>
                      <a:gd name="connsiteX9" fmla="*/ 277217 w 455373"/>
                      <a:gd name="connsiteY9" fmla="*/ 347757 h 451196"/>
                      <a:gd name="connsiteX10" fmla="*/ 302042 w 455373"/>
                      <a:gd name="connsiteY10" fmla="*/ 335345 h 451196"/>
                      <a:gd name="connsiteX11" fmla="*/ 314455 w 455373"/>
                      <a:gd name="connsiteY11" fmla="*/ 327070 h 451196"/>
                      <a:gd name="connsiteX12" fmla="*/ 322730 w 455373"/>
                      <a:gd name="connsiteY12" fmla="*/ 318794 h 451196"/>
                      <a:gd name="connsiteX13" fmla="*/ 335143 w 455373"/>
                      <a:gd name="connsiteY13" fmla="*/ 314657 h 451196"/>
                      <a:gd name="connsiteX14" fmla="*/ 359968 w 455373"/>
                      <a:gd name="connsiteY14" fmla="*/ 302244 h 451196"/>
                      <a:gd name="connsiteX15" fmla="*/ 384793 w 455373"/>
                      <a:gd name="connsiteY15" fmla="*/ 289832 h 451196"/>
                      <a:gd name="connsiteX16" fmla="*/ 417894 w 455373"/>
                      <a:gd name="connsiteY16" fmla="*/ 273281 h 451196"/>
                      <a:gd name="connsiteX17" fmla="*/ 417894 w 455373"/>
                      <a:gd name="connsiteY17" fmla="*/ 273281 h 451196"/>
                      <a:gd name="connsiteX18" fmla="*/ 442719 w 455373"/>
                      <a:gd name="connsiteY18" fmla="*/ 256731 h 451196"/>
                      <a:gd name="connsiteX19" fmla="*/ 446857 w 455373"/>
                      <a:gd name="connsiteY19" fmla="*/ 244318 h 451196"/>
                      <a:gd name="connsiteX20" fmla="*/ 455132 w 455373"/>
                      <a:gd name="connsiteY20" fmla="*/ 231906 h 451196"/>
                      <a:gd name="connsiteX21" fmla="*/ 450994 w 455373"/>
                      <a:gd name="connsiteY21" fmla="*/ 178118 h 451196"/>
                      <a:gd name="connsiteX22" fmla="*/ 446857 w 455373"/>
                      <a:gd name="connsiteY22" fmla="*/ 165705 h 451196"/>
                      <a:gd name="connsiteX23" fmla="*/ 438581 w 455373"/>
                      <a:gd name="connsiteY23" fmla="*/ 157430 h 451196"/>
                      <a:gd name="connsiteX24" fmla="*/ 413756 w 455373"/>
                      <a:gd name="connsiteY24" fmla="*/ 149155 h 451196"/>
                      <a:gd name="connsiteX25" fmla="*/ 393068 w 455373"/>
                      <a:gd name="connsiteY25" fmla="*/ 136742 h 451196"/>
                      <a:gd name="connsiteX26" fmla="*/ 380656 w 455373"/>
                      <a:gd name="connsiteY26" fmla="*/ 128467 h 451196"/>
                      <a:gd name="connsiteX27" fmla="*/ 368243 w 455373"/>
                      <a:gd name="connsiteY27" fmla="*/ 124329 h 451196"/>
                      <a:gd name="connsiteX28" fmla="*/ 331005 w 455373"/>
                      <a:gd name="connsiteY28" fmla="*/ 103641 h 451196"/>
                      <a:gd name="connsiteX29" fmla="*/ 322730 w 455373"/>
                      <a:gd name="connsiteY29" fmla="*/ 91229 h 451196"/>
                      <a:gd name="connsiteX30" fmla="*/ 268942 w 455373"/>
                      <a:gd name="connsiteY30" fmla="*/ 70541 h 451196"/>
                      <a:gd name="connsiteX31" fmla="*/ 235841 w 455373"/>
                      <a:gd name="connsiteY31" fmla="*/ 62266 h 451196"/>
                      <a:gd name="connsiteX32" fmla="*/ 211016 w 455373"/>
                      <a:gd name="connsiteY32" fmla="*/ 53991 h 451196"/>
                      <a:gd name="connsiteX33" fmla="*/ 186191 w 455373"/>
                      <a:gd name="connsiteY33" fmla="*/ 37441 h 451196"/>
                      <a:gd name="connsiteX34" fmla="*/ 161365 w 455373"/>
                      <a:gd name="connsiteY34" fmla="*/ 29165 h 451196"/>
                      <a:gd name="connsiteX35" fmla="*/ 136540 w 455373"/>
                      <a:gd name="connsiteY35" fmla="*/ 16753 h 451196"/>
                      <a:gd name="connsiteX36" fmla="*/ 124127 w 455373"/>
                      <a:gd name="connsiteY36" fmla="*/ 8478 h 451196"/>
                      <a:gd name="connsiteX37" fmla="*/ 99302 w 455373"/>
                      <a:gd name="connsiteY37" fmla="*/ 203 h 451196"/>
                      <a:gd name="connsiteX38" fmla="*/ 49651 w 455373"/>
                      <a:gd name="connsiteY38" fmla="*/ 4340 h 451196"/>
                      <a:gd name="connsiteX39" fmla="*/ 41376 w 455373"/>
                      <a:gd name="connsiteY39" fmla="*/ 29165 h 451196"/>
                      <a:gd name="connsiteX40" fmla="*/ 33101 w 455373"/>
                      <a:gd name="connsiteY40" fmla="*/ 37441 h 451196"/>
                      <a:gd name="connsiteX41" fmla="*/ 24826 w 455373"/>
                      <a:gd name="connsiteY41" fmla="*/ 62266 h 451196"/>
                      <a:gd name="connsiteX42" fmla="*/ 20688 w 455373"/>
                      <a:gd name="connsiteY42" fmla="*/ 74679 h 451196"/>
                      <a:gd name="connsiteX43" fmla="*/ 16551 w 455373"/>
                      <a:gd name="connsiteY43" fmla="*/ 91229 h 451196"/>
                      <a:gd name="connsiteX44" fmla="*/ 12413 w 455373"/>
                      <a:gd name="connsiteY44" fmla="*/ 111917 h 451196"/>
                      <a:gd name="connsiteX45" fmla="*/ 4138 w 455373"/>
                      <a:gd name="connsiteY45" fmla="*/ 136742 h 451196"/>
                      <a:gd name="connsiteX46" fmla="*/ 0 w 455373"/>
                      <a:gd name="connsiteY46" fmla="*/ 149155 h 451196"/>
                      <a:gd name="connsiteX47" fmla="*/ 4138 w 455373"/>
                      <a:gd name="connsiteY47" fmla="*/ 236043 h 451196"/>
                      <a:gd name="connsiteX48" fmla="*/ 20688 w 455373"/>
                      <a:gd name="connsiteY48" fmla="*/ 273281 h 451196"/>
                      <a:gd name="connsiteX49" fmla="*/ 28963 w 455373"/>
                      <a:gd name="connsiteY49" fmla="*/ 298107 h 451196"/>
                      <a:gd name="connsiteX50" fmla="*/ 37238 w 455373"/>
                      <a:gd name="connsiteY50" fmla="*/ 310519 h 451196"/>
                      <a:gd name="connsiteX51" fmla="*/ 45514 w 455373"/>
                      <a:gd name="connsiteY51" fmla="*/ 335345 h 451196"/>
                      <a:gd name="connsiteX52" fmla="*/ 53789 w 455373"/>
                      <a:gd name="connsiteY52" fmla="*/ 360170 h 451196"/>
                      <a:gd name="connsiteX53" fmla="*/ 66201 w 455373"/>
                      <a:gd name="connsiteY53" fmla="*/ 397408 h 451196"/>
                      <a:gd name="connsiteX54" fmla="*/ 70339 w 455373"/>
                      <a:gd name="connsiteY54" fmla="*/ 409821 h 451196"/>
                      <a:gd name="connsiteX55" fmla="*/ 78614 w 455373"/>
                      <a:gd name="connsiteY55" fmla="*/ 442921 h 451196"/>
                      <a:gd name="connsiteX56" fmla="*/ 91027 w 455373"/>
                      <a:gd name="connsiteY56" fmla="*/ 451196 h 451196"/>
                      <a:gd name="connsiteX57" fmla="*/ 91027 w 455373"/>
                      <a:gd name="connsiteY57" fmla="*/ 451196 h 451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55373" h="451196">
                        <a:moveTo>
                          <a:pt x="91027" y="451196"/>
                        </a:moveTo>
                        <a:cubicBezTo>
                          <a:pt x="96544" y="449817"/>
                          <a:pt x="116968" y="446898"/>
                          <a:pt x="124127" y="442921"/>
                        </a:cubicBezTo>
                        <a:cubicBezTo>
                          <a:pt x="132821" y="438091"/>
                          <a:pt x="140678" y="431888"/>
                          <a:pt x="148953" y="426371"/>
                        </a:cubicBezTo>
                        <a:lnTo>
                          <a:pt x="173778" y="409821"/>
                        </a:lnTo>
                        <a:cubicBezTo>
                          <a:pt x="177916" y="407063"/>
                          <a:pt x="181473" y="403119"/>
                          <a:pt x="186191" y="401546"/>
                        </a:cubicBezTo>
                        <a:lnTo>
                          <a:pt x="198603" y="397408"/>
                        </a:lnTo>
                        <a:cubicBezTo>
                          <a:pt x="213893" y="374472"/>
                          <a:pt x="198129" y="392614"/>
                          <a:pt x="219291" y="380858"/>
                        </a:cubicBezTo>
                        <a:cubicBezTo>
                          <a:pt x="227985" y="376028"/>
                          <a:pt x="237084" y="371341"/>
                          <a:pt x="244116" y="364308"/>
                        </a:cubicBezTo>
                        <a:cubicBezTo>
                          <a:pt x="246874" y="361549"/>
                          <a:pt x="248902" y="357777"/>
                          <a:pt x="252391" y="356032"/>
                        </a:cubicBezTo>
                        <a:cubicBezTo>
                          <a:pt x="260193" y="352131"/>
                          <a:pt x="269959" y="352596"/>
                          <a:pt x="277217" y="347757"/>
                        </a:cubicBezTo>
                        <a:cubicBezTo>
                          <a:pt x="293258" y="337063"/>
                          <a:pt x="284912" y="341054"/>
                          <a:pt x="302042" y="335345"/>
                        </a:cubicBezTo>
                        <a:cubicBezTo>
                          <a:pt x="306180" y="332587"/>
                          <a:pt x="310572" y="330177"/>
                          <a:pt x="314455" y="327070"/>
                        </a:cubicBezTo>
                        <a:cubicBezTo>
                          <a:pt x="317501" y="324633"/>
                          <a:pt x="319385" y="320801"/>
                          <a:pt x="322730" y="318794"/>
                        </a:cubicBezTo>
                        <a:cubicBezTo>
                          <a:pt x="326470" y="316550"/>
                          <a:pt x="331005" y="316036"/>
                          <a:pt x="335143" y="314657"/>
                        </a:cubicBezTo>
                        <a:cubicBezTo>
                          <a:pt x="370708" y="290946"/>
                          <a:pt x="325713" y="319372"/>
                          <a:pt x="359968" y="302244"/>
                        </a:cubicBezTo>
                        <a:cubicBezTo>
                          <a:pt x="392046" y="286205"/>
                          <a:pt x="353599" y="300229"/>
                          <a:pt x="384793" y="289832"/>
                        </a:cubicBezTo>
                        <a:cubicBezTo>
                          <a:pt x="399236" y="275388"/>
                          <a:pt x="389367" y="282790"/>
                          <a:pt x="417894" y="273281"/>
                        </a:cubicBezTo>
                        <a:lnTo>
                          <a:pt x="417894" y="273281"/>
                        </a:lnTo>
                        <a:lnTo>
                          <a:pt x="442719" y="256731"/>
                        </a:lnTo>
                        <a:cubicBezTo>
                          <a:pt x="444098" y="252593"/>
                          <a:pt x="444906" y="248219"/>
                          <a:pt x="446857" y="244318"/>
                        </a:cubicBezTo>
                        <a:cubicBezTo>
                          <a:pt x="449081" y="239870"/>
                          <a:pt x="454822" y="236869"/>
                          <a:pt x="455132" y="231906"/>
                        </a:cubicBezTo>
                        <a:cubicBezTo>
                          <a:pt x="456254" y="213959"/>
                          <a:pt x="453224" y="195961"/>
                          <a:pt x="450994" y="178118"/>
                        </a:cubicBezTo>
                        <a:cubicBezTo>
                          <a:pt x="450453" y="173790"/>
                          <a:pt x="449101" y="169445"/>
                          <a:pt x="446857" y="165705"/>
                        </a:cubicBezTo>
                        <a:cubicBezTo>
                          <a:pt x="444850" y="162360"/>
                          <a:pt x="442070" y="159175"/>
                          <a:pt x="438581" y="157430"/>
                        </a:cubicBezTo>
                        <a:cubicBezTo>
                          <a:pt x="430779" y="153529"/>
                          <a:pt x="413756" y="149155"/>
                          <a:pt x="413756" y="149155"/>
                        </a:cubicBezTo>
                        <a:cubicBezTo>
                          <a:pt x="397593" y="132990"/>
                          <a:pt x="414553" y="147484"/>
                          <a:pt x="393068" y="136742"/>
                        </a:cubicBezTo>
                        <a:cubicBezTo>
                          <a:pt x="388620" y="134518"/>
                          <a:pt x="385104" y="130691"/>
                          <a:pt x="380656" y="128467"/>
                        </a:cubicBezTo>
                        <a:cubicBezTo>
                          <a:pt x="376755" y="126516"/>
                          <a:pt x="372056" y="126447"/>
                          <a:pt x="368243" y="124329"/>
                        </a:cubicBezTo>
                        <a:cubicBezTo>
                          <a:pt x="325561" y="100617"/>
                          <a:pt x="359092" y="113004"/>
                          <a:pt x="331005" y="103641"/>
                        </a:cubicBezTo>
                        <a:cubicBezTo>
                          <a:pt x="328247" y="99504"/>
                          <a:pt x="326472" y="94503"/>
                          <a:pt x="322730" y="91229"/>
                        </a:cubicBezTo>
                        <a:cubicBezTo>
                          <a:pt x="299163" y="70608"/>
                          <a:pt x="298559" y="74773"/>
                          <a:pt x="268942" y="70541"/>
                        </a:cubicBezTo>
                        <a:cubicBezTo>
                          <a:pt x="231286" y="57988"/>
                          <a:pt x="290750" y="77240"/>
                          <a:pt x="235841" y="62266"/>
                        </a:cubicBezTo>
                        <a:cubicBezTo>
                          <a:pt x="227426" y="59971"/>
                          <a:pt x="211016" y="53991"/>
                          <a:pt x="211016" y="53991"/>
                        </a:cubicBezTo>
                        <a:cubicBezTo>
                          <a:pt x="202741" y="48474"/>
                          <a:pt x="195626" y="40586"/>
                          <a:pt x="186191" y="37441"/>
                        </a:cubicBezTo>
                        <a:cubicBezTo>
                          <a:pt x="177916" y="34682"/>
                          <a:pt x="168623" y="34004"/>
                          <a:pt x="161365" y="29165"/>
                        </a:cubicBezTo>
                        <a:cubicBezTo>
                          <a:pt x="145324" y="18471"/>
                          <a:pt x="153670" y="22462"/>
                          <a:pt x="136540" y="16753"/>
                        </a:cubicBezTo>
                        <a:cubicBezTo>
                          <a:pt x="132402" y="13995"/>
                          <a:pt x="128671" y="10498"/>
                          <a:pt x="124127" y="8478"/>
                        </a:cubicBezTo>
                        <a:cubicBezTo>
                          <a:pt x="116156" y="4935"/>
                          <a:pt x="99302" y="203"/>
                          <a:pt x="99302" y="203"/>
                        </a:cubicBezTo>
                        <a:cubicBezTo>
                          <a:pt x="82752" y="1582"/>
                          <a:pt x="64505" y="-3087"/>
                          <a:pt x="49651" y="4340"/>
                        </a:cubicBezTo>
                        <a:cubicBezTo>
                          <a:pt x="41849" y="8241"/>
                          <a:pt x="47543" y="22997"/>
                          <a:pt x="41376" y="29165"/>
                        </a:cubicBezTo>
                        <a:lnTo>
                          <a:pt x="33101" y="37441"/>
                        </a:lnTo>
                        <a:lnTo>
                          <a:pt x="24826" y="62266"/>
                        </a:lnTo>
                        <a:cubicBezTo>
                          <a:pt x="23447" y="66404"/>
                          <a:pt x="21746" y="70448"/>
                          <a:pt x="20688" y="74679"/>
                        </a:cubicBezTo>
                        <a:cubicBezTo>
                          <a:pt x="19309" y="80196"/>
                          <a:pt x="17785" y="85678"/>
                          <a:pt x="16551" y="91229"/>
                        </a:cubicBezTo>
                        <a:cubicBezTo>
                          <a:pt x="15025" y="98094"/>
                          <a:pt x="14263" y="105132"/>
                          <a:pt x="12413" y="111917"/>
                        </a:cubicBezTo>
                        <a:cubicBezTo>
                          <a:pt x="10118" y="120332"/>
                          <a:pt x="6896" y="128467"/>
                          <a:pt x="4138" y="136742"/>
                        </a:cubicBezTo>
                        <a:lnTo>
                          <a:pt x="0" y="149155"/>
                        </a:lnTo>
                        <a:cubicBezTo>
                          <a:pt x="1379" y="178118"/>
                          <a:pt x="936" y="207225"/>
                          <a:pt x="4138" y="236043"/>
                        </a:cubicBezTo>
                        <a:cubicBezTo>
                          <a:pt x="7789" y="268899"/>
                          <a:pt x="11107" y="251723"/>
                          <a:pt x="20688" y="273281"/>
                        </a:cubicBezTo>
                        <a:cubicBezTo>
                          <a:pt x="24231" y="281252"/>
                          <a:pt x="24124" y="290849"/>
                          <a:pt x="28963" y="298107"/>
                        </a:cubicBezTo>
                        <a:cubicBezTo>
                          <a:pt x="31721" y="302244"/>
                          <a:pt x="35218" y="305975"/>
                          <a:pt x="37238" y="310519"/>
                        </a:cubicBezTo>
                        <a:cubicBezTo>
                          <a:pt x="40781" y="318490"/>
                          <a:pt x="42755" y="327070"/>
                          <a:pt x="45514" y="335345"/>
                        </a:cubicBezTo>
                        <a:lnTo>
                          <a:pt x="53789" y="360170"/>
                        </a:lnTo>
                        <a:lnTo>
                          <a:pt x="66201" y="397408"/>
                        </a:lnTo>
                        <a:cubicBezTo>
                          <a:pt x="67580" y="401546"/>
                          <a:pt x="69281" y="405590"/>
                          <a:pt x="70339" y="409821"/>
                        </a:cubicBezTo>
                        <a:cubicBezTo>
                          <a:pt x="73097" y="420854"/>
                          <a:pt x="69151" y="436613"/>
                          <a:pt x="78614" y="442921"/>
                        </a:cubicBezTo>
                        <a:cubicBezTo>
                          <a:pt x="82752" y="445679"/>
                          <a:pt x="86579" y="448972"/>
                          <a:pt x="91027" y="451196"/>
                        </a:cubicBezTo>
                        <a:lnTo>
                          <a:pt x="91027" y="45119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sp>
              <p:nvSpPr>
                <p:cNvPr id="70" name="Freeform 2063"/>
                <p:cNvSpPr/>
                <p:nvPr/>
              </p:nvSpPr>
              <p:spPr>
                <a:xfrm>
                  <a:off x="7439005" y="1526758"/>
                  <a:ext cx="480278" cy="484094"/>
                </a:xfrm>
                <a:custGeom>
                  <a:avLst/>
                  <a:gdLst>
                    <a:gd name="connsiteX0" fmla="*/ 116173 w 480278"/>
                    <a:gd name="connsiteY0" fmla="*/ 91027 h 484094"/>
                    <a:gd name="connsiteX1" fmla="*/ 124448 w 480278"/>
                    <a:gd name="connsiteY1" fmla="*/ 70339 h 484094"/>
                    <a:gd name="connsiteX2" fmla="*/ 145136 w 480278"/>
                    <a:gd name="connsiteY2" fmla="*/ 53789 h 484094"/>
                    <a:gd name="connsiteX3" fmla="*/ 165824 w 480278"/>
                    <a:gd name="connsiteY3" fmla="*/ 37238 h 484094"/>
                    <a:gd name="connsiteX4" fmla="*/ 186512 w 480278"/>
                    <a:gd name="connsiteY4" fmla="*/ 0 h 484094"/>
                    <a:gd name="connsiteX5" fmla="*/ 236162 w 480278"/>
                    <a:gd name="connsiteY5" fmla="*/ 8275 h 484094"/>
                    <a:gd name="connsiteX6" fmla="*/ 244438 w 480278"/>
                    <a:gd name="connsiteY6" fmla="*/ 16551 h 484094"/>
                    <a:gd name="connsiteX7" fmla="*/ 281676 w 480278"/>
                    <a:gd name="connsiteY7" fmla="*/ 37238 h 484094"/>
                    <a:gd name="connsiteX8" fmla="*/ 294088 w 480278"/>
                    <a:gd name="connsiteY8" fmla="*/ 45513 h 484094"/>
                    <a:gd name="connsiteX9" fmla="*/ 306501 w 480278"/>
                    <a:gd name="connsiteY9" fmla="*/ 49651 h 484094"/>
                    <a:gd name="connsiteX10" fmla="*/ 331326 w 480278"/>
                    <a:gd name="connsiteY10" fmla="*/ 66201 h 484094"/>
                    <a:gd name="connsiteX11" fmla="*/ 343739 w 480278"/>
                    <a:gd name="connsiteY11" fmla="*/ 74476 h 484094"/>
                    <a:gd name="connsiteX12" fmla="*/ 352014 w 480278"/>
                    <a:gd name="connsiteY12" fmla="*/ 82752 h 484094"/>
                    <a:gd name="connsiteX13" fmla="*/ 364427 w 480278"/>
                    <a:gd name="connsiteY13" fmla="*/ 86889 h 484094"/>
                    <a:gd name="connsiteX14" fmla="*/ 389252 w 480278"/>
                    <a:gd name="connsiteY14" fmla="*/ 99302 h 484094"/>
                    <a:gd name="connsiteX15" fmla="*/ 414077 w 480278"/>
                    <a:gd name="connsiteY15" fmla="*/ 111714 h 484094"/>
                    <a:gd name="connsiteX16" fmla="*/ 422352 w 480278"/>
                    <a:gd name="connsiteY16" fmla="*/ 119990 h 484094"/>
                    <a:gd name="connsiteX17" fmla="*/ 447178 w 480278"/>
                    <a:gd name="connsiteY17" fmla="*/ 136540 h 484094"/>
                    <a:gd name="connsiteX18" fmla="*/ 455453 w 480278"/>
                    <a:gd name="connsiteY18" fmla="*/ 148952 h 484094"/>
                    <a:gd name="connsiteX19" fmla="*/ 463728 w 480278"/>
                    <a:gd name="connsiteY19" fmla="*/ 157228 h 484094"/>
                    <a:gd name="connsiteX20" fmla="*/ 480278 w 480278"/>
                    <a:gd name="connsiteY20" fmla="*/ 182053 h 484094"/>
                    <a:gd name="connsiteX21" fmla="*/ 472003 w 480278"/>
                    <a:gd name="connsiteY21" fmla="*/ 239979 h 484094"/>
                    <a:gd name="connsiteX22" fmla="*/ 463728 w 480278"/>
                    <a:gd name="connsiteY22" fmla="*/ 252391 h 484094"/>
                    <a:gd name="connsiteX23" fmla="*/ 451315 w 480278"/>
                    <a:gd name="connsiteY23" fmla="*/ 260666 h 484094"/>
                    <a:gd name="connsiteX24" fmla="*/ 430628 w 480278"/>
                    <a:gd name="connsiteY24" fmla="*/ 297904 h 484094"/>
                    <a:gd name="connsiteX25" fmla="*/ 422352 w 480278"/>
                    <a:gd name="connsiteY25" fmla="*/ 306180 h 484094"/>
                    <a:gd name="connsiteX26" fmla="*/ 405802 w 480278"/>
                    <a:gd name="connsiteY26" fmla="*/ 331005 h 484094"/>
                    <a:gd name="connsiteX27" fmla="*/ 401665 w 480278"/>
                    <a:gd name="connsiteY27" fmla="*/ 343418 h 484094"/>
                    <a:gd name="connsiteX28" fmla="*/ 385114 w 480278"/>
                    <a:gd name="connsiteY28" fmla="*/ 364105 h 484094"/>
                    <a:gd name="connsiteX29" fmla="*/ 372702 w 480278"/>
                    <a:gd name="connsiteY29" fmla="*/ 401343 h 484094"/>
                    <a:gd name="connsiteX30" fmla="*/ 368564 w 480278"/>
                    <a:gd name="connsiteY30" fmla="*/ 413756 h 484094"/>
                    <a:gd name="connsiteX31" fmla="*/ 360289 w 480278"/>
                    <a:gd name="connsiteY31" fmla="*/ 426169 h 484094"/>
                    <a:gd name="connsiteX32" fmla="*/ 356152 w 480278"/>
                    <a:gd name="connsiteY32" fmla="*/ 438581 h 484094"/>
                    <a:gd name="connsiteX33" fmla="*/ 347876 w 480278"/>
                    <a:gd name="connsiteY33" fmla="*/ 446856 h 484094"/>
                    <a:gd name="connsiteX34" fmla="*/ 327189 w 480278"/>
                    <a:gd name="connsiteY34" fmla="*/ 479957 h 484094"/>
                    <a:gd name="connsiteX35" fmla="*/ 314776 w 480278"/>
                    <a:gd name="connsiteY35" fmla="*/ 484094 h 484094"/>
                    <a:gd name="connsiteX36" fmla="*/ 281676 w 480278"/>
                    <a:gd name="connsiteY36" fmla="*/ 475819 h 484094"/>
                    <a:gd name="connsiteX37" fmla="*/ 273400 w 480278"/>
                    <a:gd name="connsiteY37" fmla="*/ 467544 h 484094"/>
                    <a:gd name="connsiteX38" fmla="*/ 248575 w 480278"/>
                    <a:gd name="connsiteY38" fmla="*/ 459269 h 484094"/>
                    <a:gd name="connsiteX39" fmla="*/ 223750 w 480278"/>
                    <a:gd name="connsiteY39" fmla="*/ 450994 h 484094"/>
                    <a:gd name="connsiteX40" fmla="*/ 211337 w 480278"/>
                    <a:gd name="connsiteY40" fmla="*/ 446856 h 484094"/>
                    <a:gd name="connsiteX41" fmla="*/ 186512 w 480278"/>
                    <a:gd name="connsiteY41" fmla="*/ 434444 h 484094"/>
                    <a:gd name="connsiteX42" fmla="*/ 161686 w 480278"/>
                    <a:gd name="connsiteY42" fmla="*/ 417894 h 484094"/>
                    <a:gd name="connsiteX43" fmla="*/ 153411 w 480278"/>
                    <a:gd name="connsiteY43" fmla="*/ 409618 h 484094"/>
                    <a:gd name="connsiteX44" fmla="*/ 128586 w 480278"/>
                    <a:gd name="connsiteY44" fmla="*/ 401343 h 484094"/>
                    <a:gd name="connsiteX45" fmla="*/ 103761 w 480278"/>
                    <a:gd name="connsiteY45" fmla="*/ 384793 h 484094"/>
                    <a:gd name="connsiteX46" fmla="*/ 95485 w 480278"/>
                    <a:gd name="connsiteY46" fmla="*/ 376518 h 484094"/>
                    <a:gd name="connsiteX47" fmla="*/ 83073 w 480278"/>
                    <a:gd name="connsiteY47" fmla="*/ 372380 h 484094"/>
                    <a:gd name="connsiteX48" fmla="*/ 58247 w 480278"/>
                    <a:gd name="connsiteY48" fmla="*/ 355830 h 484094"/>
                    <a:gd name="connsiteX49" fmla="*/ 45835 w 480278"/>
                    <a:gd name="connsiteY49" fmla="*/ 347555 h 484094"/>
                    <a:gd name="connsiteX50" fmla="*/ 37560 w 480278"/>
                    <a:gd name="connsiteY50" fmla="*/ 335142 h 484094"/>
                    <a:gd name="connsiteX51" fmla="*/ 12734 w 480278"/>
                    <a:gd name="connsiteY51" fmla="*/ 326867 h 484094"/>
                    <a:gd name="connsiteX52" fmla="*/ 4459 w 480278"/>
                    <a:gd name="connsiteY52" fmla="*/ 314455 h 484094"/>
                    <a:gd name="connsiteX53" fmla="*/ 4459 w 480278"/>
                    <a:gd name="connsiteY53" fmla="*/ 273079 h 484094"/>
                    <a:gd name="connsiteX54" fmla="*/ 12734 w 480278"/>
                    <a:gd name="connsiteY54" fmla="*/ 248254 h 484094"/>
                    <a:gd name="connsiteX55" fmla="*/ 45835 w 480278"/>
                    <a:gd name="connsiteY55" fmla="*/ 223428 h 484094"/>
                    <a:gd name="connsiteX56" fmla="*/ 70660 w 480278"/>
                    <a:gd name="connsiteY56" fmla="*/ 186190 h 484094"/>
                    <a:gd name="connsiteX57" fmla="*/ 78935 w 480278"/>
                    <a:gd name="connsiteY57" fmla="*/ 173778 h 484094"/>
                    <a:gd name="connsiteX58" fmla="*/ 91348 w 480278"/>
                    <a:gd name="connsiteY58" fmla="*/ 148952 h 484094"/>
                    <a:gd name="connsiteX59" fmla="*/ 95485 w 480278"/>
                    <a:gd name="connsiteY59" fmla="*/ 136540 h 484094"/>
                    <a:gd name="connsiteX60" fmla="*/ 103761 w 480278"/>
                    <a:gd name="connsiteY60" fmla="*/ 128265 h 484094"/>
                    <a:gd name="connsiteX61" fmla="*/ 120311 w 480278"/>
                    <a:gd name="connsiteY61" fmla="*/ 91027 h 484094"/>
                    <a:gd name="connsiteX62" fmla="*/ 128586 w 480278"/>
                    <a:gd name="connsiteY62" fmla="*/ 66201 h 484094"/>
                    <a:gd name="connsiteX63" fmla="*/ 116173 w 480278"/>
                    <a:gd name="connsiteY63" fmla="*/ 91027 h 48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0278" h="484094">
                      <a:moveTo>
                        <a:pt x="116173" y="91027"/>
                      </a:moveTo>
                      <a:cubicBezTo>
                        <a:pt x="115483" y="91717"/>
                        <a:pt x="120763" y="76788"/>
                        <a:pt x="124448" y="70339"/>
                      </a:cubicBezTo>
                      <a:cubicBezTo>
                        <a:pt x="128654" y="62980"/>
                        <a:pt x="139149" y="58579"/>
                        <a:pt x="145136" y="53789"/>
                      </a:cubicBezTo>
                      <a:cubicBezTo>
                        <a:pt x="174606" y="30211"/>
                        <a:pt x="127630" y="62700"/>
                        <a:pt x="165824" y="37238"/>
                      </a:cubicBezTo>
                      <a:cubicBezTo>
                        <a:pt x="184793" y="8784"/>
                        <a:pt x="179229" y="21848"/>
                        <a:pt x="186512" y="0"/>
                      </a:cubicBezTo>
                      <a:cubicBezTo>
                        <a:pt x="190183" y="408"/>
                        <a:pt x="225136" y="1660"/>
                        <a:pt x="236162" y="8275"/>
                      </a:cubicBezTo>
                      <a:cubicBezTo>
                        <a:pt x="239507" y="10282"/>
                        <a:pt x="241317" y="14210"/>
                        <a:pt x="244438" y="16551"/>
                      </a:cubicBezTo>
                      <a:cubicBezTo>
                        <a:pt x="267201" y="33624"/>
                        <a:pt x="262323" y="30788"/>
                        <a:pt x="281676" y="37238"/>
                      </a:cubicBezTo>
                      <a:cubicBezTo>
                        <a:pt x="285813" y="39996"/>
                        <a:pt x="289640" y="43289"/>
                        <a:pt x="294088" y="45513"/>
                      </a:cubicBezTo>
                      <a:cubicBezTo>
                        <a:pt x="297989" y="47464"/>
                        <a:pt x="302872" y="47232"/>
                        <a:pt x="306501" y="49651"/>
                      </a:cubicBezTo>
                      <a:cubicBezTo>
                        <a:pt x="337492" y="70312"/>
                        <a:pt x="301815" y="56365"/>
                        <a:pt x="331326" y="66201"/>
                      </a:cubicBezTo>
                      <a:cubicBezTo>
                        <a:pt x="335464" y="68959"/>
                        <a:pt x="339856" y="71369"/>
                        <a:pt x="343739" y="74476"/>
                      </a:cubicBezTo>
                      <a:cubicBezTo>
                        <a:pt x="346785" y="76913"/>
                        <a:pt x="348669" y="80745"/>
                        <a:pt x="352014" y="82752"/>
                      </a:cubicBezTo>
                      <a:cubicBezTo>
                        <a:pt x="355754" y="84996"/>
                        <a:pt x="360289" y="85510"/>
                        <a:pt x="364427" y="86889"/>
                      </a:cubicBezTo>
                      <a:cubicBezTo>
                        <a:pt x="399992" y="110600"/>
                        <a:pt x="354997" y="82174"/>
                        <a:pt x="389252" y="99302"/>
                      </a:cubicBezTo>
                      <a:cubicBezTo>
                        <a:pt x="421330" y="115341"/>
                        <a:pt x="382883" y="101317"/>
                        <a:pt x="414077" y="111714"/>
                      </a:cubicBezTo>
                      <a:cubicBezTo>
                        <a:pt x="416835" y="114473"/>
                        <a:pt x="419231" y="117649"/>
                        <a:pt x="422352" y="119990"/>
                      </a:cubicBezTo>
                      <a:cubicBezTo>
                        <a:pt x="430308" y="125957"/>
                        <a:pt x="447178" y="136540"/>
                        <a:pt x="447178" y="136540"/>
                      </a:cubicBezTo>
                      <a:cubicBezTo>
                        <a:pt x="449936" y="140677"/>
                        <a:pt x="452347" y="145069"/>
                        <a:pt x="455453" y="148952"/>
                      </a:cubicBezTo>
                      <a:cubicBezTo>
                        <a:pt x="457890" y="151998"/>
                        <a:pt x="461387" y="154107"/>
                        <a:pt x="463728" y="157228"/>
                      </a:cubicBezTo>
                      <a:cubicBezTo>
                        <a:pt x="469695" y="165184"/>
                        <a:pt x="480278" y="182053"/>
                        <a:pt x="480278" y="182053"/>
                      </a:cubicBezTo>
                      <a:cubicBezTo>
                        <a:pt x="479221" y="193687"/>
                        <a:pt x="479964" y="224058"/>
                        <a:pt x="472003" y="239979"/>
                      </a:cubicBezTo>
                      <a:cubicBezTo>
                        <a:pt x="469779" y="244427"/>
                        <a:pt x="467244" y="248875"/>
                        <a:pt x="463728" y="252391"/>
                      </a:cubicBezTo>
                      <a:cubicBezTo>
                        <a:pt x="460212" y="255907"/>
                        <a:pt x="455453" y="257908"/>
                        <a:pt x="451315" y="260666"/>
                      </a:cubicBezTo>
                      <a:cubicBezTo>
                        <a:pt x="446113" y="276276"/>
                        <a:pt x="444856" y="283676"/>
                        <a:pt x="430628" y="297904"/>
                      </a:cubicBezTo>
                      <a:cubicBezTo>
                        <a:pt x="427869" y="300663"/>
                        <a:pt x="424693" y="303059"/>
                        <a:pt x="422352" y="306180"/>
                      </a:cubicBezTo>
                      <a:cubicBezTo>
                        <a:pt x="416385" y="314136"/>
                        <a:pt x="405802" y="331005"/>
                        <a:pt x="405802" y="331005"/>
                      </a:cubicBezTo>
                      <a:cubicBezTo>
                        <a:pt x="404423" y="335143"/>
                        <a:pt x="403615" y="339517"/>
                        <a:pt x="401665" y="343418"/>
                      </a:cubicBezTo>
                      <a:cubicBezTo>
                        <a:pt x="396446" y="353857"/>
                        <a:pt x="392811" y="356409"/>
                        <a:pt x="385114" y="364105"/>
                      </a:cubicBezTo>
                      <a:lnTo>
                        <a:pt x="372702" y="401343"/>
                      </a:lnTo>
                      <a:cubicBezTo>
                        <a:pt x="371323" y="405481"/>
                        <a:pt x="370983" y="410127"/>
                        <a:pt x="368564" y="413756"/>
                      </a:cubicBezTo>
                      <a:lnTo>
                        <a:pt x="360289" y="426169"/>
                      </a:lnTo>
                      <a:cubicBezTo>
                        <a:pt x="358910" y="430306"/>
                        <a:pt x="358396" y="434841"/>
                        <a:pt x="356152" y="438581"/>
                      </a:cubicBezTo>
                      <a:cubicBezTo>
                        <a:pt x="354145" y="441926"/>
                        <a:pt x="349621" y="443367"/>
                        <a:pt x="347876" y="446856"/>
                      </a:cubicBezTo>
                      <a:cubicBezTo>
                        <a:pt x="335297" y="472012"/>
                        <a:pt x="348416" y="469344"/>
                        <a:pt x="327189" y="479957"/>
                      </a:cubicBezTo>
                      <a:cubicBezTo>
                        <a:pt x="323288" y="481907"/>
                        <a:pt x="318914" y="482715"/>
                        <a:pt x="314776" y="484094"/>
                      </a:cubicBezTo>
                      <a:cubicBezTo>
                        <a:pt x="310321" y="483203"/>
                        <a:pt x="288041" y="479638"/>
                        <a:pt x="281676" y="475819"/>
                      </a:cubicBezTo>
                      <a:cubicBezTo>
                        <a:pt x="278331" y="473812"/>
                        <a:pt x="276889" y="469289"/>
                        <a:pt x="273400" y="467544"/>
                      </a:cubicBezTo>
                      <a:cubicBezTo>
                        <a:pt x="265598" y="463643"/>
                        <a:pt x="256850" y="462027"/>
                        <a:pt x="248575" y="459269"/>
                      </a:cubicBezTo>
                      <a:lnTo>
                        <a:pt x="223750" y="450994"/>
                      </a:lnTo>
                      <a:cubicBezTo>
                        <a:pt x="219612" y="449615"/>
                        <a:pt x="214966" y="449275"/>
                        <a:pt x="211337" y="446856"/>
                      </a:cubicBezTo>
                      <a:cubicBezTo>
                        <a:pt x="195295" y="436162"/>
                        <a:pt x="203642" y="440153"/>
                        <a:pt x="186512" y="434444"/>
                      </a:cubicBezTo>
                      <a:cubicBezTo>
                        <a:pt x="178237" y="428927"/>
                        <a:pt x="168718" y="424927"/>
                        <a:pt x="161686" y="417894"/>
                      </a:cubicBezTo>
                      <a:cubicBezTo>
                        <a:pt x="158928" y="415135"/>
                        <a:pt x="156900" y="411363"/>
                        <a:pt x="153411" y="409618"/>
                      </a:cubicBezTo>
                      <a:cubicBezTo>
                        <a:pt x="145609" y="405717"/>
                        <a:pt x="135844" y="406181"/>
                        <a:pt x="128586" y="401343"/>
                      </a:cubicBezTo>
                      <a:cubicBezTo>
                        <a:pt x="120311" y="395826"/>
                        <a:pt x="110794" y="391825"/>
                        <a:pt x="103761" y="384793"/>
                      </a:cubicBezTo>
                      <a:cubicBezTo>
                        <a:pt x="101002" y="382035"/>
                        <a:pt x="98830" y="378525"/>
                        <a:pt x="95485" y="376518"/>
                      </a:cubicBezTo>
                      <a:cubicBezTo>
                        <a:pt x="91745" y="374274"/>
                        <a:pt x="86885" y="374498"/>
                        <a:pt x="83073" y="372380"/>
                      </a:cubicBezTo>
                      <a:cubicBezTo>
                        <a:pt x="74379" y="367550"/>
                        <a:pt x="66522" y="361347"/>
                        <a:pt x="58247" y="355830"/>
                      </a:cubicBezTo>
                      <a:lnTo>
                        <a:pt x="45835" y="347555"/>
                      </a:lnTo>
                      <a:cubicBezTo>
                        <a:pt x="43077" y="343417"/>
                        <a:pt x="41777" y="337778"/>
                        <a:pt x="37560" y="335142"/>
                      </a:cubicBezTo>
                      <a:cubicBezTo>
                        <a:pt x="30163" y="330519"/>
                        <a:pt x="12734" y="326867"/>
                        <a:pt x="12734" y="326867"/>
                      </a:cubicBezTo>
                      <a:cubicBezTo>
                        <a:pt x="9976" y="322730"/>
                        <a:pt x="6683" y="318903"/>
                        <a:pt x="4459" y="314455"/>
                      </a:cubicBezTo>
                      <a:cubicBezTo>
                        <a:pt x="-3007" y="299523"/>
                        <a:pt x="253" y="291304"/>
                        <a:pt x="4459" y="273079"/>
                      </a:cubicBezTo>
                      <a:cubicBezTo>
                        <a:pt x="6420" y="264580"/>
                        <a:pt x="5476" y="253092"/>
                        <a:pt x="12734" y="248254"/>
                      </a:cubicBezTo>
                      <a:cubicBezTo>
                        <a:pt x="21300" y="242543"/>
                        <a:pt x="38179" y="233637"/>
                        <a:pt x="45835" y="223428"/>
                      </a:cubicBezTo>
                      <a:cubicBezTo>
                        <a:pt x="45845" y="223415"/>
                        <a:pt x="66518" y="192403"/>
                        <a:pt x="70660" y="186190"/>
                      </a:cubicBezTo>
                      <a:cubicBezTo>
                        <a:pt x="73418" y="182053"/>
                        <a:pt x="77362" y="178495"/>
                        <a:pt x="78935" y="173778"/>
                      </a:cubicBezTo>
                      <a:cubicBezTo>
                        <a:pt x="84646" y="156647"/>
                        <a:pt x="80654" y="164994"/>
                        <a:pt x="91348" y="148952"/>
                      </a:cubicBezTo>
                      <a:cubicBezTo>
                        <a:pt x="92727" y="144815"/>
                        <a:pt x="93241" y="140280"/>
                        <a:pt x="95485" y="136540"/>
                      </a:cubicBezTo>
                      <a:cubicBezTo>
                        <a:pt x="97492" y="133195"/>
                        <a:pt x="102016" y="131754"/>
                        <a:pt x="103761" y="128265"/>
                      </a:cubicBezTo>
                      <a:cubicBezTo>
                        <a:pt x="133307" y="69175"/>
                        <a:pt x="95968" y="127540"/>
                        <a:pt x="120311" y="91027"/>
                      </a:cubicBezTo>
                      <a:cubicBezTo>
                        <a:pt x="123069" y="82752"/>
                        <a:pt x="122418" y="72369"/>
                        <a:pt x="128586" y="66201"/>
                      </a:cubicBezTo>
                      <a:cubicBezTo>
                        <a:pt x="141974" y="52814"/>
                        <a:pt x="116863" y="90337"/>
                        <a:pt x="116173" y="91027"/>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71" name="Freeform 2064"/>
                <p:cNvSpPr/>
                <p:nvPr/>
              </p:nvSpPr>
              <p:spPr>
                <a:xfrm>
                  <a:off x="7236586" y="1932239"/>
                  <a:ext cx="467544" cy="463406"/>
                </a:xfrm>
                <a:custGeom>
                  <a:avLst/>
                  <a:gdLst>
                    <a:gd name="connsiteX0" fmla="*/ 74476 w 467544"/>
                    <a:gd name="connsiteY0" fmla="*/ 107576 h 463406"/>
                    <a:gd name="connsiteX1" fmla="*/ 78614 w 467544"/>
                    <a:gd name="connsiteY1" fmla="*/ 86889 h 463406"/>
                    <a:gd name="connsiteX2" fmla="*/ 91027 w 467544"/>
                    <a:gd name="connsiteY2" fmla="*/ 78613 h 463406"/>
                    <a:gd name="connsiteX3" fmla="*/ 115852 w 467544"/>
                    <a:gd name="connsiteY3" fmla="*/ 57926 h 463406"/>
                    <a:gd name="connsiteX4" fmla="*/ 132402 w 467544"/>
                    <a:gd name="connsiteY4" fmla="*/ 33100 h 463406"/>
                    <a:gd name="connsiteX5" fmla="*/ 136540 w 467544"/>
                    <a:gd name="connsiteY5" fmla="*/ 20688 h 463406"/>
                    <a:gd name="connsiteX6" fmla="*/ 161365 w 467544"/>
                    <a:gd name="connsiteY6" fmla="*/ 8275 h 463406"/>
                    <a:gd name="connsiteX7" fmla="*/ 173778 w 467544"/>
                    <a:gd name="connsiteY7" fmla="*/ 0 h 463406"/>
                    <a:gd name="connsiteX8" fmla="*/ 231704 w 467544"/>
                    <a:gd name="connsiteY8" fmla="*/ 12413 h 463406"/>
                    <a:gd name="connsiteX9" fmla="*/ 256529 w 467544"/>
                    <a:gd name="connsiteY9" fmla="*/ 24825 h 463406"/>
                    <a:gd name="connsiteX10" fmla="*/ 293767 w 467544"/>
                    <a:gd name="connsiteY10" fmla="*/ 53788 h 463406"/>
                    <a:gd name="connsiteX11" fmla="*/ 318592 w 467544"/>
                    <a:gd name="connsiteY11" fmla="*/ 66201 h 463406"/>
                    <a:gd name="connsiteX12" fmla="*/ 331005 w 467544"/>
                    <a:gd name="connsiteY12" fmla="*/ 78613 h 463406"/>
                    <a:gd name="connsiteX13" fmla="*/ 343418 w 467544"/>
                    <a:gd name="connsiteY13" fmla="*/ 82751 h 463406"/>
                    <a:gd name="connsiteX14" fmla="*/ 368243 w 467544"/>
                    <a:gd name="connsiteY14" fmla="*/ 99301 h 463406"/>
                    <a:gd name="connsiteX15" fmla="*/ 393068 w 467544"/>
                    <a:gd name="connsiteY15" fmla="*/ 115851 h 463406"/>
                    <a:gd name="connsiteX16" fmla="*/ 405481 w 467544"/>
                    <a:gd name="connsiteY16" fmla="*/ 124127 h 463406"/>
                    <a:gd name="connsiteX17" fmla="*/ 417894 w 467544"/>
                    <a:gd name="connsiteY17" fmla="*/ 128264 h 463406"/>
                    <a:gd name="connsiteX18" fmla="*/ 442719 w 467544"/>
                    <a:gd name="connsiteY18" fmla="*/ 144814 h 463406"/>
                    <a:gd name="connsiteX19" fmla="*/ 450994 w 467544"/>
                    <a:gd name="connsiteY19" fmla="*/ 153090 h 463406"/>
                    <a:gd name="connsiteX20" fmla="*/ 463407 w 467544"/>
                    <a:gd name="connsiteY20" fmla="*/ 157227 h 463406"/>
                    <a:gd name="connsiteX21" fmla="*/ 467544 w 467544"/>
                    <a:gd name="connsiteY21" fmla="*/ 169640 h 463406"/>
                    <a:gd name="connsiteX22" fmla="*/ 459269 w 467544"/>
                    <a:gd name="connsiteY22" fmla="*/ 198603 h 463406"/>
                    <a:gd name="connsiteX23" fmla="*/ 442719 w 467544"/>
                    <a:gd name="connsiteY23" fmla="*/ 223428 h 463406"/>
                    <a:gd name="connsiteX24" fmla="*/ 434444 w 467544"/>
                    <a:gd name="connsiteY24" fmla="*/ 248253 h 463406"/>
                    <a:gd name="connsiteX25" fmla="*/ 426169 w 467544"/>
                    <a:gd name="connsiteY25" fmla="*/ 260666 h 463406"/>
                    <a:gd name="connsiteX26" fmla="*/ 413756 w 467544"/>
                    <a:gd name="connsiteY26" fmla="*/ 285491 h 463406"/>
                    <a:gd name="connsiteX27" fmla="*/ 401343 w 467544"/>
                    <a:gd name="connsiteY27" fmla="*/ 310317 h 463406"/>
                    <a:gd name="connsiteX28" fmla="*/ 393068 w 467544"/>
                    <a:gd name="connsiteY28" fmla="*/ 335142 h 463406"/>
                    <a:gd name="connsiteX29" fmla="*/ 388931 w 467544"/>
                    <a:gd name="connsiteY29" fmla="*/ 347555 h 463406"/>
                    <a:gd name="connsiteX30" fmla="*/ 364105 w 467544"/>
                    <a:gd name="connsiteY30" fmla="*/ 380655 h 463406"/>
                    <a:gd name="connsiteX31" fmla="*/ 355830 w 467544"/>
                    <a:gd name="connsiteY31" fmla="*/ 405480 h 463406"/>
                    <a:gd name="connsiteX32" fmla="*/ 351693 w 467544"/>
                    <a:gd name="connsiteY32" fmla="*/ 422031 h 463406"/>
                    <a:gd name="connsiteX33" fmla="*/ 343418 w 467544"/>
                    <a:gd name="connsiteY33" fmla="*/ 434443 h 463406"/>
                    <a:gd name="connsiteX34" fmla="*/ 331005 w 467544"/>
                    <a:gd name="connsiteY34" fmla="*/ 438581 h 463406"/>
                    <a:gd name="connsiteX35" fmla="*/ 306180 w 467544"/>
                    <a:gd name="connsiteY35" fmla="*/ 459269 h 463406"/>
                    <a:gd name="connsiteX36" fmla="*/ 293767 w 467544"/>
                    <a:gd name="connsiteY36" fmla="*/ 463406 h 463406"/>
                    <a:gd name="connsiteX37" fmla="*/ 256529 w 467544"/>
                    <a:gd name="connsiteY37" fmla="*/ 455131 h 463406"/>
                    <a:gd name="connsiteX38" fmla="*/ 231704 w 467544"/>
                    <a:gd name="connsiteY38" fmla="*/ 438581 h 463406"/>
                    <a:gd name="connsiteX39" fmla="*/ 194466 w 467544"/>
                    <a:gd name="connsiteY39" fmla="*/ 426168 h 463406"/>
                    <a:gd name="connsiteX40" fmla="*/ 182053 w 467544"/>
                    <a:gd name="connsiteY40" fmla="*/ 422031 h 463406"/>
                    <a:gd name="connsiteX41" fmla="*/ 169640 w 467544"/>
                    <a:gd name="connsiteY41" fmla="*/ 413756 h 463406"/>
                    <a:gd name="connsiteX42" fmla="*/ 148952 w 467544"/>
                    <a:gd name="connsiteY42" fmla="*/ 397205 h 463406"/>
                    <a:gd name="connsiteX43" fmla="*/ 136540 w 467544"/>
                    <a:gd name="connsiteY43" fmla="*/ 393068 h 463406"/>
                    <a:gd name="connsiteX44" fmla="*/ 111714 w 467544"/>
                    <a:gd name="connsiteY44" fmla="*/ 376518 h 463406"/>
                    <a:gd name="connsiteX45" fmla="*/ 103439 w 467544"/>
                    <a:gd name="connsiteY45" fmla="*/ 368242 h 463406"/>
                    <a:gd name="connsiteX46" fmla="*/ 91027 w 467544"/>
                    <a:gd name="connsiteY46" fmla="*/ 364105 h 463406"/>
                    <a:gd name="connsiteX47" fmla="*/ 41376 w 467544"/>
                    <a:gd name="connsiteY47" fmla="*/ 331004 h 463406"/>
                    <a:gd name="connsiteX48" fmla="*/ 28963 w 467544"/>
                    <a:gd name="connsiteY48" fmla="*/ 322729 h 463406"/>
                    <a:gd name="connsiteX49" fmla="*/ 16551 w 467544"/>
                    <a:gd name="connsiteY49" fmla="*/ 314454 h 463406"/>
                    <a:gd name="connsiteX50" fmla="*/ 8276 w 467544"/>
                    <a:gd name="connsiteY50" fmla="*/ 302042 h 463406"/>
                    <a:gd name="connsiteX51" fmla="*/ 0 w 467544"/>
                    <a:gd name="connsiteY51" fmla="*/ 277216 h 463406"/>
                    <a:gd name="connsiteX52" fmla="*/ 4138 w 467544"/>
                    <a:gd name="connsiteY52" fmla="*/ 227566 h 463406"/>
                    <a:gd name="connsiteX53" fmla="*/ 20688 w 467544"/>
                    <a:gd name="connsiteY53" fmla="*/ 190328 h 463406"/>
                    <a:gd name="connsiteX54" fmla="*/ 28963 w 467544"/>
                    <a:gd name="connsiteY54" fmla="*/ 182052 h 463406"/>
                    <a:gd name="connsiteX55" fmla="*/ 37238 w 467544"/>
                    <a:gd name="connsiteY55" fmla="*/ 165502 h 463406"/>
                    <a:gd name="connsiteX56" fmla="*/ 45514 w 467544"/>
                    <a:gd name="connsiteY56" fmla="*/ 157227 h 463406"/>
                    <a:gd name="connsiteX57" fmla="*/ 74476 w 467544"/>
                    <a:gd name="connsiteY57" fmla="*/ 124127 h 463406"/>
                    <a:gd name="connsiteX58" fmla="*/ 78614 w 467544"/>
                    <a:gd name="connsiteY58" fmla="*/ 111714 h 463406"/>
                    <a:gd name="connsiteX59" fmla="*/ 91027 w 467544"/>
                    <a:gd name="connsiteY59" fmla="*/ 103439 h 463406"/>
                    <a:gd name="connsiteX60" fmla="*/ 74476 w 467544"/>
                    <a:gd name="connsiteY60" fmla="*/ 10757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7544" h="463406">
                      <a:moveTo>
                        <a:pt x="74476" y="107576"/>
                      </a:moveTo>
                      <a:cubicBezTo>
                        <a:pt x="72407" y="104818"/>
                        <a:pt x="75125" y="92995"/>
                        <a:pt x="78614" y="86889"/>
                      </a:cubicBezTo>
                      <a:cubicBezTo>
                        <a:pt x="81081" y="82571"/>
                        <a:pt x="87207" y="81797"/>
                        <a:pt x="91027" y="78613"/>
                      </a:cubicBezTo>
                      <a:cubicBezTo>
                        <a:pt x="122877" y="52071"/>
                        <a:pt x="85039" y="78467"/>
                        <a:pt x="115852" y="57926"/>
                      </a:cubicBezTo>
                      <a:cubicBezTo>
                        <a:pt x="125691" y="28412"/>
                        <a:pt x="111741" y="64092"/>
                        <a:pt x="132402" y="33100"/>
                      </a:cubicBezTo>
                      <a:cubicBezTo>
                        <a:pt x="134821" y="29471"/>
                        <a:pt x="133816" y="24093"/>
                        <a:pt x="136540" y="20688"/>
                      </a:cubicBezTo>
                      <a:cubicBezTo>
                        <a:pt x="144445" y="10807"/>
                        <a:pt x="151371" y="13272"/>
                        <a:pt x="161365" y="8275"/>
                      </a:cubicBezTo>
                      <a:cubicBezTo>
                        <a:pt x="165813" y="6051"/>
                        <a:pt x="169640" y="2758"/>
                        <a:pt x="173778" y="0"/>
                      </a:cubicBezTo>
                      <a:cubicBezTo>
                        <a:pt x="187787" y="1751"/>
                        <a:pt x="218097" y="3341"/>
                        <a:pt x="231704" y="12413"/>
                      </a:cubicBezTo>
                      <a:cubicBezTo>
                        <a:pt x="247745" y="23107"/>
                        <a:pt x="239399" y="19116"/>
                        <a:pt x="256529" y="24825"/>
                      </a:cubicBezTo>
                      <a:cubicBezTo>
                        <a:pt x="275974" y="44270"/>
                        <a:pt x="264074" y="33993"/>
                        <a:pt x="293767" y="53788"/>
                      </a:cubicBezTo>
                      <a:cubicBezTo>
                        <a:pt x="309808" y="64482"/>
                        <a:pt x="301463" y="60490"/>
                        <a:pt x="318592" y="66201"/>
                      </a:cubicBezTo>
                      <a:cubicBezTo>
                        <a:pt x="322730" y="70338"/>
                        <a:pt x="326136" y="75367"/>
                        <a:pt x="331005" y="78613"/>
                      </a:cubicBezTo>
                      <a:cubicBezTo>
                        <a:pt x="334634" y="81032"/>
                        <a:pt x="339605" y="80633"/>
                        <a:pt x="343418" y="82751"/>
                      </a:cubicBezTo>
                      <a:cubicBezTo>
                        <a:pt x="352112" y="87581"/>
                        <a:pt x="359968" y="93784"/>
                        <a:pt x="368243" y="99301"/>
                      </a:cubicBezTo>
                      <a:lnTo>
                        <a:pt x="393068" y="115851"/>
                      </a:lnTo>
                      <a:cubicBezTo>
                        <a:pt x="397206" y="118610"/>
                        <a:pt x="400763" y="122555"/>
                        <a:pt x="405481" y="124127"/>
                      </a:cubicBezTo>
                      <a:lnTo>
                        <a:pt x="417894" y="128264"/>
                      </a:lnTo>
                      <a:cubicBezTo>
                        <a:pt x="426169" y="133781"/>
                        <a:pt x="435687" y="137781"/>
                        <a:pt x="442719" y="144814"/>
                      </a:cubicBezTo>
                      <a:cubicBezTo>
                        <a:pt x="445477" y="147573"/>
                        <a:pt x="447649" y="151083"/>
                        <a:pt x="450994" y="153090"/>
                      </a:cubicBezTo>
                      <a:cubicBezTo>
                        <a:pt x="454734" y="155334"/>
                        <a:pt x="459269" y="155848"/>
                        <a:pt x="463407" y="157227"/>
                      </a:cubicBezTo>
                      <a:cubicBezTo>
                        <a:pt x="464786" y="161365"/>
                        <a:pt x="467544" y="165279"/>
                        <a:pt x="467544" y="169640"/>
                      </a:cubicBezTo>
                      <a:cubicBezTo>
                        <a:pt x="467544" y="171785"/>
                        <a:pt x="461221" y="195090"/>
                        <a:pt x="459269" y="198603"/>
                      </a:cubicBezTo>
                      <a:cubicBezTo>
                        <a:pt x="454439" y="207297"/>
                        <a:pt x="445864" y="213993"/>
                        <a:pt x="442719" y="223428"/>
                      </a:cubicBezTo>
                      <a:cubicBezTo>
                        <a:pt x="439961" y="231703"/>
                        <a:pt x="439282" y="240995"/>
                        <a:pt x="434444" y="248253"/>
                      </a:cubicBezTo>
                      <a:cubicBezTo>
                        <a:pt x="431686" y="252391"/>
                        <a:pt x="428393" y="256218"/>
                        <a:pt x="426169" y="260666"/>
                      </a:cubicBezTo>
                      <a:cubicBezTo>
                        <a:pt x="409041" y="294921"/>
                        <a:pt x="437467" y="249926"/>
                        <a:pt x="413756" y="285491"/>
                      </a:cubicBezTo>
                      <a:cubicBezTo>
                        <a:pt x="398674" y="330745"/>
                        <a:pt x="422726" y="262208"/>
                        <a:pt x="401343" y="310317"/>
                      </a:cubicBezTo>
                      <a:cubicBezTo>
                        <a:pt x="397800" y="318288"/>
                        <a:pt x="395826" y="326867"/>
                        <a:pt x="393068" y="335142"/>
                      </a:cubicBezTo>
                      <a:cubicBezTo>
                        <a:pt x="391689" y="339280"/>
                        <a:pt x="391350" y="343926"/>
                        <a:pt x="388931" y="347555"/>
                      </a:cubicBezTo>
                      <a:cubicBezTo>
                        <a:pt x="370217" y="375626"/>
                        <a:pt x="379414" y="365348"/>
                        <a:pt x="364105" y="380655"/>
                      </a:cubicBezTo>
                      <a:cubicBezTo>
                        <a:pt x="361347" y="388930"/>
                        <a:pt x="357945" y="397018"/>
                        <a:pt x="355830" y="405480"/>
                      </a:cubicBezTo>
                      <a:cubicBezTo>
                        <a:pt x="354451" y="410997"/>
                        <a:pt x="353933" y="416804"/>
                        <a:pt x="351693" y="422031"/>
                      </a:cubicBezTo>
                      <a:cubicBezTo>
                        <a:pt x="349734" y="426602"/>
                        <a:pt x="347301" y="431337"/>
                        <a:pt x="343418" y="434443"/>
                      </a:cubicBezTo>
                      <a:cubicBezTo>
                        <a:pt x="340012" y="437168"/>
                        <a:pt x="335143" y="437202"/>
                        <a:pt x="331005" y="438581"/>
                      </a:cubicBezTo>
                      <a:cubicBezTo>
                        <a:pt x="321856" y="447730"/>
                        <a:pt x="317699" y="453510"/>
                        <a:pt x="306180" y="459269"/>
                      </a:cubicBezTo>
                      <a:cubicBezTo>
                        <a:pt x="302279" y="461219"/>
                        <a:pt x="297905" y="462027"/>
                        <a:pt x="293767" y="463406"/>
                      </a:cubicBezTo>
                      <a:cubicBezTo>
                        <a:pt x="287027" y="462283"/>
                        <a:pt x="265262" y="459982"/>
                        <a:pt x="256529" y="455131"/>
                      </a:cubicBezTo>
                      <a:cubicBezTo>
                        <a:pt x="247835" y="450301"/>
                        <a:pt x="241139" y="441726"/>
                        <a:pt x="231704" y="438581"/>
                      </a:cubicBezTo>
                      <a:lnTo>
                        <a:pt x="194466" y="426168"/>
                      </a:lnTo>
                      <a:lnTo>
                        <a:pt x="182053" y="422031"/>
                      </a:lnTo>
                      <a:cubicBezTo>
                        <a:pt x="177915" y="419273"/>
                        <a:pt x="173523" y="416863"/>
                        <a:pt x="169640" y="413756"/>
                      </a:cubicBezTo>
                      <a:cubicBezTo>
                        <a:pt x="156809" y="403491"/>
                        <a:pt x="165936" y="405697"/>
                        <a:pt x="148952" y="397205"/>
                      </a:cubicBezTo>
                      <a:cubicBezTo>
                        <a:pt x="145051" y="395255"/>
                        <a:pt x="140677" y="394447"/>
                        <a:pt x="136540" y="393068"/>
                      </a:cubicBezTo>
                      <a:cubicBezTo>
                        <a:pt x="128265" y="387551"/>
                        <a:pt x="118746" y="383551"/>
                        <a:pt x="111714" y="376518"/>
                      </a:cubicBezTo>
                      <a:cubicBezTo>
                        <a:pt x="108956" y="373759"/>
                        <a:pt x="106784" y="370249"/>
                        <a:pt x="103439" y="368242"/>
                      </a:cubicBezTo>
                      <a:cubicBezTo>
                        <a:pt x="99699" y="365998"/>
                        <a:pt x="95164" y="365484"/>
                        <a:pt x="91027" y="364105"/>
                      </a:cubicBezTo>
                      <a:lnTo>
                        <a:pt x="41376" y="331004"/>
                      </a:lnTo>
                      <a:lnTo>
                        <a:pt x="28963" y="322729"/>
                      </a:lnTo>
                      <a:lnTo>
                        <a:pt x="16551" y="314454"/>
                      </a:lnTo>
                      <a:cubicBezTo>
                        <a:pt x="13793" y="310317"/>
                        <a:pt x="10296" y="306586"/>
                        <a:pt x="8276" y="302042"/>
                      </a:cubicBezTo>
                      <a:cubicBezTo>
                        <a:pt x="4733" y="294071"/>
                        <a:pt x="0" y="277216"/>
                        <a:pt x="0" y="277216"/>
                      </a:cubicBezTo>
                      <a:cubicBezTo>
                        <a:pt x="1379" y="260666"/>
                        <a:pt x="1408" y="243947"/>
                        <a:pt x="4138" y="227566"/>
                      </a:cubicBezTo>
                      <a:cubicBezTo>
                        <a:pt x="6556" y="213059"/>
                        <a:pt x="11809" y="201426"/>
                        <a:pt x="20688" y="190328"/>
                      </a:cubicBezTo>
                      <a:cubicBezTo>
                        <a:pt x="23125" y="187282"/>
                        <a:pt x="26799" y="185298"/>
                        <a:pt x="28963" y="182052"/>
                      </a:cubicBezTo>
                      <a:cubicBezTo>
                        <a:pt x="32384" y="176920"/>
                        <a:pt x="33817" y="170634"/>
                        <a:pt x="37238" y="165502"/>
                      </a:cubicBezTo>
                      <a:cubicBezTo>
                        <a:pt x="39402" y="162256"/>
                        <a:pt x="43173" y="160348"/>
                        <a:pt x="45514" y="157227"/>
                      </a:cubicBezTo>
                      <a:cubicBezTo>
                        <a:pt x="69651" y="125045"/>
                        <a:pt x="51375" y="139529"/>
                        <a:pt x="74476" y="124127"/>
                      </a:cubicBezTo>
                      <a:cubicBezTo>
                        <a:pt x="75855" y="119989"/>
                        <a:pt x="75889" y="115120"/>
                        <a:pt x="78614" y="111714"/>
                      </a:cubicBezTo>
                      <a:cubicBezTo>
                        <a:pt x="81721" y="107831"/>
                        <a:pt x="87049" y="106423"/>
                        <a:pt x="91027" y="103439"/>
                      </a:cubicBezTo>
                      <a:cubicBezTo>
                        <a:pt x="92587" y="102269"/>
                        <a:pt x="76545" y="110334"/>
                        <a:pt x="74476" y="10757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72" name="Freeform 2065"/>
                <p:cNvSpPr/>
                <p:nvPr/>
              </p:nvSpPr>
              <p:spPr>
                <a:xfrm>
                  <a:off x="7000746" y="2308757"/>
                  <a:ext cx="484094" cy="463406"/>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M</a:t>
                  </a:r>
                </a:p>
              </p:txBody>
            </p:sp>
            <p:sp>
              <p:nvSpPr>
                <p:cNvPr id="73" name="Freeform 2066"/>
                <p:cNvSpPr/>
                <p:nvPr/>
              </p:nvSpPr>
              <p:spPr>
                <a:xfrm>
                  <a:off x="7422776" y="1886726"/>
                  <a:ext cx="281354" cy="153089"/>
                </a:xfrm>
                <a:custGeom>
                  <a:avLst/>
                  <a:gdLst>
                    <a:gd name="connsiteX0" fmla="*/ 0 w 281354"/>
                    <a:gd name="connsiteY0" fmla="*/ 0 h 153089"/>
                    <a:gd name="connsiteX1" fmla="*/ 45514 w 281354"/>
                    <a:gd name="connsiteY1" fmla="*/ 16550 h 153089"/>
                    <a:gd name="connsiteX2" fmla="*/ 57926 w 281354"/>
                    <a:gd name="connsiteY2" fmla="*/ 20688 h 153089"/>
                    <a:gd name="connsiteX3" fmla="*/ 70339 w 281354"/>
                    <a:gd name="connsiteY3" fmla="*/ 28963 h 153089"/>
                    <a:gd name="connsiteX4" fmla="*/ 95164 w 281354"/>
                    <a:gd name="connsiteY4" fmla="*/ 37238 h 153089"/>
                    <a:gd name="connsiteX5" fmla="*/ 107577 w 281354"/>
                    <a:gd name="connsiteY5" fmla="*/ 41375 h 153089"/>
                    <a:gd name="connsiteX6" fmla="*/ 132402 w 281354"/>
                    <a:gd name="connsiteY6" fmla="*/ 57926 h 153089"/>
                    <a:gd name="connsiteX7" fmla="*/ 144815 w 281354"/>
                    <a:gd name="connsiteY7" fmla="*/ 66201 h 153089"/>
                    <a:gd name="connsiteX8" fmla="*/ 157228 w 281354"/>
                    <a:gd name="connsiteY8" fmla="*/ 70338 h 153089"/>
                    <a:gd name="connsiteX9" fmla="*/ 169640 w 281354"/>
                    <a:gd name="connsiteY9" fmla="*/ 78613 h 153089"/>
                    <a:gd name="connsiteX10" fmla="*/ 186191 w 281354"/>
                    <a:gd name="connsiteY10" fmla="*/ 99301 h 153089"/>
                    <a:gd name="connsiteX11" fmla="*/ 198603 w 281354"/>
                    <a:gd name="connsiteY11" fmla="*/ 103439 h 153089"/>
                    <a:gd name="connsiteX12" fmla="*/ 223429 w 281354"/>
                    <a:gd name="connsiteY12" fmla="*/ 124126 h 153089"/>
                    <a:gd name="connsiteX13" fmla="*/ 235841 w 281354"/>
                    <a:gd name="connsiteY13" fmla="*/ 128264 h 153089"/>
                    <a:gd name="connsiteX14" fmla="*/ 248254 w 281354"/>
                    <a:gd name="connsiteY14" fmla="*/ 136539 h 153089"/>
                    <a:gd name="connsiteX15" fmla="*/ 260667 w 281354"/>
                    <a:gd name="connsiteY15" fmla="*/ 140677 h 153089"/>
                    <a:gd name="connsiteX16" fmla="*/ 273079 w 281354"/>
                    <a:gd name="connsiteY16" fmla="*/ 148952 h 153089"/>
                    <a:gd name="connsiteX17" fmla="*/ 281354 w 281354"/>
                    <a:gd name="connsiteY17" fmla="*/ 153089 h 15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1354" h="153089">
                      <a:moveTo>
                        <a:pt x="0" y="0"/>
                      </a:moveTo>
                      <a:cubicBezTo>
                        <a:pt x="28796" y="11518"/>
                        <a:pt x="13631" y="5922"/>
                        <a:pt x="45514" y="16550"/>
                      </a:cubicBezTo>
                      <a:cubicBezTo>
                        <a:pt x="49651" y="17929"/>
                        <a:pt x="54297" y="18269"/>
                        <a:pt x="57926" y="20688"/>
                      </a:cubicBezTo>
                      <a:cubicBezTo>
                        <a:pt x="62064" y="23446"/>
                        <a:pt x="65795" y="26943"/>
                        <a:pt x="70339" y="28963"/>
                      </a:cubicBezTo>
                      <a:cubicBezTo>
                        <a:pt x="78310" y="32506"/>
                        <a:pt x="86889" y="34480"/>
                        <a:pt x="95164" y="37238"/>
                      </a:cubicBezTo>
                      <a:lnTo>
                        <a:pt x="107577" y="41375"/>
                      </a:lnTo>
                      <a:lnTo>
                        <a:pt x="132402" y="57926"/>
                      </a:lnTo>
                      <a:cubicBezTo>
                        <a:pt x="136540" y="60684"/>
                        <a:pt x="140097" y="64629"/>
                        <a:pt x="144815" y="66201"/>
                      </a:cubicBezTo>
                      <a:lnTo>
                        <a:pt x="157228" y="70338"/>
                      </a:lnTo>
                      <a:cubicBezTo>
                        <a:pt x="161365" y="73096"/>
                        <a:pt x="166124" y="75097"/>
                        <a:pt x="169640" y="78613"/>
                      </a:cubicBezTo>
                      <a:cubicBezTo>
                        <a:pt x="178101" y="87074"/>
                        <a:pt x="175950" y="93156"/>
                        <a:pt x="186191" y="99301"/>
                      </a:cubicBezTo>
                      <a:cubicBezTo>
                        <a:pt x="189931" y="101545"/>
                        <a:pt x="194702" y="101489"/>
                        <a:pt x="198603" y="103439"/>
                      </a:cubicBezTo>
                      <a:cubicBezTo>
                        <a:pt x="225678" y="116977"/>
                        <a:pt x="195976" y="105824"/>
                        <a:pt x="223429" y="124126"/>
                      </a:cubicBezTo>
                      <a:cubicBezTo>
                        <a:pt x="227058" y="126545"/>
                        <a:pt x="231940" y="126314"/>
                        <a:pt x="235841" y="128264"/>
                      </a:cubicBezTo>
                      <a:cubicBezTo>
                        <a:pt x="240289" y="130488"/>
                        <a:pt x="243806" y="134315"/>
                        <a:pt x="248254" y="136539"/>
                      </a:cubicBezTo>
                      <a:cubicBezTo>
                        <a:pt x="252155" y="138490"/>
                        <a:pt x="256766" y="138726"/>
                        <a:pt x="260667" y="140677"/>
                      </a:cubicBezTo>
                      <a:cubicBezTo>
                        <a:pt x="265115" y="142901"/>
                        <a:pt x="268815" y="146394"/>
                        <a:pt x="273079" y="148952"/>
                      </a:cubicBezTo>
                      <a:cubicBezTo>
                        <a:pt x="275723" y="150539"/>
                        <a:pt x="278596" y="151710"/>
                        <a:pt x="281354" y="15308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74" name="Freeform 2067"/>
                <p:cNvSpPr/>
                <p:nvPr/>
              </p:nvSpPr>
              <p:spPr>
                <a:xfrm>
                  <a:off x="7191073" y="2275656"/>
                  <a:ext cx="285495" cy="157285"/>
                </a:xfrm>
                <a:custGeom>
                  <a:avLst/>
                  <a:gdLst>
                    <a:gd name="connsiteX0" fmla="*/ 0 w 285495"/>
                    <a:gd name="connsiteY0" fmla="*/ 0 h 157285"/>
                    <a:gd name="connsiteX1" fmla="*/ 20688 w 285495"/>
                    <a:gd name="connsiteY1" fmla="*/ 4138 h 157285"/>
                    <a:gd name="connsiteX2" fmla="*/ 33101 w 285495"/>
                    <a:gd name="connsiteY2" fmla="*/ 12413 h 157285"/>
                    <a:gd name="connsiteX3" fmla="*/ 45513 w 285495"/>
                    <a:gd name="connsiteY3" fmla="*/ 16550 h 157285"/>
                    <a:gd name="connsiteX4" fmla="*/ 66201 w 285495"/>
                    <a:gd name="connsiteY4" fmla="*/ 28963 h 157285"/>
                    <a:gd name="connsiteX5" fmla="*/ 91027 w 285495"/>
                    <a:gd name="connsiteY5" fmla="*/ 41376 h 157285"/>
                    <a:gd name="connsiteX6" fmla="*/ 115852 w 285495"/>
                    <a:gd name="connsiteY6" fmla="*/ 57926 h 157285"/>
                    <a:gd name="connsiteX7" fmla="*/ 128265 w 285495"/>
                    <a:gd name="connsiteY7" fmla="*/ 66201 h 157285"/>
                    <a:gd name="connsiteX8" fmla="*/ 153090 w 285495"/>
                    <a:gd name="connsiteY8" fmla="*/ 74476 h 157285"/>
                    <a:gd name="connsiteX9" fmla="*/ 177915 w 285495"/>
                    <a:gd name="connsiteY9" fmla="*/ 91026 h 157285"/>
                    <a:gd name="connsiteX10" fmla="*/ 190328 w 285495"/>
                    <a:gd name="connsiteY10" fmla="*/ 99301 h 157285"/>
                    <a:gd name="connsiteX11" fmla="*/ 198603 w 285495"/>
                    <a:gd name="connsiteY11" fmla="*/ 107577 h 157285"/>
                    <a:gd name="connsiteX12" fmla="*/ 223428 w 285495"/>
                    <a:gd name="connsiteY12" fmla="*/ 124127 h 157285"/>
                    <a:gd name="connsiteX13" fmla="*/ 235841 w 285495"/>
                    <a:gd name="connsiteY13" fmla="*/ 136539 h 157285"/>
                    <a:gd name="connsiteX14" fmla="*/ 260666 w 285495"/>
                    <a:gd name="connsiteY14" fmla="*/ 144815 h 157285"/>
                    <a:gd name="connsiteX15" fmla="*/ 273079 w 285495"/>
                    <a:gd name="connsiteY15" fmla="*/ 153090 h 157285"/>
                    <a:gd name="connsiteX16" fmla="*/ 277217 w 285495"/>
                    <a:gd name="connsiteY16" fmla="*/ 157227 h 15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5495" h="157285">
                      <a:moveTo>
                        <a:pt x="0" y="0"/>
                      </a:moveTo>
                      <a:cubicBezTo>
                        <a:pt x="6896" y="1379"/>
                        <a:pt x="14103" y="1669"/>
                        <a:pt x="20688" y="4138"/>
                      </a:cubicBezTo>
                      <a:cubicBezTo>
                        <a:pt x="25344" y="5884"/>
                        <a:pt x="28653" y="10189"/>
                        <a:pt x="33101" y="12413"/>
                      </a:cubicBezTo>
                      <a:cubicBezTo>
                        <a:pt x="37002" y="14363"/>
                        <a:pt x="41376" y="15171"/>
                        <a:pt x="45513" y="16550"/>
                      </a:cubicBezTo>
                      <a:cubicBezTo>
                        <a:pt x="61678" y="32713"/>
                        <a:pt x="44717" y="18220"/>
                        <a:pt x="66201" y="28963"/>
                      </a:cubicBezTo>
                      <a:cubicBezTo>
                        <a:pt x="98281" y="45004"/>
                        <a:pt x="59830" y="30976"/>
                        <a:pt x="91027" y="41376"/>
                      </a:cubicBezTo>
                      <a:cubicBezTo>
                        <a:pt x="114555" y="64904"/>
                        <a:pt x="91901" y="45951"/>
                        <a:pt x="115852" y="57926"/>
                      </a:cubicBezTo>
                      <a:cubicBezTo>
                        <a:pt x="120300" y="60150"/>
                        <a:pt x="123721" y="64181"/>
                        <a:pt x="128265" y="66201"/>
                      </a:cubicBezTo>
                      <a:cubicBezTo>
                        <a:pt x="136236" y="69744"/>
                        <a:pt x="153090" y="74476"/>
                        <a:pt x="153090" y="74476"/>
                      </a:cubicBezTo>
                      <a:lnTo>
                        <a:pt x="177915" y="91026"/>
                      </a:lnTo>
                      <a:cubicBezTo>
                        <a:pt x="182053" y="93784"/>
                        <a:pt x="186812" y="95784"/>
                        <a:pt x="190328" y="99301"/>
                      </a:cubicBezTo>
                      <a:cubicBezTo>
                        <a:pt x="193086" y="102060"/>
                        <a:pt x="195482" y="105236"/>
                        <a:pt x="198603" y="107577"/>
                      </a:cubicBezTo>
                      <a:cubicBezTo>
                        <a:pt x="206559" y="113544"/>
                        <a:pt x="216395" y="117095"/>
                        <a:pt x="223428" y="124127"/>
                      </a:cubicBezTo>
                      <a:cubicBezTo>
                        <a:pt x="227566" y="128264"/>
                        <a:pt x="230726" y="133697"/>
                        <a:pt x="235841" y="136539"/>
                      </a:cubicBezTo>
                      <a:cubicBezTo>
                        <a:pt x="243466" y="140775"/>
                        <a:pt x="253408" y="139977"/>
                        <a:pt x="260666" y="144815"/>
                      </a:cubicBezTo>
                      <a:cubicBezTo>
                        <a:pt x="264804" y="147573"/>
                        <a:pt x="268631" y="150866"/>
                        <a:pt x="273079" y="153090"/>
                      </a:cubicBezTo>
                      <a:cubicBezTo>
                        <a:pt x="283098" y="158099"/>
                        <a:pt x="293022" y="157227"/>
                        <a:pt x="277217" y="1572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75" name="Freeform 2068"/>
                <p:cNvSpPr/>
                <p:nvPr/>
              </p:nvSpPr>
              <p:spPr>
                <a:xfrm>
                  <a:off x="6975920" y="2639761"/>
                  <a:ext cx="289629" cy="165502"/>
                </a:xfrm>
                <a:custGeom>
                  <a:avLst/>
                  <a:gdLst>
                    <a:gd name="connsiteX0" fmla="*/ 0 w 289629"/>
                    <a:gd name="connsiteY0" fmla="*/ 0 h 165502"/>
                    <a:gd name="connsiteX1" fmla="*/ 20688 w 289629"/>
                    <a:gd name="connsiteY1" fmla="*/ 8275 h 165502"/>
                    <a:gd name="connsiteX2" fmla="*/ 33101 w 289629"/>
                    <a:gd name="connsiteY2" fmla="*/ 12413 h 165502"/>
                    <a:gd name="connsiteX3" fmla="*/ 45513 w 289629"/>
                    <a:gd name="connsiteY3" fmla="*/ 20688 h 165502"/>
                    <a:gd name="connsiteX4" fmla="*/ 70339 w 289629"/>
                    <a:gd name="connsiteY4" fmla="*/ 28963 h 165502"/>
                    <a:gd name="connsiteX5" fmla="*/ 95164 w 289629"/>
                    <a:gd name="connsiteY5" fmla="*/ 45513 h 165502"/>
                    <a:gd name="connsiteX6" fmla="*/ 107577 w 289629"/>
                    <a:gd name="connsiteY6" fmla="*/ 49651 h 165502"/>
                    <a:gd name="connsiteX7" fmla="*/ 132402 w 289629"/>
                    <a:gd name="connsiteY7" fmla="*/ 62063 h 165502"/>
                    <a:gd name="connsiteX8" fmla="*/ 169640 w 289629"/>
                    <a:gd name="connsiteY8" fmla="*/ 78614 h 165502"/>
                    <a:gd name="connsiteX9" fmla="*/ 182053 w 289629"/>
                    <a:gd name="connsiteY9" fmla="*/ 82751 h 165502"/>
                    <a:gd name="connsiteX10" fmla="*/ 206878 w 289629"/>
                    <a:gd name="connsiteY10" fmla="*/ 99301 h 165502"/>
                    <a:gd name="connsiteX11" fmla="*/ 227566 w 289629"/>
                    <a:gd name="connsiteY11" fmla="*/ 111714 h 165502"/>
                    <a:gd name="connsiteX12" fmla="*/ 264804 w 289629"/>
                    <a:gd name="connsiteY12" fmla="*/ 140677 h 165502"/>
                    <a:gd name="connsiteX13" fmla="*/ 273079 w 289629"/>
                    <a:gd name="connsiteY13" fmla="*/ 153090 h 165502"/>
                    <a:gd name="connsiteX14" fmla="*/ 289629 w 289629"/>
                    <a:gd name="connsiteY14" fmla="*/ 165502 h 16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9629" h="165502">
                      <a:moveTo>
                        <a:pt x="0" y="0"/>
                      </a:moveTo>
                      <a:cubicBezTo>
                        <a:pt x="6896" y="2758"/>
                        <a:pt x="13734" y="5667"/>
                        <a:pt x="20688" y="8275"/>
                      </a:cubicBezTo>
                      <a:cubicBezTo>
                        <a:pt x="24772" y="9806"/>
                        <a:pt x="29200" y="10462"/>
                        <a:pt x="33101" y="12413"/>
                      </a:cubicBezTo>
                      <a:cubicBezTo>
                        <a:pt x="37549" y="14637"/>
                        <a:pt x="40969" y="18668"/>
                        <a:pt x="45513" y="20688"/>
                      </a:cubicBezTo>
                      <a:cubicBezTo>
                        <a:pt x="53484" y="24231"/>
                        <a:pt x="63081" y="24124"/>
                        <a:pt x="70339" y="28963"/>
                      </a:cubicBezTo>
                      <a:cubicBezTo>
                        <a:pt x="78614" y="34480"/>
                        <a:pt x="85729" y="42368"/>
                        <a:pt x="95164" y="45513"/>
                      </a:cubicBezTo>
                      <a:cubicBezTo>
                        <a:pt x="99302" y="46892"/>
                        <a:pt x="103676" y="47700"/>
                        <a:pt x="107577" y="49651"/>
                      </a:cubicBezTo>
                      <a:cubicBezTo>
                        <a:pt x="139655" y="65690"/>
                        <a:pt x="101208" y="51666"/>
                        <a:pt x="132402" y="62063"/>
                      </a:cubicBezTo>
                      <a:cubicBezTo>
                        <a:pt x="152072" y="75177"/>
                        <a:pt x="140099" y="68767"/>
                        <a:pt x="169640" y="78614"/>
                      </a:cubicBezTo>
                      <a:lnTo>
                        <a:pt x="182053" y="82751"/>
                      </a:lnTo>
                      <a:cubicBezTo>
                        <a:pt x="213624" y="114322"/>
                        <a:pt x="176935" y="81334"/>
                        <a:pt x="206878" y="99301"/>
                      </a:cubicBezTo>
                      <a:cubicBezTo>
                        <a:pt x="235273" y="116339"/>
                        <a:pt x="192406" y="99996"/>
                        <a:pt x="227566" y="111714"/>
                      </a:cubicBezTo>
                      <a:cubicBezTo>
                        <a:pt x="244865" y="123247"/>
                        <a:pt x="252651" y="126093"/>
                        <a:pt x="264804" y="140677"/>
                      </a:cubicBezTo>
                      <a:cubicBezTo>
                        <a:pt x="267987" y="144497"/>
                        <a:pt x="269196" y="149984"/>
                        <a:pt x="273079" y="153090"/>
                      </a:cubicBezTo>
                      <a:cubicBezTo>
                        <a:pt x="294382" y="170132"/>
                        <a:pt x="279325" y="144891"/>
                        <a:pt x="289629" y="16550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76" name="Freeform 2069"/>
                <p:cNvSpPr/>
                <p:nvPr/>
              </p:nvSpPr>
              <p:spPr>
                <a:xfrm>
                  <a:off x="6793675" y="2685274"/>
                  <a:ext cx="484479" cy="450994"/>
                </a:xfrm>
                <a:custGeom>
                  <a:avLst/>
                  <a:gdLst>
                    <a:gd name="connsiteX0" fmla="*/ 62256 w 484479"/>
                    <a:gd name="connsiteY0" fmla="*/ 136540 h 450994"/>
                    <a:gd name="connsiteX1" fmla="*/ 82944 w 484479"/>
                    <a:gd name="connsiteY1" fmla="*/ 115852 h 450994"/>
                    <a:gd name="connsiteX2" fmla="*/ 95357 w 484479"/>
                    <a:gd name="connsiteY2" fmla="*/ 107577 h 450994"/>
                    <a:gd name="connsiteX3" fmla="*/ 103632 w 484479"/>
                    <a:gd name="connsiteY3" fmla="*/ 82751 h 450994"/>
                    <a:gd name="connsiteX4" fmla="*/ 120182 w 484479"/>
                    <a:gd name="connsiteY4" fmla="*/ 57926 h 450994"/>
                    <a:gd name="connsiteX5" fmla="*/ 128457 w 484479"/>
                    <a:gd name="connsiteY5" fmla="*/ 45513 h 450994"/>
                    <a:gd name="connsiteX6" fmla="*/ 140870 w 484479"/>
                    <a:gd name="connsiteY6" fmla="*/ 37238 h 450994"/>
                    <a:gd name="connsiteX7" fmla="*/ 153282 w 484479"/>
                    <a:gd name="connsiteY7" fmla="*/ 16550 h 450994"/>
                    <a:gd name="connsiteX8" fmla="*/ 165695 w 484479"/>
                    <a:gd name="connsiteY8" fmla="*/ 12413 h 450994"/>
                    <a:gd name="connsiteX9" fmla="*/ 190520 w 484479"/>
                    <a:gd name="connsiteY9" fmla="*/ 0 h 450994"/>
                    <a:gd name="connsiteX10" fmla="*/ 227758 w 484479"/>
                    <a:gd name="connsiteY10" fmla="*/ 8275 h 450994"/>
                    <a:gd name="connsiteX11" fmla="*/ 236034 w 484479"/>
                    <a:gd name="connsiteY11" fmla="*/ 16550 h 450994"/>
                    <a:gd name="connsiteX12" fmla="*/ 273272 w 484479"/>
                    <a:gd name="connsiteY12" fmla="*/ 28963 h 450994"/>
                    <a:gd name="connsiteX13" fmla="*/ 285684 w 484479"/>
                    <a:gd name="connsiteY13" fmla="*/ 33101 h 450994"/>
                    <a:gd name="connsiteX14" fmla="*/ 298097 w 484479"/>
                    <a:gd name="connsiteY14" fmla="*/ 37238 h 450994"/>
                    <a:gd name="connsiteX15" fmla="*/ 335335 w 484479"/>
                    <a:gd name="connsiteY15" fmla="*/ 53788 h 450994"/>
                    <a:gd name="connsiteX16" fmla="*/ 360160 w 484479"/>
                    <a:gd name="connsiteY16" fmla="*/ 62064 h 450994"/>
                    <a:gd name="connsiteX17" fmla="*/ 397398 w 484479"/>
                    <a:gd name="connsiteY17" fmla="*/ 82751 h 450994"/>
                    <a:gd name="connsiteX18" fmla="*/ 409811 w 484479"/>
                    <a:gd name="connsiteY18" fmla="*/ 91026 h 450994"/>
                    <a:gd name="connsiteX19" fmla="*/ 422224 w 484479"/>
                    <a:gd name="connsiteY19" fmla="*/ 95164 h 450994"/>
                    <a:gd name="connsiteX20" fmla="*/ 442911 w 484479"/>
                    <a:gd name="connsiteY20" fmla="*/ 111714 h 450994"/>
                    <a:gd name="connsiteX21" fmla="*/ 467737 w 484479"/>
                    <a:gd name="connsiteY21" fmla="*/ 144815 h 450994"/>
                    <a:gd name="connsiteX22" fmla="*/ 476012 w 484479"/>
                    <a:gd name="connsiteY22" fmla="*/ 157227 h 450994"/>
                    <a:gd name="connsiteX23" fmla="*/ 484287 w 484479"/>
                    <a:gd name="connsiteY23" fmla="*/ 182053 h 450994"/>
                    <a:gd name="connsiteX24" fmla="*/ 476012 w 484479"/>
                    <a:gd name="connsiteY24" fmla="*/ 219291 h 450994"/>
                    <a:gd name="connsiteX25" fmla="*/ 467737 w 484479"/>
                    <a:gd name="connsiteY25" fmla="*/ 231703 h 450994"/>
                    <a:gd name="connsiteX26" fmla="*/ 455324 w 484479"/>
                    <a:gd name="connsiteY26" fmla="*/ 244116 h 450994"/>
                    <a:gd name="connsiteX27" fmla="*/ 451187 w 484479"/>
                    <a:gd name="connsiteY27" fmla="*/ 256529 h 450994"/>
                    <a:gd name="connsiteX28" fmla="*/ 434636 w 484479"/>
                    <a:gd name="connsiteY28" fmla="*/ 281354 h 450994"/>
                    <a:gd name="connsiteX29" fmla="*/ 418086 w 484479"/>
                    <a:gd name="connsiteY29" fmla="*/ 306179 h 450994"/>
                    <a:gd name="connsiteX30" fmla="*/ 409811 w 484479"/>
                    <a:gd name="connsiteY30" fmla="*/ 331005 h 450994"/>
                    <a:gd name="connsiteX31" fmla="*/ 393261 w 484479"/>
                    <a:gd name="connsiteY31" fmla="*/ 355830 h 450994"/>
                    <a:gd name="connsiteX32" fmla="*/ 384986 w 484479"/>
                    <a:gd name="connsiteY32" fmla="*/ 380655 h 450994"/>
                    <a:gd name="connsiteX33" fmla="*/ 380848 w 484479"/>
                    <a:gd name="connsiteY33" fmla="*/ 393068 h 450994"/>
                    <a:gd name="connsiteX34" fmla="*/ 376711 w 484479"/>
                    <a:gd name="connsiteY34" fmla="*/ 417893 h 450994"/>
                    <a:gd name="connsiteX35" fmla="*/ 368435 w 484479"/>
                    <a:gd name="connsiteY35" fmla="*/ 426169 h 450994"/>
                    <a:gd name="connsiteX36" fmla="*/ 343610 w 484479"/>
                    <a:gd name="connsiteY36" fmla="*/ 442719 h 450994"/>
                    <a:gd name="connsiteX37" fmla="*/ 318785 w 484479"/>
                    <a:gd name="connsiteY37" fmla="*/ 450994 h 450994"/>
                    <a:gd name="connsiteX38" fmla="*/ 256721 w 484479"/>
                    <a:gd name="connsiteY38" fmla="*/ 446856 h 450994"/>
                    <a:gd name="connsiteX39" fmla="*/ 244309 w 484479"/>
                    <a:gd name="connsiteY39" fmla="*/ 442719 h 450994"/>
                    <a:gd name="connsiteX40" fmla="*/ 211208 w 484479"/>
                    <a:gd name="connsiteY40" fmla="*/ 417893 h 450994"/>
                    <a:gd name="connsiteX41" fmla="*/ 202933 w 484479"/>
                    <a:gd name="connsiteY41" fmla="*/ 405481 h 450994"/>
                    <a:gd name="connsiteX42" fmla="*/ 178108 w 484479"/>
                    <a:gd name="connsiteY42" fmla="*/ 388931 h 450994"/>
                    <a:gd name="connsiteX43" fmla="*/ 116044 w 484479"/>
                    <a:gd name="connsiteY43" fmla="*/ 347555 h 450994"/>
                    <a:gd name="connsiteX44" fmla="*/ 103632 w 484479"/>
                    <a:gd name="connsiteY44" fmla="*/ 339280 h 450994"/>
                    <a:gd name="connsiteX45" fmla="*/ 91219 w 484479"/>
                    <a:gd name="connsiteY45" fmla="*/ 331005 h 450994"/>
                    <a:gd name="connsiteX46" fmla="*/ 66394 w 484479"/>
                    <a:gd name="connsiteY46" fmla="*/ 314455 h 450994"/>
                    <a:gd name="connsiteX47" fmla="*/ 33293 w 484479"/>
                    <a:gd name="connsiteY47" fmla="*/ 289629 h 450994"/>
                    <a:gd name="connsiteX48" fmla="*/ 20881 w 484479"/>
                    <a:gd name="connsiteY48" fmla="*/ 281354 h 450994"/>
                    <a:gd name="connsiteX49" fmla="*/ 8468 w 484479"/>
                    <a:gd name="connsiteY49" fmla="*/ 273079 h 450994"/>
                    <a:gd name="connsiteX50" fmla="*/ 193 w 484479"/>
                    <a:gd name="connsiteY50" fmla="*/ 260666 h 450994"/>
                    <a:gd name="connsiteX51" fmla="*/ 4330 w 484479"/>
                    <a:gd name="connsiteY51" fmla="*/ 227566 h 450994"/>
                    <a:gd name="connsiteX52" fmla="*/ 16743 w 484479"/>
                    <a:gd name="connsiteY52" fmla="*/ 202740 h 450994"/>
                    <a:gd name="connsiteX53" fmla="*/ 41568 w 484479"/>
                    <a:gd name="connsiteY53" fmla="*/ 182053 h 450994"/>
                    <a:gd name="connsiteX54" fmla="*/ 49844 w 484479"/>
                    <a:gd name="connsiteY54" fmla="*/ 169640 h 450994"/>
                    <a:gd name="connsiteX55" fmla="*/ 74669 w 484479"/>
                    <a:gd name="connsiteY55" fmla="*/ 148952 h 450994"/>
                    <a:gd name="connsiteX56" fmla="*/ 78806 w 484479"/>
                    <a:gd name="connsiteY56" fmla="*/ 136540 h 450994"/>
                    <a:gd name="connsiteX57" fmla="*/ 62256 w 484479"/>
                    <a:gd name="connsiteY57" fmla="*/ 136540 h 45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4479" h="450994">
                      <a:moveTo>
                        <a:pt x="62256" y="136540"/>
                      </a:moveTo>
                      <a:cubicBezTo>
                        <a:pt x="62946" y="133092"/>
                        <a:pt x="75605" y="122274"/>
                        <a:pt x="82944" y="115852"/>
                      </a:cubicBezTo>
                      <a:cubicBezTo>
                        <a:pt x="86686" y="112577"/>
                        <a:pt x="92721" y="111794"/>
                        <a:pt x="95357" y="107577"/>
                      </a:cubicBezTo>
                      <a:cubicBezTo>
                        <a:pt x="99980" y="100180"/>
                        <a:pt x="98793" y="90009"/>
                        <a:pt x="103632" y="82751"/>
                      </a:cubicBezTo>
                      <a:lnTo>
                        <a:pt x="120182" y="57926"/>
                      </a:lnTo>
                      <a:cubicBezTo>
                        <a:pt x="122940" y="53788"/>
                        <a:pt x="124319" y="48271"/>
                        <a:pt x="128457" y="45513"/>
                      </a:cubicBezTo>
                      <a:lnTo>
                        <a:pt x="140870" y="37238"/>
                      </a:lnTo>
                      <a:cubicBezTo>
                        <a:pt x="144124" y="27476"/>
                        <a:pt x="143817" y="22229"/>
                        <a:pt x="153282" y="16550"/>
                      </a:cubicBezTo>
                      <a:cubicBezTo>
                        <a:pt x="157022" y="14306"/>
                        <a:pt x="161557" y="13792"/>
                        <a:pt x="165695" y="12413"/>
                      </a:cubicBezTo>
                      <a:cubicBezTo>
                        <a:pt x="171969" y="8231"/>
                        <a:pt x="181957" y="0"/>
                        <a:pt x="190520" y="0"/>
                      </a:cubicBezTo>
                      <a:cubicBezTo>
                        <a:pt x="205082" y="0"/>
                        <a:pt x="214959" y="4009"/>
                        <a:pt x="227758" y="8275"/>
                      </a:cubicBezTo>
                      <a:cubicBezTo>
                        <a:pt x="230517" y="11033"/>
                        <a:pt x="232545" y="14805"/>
                        <a:pt x="236034" y="16550"/>
                      </a:cubicBezTo>
                      <a:cubicBezTo>
                        <a:pt x="236054" y="16560"/>
                        <a:pt x="267055" y="26891"/>
                        <a:pt x="273272" y="28963"/>
                      </a:cubicBezTo>
                      <a:lnTo>
                        <a:pt x="285684" y="33101"/>
                      </a:lnTo>
                      <a:lnTo>
                        <a:pt x="298097" y="37238"/>
                      </a:lnTo>
                      <a:cubicBezTo>
                        <a:pt x="317768" y="50352"/>
                        <a:pt x="305792" y="43940"/>
                        <a:pt x="335335" y="53788"/>
                      </a:cubicBezTo>
                      <a:cubicBezTo>
                        <a:pt x="335336" y="53788"/>
                        <a:pt x="360159" y="62063"/>
                        <a:pt x="360160" y="62064"/>
                      </a:cubicBezTo>
                      <a:cubicBezTo>
                        <a:pt x="388615" y="81033"/>
                        <a:pt x="375551" y="75469"/>
                        <a:pt x="397398" y="82751"/>
                      </a:cubicBezTo>
                      <a:cubicBezTo>
                        <a:pt x="401536" y="85509"/>
                        <a:pt x="405363" y="88802"/>
                        <a:pt x="409811" y="91026"/>
                      </a:cubicBezTo>
                      <a:cubicBezTo>
                        <a:pt x="413712" y="92977"/>
                        <a:pt x="418818" y="92439"/>
                        <a:pt x="422224" y="95164"/>
                      </a:cubicBezTo>
                      <a:cubicBezTo>
                        <a:pt x="448958" y="116552"/>
                        <a:pt x="411715" y="101316"/>
                        <a:pt x="442911" y="111714"/>
                      </a:cubicBezTo>
                      <a:cubicBezTo>
                        <a:pt x="458221" y="127022"/>
                        <a:pt x="449022" y="116742"/>
                        <a:pt x="467737" y="144815"/>
                      </a:cubicBezTo>
                      <a:lnTo>
                        <a:pt x="476012" y="157227"/>
                      </a:lnTo>
                      <a:cubicBezTo>
                        <a:pt x="478770" y="165502"/>
                        <a:pt x="485721" y="173449"/>
                        <a:pt x="484287" y="182053"/>
                      </a:cubicBezTo>
                      <a:cubicBezTo>
                        <a:pt x="482699" y="191581"/>
                        <a:pt x="481103" y="209108"/>
                        <a:pt x="476012" y="219291"/>
                      </a:cubicBezTo>
                      <a:cubicBezTo>
                        <a:pt x="473788" y="223739"/>
                        <a:pt x="470920" y="227883"/>
                        <a:pt x="467737" y="231703"/>
                      </a:cubicBezTo>
                      <a:cubicBezTo>
                        <a:pt x="463991" y="236198"/>
                        <a:pt x="459462" y="239978"/>
                        <a:pt x="455324" y="244116"/>
                      </a:cubicBezTo>
                      <a:cubicBezTo>
                        <a:pt x="453945" y="248254"/>
                        <a:pt x="453305" y="252716"/>
                        <a:pt x="451187" y="256529"/>
                      </a:cubicBezTo>
                      <a:cubicBezTo>
                        <a:pt x="446357" y="265223"/>
                        <a:pt x="434636" y="281354"/>
                        <a:pt x="434636" y="281354"/>
                      </a:cubicBezTo>
                      <a:cubicBezTo>
                        <a:pt x="420951" y="322416"/>
                        <a:pt x="443911" y="259695"/>
                        <a:pt x="418086" y="306179"/>
                      </a:cubicBezTo>
                      <a:cubicBezTo>
                        <a:pt x="413850" y="313804"/>
                        <a:pt x="414650" y="323747"/>
                        <a:pt x="409811" y="331005"/>
                      </a:cubicBezTo>
                      <a:cubicBezTo>
                        <a:pt x="404294" y="339280"/>
                        <a:pt x="396406" y="346395"/>
                        <a:pt x="393261" y="355830"/>
                      </a:cubicBezTo>
                      <a:lnTo>
                        <a:pt x="384986" y="380655"/>
                      </a:lnTo>
                      <a:lnTo>
                        <a:pt x="380848" y="393068"/>
                      </a:lnTo>
                      <a:cubicBezTo>
                        <a:pt x="379469" y="401343"/>
                        <a:pt x="379657" y="410038"/>
                        <a:pt x="376711" y="417893"/>
                      </a:cubicBezTo>
                      <a:cubicBezTo>
                        <a:pt x="375341" y="421546"/>
                        <a:pt x="371556" y="423828"/>
                        <a:pt x="368435" y="426169"/>
                      </a:cubicBezTo>
                      <a:cubicBezTo>
                        <a:pt x="360479" y="432136"/>
                        <a:pt x="353045" y="439574"/>
                        <a:pt x="343610" y="442719"/>
                      </a:cubicBezTo>
                      <a:lnTo>
                        <a:pt x="318785" y="450994"/>
                      </a:lnTo>
                      <a:cubicBezTo>
                        <a:pt x="298097" y="449615"/>
                        <a:pt x="277328" y="449146"/>
                        <a:pt x="256721" y="446856"/>
                      </a:cubicBezTo>
                      <a:cubicBezTo>
                        <a:pt x="252387" y="446374"/>
                        <a:pt x="248121" y="444837"/>
                        <a:pt x="244309" y="442719"/>
                      </a:cubicBezTo>
                      <a:cubicBezTo>
                        <a:pt x="234771" y="437420"/>
                        <a:pt x="219245" y="427940"/>
                        <a:pt x="211208" y="417893"/>
                      </a:cubicBezTo>
                      <a:cubicBezTo>
                        <a:pt x="208102" y="414010"/>
                        <a:pt x="206675" y="408755"/>
                        <a:pt x="202933" y="405481"/>
                      </a:cubicBezTo>
                      <a:cubicBezTo>
                        <a:pt x="195448" y="398932"/>
                        <a:pt x="186383" y="394448"/>
                        <a:pt x="178108" y="388931"/>
                      </a:cubicBezTo>
                      <a:lnTo>
                        <a:pt x="116044" y="347555"/>
                      </a:lnTo>
                      <a:lnTo>
                        <a:pt x="103632" y="339280"/>
                      </a:lnTo>
                      <a:cubicBezTo>
                        <a:pt x="99494" y="336522"/>
                        <a:pt x="94735" y="334521"/>
                        <a:pt x="91219" y="331005"/>
                      </a:cubicBezTo>
                      <a:cubicBezTo>
                        <a:pt x="75722" y="315508"/>
                        <a:pt x="84357" y="320442"/>
                        <a:pt x="66394" y="314455"/>
                      </a:cubicBezTo>
                      <a:cubicBezTo>
                        <a:pt x="51086" y="299145"/>
                        <a:pt x="61366" y="308344"/>
                        <a:pt x="33293" y="289629"/>
                      </a:cubicBezTo>
                      <a:lnTo>
                        <a:pt x="20881" y="281354"/>
                      </a:lnTo>
                      <a:lnTo>
                        <a:pt x="8468" y="273079"/>
                      </a:lnTo>
                      <a:cubicBezTo>
                        <a:pt x="5710" y="268941"/>
                        <a:pt x="643" y="265618"/>
                        <a:pt x="193" y="260666"/>
                      </a:cubicBezTo>
                      <a:cubicBezTo>
                        <a:pt x="-814" y="249592"/>
                        <a:pt x="2341" y="238506"/>
                        <a:pt x="4330" y="227566"/>
                      </a:cubicBezTo>
                      <a:cubicBezTo>
                        <a:pt x="5825" y="219341"/>
                        <a:pt x="10855" y="208628"/>
                        <a:pt x="16743" y="202740"/>
                      </a:cubicBezTo>
                      <a:cubicBezTo>
                        <a:pt x="49296" y="170187"/>
                        <a:pt x="7671" y="222728"/>
                        <a:pt x="41568" y="182053"/>
                      </a:cubicBezTo>
                      <a:cubicBezTo>
                        <a:pt x="44752" y="178233"/>
                        <a:pt x="46660" y="173460"/>
                        <a:pt x="49844" y="169640"/>
                      </a:cubicBezTo>
                      <a:cubicBezTo>
                        <a:pt x="59801" y="157691"/>
                        <a:pt x="62462" y="157090"/>
                        <a:pt x="74669" y="148952"/>
                      </a:cubicBezTo>
                      <a:cubicBezTo>
                        <a:pt x="76048" y="144815"/>
                        <a:pt x="76562" y="140280"/>
                        <a:pt x="78806" y="136540"/>
                      </a:cubicBezTo>
                      <a:cubicBezTo>
                        <a:pt x="88057" y="121122"/>
                        <a:pt x="61566" y="139988"/>
                        <a:pt x="62256" y="13654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t>S</a:t>
                  </a:r>
                  <a:endParaRPr lang="en-US" sz="800" dirty="0"/>
                </a:p>
              </p:txBody>
            </p:sp>
            <p:sp>
              <p:nvSpPr>
                <p:cNvPr id="77" name="Freeform 2070"/>
                <p:cNvSpPr/>
                <p:nvPr/>
              </p:nvSpPr>
              <p:spPr>
                <a:xfrm>
                  <a:off x="6570344" y="3057654"/>
                  <a:ext cx="500740" cy="446856"/>
                </a:xfrm>
                <a:custGeom>
                  <a:avLst/>
                  <a:gdLst>
                    <a:gd name="connsiteX0" fmla="*/ 12508 w 500740"/>
                    <a:gd name="connsiteY0" fmla="*/ 273079 h 446856"/>
                    <a:gd name="connsiteX1" fmla="*/ 24921 w 500740"/>
                    <a:gd name="connsiteY1" fmla="*/ 186190 h 446856"/>
                    <a:gd name="connsiteX2" fmla="*/ 29059 w 500740"/>
                    <a:gd name="connsiteY2" fmla="*/ 173778 h 446856"/>
                    <a:gd name="connsiteX3" fmla="*/ 41471 w 500740"/>
                    <a:gd name="connsiteY3" fmla="*/ 165503 h 446856"/>
                    <a:gd name="connsiteX4" fmla="*/ 66297 w 500740"/>
                    <a:gd name="connsiteY4" fmla="*/ 132402 h 446856"/>
                    <a:gd name="connsiteX5" fmla="*/ 74572 w 500740"/>
                    <a:gd name="connsiteY5" fmla="*/ 119989 h 446856"/>
                    <a:gd name="connsiteX6" fmla="*/ 82847 w 500740"/>
                    <a:gd name="connsiteY6" fmla="*/ 107577 h 446856"/>
                    <a:gd name="connsiteX7" fmla="*/ 103535 w 500740"/>
                    <a:gd name="connsiteY7" fmla="*/ 70339 h 446856"/>
                    <a:gd name="connsiteX8" fmla="*/ 111810 w 500740"/>
                    <a:gd name="connsiteY8" fmla="*/ 57926 h 446856"/>
                    <a:gd name="connsiteX9" fmla="*/ 124223 w 500740"/>
                    <a:gd name="connsiteY9" fmla="*/ 49651 h 446856"/>
                    <a:gd name="connsiteX10" fmla="*/ 157323 w 500740"/>
                    <a:gd name="connsiteY10" fmla="*/ 20688 h 446856"/>
                    <a:gd name="connsiteX11" fmla="*/ 182148 w 500740"/>
                    <a:gd name="connsiteY11" fmla="*/ 12413 h 446856"/>
                    <a:gd name="connsiteX12" fmla="*/ 206974 w 500740"/>
                    <a:gd name="connsiteY12" fmla="*/ 0 h 446856"/>
                    <a:gd name="connsiteX13" fmla="*/ 256624 w 500740"/>
                    <a:gd name="connsiteY13" fmla="*/ 4138 h 446856"/>
                    <a:gd name="connsiteX14" fmla="*/ 281450 w 500740"/>
                    <a:gd name="connsiteY14" fmla="*/ 24826 h 446856"/>
                    <a:gd name="connsiteX15" fmla="*/ 293862 w 500740"/>
                    <a:gd name="connsiteY15" fmla="*/ 33101 h 446856"/>
                    <a:gd name="connsiteX16" fmla="*/ 306275 w 500740"/>
                    <a:gd name="connsiteY16" fmla="*/ 45513 h 446856"/>
                    <a:gd name="connsiteX17" fmla="*/ 331100 w 500740"/>
                    <a:gd name="connsiteY17" fmla="*/ 57926 h 446856"/>
                    <a:gd name="connsiteX18" fmla="*/ 343513 w 500740"/>
                    <a:gd name="connsiteY18" fmla="*/ 66201 h 446856"/>
                    <a:gd name="connsiteX19" fmla="*/ 368338 w 500740"/>
                    <a:gd name="connsiteY19" fmla="*/ 74476 h 446856"/>
                    <a:gd name="connsiteX20" fmla="*/ 393164 w 500740"/>
                    <a:gd name="connsiteY20" fmla="*/ 82751 h 446856"/>
                    <a:gd name="connsiteX21" fmla="*/ 409714 w 500740"/>
                    <a:gd name="connsiteY21" fmla="*/ 86889 h 446856"/>
                    <a:gd name="connsiteX22" fmla="*/ 434539 w 500740"/>
                    <a:gd name="connsiteY22" fmla="*/ 99302 h 446856"/>
                    <a:gd name="connsiteX23" fmla="*/ 459365 w 500740"/>
                    <a:gd name="connsiteY23" fmla="*/ 111714 h 446856"/>
                    <a:gd name="connsiteX24" fmla="*/ 471777 w 500740"/>
                    <a:gd name="connsiteY24" fmla="*/ 119989 h 446856"/>
                    <a:gd name="connsiteX25" fmla="*/ 492465 w 500740"/>
                    <a:gd name="connsiteY25" fmla="*/ 136540 h 446856"/>
                    <a:gd name="connsiteX26" fmla="*/ 500740 w 500740"/>
                    <a:gd name="connsiteY26" fmla="*/ 161365 h 446856"/>
                    <a:gd name="connsiteX27" fmla="*/ 488327 w 500740"/>
                    <a:gd name="connsiteY27" fmla="*/ 206878 h 446856"/>
                    <a:gd name="connsiteX28" fmla="*/ 480052 w 500740"/>
                    <a:gd name="connsiteY28" fmla="*/ 219291 h 446856"/>
                    <a:gd name="connsiteX29" fmla="*/ 475915 w 500740"/>
                    <a:gd name="connsiteY29" fmla="*/ 231703 h 446856"/>
                    <a:gd name="connsiteX30" fmla="*/ 467640 w 500740"/>
                    <a:gd name="connsiteY30" fmla="*/ 239979 h 446856"/>
                    <a:gd name="connsiteX31" fmla="*/ 451089 w 500740"/>
                    <a:gd name="connsiteY31" fmla="*/ 273079 h 446856"/>
                    <a:gd name="connsiteX32" fmla="*/ 438677 w 500740"/>
                    <a:gd name="connsiteY32" fmla="*/ 281354 h 446856"/>
                    <a:gd name="connsiteX33" fmla="*/ 430402 w 500740"/>
                    <a:gd name="connsiteY33" fmla="*/ 293767 h 446856"/>
                    <a:gd name="connsiteX34" fmla="*/ 409714 w 500740"/>
                    <a:gd name="connsiteY34" fmla="*/ 314455 h 446856"/>
                    <a:gd name="connsiteX35" fmla="*/ 384889 w 500740"/>
                    <a:gd name="connsiteY35" fmla="*/ 364105 h 446856"/>
                    <a:gd name="connsiteX36" fmla="*/ 376613 w 500740"/>
                    <a:gd name="connsiteY36" fmla="*/ 376518 h 446856"/>
                    <a:gd name="connsiteX37" fmla="*/ 364201 w 500740"/>
                    <a:gd name="connsiteY37" fmla="*/ 413756 h 446856"/>
                    <a:gd name="connsiteX38" fmla="*/ 360063 w 500740"/>
                    <a:gd name="connsiteY38" fmla="*/ 426169 h 446856"/>
                    <a:gd name="connsiteX39" fmla="*/ 351788 w 500740"/>
                    <a:gd name="connsiteY39" fmla="*/ 438581 h 446856"/>
                    <a:gd name="connsiteX40" fmla="*/ 326963 w 500740"/>
                    <a:gd name="connsiteY40" fmla="*/ 446856 h 446856"/>
                    <a:gd name="connsiteX41" fmla="*/ 264899 w 500740"/>
                    <a:gd name="connsiteY41" fmla="*/ 438581 h 446856"/>
                    <a:gd name="connsiteX42" fmla="*/ 252487 w 500740"/>
                    <a:gd name="connsiteY42" fmla="*/ 430306 h 446856"/>
                    <a:gd name="connsiteX43" fmla="*/ 219386 w 500740"/>
                    <a:gd name="connsiteY43" fmla="*/ 401343 h 446856"/>
                    <a:gd name="connsiteX44" fmla="*/ 206974 w 500740"/>
                    <a:gd name="connsiteY44" fmla="*/ 393068 h 446856"/>
                    <a:gd name="connsiteX45" fmla="*/ 182148 w 500740"/>
                    <a:gd name="connsiteY45" fmla="*/ 384793 h 446856"/>
                    <a:gd name="connsiteX46" fmla="*/ 169736 w 500740"/>
                    <a:gd name="connsiteY46" fmla="*/ 376518 h 446856"/>
                    <a:gd name="connsiteX47" fmla="*/ 157323 w 500740"/>
                    <a:gd name="connsiteY47" fmla="*/ 372380 h 446856"/>
                    <a:gd name="connsiteX48" fmla="*/ 132498 w 500740"/>
                    <a:gd name="connsiteY48" fmla="*/ 355830 h 446856"/>
                    <a:gd name="connsiteX49" fmla="*/ 120085 w 500740"/>
                    <a:gd name="connsiteY49" fmla="*/ 347555 h 446856"/>
                    <a:gd name="connsiteX50" fmla="*/ 95260 w 500740"/>
                    <a:gd name="connsiteY50" fmla="*/ 335142 h 446856"/>
                    <a:gd name="connsiteX51" fmla="*/ 82847 w 500740"/>
                    <a:gd name="connsiteY51" fmla="*/ 331005 h 446856"/>
                    <a:gd name="connsiteX52" fmla="*/ 58022 w 500740"/>
                    <a:gd name="connsiteY52" fmla="*/ 318592 h 446856"/>
                    <a:gd name="connsiteX53" fmla="*/ 45609 w 500740"/>
                    <a:gd name="connsiteY53" fmla="*/ 310317 h 446856"/>
                    <a:gd name="connsiteX54" fmla="*/ 20784 w 500740"/>
                    <a:gd name="connsiteY54" fmla="*/ 297904 h 446856"/>
                    <a:gd name="connsiteX55" fmla="*/ 4233 w 500740"/>
                    <a:gd name="connsiteY55" fmla="*/ 277217 h 446856"/>
                    <a:gd name="connsiteX56" fmla="*/ 96 w 500740"/>
                    <a:gd name="connsiteY56" fmla="*/ 264804 h 446856"/>
                    <a:gd name="connsiteX57" fmla="*/ 12508 w 500740"/>
                    <a:gd name="connsiteY57" fmla="*/ 273079 h 44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00740" h="446856">
                      <a:moveTo>
                        <a:pt x="12508" y="273079"/>
                      </a:moveTo>
                      <a:cubicBezTo>
                        <a:pt x="16645" y="259977"/>
                        <a:pt x="10090" y="230682"/>
                        <a:pt x="24921" y="186190"/>
                      </a:cubicBezTo>
                      <a:cubicBezTo>
                        <a:pt x="26300" y="182053"/>
                        <a:pt x="25430" y="176197"/>
                        <a:pt x="29059" y="173778"/>
                      </a:cubicBezTo>
                      <a:cubicBezTo>
                        <a:pt x="33196" y="171020"/>
                        <a:pt x="37588" y="168609"/>
                        <a:pt x="41471" y="165503"/>
                      </a:cubicBezTo>
                      <a:cubicBezTo>
                        <a:pt x="52402" y="156757"/>
                        <a:pt x="58738" y="143741"/>
                        <a:pt x="66297" y="132402"/>
                      </a:cubicBezTo>
                      <a:lnTo>
                        <a:pt x="74572" y="119989"/>
                      </a:lnTo>
                      <a:cubicBezTo>
                        <a:pt x="77330" y="115852"/>
                        <a:pt x="81274" y="112294"/>
                        <a:pt x="82847" y="107577"/>
                      </a:cubicBezTo>
                      <a:cubicBezTo>
                        <a:pt x="90130" y="85729"/>
                        <a:pt x="84565" y="98794"/>
                        <a:pt x="103535" y="70339"/>
                      </a:cubicBezTo>
                      <a:cubicBezTo>
                        <a:pt x="106293" y="66201"/>
                        <a:pt x="107672" y="60684"/>
                        <a:pt x="111810" y="57926"/>
                      </a:cubicBezTo>
                      <a:lnTo>
                        <a:pt x="124223" y="49651"/>
                      </a:lnTo>
                      <a:cubicBezTo>
                        <a:pt x="133877" y="35169"/>
                        <a:pt x="136635" y="27584"/>
                        <a:pt x="157323" y="20688"/>
                      </a:cubicBezTo>
                      <a:cubicBezTo>
                        <a:pt x="165598" y="17930"/>
                        <a:pt x="174890" y="17251"/>
                        <a:pt x="182148" y="12413"/>
                      </a:cubicBezTo>
                      <a:cubicBezTo>
                        <a:pt x="198190" y="1719"/>
                        <a:pt x="189843" y="5711"/>
                        <a:pt x="206974" y="0"/>
                      </a:cubicBezTo>
                      <a:cubicBezTo>
                        <a:pt x="223524" y="1379"/>
                        <a:pt x="240339" y="881"/>
                        <a:pt x="256624" y="4138"/>
                      </a:cubicBezTo>
                      <a:cubicBezTo>
                        <a:pt x="264735" y="5760"/>
                        <a:pt x="276312" y="20544"/>
                        <a:pt x="281450" y="24826"/>
                      </a:cubicBezTo>
                      <a:cubicBezTo>
                        <a:pt x="285270" y="28009"/>
                        <a:pt x="290042" y="29918"/>
                        <a:pt x="293862" y="33101"/>
                      </a:cubicBezTo>
                      <a:cubicBezTo>
                        <a:pt x="298357" y="36847"/>
                        <a:pt x="301780" y="41767"/>
                        <a:pt x="306275" y="45513"/>
                      </a:cubicBezTo>
                      <a:cubicBezTo>
                        <a:pt x="316972" y="54427"/>
                        <a:pt x="318657" y="53779"/>
                        <a:pt x="331100" y="57926"/>
                      </a:cubicBezTo>
                      <a:cubicBezTo>
                        <a:pt x="335238" y="60684"/>
                        <a:pt x="338969" y="64181"/>
                        <a:pt x="343513" y="66201"/>
                      </a:cubicBezTo>
                      <a:cubicBezTo>
                        <a:pt x="351484" y="69744"/>
                        <a:pt x="360063" y="71718"/>
                        <a:pt x="368338" y="74476"/>
                      </a:cubicBezTo>
                      <a:lnTo>
                        <a:pt x="393164" y="82751"/>
                      </a:lnTo>
                      <a:lnTo>
                        <a:pt x="409714" y="86889"/>
                      </a:lnTo>
                      <a:cubicBezTo>
                        <a:pt x="445289" y="110605"/>
                        <a:pt x="400279" y="82171"/>
                        <a:pt x="434539" y="99302"/>
                      </a:cubicBezTo>
                      <a:cubicBezTo>
                        <a:pt x="466611" y="115339"/>
                        <a:pt x="428175" y="101319"/>
                        <a:pt x="459365" y="111714"/>
                      </a:cubicBezTo>
                      <a:cubicBezTo>
                        <a:pt x="463502" y="114472"/>
                        <a:pt x="467329" y="117765"/>
                        <a:pt x="471777" y="119989"/>
                      </a:cubicBezTo>
                      <a:cubicBezTo>
                        <a:pt x="486519" y="127360"/>
                        <a:pt x="484494" y="118604"/>
                        <a:pt x="492465" y="136540"/>
                      </a:cubicBezTo>
                      <a:cubicBezTo>
                        <a:pt x="496008" y="144511"/>
                        <a:pt x="500740" y="161365"/>
                        <a:pt x="500740" y="161365"/>
                      </a:cubicBezTo>
                      <a:cubicBezTo>
                        <a:pt x="498519" y="172472"/>
                        <a:pt x="494329" y="197874"/>
                        <a:pt x="488327" y="206878"/>
                      </a:cubicBezTo>
                      <a:lnTo>
                        <a:pt x="480052" y="219291"/>
                      </a:lnTo>
                      <a:cubicBezTo>
                        <a:pt x="478673" y="223428"/>
                        <a:pt x="478159" y="227963"/>
                        <a:pt x="475915" y="231703"/>
                      </a:cubicBezTo>
                      <a:cubicBezTo>
                        <a:pt x="473908" y="235048"/>
                        <a:pt x="469385" y="236490"/>
                        <a:pt x="467640" y="239979"/>
                      </a:cubicBezTo>
                      <a:cubicBezTo>
                        <a:pt x="455588" y="264083"/>
                        <a:pt x="466671" y="260614"/>
                        <a:pt x="451089" y="273079"/>
                      </a:cubicBezTo>
                      <a:cubicBezTo>
                        <a:pt x="447206" y="276185"/>
                        <a:pt x="442814" y="278596"/>
                        <a:pt x="438677" y="281354"/>
                      </a:cubicBezTo>
                      <a:cubicBezTo>
                        <a:pt x="435919" y="285492"/>
                        <a:pt x="433677" y="290025"/>
                        <a:pt x="430402" y="293767"/>
                      </a:cubicBezTo>
                      <a:cubicBezTo>
                        <a:pt x="423980" y="301106"/>
                        <a:pt x="409714" y="314455"/>
                        <a:pt x="409714" y="314455"/>
                      </a:cubicBezTo>
                      <a:cubicBezTo>
                        <a:pt x="398295" y="348713"/>
                        <a:pt x="406277" y="332024"/>
                        <a:pt x="384889" y="364105"/>
                      </a:cubicBezTo>
                      <a:lnTo>
                        <a:pt x="376613" y="376518"/>
                      </a:lnTo>
                      <a:lnTo>
                        <a:pt x="364201" y="413756"/>
                      </a:lnTo>
                      <a:cubicBezTo>
                        <a:pt x="362822" y="417894"/>
                        <a:pt x="362482" y="422540"/>
                        <a:pt x="360063" y="426169"/>
                      </a:cubicBezTo>
                      <a:cubicBezTo>
                        <a:pt x="357305" y="430306"/>
                        <a:pt x="356005" y="435946"/>
                        <a:pt x="351788" y="438581"/>
                      </a:cubicBezTo>
                      <a:cubicBezTo>
                        <a:pt x="344391" y="443204"/>
                        <a:pt x="326963" y="446856"/>
                        <a:pt x="326963" y="446856"/>
                      </a:cubicBezTo>
                      <a:cubicBezTo>
                        <a:pt x="315864" y="445931"/>
                        <a:pt x="281801" y="447032"/>
                        <a:pt x="264899" y="438581"/>
                      </a:cubicBezTo>
                      <a:cubicBezTo>
                        <a:pt x="260451" y="436357"/>
                        <a:pt x="256624" y="433064"/>
                        <a:pt x="252487" y="430306"/>
                      </a:cubicBezTo>
                      <a:cubicBezTo>
                        <a:pt x="238695" y="409619"/>
                        <a:pt x="248350" y="420653"/>
                        <a:pt x="219386" y="401343"/>
                      </a:cubicBezTo>
                      <a:cubicBezTo>
                        <a:pt x="215249" y="398585"/>
                        <a:pt x="211691" y="394640"/>
                        <a:pt x="206974" y="393068"/>
                      </a:cubicBezTo>
                      <a:cubicBezTo>
                        <a:pt x="198699" y="390310"/>
                        <a:pt x="189406" y="389632"/>
                        <a:pt x="182148" y="384793"/>
                      </a:cubicBezTo>
                      <a:cubicBezTo>
                        <a:pt x="178011" y="382035"/>
                        <a:pt x="174184" y="378742"/>
                        <a:pt x="169736" y="376518"/>
                      </a:cubicBezTo>
                      <a:cubicBezTo>
                        <a:pt x="165835" y="374567"/>
                        <a:pt x="161136" y="374498"/>
                        <a:pt x="157323" y="372380"/>
                      </a:cubicBezTo>
                      <a:cubicBezTo>
                        <a:pt x="148629" y="367550"/>
                        <a:pt x="140773" y="361347"/>
                        <a:pt x="132498" y="355830"/>
                      </a:cubicBezTo>
                      <a:cubicBezTo>
                        <a:pt x="128360" y="353072"/>
                        <a:pt x="124803" y="349128"/>
                        <a:pt x="120085" y="347555"/>
                      </a:cubicBezTo>
                      <a:cubicBezTo>
                        <a:pt x="88877" y="337151"/>
                        <a:pt x="127351" y="351187"/>
                        <a:pt x="95260" y="335142"/>
                      </a:cubicBezTo>
                      <a:cubicBezTo>
                        <a:pt x="91359" y="333192"/>
                        <a:pt x="86985" y="332384"/>
                        <a:pt x="82847" y="331005"/>
                      </a:cubicBezTo>
                      <a:cubicBezTo>
                        <a:pt x="47272" y="307289"/>
                        <a:pt x="92282" y="335723"/>
                        <a:pt x="58022" y="318592"/>
                      </a:cubicBezTo>
                      <a:cubicBezTo>
                        <a:pt x="53574" y="316368"/>
                        <a:pt x="50057" y="312541"/>
                        <a:pt x="45609" y="310317"/>
                      </a:cubicBezTo>
                      <a:cubicBezTo>
                        <a:pt x="25214" y="300120"/>
                        <a:pt x="40547" y="313714"/>
                        <a:pt x="20784" y="297904"/>
                      </a:cubicBezTo>
                      <a:cubicBezTo>
                        <a:pt x="12359" y="291164"/>
                        <a:pt x="10379" y="286436"/>
                        <a:pt x="4233" y="277217"/>
                      </a:cubicBezTo>
                      <a:cubicBezTo>
                        <a:pt x="2854" y="273079"/>
                        <a:pt x="-621" y="269106"/>
                        <a:pt x="96" y="264804"/>
                      </a:cubicBezTo>
                      <a:cubicBezTo>
                        <a:pt x="914" y="259899"/>
                        <a:pt x="8371" y="286181"/>
                        <a:pt x="12508" y="273079"/>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78" name="Freeform 2071"/>
                <p:cNvSpPr/>
                <p:nvPr/>
              </p:nvSpPr>
              <p:spPr>
                <a:xfrm>
                  <a:off x="6367700" y="3409347"/>
                  <a:ext cx="488231" cy="467543"/>
                </a:xfrm>
                <a:custGeom>
                  <a:avLst/>
                  <a:gdLst>
                    <a:gd name="connsiteX0" fmla="*/ 28962 w 488231"/>
                    <a:gd name="connsiteY0" fmla="*/ 244115 h 467543"/>
                    <a:gd name="connsiteX1" fmla="*/ 37238 w 488231"/>
                    <a:gd name="connsiteY1" fmla="*/ 223428 h 467543"/>
                    <a:gd name="connsiteX2" fmla="*/ 57925 w 488231"/>
                    <a:gd name="connsiteY2" fmla="*/ 198602 h 467543"/>
                    <a:gd name="connsiteX3" fmla="*/ 70338 w 488231"/>
                    <a:gd name="connsiteY3" fmla="*/ 157227 h 467543"/>
                    <a:gd name="connsiteX4" fmla="*/ 74476 w 488231"/>
                    <a:gd name="connsiteY4" fmla="*/ 144814 h 467543"/>
                    <a:gd name="connsiteX5" fmla="*/ 82751 w 488231"/>
                    <a:gd name="connsiteY5" fmla="*/ 132401 h 467543"/>
                    <a:gd name="connsiteX6" fmla="*/ 99301 w 488231"/>
                    <a:gd name="connsiteY6" fmla="*/ 111714 h 467543"/>
                    <a:gd name="connsiteX7" fmla="*/ 103438 w 488231"/>
                    <a:gd name="connsiteY7" fmla="*/ 99301 h 467543"/>
                    <a:gd name="connsiteX8" fmla="*/ 111714 w 488231"/>
                    <a:gd name="connsiteY8" fmla="*/ 91026 h 467543"/>
                    <a:gd name="connsiteX9" fmla="*/ 124126 w 488231"/>
                    <a:gd name="connsiteY9" fmla="*/ 66201 h 467543"/>
                    <a:gd name="connsiteX10" fmla="*/ 132401 w 488231"/>
                    <a:gd name="connsiteY10" fmla="*/ 41375 h 467543"/>
                    <a:gd name="connsiteX11" fmla="*/ 140676 w 488231"/>
                    <a:gd name="connsiteY11" fmla="*/ 28963 h 467543"/>
                    <a:gd name="connsiteX12" fmla="*/ 165502 w 488231"/>
                    <a:gd name="connsiteY12" fmla="*/ 12412 h 467543"/>
                    <a:gd name="connsiteX13" fmla="*/ 190327 w 488231"/>
                    <a:gd name="connsiteY13" fmla="*/ 0 h 467543"/>
                    <a:gd name="connsiteX14" fmla="*/ 235840 w 488231"/>
                    <a:gd name="connsiteY14" fmla="*/ 4137 h 467543"/>
                    <a:gd name="connsiteX15" fmla="*/ 256528 w 488231"/>
                    <a:gd name="connsiteY15" fmla="*/ 24825 h 467543"/>
                    <a:gd name="connsiteX16" fmla="*/ 268941 w 488231"/>
                    <a:gd name="connsiteY16" fmla="*/ 33100 h 467543"/>
                    <a:gd name="connsiteX17" fmla="*/ 302041 w 488231"/>
                    <a:gd name="connsiteY17" fmla="*/ 57925 h 467543"/>
                    <a:gd name="connsiteX18" fmla="*/ 335142 w 488231"/>
                    <a:gd name="connsiteY18" fmla="*/ 82751 h 467543"/>
                    <a:gd name="connsiteX19" fmla="*/ 347554 w 488231"/>
                    <a:gd name="connsiteY19" fmla="*/ 86888 h 467543"/>
                    <a:gd name="connsiteX20" fmla="*/ 359967 w 488231"/>
                    <a:gd name="connsiteY20" fmla="*/ 95163 h 467543"/>
                    <a:gd name="connsiteX21" fmla="*/ 380655 w 488231"/>
                    <a:gd name="connsiteY21" fmla="*/ 111714 h 467543"/>
                    <a:gd name="connsiteX22" fmla="*/ 393067 w 488231"/>
                    <a:gd name="connsiteY22" fmla="*/ 115851 h 467543"/>
                    <a:gd name="connsiteX23" fmla="*/ 401343 w 488231"/>
                    <a:gd name="connsiteY23" fmla="*/ 124126 h 467543"/>
                    <a:gd name="connsiteX24" fmla="*/ 426168 w 488231"/>
                    <a:gd name="connsiteY24" fmla="*/ 132401 h 467543"/>
                    <a:gd name="connsiteX25" fmla="*/ 434443 w 488231"/>
                    <a:gd name="connsiteY25" fmla="*/ 140677 h 467543"/>
                    <a:gd name="connsiteX26" fmla="*/ 459268 w 488231"/>
                    <a:gd name="connsiteY26" fmla="*/ 148952 h 467543"/>
                    <a:gd name="connsiteX27" fmla="*/ 471681 w 488231"/>
                    <a:gd name="connsiteY27" fmla="*/ 161364 h 467543"/>
                    <a:gd name="connsiteX28" fmla="*/ 488231 w 488231"/>
                    <a:gd name="connsiteY28" fmla="*/ 186190 h 467543"/>
                    <a:gd name="connsiteX29" fmla="*/ 479956 w 488231"/>
                    <a:gd name="connsiteY29" fmla="*/ 215153 h 467543"/>
                    <a:gd name="connsiteX30" fmla="*/ 467543 w 488231"/>
                    <a:gd name="connsiteY30" fmla="*/ 227565 h 467543"/>
                    <a:gd name="connsiteX31" fmla="*/ 455131 w 488231"/>
                    <a:gd name="connsiteY31" fmla="*/ 252391 h 467543"/>
                    <a:gd name="connsiteX32" fmla="*/ 442718 w 488231"/>
                    <a:gd name="connsiteY32" fmla="*/ 277216 h 467543"/>
                    <a:gd name="connsiteX33" fmla="*/ 438581 w 488231"/>
                    <a:gd name="connsiteY33" fmla="*/ 289629 h 467543"/>
                    <a:gd name="connsiteX34" fmla="*/ 426168 w 488231"/>
                    <a:gd name="connsiteY34" fmla="*/ 293766 h 467543"/>
                    <a:gd name="connsiteX35" fmla="*/ 417893 w 488231"/>
                    <a:gd name="connsiteY35" fmla="*/ 318591 h 467543"/>
                    <a:gd name="connsiteX36" fmla="*/ 409618 w 488231"/>
                    <a:gd name="connsiteY36" fmla="*/ 326867 h 467543"/>
                    <a:gd name="connsiteX37" fmla="*/ 393067 w 488231"/>
                    <a:gd name="connsiteY37" fmla="*/ 376517 h 467543"/>
                    <a:gd name="connsiteX38" fmla="*/ 388930 w 488231"/>
                    <a:gd name="connsiteY38" fmla="*/ 388930 h 467543"/>
                    <a:gd name="connsiteX39" fmla="*/ 380655 w 488231"/>
                    <a:gd name="connsiteY39" fmla="*/ 401343 h 467543"/>
                    <a:gd name="connsiteX40" fmla="*/ 372380 w 488231"/>
                    <a:gd name="connsiteY40" fmla="*/ 426168 h 467543"/>
                    <a:gd name="connsiteX41" fmla="*/ 359967 w 488231"/>
                    <a:gd name="connsiteY41" fmla="*/ 450993 h 467543"/>
                    <a:gd name="connsiteX42" fmla="*/ 347554 w 488231"/>
                    <a:gd name="connsiteY42" fmla="*/ 455131 h 467543"/>
                    <a:gd name="connsiteX43" fmla="*/ 306179 w 488231"/>
                    <a:gd name="connsiteY43" fmla="*/ 467543 h 467543"/>
                    <a:gd name="connsiteX44" fmla="*/ 256528 w 488231"/>
                    <a:gd name="connsiteY44" fmla="*/ 463406 h 467543"/>
                    <a:gd name="connsiteX45" fmla="*/ 231703 w 488231"/>
                    <a:gd name="connsiteY45" fmla="*/ 455131 h 467543"/>
                    <a:gd name="connsiteX46" fmla="*/ 206877 w 488231"/>
                    <a:gd name="connsiteY46" fmla="*/ 438581 h 467543"/>
                    <a:gd name="connsiteX47" fmla="*/ 186190 w 488231"/>
                    <a:gd name="connsiteY47" fmla="*/ 422030 h 467543"/>
                    <a:gd name="connsiteX48" fmla="*/ 177914 w 488231"/>
                    <a:gd name="connsiteY48" fmla="*/ 413755 h 467543"/>
                    <a:gd name="connsiteX49" fmla="*/ 165502 w 488231"/>
                    <a:gd name="connsiteY49" fmla="*/ 409618 h 467543"/>
                    <a:gd name="connsiteX50" fmla="*/ 153089 w 488231"/>
                    <a:gd name="connsiteY50" fmla="*/ 401343 h 467543"/>
                    <a:gd name="connsiteX51" fmla="*/ 140676 w 488231"/>
                    <a:gd name="connsiteY51" fmla="*/ 397205 h 467543"/>
                    <a:gd name="connsiteX52" fmla="*/ 115851 w 488231"/>
                    <a:gd name="connsiteY52" fmla="*/ 380655 h 467543"/>
                    <a:gd name="connsiteX53" fmla="*/ 103438 w 488231"/>
                    <a:gd name="connsiteY53" fmla="*/ 376517 h 467543"/>
                    <a:gd name="connsiteX54" fmla="*/ 78613 w 488231"/>
                    <a:gd name="connsiteY54" fmla="*/ 359967 h 467543"/>
                    <a:gd name="connsiteX55" fmla="*/ 66200 w 488231"/>
                    <a:gd name="connsiteY55" fmla="*/ 351692 h 467543"/>
                    <a:gd name="connsiteX56" fmla="*/ 41375 w 488231"/>
                    <a:gd name="connsiteY56" fmla="*/ 339279 h 467543"/>
                    <a:gd name="connsiteX57" fmla="*/ 28962 w 488231"/>
                    <a:gd name="connsiteY57" fmla="*/ 335142 h 467543"/>
                    <a:gd name="connsiteX58" fmla="*/ 16550 w 488231"/>
                    <a:gd name="connsiteY58" fmla="*/ 326867 h 467543"/>
                    <a:gd name="connsiteX59" fmla="*/ 12412 w 488231"/>
                    <a:gd name="connsiteY59" fmla="*/ 314454 h 467543"/>
                    <a:gd name="connsiteX60" fmla="*/ 4137 w 488231"/>
                    <a:gd name="connsiteY60" fmla="*/ 302041 h 467543"/>
                    <a:gd name="connsiteX61" fmla="*/ 0 w 488231"/>
                    <a:gd name="connsiteY61" fmla="*/ 289629 h 467543"/>
                    <a:gd name="connsiteX62" fmla="*/ 12412 w 488231"/>
                    <a:gd name="connsiteY62" fmla="*/ 244115 h 467543"/>
                    <a:gd name="connsiteX63" fmla="*/ 24825 w 488231"/>
                    <a:gd name="connsiteY63" fmla="*/ 235840 h 467543"/>
                    <a:gd name="connsiteX64" fmla="*/ 28962 w 488231"/>
                    <a:gd name="connsiteY64" fmla="*/ 223428 h 467543"/>
                    <a:gd name="connsiteX65" fmla="*/ 28962 w 488231"/>
                    <a:gd name="connsiteY65" fmla="*/ 244115 h 467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8231" h="467543">
                      <a:moveTo>
                        <a:pt x="28962" y="244115"/>
                      </a:moveTo>
                      <a:cubicBezTo>
                        <a:pt x="30341" y="244115"/>
                        <a:pt x="33916" y="230071"/>
                        <a:pt x="37238" y="223428"/>
                      </a:cubicBezTo>
                      <a:cubicBezTo>
                        <a:pt x="42999" y="211906"/>
                        <a:pt x="48774" y="207754"/>
                        <a:pt x="57925" y="198602"/>
                      </a:cubicBezTo>
                      <a:cubicBezTo>
                        <a:pt x="64178" y="173592"/>
                        <a:pt x="60266" y="187443"/>
                        <a:pt x="70338" y="157227"/>
                      </a:cubicBezTo>
                      <a:cubicBezTo>
                        <a:pt x="71717" y="153089"/>
                        <a:pt x="72057" y="148443"/>
                        <a:pt x="74476" y="144814"/>
                      </a:cubicBezTo>
                      <a:lnTo>
                        <a:pt x="82751" y="132401"/>
                      </a:lnTo>
                      <a:cubicBezTo>
                        <a:pt x="93150" y="101202"/>
                        <a:pt x="77912" y="138451"/>
                        <a:pt x="99301" y="111714"/>
                      </a:cubicBezTo>
                      <a:cubicBezTo>
                        <a:pt x="102026" y="108308"/>
                        <a:pt x="101194" y="103041"/>
                        <a:pt x="103438" y="99301"/>
                      </a:cubicBezTo>
                      <a:cubicBezTo>
                        <a:pt x="105445" y="95956"/>
                        <a:pt x="108955" y="93784"/>
                        <a:pt x="111714" y="91026"/>
                      </a:cubicBezTo>
                      <a:cubicBezTo>
                        <a:pt x="126799" y="45764"/>
                        <a:pt x="102742" y="114315"/>
                        <a:pt x="124126" y="66201"/>
                      </a:cubicBezTo>
                      <a:cubicBezTo>
                        <a:pt x="127669" y="58230"/>
                        <a:pt x="127562" y="48633"/>
                        <a:pt x="132401" y="41375"/>
                      </a:cubicBezTo>
                      <a:cubicBezTo>
                        <a:pt x="135159" y="37238"/>
                        <a:pt x="136934" y="32237"/>
                        <a:pt x="140676" y="28963"/>
                      </a:cubicBezTo>
                      <a:cubicBezTo>
                        <a:pt x="148161" y="22414"/>
                        <a:pt x="157227" y="17929"/>
                        <a:pt x="165502" y="12412"/>
                      </a:cubicBezTo>
                      <a:cubicBezTo>
                        <a:pt x="181543" y="1718"/>
                        <a:pt x="173196" y="5709"/>
                        <a:pt x="190327" y="0"/>
                      </a:cubicBezTo>
                      <a:cubicBezTo>
                        <a:pt x="205498" y="1379"/>
                        <a:pt x="220945" y="945"/>
                        <a:pt x="235840" y="4137"/>
                      </a:cubicBezTo>
                      <a:cubicBezTo>
                        <a:pt x="249884" y="7146"/>
                        <a:pt x="248001" y="16298"/>
                        <a:pt x="256528" y="24825"/>
                      </a:cubicBezTo>
                      <a:cubicBezTo>
                        <a:pt x="260044" y="28341"/>
                        <a:pt x="265199" y="29825"/>
                        <a:pt x="268941" y="33100"/>
                      </a:cubicBezTo>
                      <a:cubicBezTo>
                        <a:pt x="298199" y="58700"/>
                        <a:pt x="277924" y="49887"/>
                        <a:pt x="302041" y="57925"/>
                      </a:cubicBezTo>
                      <a:cubicBezTo>
                        <a:pt x="311844" y="67729"/>
                        <a:pt x="321103" y="78072"/>
                        <a:pt x="335142" y="82751"/>
                      </a:cubicBezTo>
                      <a:lnTo>
                        <a:pt x="347554" y="86888"/>
                      </a:lnTo>
                      <a:cubicBezTo>
                        <a:pt x="351692" y="89646"/>
                        <a:pt x="356084" y="92056"/>
                        <a:pt x="359967" y="95163"/>
                      </a:cubicBezTo>
                      <a:cubicBezTo>
                        <a:pt x="372798" y="105428"/>
                        <a:pt x="363671" y="103222"/>
                        <a:pt x="380655" y="111714"/>
                      </a:cubicBezTo>
                      <a:cubicBezTo>
                        <a:pt x="384556" y="113664"/>
                        <a:pt x="388930" y="114472"/>
                        <a:pt x="393067" y="115851"/>
                      </a:cubicBezTo>
                      <a:cubicBezTo>
                        <a:pt x="395826" y="118609"/>
                        <a:pt x="397854" y="122381"/>
                        <a:pt x="401343" y="124126"/>
                      </a:cubicBezTo>
                      <a:cubicBezTo>
                        <a:pt x="409145" y="128027"/>
                        <a:pt x="426168" y="132401"/>
                        <a:pt x="426168" y="132401"/>
                      </a:cubicBezTo>
                      <a:cubicBezTo>
                        <a:pt x="428926" y="135160"/>
                        <a:pt x="430954" y="138932"/>
                        <a:pt x="434443" y="140677"/>
                      </a:cubicBezTo>
                      <a:cubicBezTo>
                        <a:pt x="442245" y="144578"/>
                        <a:pt x="459268" y="148952"/>
                        <a:pt x="459268" y="148952"/>
                      </a:cubicBezTo>
                      <a:cubicBezTo>
                        <a:pt x="463406" y="153089"/>
                        <a:pt x="468089" y="156745"/>
                        <a:pt x="471681" y="161364"/>
                      </a:cubicBezTo>
                      <a:cubicBezTo>
                        <a:pt x="477787" y="169215"/>
                        <a:pt x="488231" y="186190"/>
                        <a:pt x="488231" y="186190"/>
                      </a:cubicBezTo>
                      <a:cubicBezTo>
                        <a:pt x="487679" y="188400"/>
                        <a:pt x="482332" y="211590"/>
                        <a:pt x="479956" y="215153"/>
                      </a:cubicBezTo>
                      <a:cubicBezTo>
                        <a:pt x="476710" y="220021"/>
                        <a:pt x="471681" y="223428"/>
                        <a:pt x="467543" y="227565"/>
                      </a:cubicBezTo>
                      <a:cubicBezTo>
                        <a:pt x="457148" y="258755"/>
                        <a:pt x="471168" y="220319"/>
                        <a:pt x="455131" y="252391"/>
                      </a:cubicBezTo>
                      <a:cubicBezTo>
                        <a:pt x="438000" y="286651"/>
                        <a:pt x="466434" y="241641"/>
                        <a:pt x="442718" y="277216"/>
                      </a:cubicBezTo>
                      <a:cubicBezTo>
                        <a:pt x="441339" y="281354"/>
                        <a:pt x="441665" y="286545"/>
                        <a:pt x="438581" y="289629"/>
                      </a:cubicBezTo>
                      <a:cubicBezTo>
                        <a:pt x="435497" y="292713"/>
                        <a:pt x="428703" y="290217"/>
                        <a:pt x="426168" y="293766"/>
                      </a:cubicBezTo>
                      <a:cubicBezTo>
                        <a:pt x="421098" y="300864"/>
                        <a:pt x="420651" y="310316"/>
                        <a:pt x="417893" y="318591"/>
                      </a:cubicBezTo>
                      <a:cubicBezTo>
                        <a:pt x="416659" y="322292"/>
                        <a:pt x="412376" y="324108"/>
                        <a:pt x="409618" y="326867"/>
                      </a:cubicBezTo>
                      <a:lnTo>
                        <a:pt x="393067" y="376517"/>
                      </a:lnTo>
                      <a:cubicBezTo>
                        <a:pt x="391688" y="380655"/>
                        <a:pt x="391349" y="385301"/>
                        <a:pt x="388930" y="388930"/>
                      </a:cubicBezTo>
                      <a:cubicBezTo>
                        <a:pt x="386172" y="393068"/>
                        <a:pt x="382675" y="396799"/>
                        <a:pt x="380655" y="401343"/>
                      </a:cubicBezTo>
                      <a:cubicBezTo>
                        <a:pt x="377112" y="409314"/>
                        <a:pt x="375138" y="417893"/>
                        <a:pt x="372380" y="426168"/>
                      </a:cubicBezTo>
                      <a:cubicBezTo>
                        <a:pt x="369654" y="434345"/>
                        <a:pt x="367258" y="445160"/>
                        <a:pt x="359967" y="450993"/>
                      </a:cubicBezTo>
                      <a:cubicBezTo>
                        <a:pt x="356561" y="453718"/>
                        <a:pt x="351455" y="453180"/>
                        <a:pt x="347554" y="455131"/>
                      </a:cubicBezTo>
                      <a:cubicBezTo>
                        <a:pt x="317449" y="470184"/>
                        <a:pt x="358850" y="460020"/>
                        <a:pt x="306179" y="467543"/>
                      </a:cubicBezTo>
                      <a:cubicBezTo>
                        <a:pt x="289629" y="466164"/>
                        <a:pt x="272910" y="466136"/>
                        <a:pt x="256528" y="463406"/>
                      </a:cubicBezTo>
                      <a:cubicBezTo>
                        <a:pt x="247924" y="461972"/>
                        <a:pt x="231703" y="455131"/>
                        <a:pt x="231703" y="455131"/>
                      </a:cubicBezTo>
                      <a:cubicBezTo>
                        <a:pt x="223428" y="449614"/>
                        <a:pt x="213909" y="445614"/>
                        <a:pt x="206877" y="438581"/>
                      </a:cubicBezTo>
                      <a:cubicBezTo>
                        <a:pt x="186905" y="418607"/>
                        <a:pt x="212276" y="442898"/>
                        <a:pt x="186190" y="422030"/>
                      </a:cubicBezTo>
                      <a:cubicBezTo>
                        <a:pt x="183144" y="419593"/>
                        <a:pt x="181259" y="415762"/>
                        <a:pt x="177914" y="413755"/>
                      </a:cubicBezTo>
                      <a:cubicBezTo>
                        <a:pt x="174174" y="411511"/>
                        <a:pt x="169639" y="410997"/>
                        <a:pt x="165502" y="409618"/>
                      </a:cubicBezTo>
                      <a:cubicBezTo>
                        <a:pt x="161364" y="406860"/>
                        <a:pt x="157537" y="403567"/>
                        <a:pt x="153089" y="401343"/>
                      </a:cubicBezTo>
                      <a:cubicBezTo>
                        <a:pt x="149188" y="399392"/>
                        <a:pt x="144489" y="399323"/>
                        <a:pt x="140676" y="397205"/>
                      </a:cubicBezTo>
                      <a:cubicBezTo>
                        <a:pt x="131982" y="392375"/>
                        <a:pt x="125286" y="383800"/>
                        <a:pt x="115851" y="380655"/>
                      </a:cubicBezTo>
                      <a:cubicBezTo>
                        <a:pt x="111713" y="379276"/>
                        <a:pt x="107251" y="378635"/>
                        <a:pt x="103438" y="376517"/>
                      </a:cubicBezTo>
                      <a:cubicBezTo>
                        <a:pt x="94744" y="371687"/>
                        <a:pt x="86888" y="365484"/>
                        <a:pt x="78613" y="359967"/>
                      </a:cubicBezTo>
                      <a:cubicBezTo>
                        <a:pt x="74475" y="357209"/>
                        <a:pt x="70918" y="353265"/>
                        <a:pt x="66200" y="351692"/>
                      </a:cubicBezTo>
                      <a:cubicBezTo>
                        <a:pt x="34993" y="341288"/>
                        <a:pt x="73469" y="355325"/>
                        <a:pt x="41375" y="339279"/>
                      </a:cubicBezTo>
                      <a:cubicBezTo>
                        <a:pt x="37474" y="337329"/>
                        <a:pt x="33100" y="336521"/>
                        <a:pt x="28962" y="335142"/>
                      </a:cubicBezTo>
                      <a:cubicBezTo>
                        <a:pt x="24825" y="332384"/>
                        <a:pt x="19656" y="330750"/>
                        <a:pt x="16550" y="326867"/>
                      </a:cubicBezTo>
                      <a:cubicBezTo>
                        <a:pt x="13825" y="323461"/>
                        <a:pt x="14363" y="318355"/>
                        <a:pt x="12412" y="314454"/>
                      </a:cubicBezTo>
                      <a:cubicBezTo>
                        <a:pt x="10188" y="310006"/>
                        <a:pt x="6895" y="306179"/>
                        <a:pt x="4137" y="302041"/>
                      </a:cubicBezTo>
                      <a:cubicBezTo>
                        <a:pt x="2758" y="297904"/>
                        <a:pt x="0" y="293990"/>
                        <a:pt x="0" y="289629"/>
                      </a:cubicBezTo>
                      <a:cubicBezTo>
                        <a:pt x="0" y="272497"/>
                        <a:pt x="95" y="256432"/>
                        <a:pt x="12412" y="244115"/>
                      </a:cubicBezTo>
                      <a:cubicBezTo>
                        <a:pt x="15928" y="240599"/>
                        <a:pt x="20687" y="238598"/>
                        <a:pt x="24825" y="235840"/>
                      </a:cubicBezTo>
                      <a:cubicBezTo>
                        <a:pt x="26204" y="231703"/>
                        <a:pt x="25878" y="226512"/>
                        <a:pt x="28962" y="223428"/>
                      </a:cubicBezTo>
                      <a:cubicBezTo>
                        <a:pt x="42683" y="209707"/>
                        <a:pt x="27583" y="244115"/>
                        <a:pt x="28962" y="24411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t>L</a:t>
                  </a:r>
                  <a:endParaRPr lang="en-US" sz="800" dirty="0"/>
                </a:p>
              </p:txBody>
            </p:sp>
            <p:sp>
              <p:nvSpPr>
                <p:cNvPr id="79" name="Freeform 2072"/>
                <p:cNvSpPr/>
                <p:nvPr/>
              </p:nvSpPr>
              <p:spPr>
                <a:xfrm>
                  <a:off x="6152547" y="3785864"/>
                  <a:ext cx="477344" cy="471682"/>
                </a:xfrm>
                <a:custGeom>
                  <a:avLst/>
                  <a:gdLst>
                    <a:gd name="connsiteX0" fmla="*/ 157227 w 477344"/>
                    <a:gd name="connsiteY0" fmla="*/ 28963 h 471682"/>
                    <a:gd name="connsiteX1" fmla="*/ 140677 w 477344"/>
                    <a:gd name="connsiteY1" fmla="*/ 49651 h 471682"/>
                    <a:gd name="connsiteX2" fmla="*/ 132401 w 477344"/>
                    <a:gd name="connsiteY2" fmla="*/ 57926 h 471682"/>
                    <a:gd name="connsiteX3" fmla="*/ 128264 w 477344"/>
                    <a:gd name="connsiteY3" fmla="*/ 70339 h 471682"/>
                    <a:gd name="connsiteX4" fmla="*/ 107576 w 477344"/>
                    <a:gd name="connsiteY4" fmla="*/ 91026 h 471682"/>
                    <a:gd name="connsiteX5" fmla="*/ 95163 w 477344"/>
                    <a:gd name="connsiteY5" fmla="*/ 111714 h 471682"/>
                    <a:gd name="connsiteX6" fmla="*/ 78613 w 477344"/>
                    <a:gd name="connsiteY6" fmla="*/ 136540 h 471682"/>
                    <a:gd name="connsiteX7" fmla="*/ 62063 w 477344"/>
                    <a:gd name="connsiteY7" fmla="*/ 161365 h 471682"/>
                    <a:gd name="connsiteX8" fmla="*/ 45513 w 477344"/>
                    <a:gd name="connsiteY8" fmla="*/ 182053 h 471682"/>
                    <a:gd name="connsiteX9" fmla="*/ 33100 w 477344"/>
                    <a:gd name="connsiteY9" fmla="*/ 202741 h 471682"/>
                    <a:gd name="connsiteX10" fmla="*/ 20687 w 477344"/>
                    <a:gd name="connsiteY10" fmla="*/ 223428 h 471682"/>
                    <a:gd name="connsiteX11" fmla="*/ 16550 w 477344"/>
                    <a:gd name="connsiteY11" fmla="*/ 235841 h 471682"/>
                    <a:gd name="connsiteX12" fmla="*/ 8275 w 477344"/>
                    <a:gd name="connsiteY12" fmla="*/ 248254 h 471682"/>
                    <a:gd name="connsiteX13" fmla="*/ 0 w 477344"/>
                    <a:gd name="connsiteY13" fmla="*/ 273079 h 471682"/>
                    <a:gd name="connsiteX14" fmla="*/ 12412 w 477344"/>
                    <a:gd name="connsiteY14" fmla="*/ 314455 h 471682"/>
                    <a:gd name="connsiteX15" fmla="*/ 24825 w 477344"/>
                    <a:gd name="connsiteY15" fmla="*/ 322730 h 471682"/>
                    <a:gd name="connsiteX16" fmla="*/ 41375 w 477344"/>
                    <a:gd name="connsiteY16" fmla="*/ 339280 h 471682"/>
                    <a:gd name="connsiteX17" fmla="*/ 66201 w 477344"/>
                    <a:gd name="connsiteY17" fmla="*/ 355830 h 471682"/>
                    <a:gd name="connsiteX18" fmla="*/ 103439 w 477344"/>
                    <a:gd name="connsiteY18" fmla="*/ 368243 h 471682"/>
                    <a:gd name="connsiteX19" fmla="*/ 128264 w 477344"/>
                    <a:gd name="connsiteY19" fmla="*/ 376518 h 471682"/>
                    <a:gd name="connsiteX20" fmla="*/ 140677 w 477344"/>
                    <a:gd name="connsiteY20" fmla="*/ 380655 h 471682"/>
                    <a:gd name="connsiteX21" fmla="*/ 165502 w 477344"/>
                    <a:gd name="connsiteY21" fmla="*/ 397206 h 471682"/>
                    <a:gd name="connsiteX22" fmla="*/ 173777 w 477344"/>
                    <a:gd name="connsiteY22" fmla="*/ 409618 h 471682"/>
                    <a:gd name="connsiteX23" fmla="*/ 186190 w 477344"/>
                    <a:gd name="connsiteY23" fmla="*/ 413756 h 471682"/>
                    <a:gd name="connsiteX24" fmla="*/ 198602 w 477344"/>
                    <a:gd name="connsiteY24" fmla="*/ 422031 h 471682"/>
                    <a:gd name="connsiteX25" fmla="*/ 223428 w 477344"/>
                    <a:gd name="connsiteY25" fmla="*/ 430306 h 471682"/>
                    <a:gd name="connsiteX26" fmla="*/ 235840 w 477344"/>
                    <a:gd name="connsiteY26" fmla="*/ 438581 h 471682"/>
                    <a:gd name="connsiteX27" fmla="*/ 248253 w 477344"/>
                    <a:gd name="connsiteY27" fmla="*/ 442719 h 471682"/>
                    <a:gd name="connsiteX28" fmla="*/ 273078 w 477344"/>
                    <a:gd name="connsiteY28" fmla="*/ 459269 h 471682"/>
                    <a:gd name="connsiteX29" fmla="*/ 297904 w 477344"/>
                    <a:gd name="connsiteY29" fmla="*/ 467544 h 471682"/>
                    <a:gd name="connsiteX30" fmla="*/ 310316 w 477344"/>
                    <a:gd name="connsiteY30" fmla="*/ 471682 h 471682"/>
                    <a:gd name="connsiteX31" fmla="*/ 343417 w 477344"/>
                    <a:gd name="connsiteY31" fmla="*/ 467544 h 471682"/>
                    <a:gd name="connsiteX32" fmla="*/ 355829 w 477344"/>
                    <a:gd name="connsiteY32" fmla="*/ 442719 h 471682"/>
                    <a:gd name="connsiteX33" fmla="*/ 364105 w 477344"/>
                    <a:gd name="connsiteY33" fmla="*/ 434444 h 471682"/>
                    <a:gd name="connsiteX34" fmla="*/ 372380 w 477344"/>
                    <a:gd name="connsiteY34" fmla="*/ 409618 h 471682"/>
                    <a:gd name="connsiteX35" fmla="*/ 388930 w 477344"/>
                    <a:gd name="connsiteY35" fmla="*/ 384793 h 471682"/>
                    <a:gd name="connsiteX36" fmla="*/ 397205 w 477344"/>
                    <a:gd name="connsiteY36" fmla="*/ 351693 h 471682"/>
                    <a:gd name="connsiteX37" fmla="*/ 405480 w 477344"/>
                    <a:gd name="connsiteY37" fmla="*/ 326867 h 471682"/>
                    <a:gd name="connsiteX38" fmla="*/ 422030 w 477344"/>
                    <a:gd name="connsiteY38" fmla="*/ 306179 h 471682"/>
                    <a:gd name="connsiteX39" fmla="*/ 430305 w 477344"/>
                    <a:gd name="connsiteY39" fmla="*/ 293767 h 471682"/>
                    <a:gd name="connsiteX40" fmla="*/ 438581 w 477344"/>
                    <a:gd name="connsiteY40" fmla="*/ 285492 h 471682"/>
                    <a:gd name="connsiteX41" fmla="*/ 455131 w 477344"/>
                    <a:gd name="connsiteY41" fmla="*/ 260666 h 471682"/>
                    <a:gd name="connsiteX42" fmla="*/ 463406 w 477344"/>
                    <a:gd name="connsiteY42" fmla="*/ 248254 h 471682"/>
                    <a:gd name="connsiteX43" fmla="*/ 467543 w 477344"/>
                    <a:gd name="connsiteY43" fmla="*/ 235841 h 471682"/>
                    <a:gd name="connsiteX44" fmla="*/ 475819 w 477344"/>
                    <a:gd name="connsiteY44" fmla="*/ 227566 h 471682"/>
                    <a:gd name="connsiteX45" fmla="*/ 471681 w 477344"/>
                    <a:gd name="connsiteY45" fmla="*/ 148952 h 471682"/>
                    <a:gd name="connsiteX46" fmla="*/ 446856 w 477344"/>
                    <a:gd name="connsiteY46" fmla="*/ 140677 h 471682"/>
                    <a:gd name="connsiteX47" fmla="*/ 409618 w 477344"/>
                    <a:gd name="connsiteY47" fmla="*/ 124127 h 471682"/>
                    <a:gd name="connsiteX48" fmla="*/ 397205 w 477344"/>
                    <a:gd name="connsiteY48" fmla="*/ 119989 h 471682"/>
                    <a:gd name="connsiteX49" fmla="*/ 372380 w 477344"/>
                    <a:gd name="connsiteY49" fmla="*/ 107577 h 471682"/>
                    <a:gd name="connsiteX50" fmla="*/ 335142 w 477344"/>
                    <a:gd name="connsiteY50" fmla="*/ 86889 h 471682"/>
                    <a:gd name="connsiteX51" fmla="*/ 310316 w 477344"/>
                    <a:gd name="connsiteY51" fmla="*/ 74476 h 471682"/>
                    <a:gd name="connsiteX52" fmla="*/ 285491 w 477344"/>
                    <a:gd name="connsiteY52" fmla="*/ 62064 h 471682"/>
                    <a:gd name="connsiteX53" fmla="*/ 277216 w 477344"/>
                    <a:gd name="connsiteY53" fmla="*/ 53788 h 471682"/>
                    <a:gd name="connsiteX54" fmla="*/ 252391 w 477344"/>
                    <a:gd name="connsiteY54" fmla="*/ 45513 h 471682"/>
                    <a:gd name="connsiteX55" fmla="*/ 231703 w 477344"/>
                    <a:gd name="connsiteY55" fmla="*/ 33101 h 471682"/>
                    <a:gd name="connsiteX56" fmla="*/ 206877 w 477344"/>
                    <a:gd name="connsiteY56" fmla="*/ 20688 h 471682"/>
                    <a:gd name="connsiteX57" fmla="*/ 194465 w 477344"/>
                    <a:gd name="connsiteY57" fmla="*/ 8275 h 471682"/>
                    <a:gd name="connsiteX58" fmla="*/ 169639 w 477344"/>
                    <a:gd name="connsiteY58" fmla="*/ 0 h 471682"/>
                    <a:gd name="connsiteX59" fmla="*/ 136539 w 477344"/>
                    <a:gd name="connsiteY59" fmla="*/ 12413 h 471682"/>
                    <a:gd name="connsiteX60" fmla="*/ 128264 w 477344"/>
                    <a:gd name="connsiteY60" fmla="*/ 37238 h 471682"/>
                    <a:gd name="connsiteX61" fmla="*/ 124126 w 477344"/>
                    <a:gd name="connsiteY61" fmla="*/ 49651 h 471682"/>
                    <a:gd name="connsiteX62" fmla="*/ 119989 w 477344"/>
                    <a:gd name="connsiteY62" fmla="*/ 70339 h 47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77344" h="471682">
                      <a:moveTo>
                        <a:pt x="157227" y="28963"/>
                      </a:moveTo>
                      <a:cubicBezTo>
                        <a:pt x="151710" y="35859"/>
                        <a:pt x="146424" y="42946"/>
                        <a:pt x="140677" y="49651"/>
                      </a:cubicBezTo>
                      <a:cubicBezTo>
                        <a:pt x="138138" y="52613"/>
                        <a:pt x="134408" y="54581"/>
                        <a:pt x="132401" y="57926"/>
                      </a:cubicBezTo>
                      <a:cubicBezTo>
                        <a:pt x="130157" y="61666"/>
                        <a:pt x="130214" y="66438"/>
                        <a:pt x="128264" y="70339"/>
                      </a:cubicBezTo>
                      <a:cubicBezTo>
                        <a:pt x="121369" y="84130"/>
                        <a:pt x="119988" y="82752"/>
                        <a:pt x="107576" y="91026"/>
                      </a:cubicBezTo>
                      <a:cubicBezTo>
                        <a:pt x="99665" y="114762"/>
                        <a:pt x="108795" y="93538"/>
                        <a:pt x="95163" y="111714"/>
                      </a:cubicBezTo>
                      <a:cubicBezTo>
                        <a:pt x="89196" y="119670"/>
                        <a:pt x="78613" y="136540"/>
                        <a:pt x="78613" y="136540"/>
                      </a:cubicBezTo>
                      <a:cubicBezTo>
                        <a:pt x="68777" y="166051"/>
                        <a:pt x="82724" y="130374"/>
                        <a:pt x="62063" y="161365"/>
                      </a:cubicBezTo>
                      <a:cubicBezTo>
                        <a:pt x="46074" y="185348"/>
                        <a:pt x="73272" y="163546"/>
                        <a:pt x="45513" y="182053"/>
                      </a:cubicBezTo>
                      <a:cubicBezTo>
                        <a:pt x="33789" y="217218"/>
                        <a:pt x="50140" y="174339"/>
                        <a:pt x="33100" y="202741"/>
                      </a:cubicBezTo>
                      <a:cubicBezTo>
                        <a:pt x="16991" y="229591"/>
                        <a:pt x="41653" y="202465"/>
                        <a:pt x="20687" y="223428"/>
                      </a:cubicBezTo>
                      <a:cubicBezTo>
                        <a:pt x="19308" y="227566"/>
                        <a:pt x="18500" y="231940"/>
                        <a:pt x="16550" y="235841"/>
                      </a:cubicBezTo>
                      <a:cubicBezTo>
                        <a:pt x="14326" y="240289"/>
                        <a:pt x="10295" y="243710"/>
                        <a:pt x="8275" y="248254"/>
                      </a:cubicBezTo>
                      <a:cubicBezTo>
                        <a:pt x="4732" y="256225"/>
                        <a:pt x="0" y="273079"/>
                        <a:pt x="0" y="273079"/>
                      </a:cubicBezTo>
                      <a:cubicBezTo>
                        <a:pt x="1656" y="279705"/>
                        <a:pt x="9389" y="312440"/>
                        <a:pt x="12412" y="314455"/>
                      </a:cubicBezTo>
                      <a:lnTo>
                        <a:pt x="24825" y="322730"/>
                      </a:lnTo>
                      <a:cubicBezTo>
                        <a:pt x="31847" y="343792"/>
                        <a:pt x="23321" y="329250"/>
                        <a:pt x="41375" y="339280"/>
                      </a:cubicBezTo>
                      <a:cubicBezTo>
                        <a:pt x="50069" y="344110"/>
                        <a:pt x="56766" y="352685"/>
                        <a:pt x="66201" y="355830"/>
                      </a:cubicBezTo>
                      <a:lnTo>
                        <a:pt x="103439" y="368243"/>
                      </a:lnTo>
                      <a:lnTo>
                        <a:pt x="128264" y="376518"/>
                      </a:lnTo>
                      <a:lnTo>
                        <a:pt x="140677" y="380655"/>
                      </a:lnTo>
                      <a:cubicBezTo>
                        <a:pt x="148952" y="386172"/>
                        <a:pt x="159985" y="388931"/>
                        <a:pt x="165502" y="397206"/>
                      </a:cubicBezTo>
                      <a:cubicBezTo>
                        <a:pt x="168260" y="401343"/>
                        <a:pt x="169894" y="406512"/>
                        <a:pt x="173777" y="409618"/>
                      </a:cubicBezTo>
                      <a:cubicBezTo>
                        <a:pt x="177183" y="412343"/>
                        <a:pt x="182289" y="411805"/>
                        <a:pt x="186190" y="413756"/>
                      </a:cubicBezTo>
                      <a:cubicBezTo>
                        <a:pt x="190638" y="415980"/>
                        <a:pt x="194058" y="420011"/>
                        <a:pt x="198602" y="422031"/>
                      </a:cubicBezTo>
                      <a:cubicBezTo>
                        <a:pt x="206573" y="425574"/>
                        <a:pt x="223428" y="430306"/>
                        <a:pt x="223428" y="430306"/>
                      </a:cubicBezTo>
                      <a:cubicBezTo>
                        <a:pt x="227565" y="433064"/>
                        <a:pt x="231392" y="436357"/>
                        <a:pt x="235840" y="438581"/>
                      </a:cubicBezTo>
                      <a:cubicBezTo>
                        <a:pt x="239741" y="440532"/>
                        <a:pt x="244440" y="440601"/>
                        <a:pt x="248253" y="442719"/>
                      </a:cubicBezTo>
                      <a:cubicBezTo>
                        <a:pt x="256947" y="447549"/>
                        <a:pt x="263643" y="456124"/>
                        <a:pt x="273078" y="459269"/>
                      </a:cubicBezTo>
                      <a:lnTo>
                        <a:pt x="297904" y="467544"/>
                      </a:lnTo>
                      <a:lnTo>
                        <a:pt x="310316" y="471682"/>
                      </a:lnTo>
                      <a:cubicBezTo>
                        <a:pt x="321350" y="470303"/>
                        <a:pt x="333093" y="471674"/>
                        <a:pt x="343417" y="467544"/>
                      </a:cubicBezTo>
                      <a:cubicBezTo>
                        <a:pt x="351678" y="464239"/>
                        <a:pt x="352253" y="448678"/>
                        <a:pt x="355829" y="442719"/>
                      </a:cubicBezTo>
                      <a:cubicBezTo>
                        <a:pt x="357836" y="439374"/>
                        <a:pt x="361346" y="437202"/>
                        <a:pt x="364105" y="434444"/>
                      </a:cubicBezTo>
                      <a:cubicBezTo>
                        <a:pt x="366863" y="426169"/>
                        <a:pt x="367541" y="416876"/>
                        <a:pt x="372380" y="409618"/>
                      </a:cubicBezTo>
                      <a:lnTo>
                        <a:pt x="388930" y="384793"/>
                      </a:lnTo>
                      <a:cubicBezTo>
                        <a:pt x="401487" y="347116"/>
                        <a:pt x="382220" y="406635"/>
                        <a:pt x="397205" y="351693"/>
                      </a:cubicBezTo>
                      <a:cubicBezTo>
                        <a:pt x="399500" y="343277"/>
                        <a:pt x="400641" y="334125"/>
                        <a:pt x="405480" y="326867"/>
                      </a:cubicBezTo>
                      <a:cubicBezTo>
                        <a:pt x="430948" y="288666"/>
                        <a:pt x="398448" y="335657"/>
                        <a:pt x="422030" y="306179"/>
                      </a:cubicBezTo>
                      <a:cubicBezTo>
                        <a:pt x="425136" y="302296"/>
                        <a:pt x="427199" y="297650"/>
                        <a:pt x="430305" y="293767"/>
                      </a:cubicBezTo>
                      <a:cubicBezTo>
                        <a:pt x="432742" y="290721"/>
                        <a:pt x="436240" y="288613"/>
                        <a:pt x="438581" y="285492"/>
                      </a:cubicBezTo>
                      <a:cubicBezTo>
                        <a:pt x="444548" y="277536"/>
                        <a:pt x="449614" y="268941"/>
                        <a:pt x="455131" y="260666"/>
                      </a:cubicBezTo>
                      <a:lnTo>
                        <a:pt x="463406" y="248254"/>
                      </a:lnTo>
                      <a:cubicBezTo>
                        <a:pt x="464785" y="244116"/>
                        <a:pt x="465299" y="239581"/>
                        <a:pt x="467543" y="235841"/>
                      </a:cubicBezTo>
                      <a:cubicBezTo>
                        <a:pt x="469550" y="232496"/>
                        <a:pt x="475633" y="231463"/>
                        <a:pt x="475819" y="227566"/>
                      </a:cubicBezTo>
                      <a:cubicBezTo>
                        <a:pt x="477067" y="201355"/>
                        <a:pt x="479979" y="173846"/>
                        <a:pt x="471681" y="148952"/>
                      </a:cubicBezTo>
                      <a:cubicBezTo>
                        <a:pt x="468923" y="140677"/>
                        <a:pt x="454114" y="145515"/>
                        <a:pt x="446856" y="140677"/>
                      </a:cubicBezTo>
                      <a:cubicBezTo>
                        <a:pt x="427185" y="127563"/>
                        <a:pt x="439161" y="133975"/>
                        <a:pt x="409618" y="124127"/>
                      </a:cubicBezTo>
                      <a:cubicBezTo>
                        <a:pt x="405480" y="122748"/>
                        <a:pt x="400834" y="122408"/>
                        <a:pt x="397205" y="119989"/>
                      </a:cubicBezTo>
                      <a:cubicBezTo>
                        <a:pt x="381163" y="109295"/>
                        <a:pt x="389510" y="113286"/>
                        <a:pt x="372380" y="107577"/>
                      </a:cubicBezTo>
                      <a:cubicBezTo>
                        <a:pt x="343925" y="88607"/>
                        <a:pt x="356989" y="94171"/>
                        <a:pt x="335142" y="86889"/>
                      </a:cubicBezTo>
                      <a:cubicBezTo>
                        <a:pt x="299564" y="63171"/>
                        <a:pt x="344581" y="91609"/>
                        <a:pt x="310316" y="74476"/>
                      </a:cubicBezTo>
                      <a:cubicBezTo>
                        <a:pt x="278241" y="58438"/>
                        <a:pt x="316685" y="72460"/>
                        <a:pt x="285491" y="62064"/>
                      </a:cubicBezTo>
                      <a:cubicBezTo>
                        <a:pt x="282733" y="59305"/>
                        <a:pt x="280705" y="55533"/>
                        <a:pt x="277216" y="53788"/>
                      </a:cubicBezTo>
                      <a:cubicBezTo>
                        <a:pt x="269414" y="49887"/>
                        <a:pt x="252391" y="45513"/>
                        <a:pt x="252391" y="45513"/>
                      </a:cubicBezTo>
                      <a:cubicBezTo>
                        <a:pt x="236225" y="29349"/>
                        <a:pt x="253188" y="43843"/>
                        <a:pt x="231703" y="33101"/>
                      </a:cubicBezTo>
                      <a:cubicBezTo>
                        <a:pt x="199615" y="17058"/>
                        <a:pt x="238081" y="31090"/>
                        <a:pt x="206877" y="20688"/>
                      </a:cubicBezTo>
                      <a:cubicBezTo>
                        <a:pt x="202740" y="16550"/>
                        <a:pt x="199580" y="11117"/>
                        <a:pt x="194465" y="8275"/>
                      </a:cubicBezTo>
                      <a:cubicBezTo>
                        <a:pt x="186840" y="4039"/>
                        <a:pt x="169639" y="0"/>
                        <a:pt x="169639" y="0"/>
                      </a:cubicBezTo>
                      <a:cubicBezTo>
                        <a:pt x="161295" y="1669"/>
                        <a:pt x="142627" y="2673"/>
                        <a:pt x="136539" y="12413"/>
                      </a:cubicBezTo>
                      <a:cubicBezTo>
                        <a:pt x="131916" y="19810"/>
                        <a:pt x="131022" y="28963"/>
                        <a:pt x="128264" y="37238"/>
                      </a:cubicBezTo>
                      <a:cubicBezTo>
                        <a:pt x="126885" y="41376"/>
                        <a:pt x="124981" y="45374"/>
                        <a:pt x="124126" y="49651"/>
                      </a:cubicBezTo>
                      <a:lnTo>
                        <a:pt x="119989" y="70339"/>
                      </a:lnTo>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0" name="Freeform 2073"/>
                <p:cNvSpPr/>
                <p:nvPr/>
              </p:nvSpPr>
              <p:spPr>
                <a:xfrm>
                  <a:off x="6769043" y="3016279"/>
                  <a:ext cx="293999" cy="153363"/>
                </a:xfrm>
                <a:custGeom>
                  <a:avLst/>
                  <a:gdLst>
                    <a:gd name="connsiteX0" fmla="*/ 0 w 293999"/>
                    <a:gd name="connsiteY0" fmla="*/ 0 h 153363"/>
                    <a:gd name="connsiteX1" fmla="*/ 20687 w 293999"/>
                    <a:gd name="connsiteY1" fmla="*/ 12412 h 153363"/>
                    <a:gd name="connsiteX2" fmla="*/ 41375 w 293999"/>
                    <a:gd name="connsiteY2" fmla="*/ 24825 h 153363"/>
                    <a:gd name="connsiteX3" fmla="*/ 66200 w 293999"/>
                    <a:gd name="connsiteY3" fmla="*/ 37238 h 153363"/>
                    <a:gd name="connsiteX4" fmla="*/ 78613 w 293999"/>
                    <a:gd name="connsiteY4" fmla="*/ 45513 h 153363"/>
                    <a:gd name="connsiteX5" fmla="*/ 103438 w 293999"/>
                    <a:gd name="connsiteY5" fmla="*/ 53788 h 153363"/>
                    <a:gd name="connsiteX6" fmla="*/ 124126 w 293999"/>
                    <a:gd name="connsiteY6" fmla="*/ 66201 h 153363"/>
                    <a:gd name="connsiteX7" fmla="*/ 148952 w 293999"/>
                    <a:gd name="connsiteY7" fmla="*/ 82751 h 153363"/>
                    <a:gd name="connsiteX8" fmla="*/ 161364 w 293999"/>
                    <a:gd name="connsiteY8" fmla="*/ 91026 h 153363"/>
                    <a:gd name="connsiteX9" fmla="*/ 186190 w 293999"/>
                    <a:gd name="connsiteY9" fmla="*/ 103439 h 153363"/>
                    <a:gd name="connsiteX10" fmla="*/ 198602 w 293999"/>
                    <a:gd name="connsiteY10" fmla="*/ 107576 h 153363"/>
                    <a:gd name="connsiteX11" fmla="*/ 211015 w 293999"/>
                    <a:gd name="connsiteY11" fmla="*/ 115851 h 153363"/>
                    <a:gd name="connsiteX12" fmla="*/ 235840 w 293999"/>
                    <a:gd name="connsiteY12" fmla="*/ 124126 h 153363"/>
                    <a:gd name="connsiteX13" fmla="*/ 268941 w 293999"/>
                    <a:gd name="connsiteY13" fmla="*/ 140677 h 153363"/>
                    <a:gd name="connsiteX14" fmla="*/ 268941 w 293999"/>
                    <a:gd name="connsiteY14" fmla="*/ 140677 h 153363"/>
                    <a:gd name="connsiteX15" fmla="*/ 293766 w 293999"/>
                    <a:gd name="connsiteY15" fmla="*/ 153089 h 153363"/>
                    <a:gd name="connsiteX16" fmla="*/ 289628 w 293999"/>
                    <a:gd name="connsiteY16" fmla="*/ 153089 h 153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3999" h="153363">
                      <a:moveTo>
                        <a:pt x="0" y="0"/>
                      </a:moveTo>
                      <a:cubicBezTo>
                        <a:pt x="6896" y="4137"/>
                        <a:pt x="14143" y="7738"/>
                        <a:pt x="20687" y="12412"/>
                      </a:cubicBezTo>
                      <a:cubicBezTo>
                        <a:pt x="40566" y="26612"/>
                        <a:pt x="15736" y="16280"/>
                        <a:pt x="41375" y="24825"/>
                      </a:cubicBezTo>
                      <a:cubicBezTo>
                        <a:pt x="76950" y="48541"/>
                        <a:pt x="31940" y="20107"/>
                        <a:pt x="66200" y="37238"/>
                      </a:cubicBezTo>
                      <a:cubicBezTo>
                        <a:pt x="70648" y="39462"/>
                        <a:pt x="74069" y="43493"/>
                        <a:pt x="78613" y="45513"/>
                      </a:cubicBezTo>
                      <a:cubicBezTo>
                        <a:pt x="86584" y="49056"/>
                        <a:pt x="103438" y="53788"/>
                        <a:pt x="103438" y="53788"/>
                      </a:cubicBezTo>
                      <a:cubicBezTo>
                        <a:pt x="122005" y="72353"/>
                        <a:pt x="99956" y="52773"/>
                        <a:pt x="124126" y="66201"/>
                      </a:cubicBezTo>
                      <a:cubicBezTo>
                        <a:pt x="132820" y="71031"/>
                        <a:pt x="140677" y="77234"/>
                        <a:pt x="148952" y="82751"/>
                      </a:cubicBezTo>
                      <a:cubicBezTo>
                        <a:pt x="153089" y="85509"/>
                        <a:pt x="156647" y="89453"/>
                        <a:pt x="161364" y="91026"/>
                      </a:cubicBezTo>
                      <a:cubicBezTo>
                        <a:pt x="192568" y="101428"/>
                        <a:pt x="154102" y="87396"/>
                        <a:pt x="186190" y="103439"/>
                      </a:cubicBezTo>
                      <a:cubicBezTo>
                        <a:pt x="190091" y="105389"/>
                        <a:pt x="194465" y="106197"/>
                        <a:pt x="198602" y="107576"/>
                      </a:cubicBezTo>
                      <a:cubicBezTo>
                        <a:pt x="202740" y="110334"/>
                        <a:pt x="206471" y="113831"/>
                        <a:pt x="211015" y="115851"/>
                      </a:cubicBezTo>
                      <a:cubicBezTo>
                        <a:pt x="218986" y="119394"/>
                        <a:pt x="235840" y="124126"/>
                        <a:pt x="235840" y="124126"/>
                      </a:cubicBezTo>
                      <a:cubicBezTo>
                        <a:pt x="250283" y="138570"/>
                        <a:pt x="240414" y="131168"/>
                        <a:pt x="268941" y="140677"/>
                      </a:cubicBezTo>
                      <a:lnTo>
                        <a:pt x="268941" y="140677"/>
                      </a:lnTo>
                      <a:cubicBezTo>
                        <a:pt x="304502" y="164385"/>
                        <a:pt x="259515" y="135965"/>
                        <a:pt x="293766" y="153089"/>
                      </a:cubicBezTo>
                      <a:cubicBezTo>
                        <a:pt x="295000" y="153706"/>
                        <a:pt x="291007" y="153089"/>
                        <a:pt x="289628" y="15308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1" name="Freeform 2074"/>
                <p:cNvSpPr/>
                <p:nvPr/>
              </p:nvSpPr>
              <p:spPr>
                <a:xfrm>
                  <a:off x="6524927" y="3380384"/>
                  <a:ext cx="302041" cy="165502"/>
                </a:xfrm>
                <a:custGeom>
                  <a:avLst/>
                  <a:gdLst>
                    <a:gd name="connsiteX0" fmla="*/ 0 w 302041"/>
                    <a:gd name="connsiteY0" fmla="*/ 0 h 165502"/>
                    <a:gd name="connsiteX1" fmla="*/ 28963 w 302041"/>
                    <a:gd name="connsiteY1" fmla="*/ 4137 h 165502"/>
                    <a:gd name="connsiteX2" fmla="*/ 70338 w 302041"/>
                    <a:gd name="connsiteY2" fmla="*/ 16550 h 165502"/>
                    <a:gd name="connsiteX3" fmla="*/ 82751 w 302041"/>
                    <a:gd name="connsiteY3" fmla="*/ 20687 h 165502"/>
                    <a:gd name="connsiteX4" fmla="*/ 95163 w 302041"/>
                    <a:gd name="connsiteY4" fmla="*/ 24825 h 165502"/>
                    <a:gd name="connsiteX5" fmla="*/ 115851 w 302041"/>
                    <a:gd name="connsiteY5" fmla="*/ 37238 h 165502"/>
                    <a:gd name="connsiteX6" fmla="*/ 144814 w 302041"/>
                    <a:gd name="connsiteY6" fmla="*/ 49650 h 165502"/>
                    <a:gd name="connsiteX7" fmla="*/ 169640 w 302041"/>
                    <a:gd name="connsiteY7" fmla="*/ 66201 h 165502"/>
                    <a:gd name="connsiteX8" fmla="*/ 182052 w 302041"/>
                    <a:gd name="connsiteY8" fmla="*/ 74476 h 165502"/>
                    <a:gd name="connsiteX9" fmla="*/ 194465 w 302041"/>
                    <a:gd name="connsiteY9" fmla="*/ 78613 h 165502"/>
                    <a:gd name="connsiteX10" fmla="*/ 206878 w 302041"/>
                    <a:gd name="connsiteY10" fmla="*/ 86888 h 165502"/>
                    <a:gd name="connsiteX11" fmla="*/ 215153 w 302041"/>
                    <a:gd name="connsiteY11" fmla="*/ 95164 h 165502"/>
                    <a:gd name="connsiteX12" fmla="*/ 227565 w 302041"/>
                    <a:gd name="connsiteY12" fmla="*/ 99301 h 165502"/>
                    <a:gd name="connsiteX13" fmla="*/ 252391 w 302041"/>
                    <a:gd name="connsiteY13" fmla="*/ 115851 h 165502"/>
                    <a:gd name="connsiteX14" fmla="*/ 264803 w 302041"/>
                    <a:gd name="connsiteY14" fmla="*/ 124126 h 165502"/>
                    <a:gd name="connsiteX15" fmla="*/ 273078 w 302041"/>
                    <a:gd name="connsiteY15" fmla="*/ 132402 h 165502"/>
                    <a:gd name="connsiteX16" fmla="*/ 281354 w 302041"/>
                    <a:gd name="connsiteY16" fmla="*/ 144814 h 165502"/>
                    <a:gd name="connsiteX17" fmla="*/ 293766 w 302041"/>
                    <a:gd name="connsiteY17" fmla="*/ 153089 h 165502"/>
                    <a:gd name="connsiteX18" fmla="*/ 302041 w 302041"/>
                    <a:gd name="connsiteY18" fmla="*/ 165502 h 16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2041" h="165502">
                      <a:moveTo>
                        <a:pt x="0" y="0"/>
                      </a:moveTo>
                      <a:cubicBezTo>
                        <a:pt x="9654" y="1379"/>
                        <a:pt x="19368" y="2392"/>
                        <a:pt x="28963" y="4137"/>
                      </a:cubicBezTo>
                      <a:cubicBezTo>
                        <a:pt x="42715" y="6637"/>
                        <a:pt x="57390" y="12234"/>
                        <a:pt x="70338" y="16550"/>
                      </a:cubicBezTo>
                      <a:lnTo>
                        <a:pt x="82751" y="20687"/>
                      </a:lnTo>
                      <a:lnTo>
                        <a:pt x="95163" y="24825"/>
                      </a:lnTo>
                      <a:cubicBezTo>
                        <a:pt x="108925" y="38585"/>
                        <a:pt x="97053" y="29182"/>
                        <a:pt x="115851" y="37238"/>
                      </a:cubicBezTo>
                      <a:cubicBezTo>
                        <a:pt x="151627" y="52571"/>
                        <a:pt x="115716" y="39951"/>
                        <a:pt x="144814" y="49650"/>
                      </a:cubicBezTo>
                      <a:lnTo>
                        <a:pt x="169640" y="66201"/>
                      </a:lnTo>
                      <a:cubicBezTo>
                        <a:pt x="173777" y="68959"/>
                        <a:pt x="177335" y="72904"/>
                        <a:pt x="182052" y="74476"/>
                      </a:cubicBezTo>
                      <a:lnTo>
                        <a:pt x="194465" y="78613"/>
                      </a:lnTo>
                      <a:cubicBezTo>
                        <a:pt x="198603" y="81371"/>
                        <a:pt x="202995" y="83781"/>
                        <a:pt x="206878" y="86888"/>
                      </a:cubicBezTo>
                      <a:cubicBezTo>
                        <a:pt x="209924" y="89325"/>
                        <a:pt x="211808" y="93157"/>
                        <a:pt x="215153" y="95164"/>
                      </a:cubicBezTo>
                      <a:cubicBezTo>
                        <a:pt x="218893" y="97408"/>
                        <a:pt x="223428" y="97922"/>
                        <a:pt x="227565" y="99301"/>
                      </a:cubicBezTo>
                      <a:lnTo>
                        <a:pt x="252391" y="115851"/>
                      </a:lnTo>
                      <a:cubicBezTo>
                        <a:pt x="256528" y="118609"/>
                        <a:pt x="261287" y="120610"/>
                        <a:pt x="264803" y="124126"/>
                      </a:cubicBezTo>
                      <a:cubicBezTo>
                        <a:pt x="267561" y="126885"/>
                        <a:pt x="270641" y="129356"/>
                        <a:pt x="273078" y="132402"/>
                      </a:cubicBezTo>
                      <a:cubicBezTo>
                        <a:pt x="276184" y="136285"/>
                        <a:pt x="277838" y="141298"/>
                        <a:pt x="281354" y="144814"/>
                      </a:cubicBezTo>
                      <a:cubicBezTo>
                        <a:pt x="284870" y="148330"/>
                        <a:pt x="289629" y="150331"/>
                        <a:pt x="293766" y="153089"/>
                      </a:cubicBezTo>
                      <a:lnTo>
                        <a:pt x="302041" y="16550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2" name="Freeform 2075"/>
                <p:cNvSpPr/>
                <p:nvPr/>
              </p:nvSpPr>
              <p:spPr>
                <a:xfrm>
                  <a:off x="6338737" y="3765176"/>
                  <a:ext cx="264827" cy="148953"/>
                </a:xfrm>
                <a:custGeom>
                  <a:avLst/>
                  <a:gdLst>
                    <a:gd name="connsiteX0" fmla="*/ 0 w 264827"/>
                    <a:gd name="connsiteY0" fmla="*/ 0 h 148953"/>
                    <a:gd name="connsiteX1" fmla="*/ 24825 w 264827"/>
                    <a:gd name="connsiteY1" fmla="*/ 8276 h 148953"/>
                    <a:gd name="connsiteX2" fmla="*/ 53788 w 264827"/>
                    <a:gd name="connsiteY2" fmla="*/ 20688 h 148953"/>
                    <a:gd name="connsiteX3" fmla="*/ 70338 w 264827"/>
                    <a:gd name="connsiteY3" fmla="*/ 33101 h 148953"/>
                    <a:gd name="connsiteX4" fmla="*/ 82751 w 264827"/>
                    <a:gd name="connsiteY4" fmla="*/ 37238 h 148953"/>
                    <a:gd name="connsiteX5" fmla="*/ 91026 w 264827"/>
                    <a:gd name="connsiteY5" fmla="*/ 45514 h 148953"/>
                    <a:gd name="connsiteX6" fmla="*/ 115851 w 264827"/>
                    <a:gd name="connsiteY6" fmla="*/ 53789 h 148953"/>
                    <a:gd name="connsiteX7" fmla="*/ 140677 w 264827"/>
                    <a:gd name="connsiteY7" fmla="*/ 70339 h 148953"/>
                    <a:gd name="connsiteX8" fmla="*/ 153089 w 264827"/>
                    <a:gd name="connsiteY8" fmla="*/ 78614 h 148953"/>
                    <a:gd name="connsiteX9" fmla="*/ 165502 w 264827"/>
                    <a:gd name="connsiteY9" fmla="*/ 82752 h 148953"/>
                    <a:gd name="connsiteX10" fmla="*/ 190327 w 264827"/>
                    <a:gd name="connsiteY10" fmla="*/ 99302 h 148953"/>
                    <a:gd name="connsiteX11" fmla="*/ 202740 w 264827"/>
                    <a:gd name="connsiteY11" fmla="*/ 107577 h 148953"/>
                    <a:gd name="connsiteX12" fmla="*/ 215153 w 264827"/>
                    <a:gd name="connsiteY12" fmla="*/ 115852 h 148953"/>
                    <a:gd name="connsiteX13" fmla="*/ 252391 w 264827"/>
                    <a:gd name="connsiteY13" fmla="*/ 136540 h 148953"/>
                    <a:gd name="connsiteX14" fmla="*/ 264803 w 264827"/>
                    <a:gd name="connsiteY14" fmla="*/ 148953 h 14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4827" h="148953">
                      <a:moveTo>
                        <a:pt x="0" y="0"/>
                      </a:moveTo>
                      <a:cubicBezTo>
                        <a:pt x="8275" y="2759"/>
                        <a:pt x="16726" y="5036"/>
                        <a:pt x="24825" y="8276"/>
                      </a:cubicBezTo>
                      <a:cubicBezTo>
                        <a:pt x="75909" y="28711"/>
                        <a:pt x="13862" y="7382"/>
                        <a:pt x="53788" y="20688"/>
                      </a:cubicBezTo>
                      <a:cubicBezTo>
                        <a:pt x="59305" y="24826"/>
                        <a:pt x="64351" y="29680"/>
                        <a:pt x="70338" y="33101"/>
                      </a:cubicBezTo>
                      <a:cubicBezTo>
                        <a:pt x="74125" y="35265"/>
                        <a:pt x="79011" y="34994"/>
                        <a:pt x="82751" y="37238"/>
                      </a:cubicBezTo>
                      <a:cubicBezTo>
                        <a:pt x="86096" y="39245"/>
                        <a:pt x="87537" y="43769"/>
                        <a:pt x="91026" y="45514"/>
                      </a:cubicBezTo>
                      <a:cubicBezTo>
                        <a:pt x="98828" y="49415"/>
                        <a:pt x="108593" y="48951"/>
                        <a:pt x="115851" y="53789"/>
                      </a:cubicBezTo>
                      <a:lnTo>
                        <a:pt x="140677" y="70339"/>
                      </a:lnTo>
                      <a:cubicBezTo>
                        <a:pt x="144814" y="73097"/>
                        <a:pt x="148372" y="77041"/>
                        <a:pt x="153089" y="78614"/>
                      </a:cubicBezTo>
                      <a:cubicBezTo>
                        <a:pt x="157227" y="79993"/>
                        <a:pt x="161689" y="80634"/>
                        <a:pt x="165502" y="82752"/>
                      </a:cubicBezTo>
                      <a:cubicBezTo>
                        <a:pt x="174196" y="87582"/>
                        <a:pt x="182052" y="93785"/>
                        <a:pt x="190327" y="99302"/>
                      </a:cubicBezTo>
                      <a:lnTo>
                        <a:pt x="202740" y="107577"/>
                      </a:lnTo>
                      <a:cubicBezTo>
                        <a:pt x="206878" y="110335"/>
                        <a:pt x="210435" y="114279"/>
                        <a:pt x="215153" y="115852"/>
                      </a:cubicBezTo>
                      <a:cubicBezTo>
                        <a:pt x="236999" y="123135"/>
                        <a:pt x="223938" y="117571"/>
                        <a:pt x="252391" y="136540"/>
                      </a:cubicBezTo>
                      <a:cubicBezTo>
                        <a:pt x="265951" y="145580"/>
                        <a:pt x="264803" y="139843"/>
                        <a:pt x="264803" y="14895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3" name="Freeform 2076"/>
                <p:cNvSpPr/>
                <p:nvPr/>
              </p:nvSpPr>
              <p:spPr>
                <a:xfrm>
                  <a:off x="6115309" y="4125144"/>
                  <a:ext cx="306179" cy="161365"/>
                </a:xfrm>
                <a:custGeom>
                  <a:avLst/>
                  <a:gdLst>
                    <a:gd name="connsiteX0" fmla="*/ 0 w 306179"/>
                    <a:gd name="connsiteY0" fmla="*/ 0 h 161365"/>
                    <a:gd name="connsiteX1" fmla="*/ 24825 w 306179"/>
                    <a:gd name="connsiteY1" fmla="*/ 8275 h 161365"/>
                    <a:gd name="connsiteX2" fmla="*/ 37238 w 306179"/>
                    <a:gd name="connsiteY2" fmla="*/ 16550 h 161365"/>
                    <a:gd name="connsiteX3" fmla="*/ 62063 w 306179"/>
                    <a:gd name="connsiteY3" fmla="*/ 24825 h 161365"/>
                    <a:gd name="connsiteX4" fmla="*/ 74476 w 306179"/>
                    <a:gd name="connsiteY4" fmla="*/ 33100 h 161365"/>
                    <a:gd name="connsiteX5" fmla="*/ 91026 w 306179"/>
                    <a:gd name="connsiteY5" fmla="*/ 37238 h 161365"/>
                    <a:gd name="connsiteX6" fmla="*/ 103439 w 306179"/>
                    <a:gd name="connsiteY6" fmla="*/ 41375 h 161365"/>
                    <a:gd name="connsiteX7" fmla="*/ 128264 w 306179"/>
                    <a:gd name="connsiteY7" fmla="*/ 53788 h 161365"/>
                    <a:gd name="connsiteX8" fmla="*/ 140677 w 306179"/>
                    <a:gd name="connsiteY8" fmla="*/ 62063 h 161365"/>
                    <a:gd name="connsiteX9" fmla="*/ 165502 w 306179"/>
                    <a:gd name="connsiteY9" fmla="*/ 70338 h 161365"/>
                    <a:gd name="connsiteX10" fmla="*/ 177915 w 306179"/>
                    <a:gd name="connsiteY10" fmla="*/ 78613 h 161365"/>
                    <a:gd name="connsiteX11" fmla="*/ 186190 w 306179"/>
                    <a:gd name="connsiteY11" fmla="*/ 86889 h 161365"/>
                    <a:gd name="connsiteX12" fmla="*/ 211015 w 306179"/>
                    <a:gd name="connsiteY12" fmla="*/ 103439 h 161365"/>
                    <a:gd name="connsiteX13" fmla="*/ 235840 w 306179"/>
                    <a:gd name="connsiteY13" fmla="*/ 119989 h 161365"/>
                    <a:gd name="connsiteX14" fmla="*/ 248253 w 306179"/>
                    <a:gd name="connsiteY14" fmla="*/ 128264 h 161365"/>
                    <a:gd name="connsiteX15" fmla="*/ 260666 w 306179"/>
                    <a:gd name="connsiteY15" fmla="*/ 136539 h 161365"/>
                    <a:gd name="connsiteX16" fmla="*/ 273078 w 306179"/>
                    <a:gd name="connsiteY16" fmla="*/ 140677 h 161365"/>
                    <a:gd name="connsiteX17" fmla="*/ 297904 w 306179"/>
                    <a:gd name="connsiteY17" fmla="*/ 153089 h 161365"/>
                    <a:gd name="connsiteX18" fmla="*/ 306179 w 306179"/>
                    <a:gd name="connsiteY18" fmla="*/ 161365 h 16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6179" h="161365">
                      <a:moveTo>
                        <a:pt x="0" y="0"/>
                      </a:moveTo>
                      <a:cubicBezTo>
                        <a:pt x="8275" y="2758"/>
                        <a:pt x="16854" y="4732"/>
                        <a:pt x="24825" y="8275"/>
                      </a:cubicBezTo>
                      <a:cubicBezTo>
                        <a:pt x="29369" y="10295"/>
                        <a:pt x="32694" y="14530"/>
                        <a:pt x="37238" y="16550"/>
                      </a:cubicBezTo>
                      <a:cubicBezTo>
                        <a:pt x="45209" y="20093"/>
                        <a:pt x="62063" y="24825"/>
                        <a:pt x="62063" y="24825"/>
                      </a:cubicBezTo>
                      <a:cubicBezTo>
                        <a:pt x="66201" y="27583"/>
                        <a:pt x="69905" y="31141"/>
                        <a:pt x="74476" y="33100"/>
                      </a:cubicBezTo>
                      <a:cubicBezTo>
                        <a:pt x="79703" y="35340"/>
                        <a:pt x="85558" y="35676"/>
                        <a:pt x="91026" y="37238"/>
                      </a:cubicBezTo>
                      <a:cubicBezTo>
                        <a:pt x="95220" y="38436"/>
                        <a:pt x="99301" y="39996"/>
                        <a:pt x="103439" y="41375"/>
                      </a:cubicBezTo>
                      <a:cubicBezTo>
                        <a:pt x="120093" y="58031"/>
                        <a:pt x="101576" y="42351"/>
                        <a:pt x="128264" y="53788"/>
                      </a:cubicBezTo>
                      <a:cubicBezTo>
                        <a:pt x="132835" y="55747"/>
                        <a:pt x="136133" y="60043"/>
                        <a:pt x="140677" y="62063"/>
                      </a:cubicBezTo>
                      <a:cubicBezTo>
                        <a:pt x="148648" y="65606"/>
                        <a:pt x="165502" y="70338"/>
                        <a:pt x="165502" y="70338"/>
                      </a:cubicBezTo>
                      <a:cubicBezTo>
                        <a:pt x="169640" y="73096"/>
                        <a:pt x="174032" y="75506"/>
                        <a:pt x="177915" y="78613"/>
                      </a:cubicBezTo>
                      <a:cubicBezTo>
                        <a:pt x="180961" y="81050"/>
                        <a:pt x="183069" y="84548"/>
                        <a:pt x="186190" y="86889"/>
                      </a:cubicBezTo>
                      <a:cubicBezTo>
                        <a:pt x="194146" y="92856"/>
                        <a:pt x="202740" y="97922"/>
                        <a:pt x="211015" y="103439"/>
                      </a:cubicBezTo>
                      <a:lnTo>
                        <a:pt x="235840" y="119989"/>
                      </a:lnTo>
                      <a:lnTo>
                        <a:pt x="248253" y="128264"/>
                      </a:lnTo>
                      <a:cubicBezTo>
                        <a:pt x="252391" y="131022"/>
                        <a:pt x="255948" y="134966"/>
                        <a:pt x="260666" y="136539"/>
                      </a:cubicBezTo>
                      <a:cubicBezTo>
                        <a:pt x="264803" y="137918"/>
                        <a:pt x="269177" y="138727"/>
                        <a:pt x="273078" y="140677"/>
                      </a:cubicBezTo>
                      <a:cubicBezTo>
                        <a:pt x="305150" y="156714"/>
                        <a:pt x="266714" y="142694"/>
                        <a:pt x="297904" y="153089"/>
                      </a:cubicBezTo>
                      <a:lnTo>
                        <a:pt x="306179" y="161365"/>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4" name="Freeform 2077"/>
                <p:cNvSpPr/>
                <p:nvPr/>
              </p:nvSpPr>
              <p:spPr>
                <a:xfrm>
                  <a:off x="7236586" y="3785864"/>
                  <a:ext cx="295911" cy="144820"/>
                </a:xfrm>
                <a:custGeom>
                  <a:avLst/>
                  <a:gdLst>
                    <a:gd name="connsiteX0" fmla="*/ 0 w 295911"/>
                    <a:gd name="connsiteY0" fmla="*/ 0 h 144820"/>
                    <a:gd name="connsiteX1" fmla="*/ 45514 w 295911"/>
                    <a:gd name="connsiteY1" fmla="*/ 8275 h 144820"/>
                    <a:gd name="connsiteX2" fmla="*/ 57926 w 295911"/>
                    <a:gd name="connsiteY2" fmla="*/ 16550 h 144820"/>
                    <a:gd name="connsiteX3" fmla="*/ 78614 w 295911"/>
                    <a:gd name="connsiteY3" fmla="*/ 20688 h 144820"/>
                    <a:gd name="connsiteX4" fmla="*/ 103439 w 295911"/>
                    <a:gd name="connsiteY4" fmla="*/ 28963 h 144820"/>
                    <a:gd name="connsiteX5" fmla="*/ 115852 w 295911"/>
                    <a:gd name="connsiteY5" fmla="*/ 37238 h 144820"/>
                    <a:gd name="connsiteX6" fmla="*/ 140677 w 295911"/>
                    <a:gd name="connsiteY6" fmla="*/ 45513 h 144820"/>
                    <a:gd name="connsiteX7" fmla="*/ 153090 w 295911"/>
                    <a:gd name="connsiteY7" fmla="*/ 53788 h 144820"/>
                    <a:gd name="connsiteX8" fmla="*/ 165503 w 295911"/>
                    <a:gd name="connsiteY8" fmla="*/ 57926 h 144820"/>
                    <a:gd name="connsiteX9" fmla="*/ 190328 w 295911"/>
                    <a:gd name="connsiteY9" fmla="*/ 74476 h 144820"/>
                    <a:gd name="connsiteX10" fmla="*/ 215153 w 295911"/>
                    <a:gd name="connsiteY10" fmla="*/ 91026 h 144820"/>
                    <a:gd name="connsiteX11" fmla="*/ 223428 w 295911"/>
                    <a:gd name="connsiteY11" fmla="*/ 99302 h 144820"/>
                    <a:gd name="connsiteX12" fmla="*/ 235841 w 295911"/>
                    <a:gd name="connsiteY12" fmla="*/ 103439 h 144820"/>
                    <a:gd name="connsiteX13" fmla="*/ 260666 w 295911"/>
                    <a:gd name="connsiteY13" fmla="*/ 119989 h 144820"/>
                    <a:gd name="connsiteX14" fmla="*/ 268942 w 295911"/>
                    <a:gd name="connsiteY14" fmla="*/ 128265 h 144820"/>
                    <a:gd name="connsiteX15" fmla="*/ 289629 w 295911"/>
                    <a:gd name="connsiteY15" fmla="*/ 144815 h 144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5911" h="144820">
                      <a:moveTo>
                        <a:pt x="0" y="0"/>
                      </a:moveTo>
                      <a:cubicBezTo>
                        <a:pt x="2782" y="464"/>
                        <a:pt x="40893" y="6542"/>
                        <a:pt x="45514" y="8275"/>
                      </a:cubicBezTo>
                      <a:cubicBezTo>
                        <a:pt x="50170" y="10021"/>
                        <a:pt x="53270" y="14804"/>
                        <a:pt x="57926" y="16550"/>
                      </a:cubicBezTo>
                      <a:cubicBezTo>
                        <a:pt x="64511" y="19019"/>
                        <a:pt x="71829" y="18838"/>
                        <a:pt x="78614" y="20688"/>
                      </a:cubicBezTo>
                      <a:cubicBezTo>
                        <a:pt x="87029" y="22983"/>
                        <a:pt x="103439" y="28963"/>
                        <a:pt x="103439" y="28963"/>
                      </a:cubicBezTo>
                      <a:cubicBezTo>
                        <a:pt x="107577" y="31721"/>
                        <a:pt x="111308" y="35218"/>
                        <a:pt x="115852" y="37238"/>
                      </a:cubicBezTo>
                      <a:cubicBezTo>
                        <a:pt x="123823" y="40781"/>
                        <a:pt x="140677" y="45513"/>
                        <a:pt x="140677" y="45513"/>
                      </a:cubicBezTo>
                      <a:cubicBezTo>
                        <a:pt x="144815" y="48271"/>
                        <a:pt x="148642" y="51564"/>
                        <a:pt x="153090" y="53788"/>
                      </a:cubicBezTo>
                      <a:cubicBezTo>
                        <a:pt x="156991" y="55739"/>
                        <a:pt x="161690" y="55808"/>
                        <a:pt x="165503" y="57926"/>
                      </a:cubicBezTo>
                      <a:cubicBezTo>
                        <a:pt x="174197" y="62756"/>
                        <a:pt x="182053" y="68959"/>
                        <a:pt x="190328" y="74476"/>
                      </a:cubicBezTo>
                      <a:lnTo>
                        <a:pt x="215153" y="91026"/>
                      </a:lnTo>
                      <a:cubicBezTo>
                        <a:pt x="217911" y="93785"/>
                        <a:pt x="220083" y="97295"/>
                        <a:pt x="223428" y="99302"/>
                      </a:cubicBezTo>
                      <a:cubicBezTo>
                        <a:pt x="227168" y="101546"/>
                        <a:pt x="231703" y="102060"/>
                        <a:pt x="235841" y="103439"/>
                      </a:cubicBezTo>
                      <a:cubicBezTo>
                        <a:pt x="244116" y="108956"/>
                        <a:pt x="253634" y="112957"/>
                        <a:pt x="260666" y="119989"/>
                      </a:cubicBezTo>
                      <a:cubicBezTo>
                        <a:pt x="263425" y="122748"/>
                        <a:pt x="265821" y="125924"/>
                        <a:pt x="268942" y="128265"/>
                      </a:cubicBezTo>
                      <a:cubicBezTo>
                        <a:pt x="292029" y="145580"/>
                        <a:pt x="304113" y="144815"/>
                        <a:pt x="289629" y="14481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5" name="Freeform 111"/>
                <p:cNvSpPr/>
                <p:nvPr/>
              </p:nvSpPr>
              <p:spPr>
                <a:xfrm>
                  <a:off x="8088942" y="1905000"/>
                  <a:ext cx="480278" cy="484094"/>
                </a:xfrm>
                <a:custGeom>
                  <a:avLst/>
                  <a:gdLst>
                    <a:gd name="connsiteX0" fmla="*/ 116173 w 480278"/>
                    <a:gd name="connsiteY0" fmla="*/ 91027 h 484094"/>
                    <a:gd name="connsiteX1" fmla="*/ 124448 w 480278"/>
                    <a:gd name="connsiteY1" fmla="*/ 70339 h 484094"/>
                    <a:gd name="connsiteX2" fmla="*/ 145136 w 480278"/>
                    <a:gd name="connsiteY2" fmla="*/ 53789 h 484094"/>
                    <a:gd name="connsiteX3" fmla="*/ 165824 w 480278"/>
                    <a:gd name="connsiteY3" fmla="*/ 37238 h 484094"/>
                    <a:gd name="connsiteX4" fmla="*/ 186512 w 480278"/>
                    <a:gd name="connsiteY4" fmla="*/ 0 h 484094"/>
                    <a:gd name="connsiteX5" fmla="*/ 236162 w 480278"/>
                    <a:gd name="connsiteY5" fmla="*/ 8275 h 484094"/>
                    <a:gd name="connsiteX6" fmla="*/ 244438 w 480278"/>
                    <a:gd name="connsiteY6" fmla="*/ 16551 h 484094"/>
                    <a:gd name="connsiteX7" fmla="*/ 281676 w 480278"/>
                    <a:gd name="connsiteY7" fmla="*/ 37238 h 484094"/>
                    <a:gd name="connsiteX8" fmla="*/ 294088 w 480278"/>
                    <a:gd name="connsiteY8" fmla="*/ 45513 h 484094"/>
                    <a:gd name="connsiteX9" fmla="*/ 306501 w 480278"/>
                    <a:gd name="connsiteY9" fmla="*/ 49651 h 484094"/>
                    <a:gd name="connsiteX10" fmla="*/ 331326 w 480278"/>
                    <a:gd name="connsiteY10" fmla="*/ 66201 h 484094"/>
                    <a:gd name="connsiteX11" fmla="*/ 343739 w 480278"/>
                    <a:gd name="connsiteY11" fmla="*/ 74476 h 484094"/>
                    <a:gd name="connsiteX12" fmla="*/ 352014 w 480278"/>
                    <a:gd name="connsiteY12" fmla="*/ 82752 h 484094"/>
                    <a:gd name="connsiteX13" fmla="*/ 364427 w 480278"/>
                    <a:gd name="connsiteY13" fmla="*/ 86889 h 484094"/>
                    <a:gd name="connsiteX14" fmla="*/ 389252 w 480278"/>
                    <a:gd name="connsiteY14" fmla="*/ 99302 h 484094"/>
                    <a:gd name="connsiteX15" fmla="*/ 414077 w 480278"/>
                    <a:gd name="connsiteY15" fmla="*/ 111714 h 484094"/>
                    <a:gd name="connsiteX16" fmla="*/ 422352 w 480278"/>
                    <a:gd name="connsiteY16" fmla="*/ 119990 h 484094"/>
                    <a:gd name="connsiteX17" fmla="*/ 447178 w 480278"/>
                    <a:gd name="connsiteY17" fmla="*/ 136540 h 484094"/>
                    <a:gd name="connsiteX18" fmla="*/ 455453 w 480278"/>
                    <a:gd name="connsiteY18" fmla="*/ 148952 h 484094"/>
                    <a:gd name="connsiteX19" fmla="*/ 463728 w 480278"/>
                    <a:gd name="connsiteY19" fmla="*/ 157228 h 484094"/>
                    <a:gd name="connsiteX20" fmla="*/ 480278 w 480278"/>
                    <a:gd name="connsiteY20" fmla="*/ 182053 h 484094"/>
                    <a:gd name="connsiteX21" fmla="*/ 472003 w 480278"/>
                    <a:gd name="connsiteY21" fmla="*/ 239979 h 484094"/>
                    <a:gd name="connsiteX22" fmla="*/ 463728 w 480278"/>
                    <a:gd name="connsiteY22" fmla="*/ 252391 h 484094"/>
                    <a:gd name="connsiteX23" fmla="*/ 451315 w 480278"/>
                    <a:gd name="connsiteY23" fmla="*/ 260666 h 484094"/>
                    <a:gd name="connsiteX24" fmla="*/ 430628 w 480278"/>
                    <a:gd name="connsiteY24" fmla="*/ 297904 h 484094"/>
                    <a:gd name="connsiteX25" fmla="*/ 422352 w 480278"/>
                    <a:gd name="connsiteY25" fmla="*/ 306180 h 484094"/>
                    <a:gd name="connsiteX26" fmla="*/ 405802 w 480278"/>
                    <a:gd name="connsiteY26" fmla="*/ 331005 h 484094"/>
                    <a:gd name="connsiteX27" fmla="*/ 401665 w 480278"/>
                    <a:gd name="connsiteY27" fmla="*/ 343418 h 484094"/>
                    <a:gd name="connsiteX28" fmla="*/ 385114 w 480278"/>
                    <a:gd name="connsiteY28" fmla="*/ 364105 h 484094"/>
                    <a:gd name="connsiteX29" fmla="*/ 372702 w 480278"/>
                    <a:gd name="connsiteY29" fmla="*/ 401343 h 484094"/>
                    <a:gd name="connsiteX30" fmla="*/ 368564 w 480278"/>
                    <a:gd name="connsiteY30" fmla="*/ 413756 h 484094"/>
                    <a:gd name="connsiteX31" fmla="*/ 360289 w 480278"/>
                    <a:gd name="connsiteY31" fmla="*/ 426169 h 484094"/>
                    <a:gd name="connsiteX32" fmla="*/ 356152 w 480278"/>
                    <a:gd name="connsiteY32" fmla="*/ 438581 h 484094"/>
                    <a:gd name="connsiteX33" fmla="*/ 347876 w 480278"/>
                    <a:gd name="connsiteY33" fmla="*/ 446856 h 484094"/>
                    <a:gd name="connsiteX34" fmla="*/ 327189 w 480278"/>
                    <a:gd name="connsiteY34" fmla="*/ 479957 h 484094"/>
                    <a:gd name="connsiteX35" fmla="*/ 314776 w 480278"/>
                    <a:gd name="connsiteY35" fmla="*/ 484094 h 484094"/>
                    <a:gd name="connsiteX36" fmla="*/ 281676 w 480278"/>
                    <a:gd name="connsiteY36" fmla="*/ 475819 h 484094"/>
                    <a:gd name="connsiteX37" fmla="*/ 273400 w 480278"/>
                    <a:gd name="connsiteY37" fmla="*/ 467544 h 484094"/>
                    <a:gd name="connsiteX38" fmla="*/ 248575 w 480278"/>
                    <a:gd name="connsiteY38" fmla="*/ 459269 h 484094"/>
                    <a:gd name="connsiteX39" fmla="*/ 223750 w 480278"/>
                    <a:gd name="connsiteY39" fmla="*/ 450994 h 484094"/>
                    <a:gd name="connsiteX40" fmla="*/ 211337 w 480278"/>
                    <a:gd name="connsiteY40" fmla="*/ 446856 h 484094"/>
                    <a:gd name="connsiteX41" fmla="*/ 186512 w 480278"/>
                    <a:gd name="connsiteY41" fmla="*/ 434444 h 484094"/>
                    <a:gd name="connsiteX42" fmla="*/ 161686 w 480278"/>
                    <a:gd name="connsiteY42" fmla="*/ 417894 h 484094"/>
                    <a:gd name="connsiteX43" fmla="*/ 153411 w 480278"/>
                    <a:gd name="connsiteY43" fmla="*/ 409618 h 484094"/>
                    <a:gd name="connsiteX44" fmla="*/ 128586 w 480278"/>
                    <a:gd name="connsiteY44" fmla="*/ 401343 h 484094"/>
                    <a:gd name="connsiteX45" fmla="*/ 103761 w 480278"/>
                    <a:gd name="connsiteY45" fmla="*/ 384793 h 484094"/>
                    <a:gd name="connsiteX46" fmla="*/ 95485 w 480278"/>
                    <a:gd name="connsiteY46" fmla="*/ 376518 h 484094"/>
                    <a:gd name="connsiteX47" fmla="*/ 83073 w 480278"/>
                    <a:gd name="connsiteY47" fmla="*/ 372380 h 484094"/>
                    <a:gd name="connsiteX48" fmla="*/ 58247 w 480278"/>
                    <a:gd name="connsiteY48" fmla="*/ 355830 h 484094"/>
                    <a:gd name="connsiteX49" fmla="*/ 45835 w 480278"/>
                    <a:gd name="connsiteY49" fmla="*/ 347555 h 484094"/>
                    <a:gd name="connsiteX50" fmla="*/ 37560 w 480278"/>
                    <a:gd name="connsiteY50" fmla="*/ 335142 h 484094"/>
                    <a:gd name="connsiteX51" fmla="*/ 12734 w 480278"/>
                    <a:gd name="connsiteY51" fmla="*/ 326867 h 484094"/>
                    <a:gd name="connsiteX52" fmla="*/ 4459 w 480278"/>
                    <a:gd name="connsiteY52" fmla="*/ 314455 h 484094"/>
                    <a:gd name="connsiteX53" fmla="*/ 4459 w 480278"/>
                    <a:gd name="connsiteY53" fmla="*/ 273079 h 484094"/>
                    <a:gd name="connsiteX54" fmla="*/ 12734 w 480278"/>
                    <a:gd name="connsiteY54" fmla="*/ 248254 h 484094"/>
                    <a:gd name="connsiteX55" fmla="*/ 45835 w 480278"/>
                    <a:gd name="connsiteY55" fmla="*/ 223428 h 484094"/>
                    <a:gd name="connsiteX56" fmla="*/ 70660 w 480278"/>
                    <a:gd name="connsiteY56" fmla="*/ 186190 h 484094"/>
                    <a:gd name="connsiteX57" fmla="*/ 78935 w 480278"/>
                    <a:gd name="connsiteY57" fmla="*/ 173778 h 484094"/>
                    <a:gd name="connsiteX58" fmla="*/ 91348 w 480278"/>
                    <a:gd name="connsiteY58" fmla="*/ 148952 h 484094"/>
                    <a:gd name="connsiteX59" fmla="*/ 95485 w 480278"/>
                    <a:gd name="connsiteY59" fmla="*/ 136540 h 484094"/>
                    <a:gd name="connsiteX60" fmla="*/ 103761 w 480278"/>
                    <a:gd name="connsiteY60" fmla="*/ 128265 h 484094"/>
                    <a:gd name="connsiteX61" fmla="*/ 120311 w 480278"/>
                    <a:gd name="connsiteY61" fmla="*/ 91027 h 484094"/>
                    <a:gd name="connsiteX62" fmla="*/ 128586 w 480278"/>
                    <a:gd name="connsiteY62" fmla="*/ 66201 h 484094"/>
                    <a:gd name="connsiteX63" fmla="*/ 116173 w 480278"/>
                    <a:gd name="connsiteY63" fmla="*/ 91027 h 48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0278" h="484094">
                      <a:moveTo>
                        <a:pt x="116173" y="91027"/>
                      </a:moveTo>
                      <a:cubicBezTo>
                        <a:pt x="115483" y="91717"/>
                        <a:pt x="120763" y="76788"/>
                        <a:pt x="124448" y="70339"/>
                      </a:cubicBezTo>
                      <a:cubicBezTo>
                        <a:pt x="128654" y="62980"/>
                        <a:pt x="139149" y="58579"/>
                        <a:pt x="145136" y="53789"/>
                      </a:cubicBezTo>
                      <a:cubicBezTo>
                        <a:pt x="174606" y="30211"/>
                        <a:pt x="127630" y="62700"/>
                        <a:pt x="165824" y="37238"/>
                      </a:cubicBezTo>
                      <a:cubicBezTo>
                        <a:pt x="184793" y="8784"/>
                        <a:pt x="179229" y="21848"/>
                        <a:pt x="186512" y="0"/>
                      </a:cubicBezTo>
                      <a:cubicBezTo>
                        <a:pt x="190183" y="408"/>
                        <a:pt x="225136" y="1660"/>
                        <a:pt x="236162" y="8275"/>
                      </a:cubicBezTo>
                      <a:cubicBezTo>
                        <a:pt x="239507" y="10282"/>
                        <a:pt x="241317" y="14210"/>
                        <a:pt x="244438" y="16551"/>
                      </a:cubicBezTo>
                      <a:cubicBezTo>
                        <a:pt x="267201" y="33624"/>
                        <a:pt x="262323" y="30788"/>
                        <a:pt x="281676" y="37238"/>
                      </a:cubicBezTo>
                      <a:cubicBezTo>
                        <a:pt x="285813" y="39996"/>
                        <a:pt x="289640" y="43289"/>
                        <a:pt x="294088" y="45513"/>
                      </a:cubicBezTo>
                      <a:cubicBezTo>
                        <a:pt x="297989" y="47464"/>
                        <a:pt x="302872" y="47232"/>
                        <a:pt x="306501" y="49651"/>
                      </a:cubicBezTo>
                      <a:cubicBezTo>
                        <a:pt x="337492" y="70312"/>
                        <a:pt x="301815" y="56365"/>
                        <a:pt x="331326" y="66201"/>
                      </a:cubicBezTo>
                      <a:cubicBezTo>
                        <a:pt x="335464" y="68959"/>
                        <a:pt x="339856" y="71369"/>
                        <a:pt x="343739" y="74476"/>
                      </a:cubicBezTo>
                      <a:cubicBezTo>
                        <a:pt x="346785" y="76913"/>
                        <a:pt x="348669" y="80745"/>
                        <a:pt x="352014" y="82752"/>
                      </a:cubicBezTo>
                      <a:cubicBezTo>
                        <a:pt x="355754" y="84996"/>
                        <a:pt x="360289" y="85510"/>
                        <a:pt x="364427" y="86889"/>
                      </a:cubicBezTo>
                      <a:cubicBezTo>
                        <a:pt x="399992" y="110600"/>
                        <a:pt x="354997" y="82174"/>
                        <a:pt x="389252" y="99302"/>
                      </a:cubicBezTo>
                      <a:cubicBezTo>
                        <a:pt x="421330" y="115341"/>
                        <a:pt x="382883" y="101317"/>
                        <a:pt x="414077" y="111714"/>
                      </a:cubicBezTo>
                      <a:cubicBezTo>
                        <a:pt x="416835" y="114473"/>
                        <a:pt x="419231" y="117649"/>
                        <a:pt x="422352" y="119990"/>
                      </a:cubicBezTo>
                      <a:cubicBezTo>
                        <a:pt x="430308" y="125957"/>
                        <a:pt x="447178" y="136540"/>
                        <a:pt x="447178" y="136540"/>
                      </a:cubicBezTo>
                      <a:cubicBezTo>
                        <a:pt x="449936" y="140677"/>
                        <a:pt x="452347" y="145069"/>
                        <a:pt x="455453" y="148952"/>
                      </a:cubicBezTo>
                      <a:cubicBezTo>
                        <a:pt x="457890" y="151998"/>
                        <a:pt x="461387" y="154107"/>
                        <a:pt x="463728" y="157228"/>
                      </a:cubicBezTo>
                      <a:cubicBezTo>
                        <a:pt x="469695" y="165184"/>
                        <a:pt x="480278" y="182053"/>
                        <a:pt x="480278" y="182053"/>
                      </a:cubicBezTo>
                      <a:cubicBezTo>
                        <a:pt x="479221" y="193687"/>
                        <a:pt x="479964" y="224058"/>
                        <a:pt x="472003" y="239979"/>
                      </a:cubicBezTo>
                      <a:cubicBezTo>
                        <a:pt x="469779" y="244427"/>
                        <a:pt x="467244" y="248875"/>
                        <a:pt x="463728" y="252391"/>
                      </a:cubicBezTo>
                      <a:cubicBezTo>
                        <a:pt x="460212" y="255907"/>
                        <a:pt x="455453" y="257908"/>
                        <a:pt x="451315" y="260666"/>
                      </a:cubicBezTo>
                      <a:cubicBezTo>
                        <a:pt x="446113" y="276276"/>
                        <a:pt x="444856" y="283676"/>
                        <a:pt x="430628" y="297904"/>
                      </a:cubicBezTo>
                      <a:cubicBezTo>
                        <a:pt x="427869" y="300663"/>
                        <a:pt x="424693" y="303059"/>
                        <a:pt x="422352" y="306180"/>
                      </a:cubicBezTo>
                      <a:cubicBezTo>
                        <a:pt x="416385" y="314136"/>
                        <a:pt x="405802" y="331005"/>
                        <a:pt x="405802" y="331005"/>
                      </a:cubicBezTo>
                      <a:cubicBezTo>
                        <a:pt x="404423" y="335143"/>
                        <a:pt x="403615" y="339517"/>
                        <a:pt x="401665" y="343418"/>
                      </a:cubicBezTo>
                      <a:cubicBezTo>
                        <a:pt x="396446" y="353857"/>
                        <a:pt x="392811" y="356409"/>
                        <a:pt x="385114" y="364105"/>
                      </a:cubicBezTo>
                      <a:lnTo>
                        <a:pt x="372702" y="401343"/>
                      </a:lnTo>
                      <a:cubicBezTo>
                        <a:pt x="371323" y="405481"/>
                        <a:pt x="370983" y="410127"/>
                        <a:pt x="368564" y="413756"/>
                      </a:cubicBezTo>
                      <a:lnTo>
                        <a:pt x="360289" y="426169"/>
                      </a:lnTo>
                      <a:cubicBezTo>
                        <a:pt x="358910" y="430306"/>
                        <a:pt x="358396" y="434841"/>
                        <a:pt x="356152" y="438581"/>
                      </a:cubicBezTo>
                      <a:cubicBezTo>
                        <a:pt x="354145" y="441926"/>
                        <a:pt x="349621" y="443367"/>
                        <a:pt x="347876" y="446856"/>
                      </a:cubicBezTo>
                      <a:cubicBezTo>
                        <a:pt x="335297" y="472012"/>
                        <a:pt x="348416" y="469344"/>
                        <a:pt x="327189" y="479957"/>
                      </a:cubicBezTo>
                      <a:cubicBezTo>
                        <a:pt x="323288" y="481907"/>
                        <a:pt x="318914" y="482715"/>
                        <a:pt x="314776" y="484094"/>
                      </a:cubicBezTo>
                      <a:cubicBezTo>
                        <a:pt x="310321" y="483203"/>
                        <a:pt x="288041" y="479638"/>
                        <a:pt x="281676" y="475819"/>
                      </a:cubicBezTo>
                      <a:cubicBezTo>
                        <a:pt x="278331" y="473812"/>
                        <a:pt x="276889" y="469289"/>
                        <a:pt x="273400" y="467544"/>
                      </a:cubicBezTo>
                      <a:cubicBezTo>
                        <a:pt x="265598" y="463643"/>
                        <a:pt x="256850" y="462027"/>
                        <a:pt x="248575" y="459269"/>
                      </a:cubicBezTo>
                      <a:lnTo>
                        <a:pt x="223750" y="450994"/>
                      </a:lnTo>
                      <a:cubicBezTo>
                        <a:pt x="219612" y="449615"/>
                        <a:pt x="214966" y="449275"/>
                        <a:pt x="211337" y="446856"/>
                      </a:cubicBezTo>
                      <a:cubicBezTo>
                        <a:pt x="195295" y="436162"/>
                        <a:pt x="203642" y="440153"/>
                        <a:pt x="186512" y="434444"/>
                      </a:cubicBezTo>
                      <a:cubicBezTo>
                        <a:pt x="178237" y="428927"/>
                        <a:pt x="168718" y="424927"/>
                        <a:pt x="161686" y="417894"/>
                      </a:cubicBezTo>
                      <a:cubicBezTo>
                        <a:pt x="158928" y="415135"/>
                        <a:pt x="156900" y="411363"/>
                        <a:pt x="153411" y="409618"/>
                      </a:cubicBezTo>
                      <a:cubicBezTo>
                        <a:pt x="145609" y="405717"/>
                        <a:pt x="135844" y="406181"/>
                        <a:pt x="128586" y="401343"/>
                      </a:cubicBezTo>
                      <a:cubicBezTo>
                        <a:pt x="120311" y="395826"/>
                        <a:pt x="110794" y="391825"/>
                        <a:pt x="103761" y="384793"/>
                      </a:cubicBezTo>
                      <a:cubicBezTo>
                        <a:pt x="101002" y="382035"/>
                        <a:pt x="98830" y="378525"/>
                        <a:pt x="95485" y="376518"/>
                      </a:cubicBezTo>
                      <a:cubicBezTo>
                        <a:pt x="91745" y="374274"/>
                        <a:pt x="86885" y="374498"/>
                        <a:pt x="83073" y="372380"/>
                      </a:cubicBezTo>
                      <a:cubicBezTo>
                        <a:pt x="74379" y="367550"/>
                        <a:pt x="66522" y="361347"/>
                        <a:pt x="58247" y="355830"/>
                      </a:cubicBezTo>
                      <a:lnTo>
                        <a:pt x="45835" y="347555"/>
                      </a:lnTo>
                      <a:cubicBezTo>
                        <a:pt x="43077" y="343417"/>
                        <a:pt x="41777" y="337778"/>
                        <a:pt x="37560" y="335142"/>
                      </a:cubicBezTo>
                      <a:cubicBezTo>
                        <a:pt x="30163" y="330519"/>
                        <a:pt x="12734" y="326867"/>
                        <a:pt x="12734" y="326867"/>
                      </a:cubicBezTo>
                      <a:cubicBezTo>
                        <a:pt x="9976" y="322730"/>
                        <a:pt x="6683" y="318903"/>
                        <a:pt x="4459" y="314455"/>
                      </a:cubicBezTo>
                      <a:cubicBezTo>
                        <a:pt x="-3007" y="299523"/>
                        <a:pt x="253" y="291304"/>
                        <a:pt x="4459" y="273079"/>
                      </a:cubicBezTo>
                      <a:cubicBezTo>
                        <a:pt x="6420" y="264580"/>
                        <a:pt x="5476" y="253092"/>
                        <a:pt x="12734" y="248254"/>
                      </a:cubicBezTo>
                      <a:cubicBezTo>
                        <a:pt x="21300" y="242543"/>
                        <a:pt x="38179" y="233637"/>
                        <a:pt x="45835" y="223428"/>
                      </a:cubicBezTo>
                      <a:cubicBezTo>
                        <a:pt x="45845" y="223415"/>
                        <a:pt x="66518" y="192403"/>
                        <a:pt x="70660" y="186190"/>
                      </a:cubicBezTo>
                      <a:cubicBezTo>
                        <a:pt x="73418" y="182053"/>
                        <a:pt x="77362" y="178495"/>
                        <a:pt x="78935" y="173778"/>
                      </a:cubicBezTo>
                      <a:cubicBezTo>
                        <a:pt x="84646" y="156647"/>
                        <a:pt x="80654" y="164994"/>
                        <a:pt x="91348" y="148952"/>
                      </a:cubicBezTo>
                      <a:cubicBezTo>
                        <a:pt x="92727" y="144815"/>
                        <a:pt x="93241" y="140280"/>
                        <a:pt x="95485" y="136540"/>
                      </a:cubicBezTo>
                      <a:cubicBezTo>
                        <a:pt x="97492" y="133195"/>
                        <a:pt x="102016" y="131754"/>
                        <a:pt x="103761" y="128265"/>
                      </a:cubicBezTo>
                      <a:cubicBezTo>
                        <a:pt x="133307" y="69175"/>
                        <a:pt x="95968" y="127540"/>
                        <a:pt x="120311" y="91027"/>
                      </a:cubicBezTo>
                      <a:cubicBezTo>
                        <a:pt x="123069" y="82752"/>
                        <a:pt x="122418" y="72369"/>
                        <a:pt x="128586" y="66201"/>
                      </a:cubicBezTo>
                      <a:cubicBezTo>
                        <a:pt x="141974" y="52814"/>
                        <a:pt x="116863" y="90337"/>
                        <a:pt x="116173" y="91027"/>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6" name="Freeform 112"/>
                <p:cNvSpPr/>
                <p:nvPr/>
              </p:nvSpPr>
              <p:spPr>
                <a:xfrm>
                  <a:off x="7886523" y="2310481"/>
                  <a:ext cx="467544" cy="463406"/>
                </a:xfrm>
                <a:custGeom>
                  <a:avLst/>
                  <a:gdLst>
                    <a:gd name="connsiteX0" fmla="*/ 74476 w 467544"/>
                    <a:gd name="connsiteY0" fmla="*/ 107576 h 463406"/>
                    <a:gd name="connsiteX1" fmla="*/ 78614 w 467544"/>
                    <a:gd name="connsiteY1" fmla="*/ 86889 h 463406"/>
                    <a:gd name="connsiteX2" fmla="*/ 91027 w 467544"/>
                    <a:gd name="connsiteY2" fmla="*/ 78613 h 463406"/>
                    <a:gd name="connsiteX3" fmla="*/ 115852 w 467544"/>
                    <a:gd name="connsiteY3" fmla="*/ 57926 h 463406"/>
                    <a:gd name="connsiteX4" fmla="*/ 132402 w 467544"/>
                    <a:gd name="connsiteY4" fmla="*/ 33100 h 463406"/>
                    <a:gd name="connsiteX5" fmla="*/ 136540 w 467544"/>
                    <a:gd name="connsiteY5" fmla="*/ 20688 h 463406"/>
                    <a:gd name="connsiteX6" fmla="*/ 161365 w 467544"/>
                    <a:gd name="connsiteY6" fmla="*/ 8275 h 463406"/>
                    <a:gd name="connsiteX7" fmla="*/ 173778 w 467544"/>
                    <a:gd name="connsiteY7" fmla="*/ 0 h 463406"/>
                    <a:gd name="connsiteX8" fmla="*/ 231704 w 467544"/>
                    <a:gd name="connsiteY8" fmla="*/ 12413 h 463406"/>
                    <a:gd name="connsiteX9" fmla="*/ 256529 w 467544"/>
                    <a:gd name="connsiteY9" fmla="*/ 24825 h 463406"/>
                    <a:gd name="connsiteX10" fmla="*/ 293767 w 467544"/>
                    <a:gd name="connsiteY10" fmla="*/ 53788 h 463406"/>
                    <a:gd name="connsiteX11" fmla="*/ 318592 w 467544"/>
                    <a:gd name="connsiteY11" fmla="*/ 66201 h 463406"/>
                    <a:gd name="connsiteX12" fmla="*/ 331005 w 467544"/>
                    <a:gd name="connsiteY12" fmla="*/ 78613 h 463406"/>
                    <a:gd name="connsiteX13" fmla="*/ 343418 w 467544"/>
                    <a:gd name="connsiteY13" fmla="*/ 82751 h 463406"/>
                    <a:gd name="connsiteX14" fmla="*/ 368243 w 467544"/>
                    <a:gd name="connsiteY14" fmla="*/ 99301 h 463406"/>
                    <a:gd name="connsiteX15" fmla="*/ 393068 w 467544"/>
                    <a:gd name="connsiteY15" fmla="*/ 115851 h 463406"/>
                    <a:gd name="connsiteX16" fmla="*/ 405481 w 467544"/>
                    <a:gd name="connsiteY16" fmla="*/ 124127 h 463406"/>
                    <a:gd name="connsiteX17" fmla="*/ 417894 w 467544"/>
                    <a:gd name="connsiteY17" fmla="*/ 128264 h 463406"/>
                    <a:gd name="connsiteX18" fmla="*/ 442719 w 467544"/>
                    <a:gd name="connsiteY18" fmla="*/ 144814 h 463406"/>
                    <a:gd name="connsiteX19" fmla="*/ 450994 w 467544"/>
                    <a:gd name="connsiteY19" fmla="*/ 153090 h 463406"/>
                    <a:gd name="connsiteX20" fmla="*/ 463407 w 467544"/>
                    <a:gd name="connsiteY20" fmla="*/ 157227 h 463406"/>
                    <a:gd name="connsiteX21" fmla="*/ 467544 w 467544"/>
                    <a:gd name="connsiteY21" fmla="*/ 169640 h 463406"/>
                    <a:gd name="connsiteX22" fmla="*/ 459269 w 467544"/>
                    <a:gd name="connsiteY22" fmla="*/ 198603 h 463406"/>
                    <a:gd name="connsiteX23" fmla="*/ 442719 w 467544"/>
                    <a:gd name="connsiteY23" fmla="*/ 223428 h 463406"/>
                    <a:gd name="connsiteX24" fmla="*/ 434444 w 467544"/>
                    <a:gd name="connsiteY24" fmla="*/ 248253 h 463406"/>
                    <a:gd name="connsiteX25" fmla="*/ 426169 w 467544"/>
                    <a:gd name="connsiteY25" fmla="*/ 260666 h 463406"/>
                    <a:gd name="connsiteX26" fmla="*/ 413756 w 467544"/>
                    <a:gd name="connsiteY26" fmla="*/ 285491 h 463406"/>
                    <a:gd name="connsiteX27" fmla="*/ 401343 w 467544"/>
                    <a:gd name="connsiteY27" fmla="*/ 310317 h 463406"/>
                    <a:gd name="connsiteX28" fmla="*/ 393068 w 467544"/>
                    <a:gd name="connsiteY28" fmla="*/ 335142 h 463406"/>
                    <a:gd name="connsiteX29" fmla="*/ 388931 w 467544"/>
                    <a:gd name="connsiteY29" fmla="*/ 347555 h 463406"/>
                    <a:gd name="connsiteX30" fmla="*/ 364105 w 467544"/>
                    <a:gd name="connsiteY30" fmla="*/ 380655 h 463406"/>
                    <a:gd name="connsiteX31" fmla="*/ 355830 w 467544"/>
                    <a:gd name="connsiteY31" fmla="*/ 405480 h 463406"/>
                    <a:gd name="connsiteX32" fmla="*/ 351693 w 467544"/>
                    <a:gd name="connsiteY32" fmla="*/ 422031 h 463406"/>
                    <a:gd name="connsiteX33" fmla="*/ 343418 w 467544"/>
                    <a:gd name="connsiteY33" fmla="*/ 434443 h 463406"/>
                    <a:gd name="connsiteX34" fmla="*/ 331005 w 467544"/>
                    <a:gd name="connsiteY34" fmla="*/ 438581 h 463406"/>
                    <a:gd name="connsiteX35" fmla="*/ 306180 w 467544"/>
                    <a:gd name="connsiteY35" fmla="*/ 459269 h 463406"/>
                    <a:gd name="connsiteX36" fmla="*/ 293767 w 467544"/>
                    <a:gd name="connsiteY36" fmla="*/ 463406 h 463406"/>
                    <a:gd name="connsiteX37" fmla="*/ 256529 w 467544"/>
                    <a:gd name="connsiteY37" fmla="*/ 455131 h 463406"/>
                    <a:gd name="connsiteX38" fmla="*/ 231704 w 467544"/>
                    <a:gd name="connsiteY38" fmla="*/ 438581 h 463406"/>
                    <a:gd name="connsiteX39" fmla="*/ 194466 w 467544"/>
                    <a:gd name="connsiteY39" fmla="*/ 426168 h 463406"/>
                    <a:gd name="connsiteX40" fmla="*/ 182053 w 467544"/>
                    <a:gd name="connsiteY40" fmla="*/ 422031 h 463406"/>
                    <a:gd name="connsiteX41" fmla="*/ 169640 w 467544"/>
                    <a:gd name="connsiteY41" fmla="*/ 413756 h 463406"/>
                    <a:gd name="connsiteX42" fmla="*/ 148952 w 467544"/>
                    <a:gd name="connsiteY42" fmla="*/ 397205 h 463406"/>
                    <a:gd name="connsiteX43" fmla="*/ 136540 w 467544"/>
                    <a:gd name="connsiteY43" fmla="*/ 393068 h 463406"/>
                    <a:gd name="connsiteX44" fmla="*/ 111714 w 467544"/>
                    <a:gd name="connsiteY44" fmla="*/ 376518 h 463406"/>
                    <a:gd name="connsiteX45" fmla="*/ 103439 w 467544"/>
                    <a:gd name="connsiteY45" fmla="*/ 368242 h 463406"/>
                    <a:gd name="connsiteX46" fmla="*/ 91027 w 467544"/>
                    <a:gd name="connsiteY46" fmla="*/ 364105 h 463406"/>
                    <a:gd name="connsiteX47" fmla="*/ 41376 w 467544"/>
                    <a:gd name="connsiteY47" fmla="*/ 331004 h 463406"/>
                    <a:gd name="connsiteX48" fmla="*/ 28963 w 467544"/>
                    <a:gd name="connsiteY48" fmla="*/ 322729 h 463406"/>
                    <a:gd name="connsiteX49" fmla="*/ 16551 w 467544"/>
                    <a:gd name="connsiteY49" fmla="*/ 314454 h 463406"/>
                    <a:gd name="connsiteX50" fmla="*/ 8276 w 467544"/>
                    <a:gd name="connsiteY50" fmla="*/ 302042 h 463406"/>
                    <a:gd name="connsiteX51" fmla="*/ 0 w 467544"/>
                    <a:gd name="connsiteY51" fmla="*/ 277216 h 463406"/>
                    <a:gd name="connsiteX52" fmla="*/ 4138 w 467544"/>
                    <a:gd name="connsiteY52" fmla="*/ 227566 h 463406"/>
                    <a:gd name="connsiteX53" fmla="*/ 20688 w 467544"/>
                    <a:gd name="connsiteY53" fmla="*/ 190328 h 463406"/>
                    <a:gd name="connsiteX54" fmla="*/ 28963 w 467544"/>
                    <a:gd name="connsiteY54" fmla="*/ 182052 h 463406"/>
                    <a:gd name="connsiteX55" fmla="*/ 37238 w 467544"/>
                    <a:gd name="connsiteY55" fmla="*/ 165502 h 463406"/>
                    <a:gd name="connsiteX56" fmla="*/ 45514 w 467544"/>
                    <a:gd name="connsiteY56" fmla="*/ 157227 h 463406"/>
                    <a:gd name="connsiteX57" fmla="*/ 74476 w 467544"/>
                    <a:gd name="connsiteY57" fmla="*/ 124127 h 463406"/>
                    <a:gd name="connsiteX58" fmla="*/ 78614 w 467544"/>
                    <a:gd name="connsiteY58" fmla="*/ 111714 h 463406"/>
                    <a:gd name="connsiteX59" fmla="*/ 91027 w 467544"/>
                    <a:gd name="connsiteY59" fmla="*/ 103439 h 463406"/>
                    <a:gd name="connsiteX60" fmla="*/ 74476 w 467544"/>
                    <a:gd name="connsiteY60" fmla="*/ 10757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67544" h="463406">
                      <a:moveTo>
                        <a:pt x="74476" y="107576"/>
                      </a:moveTo>
                      <a:cubicBezTo>
                        <a:pt x="72407" y="104818"/>
                        <a:pt x="75125" y="92995"/>
                        <a:pt x="78614" y="86889"/>
                      </a:cubicBezTo>
                      <a:cubicBezTo>
                        <a:pt x="81081" y="82571"/>
                        <a:pt x="87207" y="81797"/>
                        <a:pt x="91027" y="78613"/>
                      </a:cubicBezTo>
                      <a:cubicBezTo>
                        <a:pt x="122877" y="52071"/>
                        <a:pt x="85039" y="78467"/>
                        <a:pt x="115852" y="57926"/>
                      </a:cubicBezTo>
                      <a:cubicBezTo>
                        <a:pt x="125691" y="28412"/>
                        <a:pt x="111741" y="64092"/>
                        <a:pt x="132402" y="33100"/>
                      </a:cubicBezTo>
                      <a:cubicBezTo>
                        <a:pt x="134821" y="29471"/>
                        <a:pt x="133816" y="24093"/>
                        <a:pt x="136540" y="20688"/>
                      </a:cubicBezTo>
                      <a:cubicBezTo>
                        <a:pt x="144445" y="10807"/>
                        <a:pt x="151371" y="13272"/>
                        <a:pt x="161365" y="8275"/>
                      </a:cubicBezTo>
                      <a:cubicBezTo>
                        <a:pt x="165813" y="6051"/>
                        <a:pt x="169640" y="2758"/>
                        <a:pt x="173778" y="0"/>
                      </a:cubicBezTo>
                      <a:cubicBezTo>
                        <a:pt x="187787" y="1751"/>
                        <a:pt x="218097" y="3341"/>
                        <a:pt x="231704" y="12413"/>
                      </a:cubicBezTo>
                      <a:cubicBezTo>
                        <a:pt x="247745" y="23107"/>
                        <a:pt x="239399" y="19116"/>
                        <a:pt x="256529" y="24825"/>
                      </a:cubicBezTo>
                      <a:cubicBezTo>
                        <a:pt x="275974" y="44270"/>
                        <a:pt x="264074" y="33993"/>
                        <a:pt x="293767" y="53788"/>
                      </a:cubicBezTo>
                      <a:cubicBezTo>
                        <a:pt x="309808" y="64482"/>
                        <a:pt x="301463" y="60490"/>
                        <a:pt x="318592" y="66201"/>
                      </a:cubicBezTo>
                      <a:cubicBezTo>
                        <a:pt x="322730" y="70338"/>
                        <a:pt x="326136" y="75367"/>
                        <a:pt x="331005" y="78613"/>
                      </a:cubicBezTo>
                      <a:cubicBezTo>
                        <a:pt x="334634" y="81032"/>
                        <a:pt x="339605" y="80633"/>
                        <a:pt x="343418" y="82751"/>
                      </a:cubicBezTo>
                      <a:cubicBezTo>
                        <a:pt x="352112" y="87581"/>
                        <a:pt x="359968" y="93784"/>
                        <a:pt x="368243" y="99301"/>
                      </a:cubicBezTo>
                      <a:lnTo>
                        <a:pt x="393068" y="115851"/>
                      </a:lnTo>
                      <a:cubicBezTo>
                        <a:pt x="397206" y="118610"/>
                        <a:pt x="400763" y="122555"/>
                        <a:pt x="405481" y="124127"/>
                      </a:cubicBezTo>
                      <a:lnTo>
                        <a:pt x="417894" y="128264"/>
                      </a:lnTo>
                      <a:cubicBezTo>
                        <a:pt x="426169" y="133781"/>
                        <a:pt x="435687" y="137781"/>
                        <a:pt x="442719" y="144814"/>
                      </a:cubicBezTo>
                      <a:cubicBezTo>
                        <a:pt x="445477" y="147573"/>
                        <a:pt x="447649" y="151083"/>
                        <a:pt x="450994" y="153090"/>
                      </a:cubicBezTo>
                      <a:cubicBezTo>
                        <a:pt x="454734" y="155334"/>
                        <a:pt x="459269" y="155848"/>
                        <a:pt x="463407" y="157227"/>
                      </a:cubicBezTo>
                      <a:cubicBezTo>
                        <a:pt x="464786" y="161365"/>
                        <a:pt x="467544" y="165279"/>
                        <a:pt x="467544" y="169640"/>
                      </a:cubicBezTo>
                      <a:cubicBezTo>
                        <a:pt x="467544" y="171785"/>
                        <a:pt x="461221" y="195090"/>
                        <a:pt x="459269" y="198603"/>
                      </a:cubicBezTo>
                      <a:cubicBezTo>
                        <a:pt x="454439" y="207297"/>
                        <a:pt x="445864" y="213993"/>
                        <a:pt x="442719" y="223428"/>
                      </a:cubicBezTo>
                      <a:cubicBezTo>
                        <a:pt x="439961" y="231703"/>
                        <a:pt x="439282" y="240995"/>
                        <a:pt x="434444" y="248253"/>
                      </a:cubicBezTo>
                      <a:cubicBezTo>
                        <a:pt x="431686" y="252391"/>
                        <a:pt x="428393" y="256218"/>
                        <a:pt x="426169" y="260666"/>
                      </a:cubicBezTo>
                      <a:cubicBezTo>
                        <a:pt x="409041" y="294921"/>
                        <a:pt x="437467" y="249926"/>
                        <a:pt x="413756" y="285491"/>
                      </a:cubicBezTo>
                      <a:cubicBezTo>
                        <a:pt x="398674" y="330745"/>
                        <a:pt x="422726" y="262208"/>
                        <a:pt x="401343" y="310317"/>
                      </a:cubicBezTo>
                      <a:cubicBezTo>
                        <a:pt x="397800" y="318288"/>
                        <a:pt x="395826" y="326867"/>
                        <a:pt x="393068" y="335142"/>
                      </a:cubicBezTo>
                      <a:cubicBezTo>
                        <a:pt x="391689" y="339280"/>
                        <a:pt x="391350" y="343926"/>
                        <a:pt x="388931" y="347555"/>
                      </a:cubicBezTo>
                      <a:cubicBezTo>
                        <a:pt x="370217" y="375626"/>
                        <a:pt x="379414" y="365348"/>
                        <a:pt x="364105" y="380655"/>
                      </a:cubicBezTo>
                      <a:cubicBezTo>
                        <a:pt x="361347" y="388930"/>
                        <a:pt x="357945" y="397018"/>
                        <a:pt x="355830" y="405480"/>
                      </a:cubicBezTo>
                      <a:cubicBezTo>
                        <a:pt x="354451" y="410997"/>
                        <a:pt x="353933" y="416804"/>
                        <a:pt x="351693" y="422031"/>
                      </a:cubicBezTo>
                      <a:cubicBezTo>
                        <a:pt x="349734" y="426602"/>
                        <a:pt x="347301" y="431337"/>
                        <a:pt x="343418" y="434443"/>
                      </a:cubicBezTo>
                      <a:cubicBezTo>
                        <a:pt x="340012" y="437168"/>
                        <a:pt x="335143" y="437202"/>
                        <a:pt x="331005" y="438581"/>
                      </a:cubicBezTo>
                      <a:cubicBezTo>
                        <a:pt x="321856" y="447730"/>
                        <a:pt x="317699" y="453510"/>
                        <a:pt x="306180" y="459269"/>
                      </a:cubicBezTo>
                      <a:cubicBezTo>
                        <a:pt x="302279" y="461219"/>
                        <a:pt x="297905" y="462027"/>
                        <a:pt x="293767" y="463406"/>
                      </a:cubicBezTo>
                      <a:cubicBezTo>
                        <a:pt x="287027" y="462283"/>
                        <a:pt x="265262" y="459982"/>
                        <a:pt x="256529" y="455131"/>
                      </a:cubicBezTo>
                      <a:cubicBezTo>
                        <a:pt x="247835" y="450301"/>
                        <a:pt x="241139" y="441726"/>
                        <a:pt x="231704" y="438581"/>
                      </a:cubicBezTo>
                      <a:lnTo>
                        <a:pt x="194466" y="426168"/>
                      </a:lnTo>
                      <a:lnTo>
                        <a:pt x="182053" y="422031"/>
                      </a:lnTo>
                      <a:cubicBezTo>
                        <a:pt x="177915" y="419273"/>
                        <a:pt x="173523" y="416863"/>
                        <a:pt x="169640" y="413756"/>
                      </a:cubicBezTo>
                      <a:cubicBezTo>
                        <a:pt x="156809" y="403491"/>
                        <a:pt x="165936" y="405697"/>
                        <a:pt x="148952" y="397205"/>
                      </a:cubicBezTo>
                      <a:cubicBezTo>
                        <a:pt x="145051" y="395255"/>
                        <a:pt x="140677" y="394447"/>
                        <a:pt x="136540" y="393068"/>
                      </a:cubicBezTo>
                      <a:cubicBezTo>
                        <a:pt x="128265" y="387551"/>
                        <a:pt x="118746" y="383551"/>
                        <a:pt x="111714" y="376518"/>
                      </a:cubicBezTo>
                      <a:cubicBezTo>
                        <a:pt x="108956" y="373759"/>
                        <a:pt x="106784" y="370249"/>
                        <a:pt x="103439" y="368242"/>
                      </a:cubicBezTo>
                      <a:cubicBezTo>
                        <a:pt x="99699" y="365998"/>
                        <a:pt x="95164" y="365484"/>
                        <a:pt x="91027" y="364105"/>
                      </a:cubicBezTo>
                      <a:lnTo>
                        <a:pt x="41376" y="331004"/>
                      </a:lnTo>
                      <a:lnTo>
                        <a:pt x="28963" y="322729"/>
                      </a:lnTo>
                      <a:lnTo>
                        <a:pt x="16551" y="314454"/>
                      </a:lnTo>
                      <a:cubicBezTo>
                        <a:pt x="13793" y="310317"/>
                        <a:pt x="10296" y="306586"/>
                        <a:pt x="8276" y="302042"/>
                      </a:cubicBezTo>
                      <a:cubicBezTo>
                        <a:pt x="4733" y="294071"/>
                        <a:pt x="0" y="277216"/>
                        <a:pt x="0" y="277216"/>
                      </a:cubicBezTo>
                      <a:cubicBezTo>
                        <a:pt x="1379" y="260666"/>
                        <a:pt x="1408" y="243947"/>
                        <a:pt x="4138" y="227566"/>
                      </a:cubicBezTo>
                      <a:cubicBezTo>
                        <a:pt x="6556" y="213059"/>
                        <a:pt x="11809" y="201426"/>
                        <a:pt x="20688" y="190328"/>
                      </a:cubicBezTo>
                      <a:cubicBezTo>
                        <a:pt x="23125" y="187282"/>
                        <a:pt x="26799" y="185298"/>
                        <a:pt x="28963" y="182052"/>
                      </a:cubicBezTo>
                      <a:cubicBezTo>
                        <a:pt x="32384" y="176920"/>
                        <a:pt x="33817" y="170634"/>
                        <a:pt x="37238" y="165502"/>
                      </a:cubicBezTo>
                      <a:cubicBezTo>
                        <a:pt x="39402" y="162256"/>
                        <a:pt x="43173" y="160348"/>
                        <a:pt x="45514" y="157227"/>
                      </a:cubicBezTo>
                      <a:cubicBezTo>
                        <a:pt x="69651" y="125045"/>
                        <a:pt x="51375" y="139529"/>
                        <a:pt x="74476" y="124127"/>
                      </a:cubicBezTo>
                      <a:cubicBezTo>
                        <a:pt x="75855" y="119989"/>
                        <a:pt x="75889" y="115120"/>
                        <a:pt x="78614" y="111714"/>
                      </a:cubicBezTo>
                      <a:cubicBezTo>
                        <a:pt x="81721" y="107831"/>
                        <a:pt x="87049" y="106423"/>
                        <a:pt x="91027" y="103439"/>
                      </a:cubicBezTo>
                      <a:cubicBezTo>
                        <a:pt x="92587" y="102269"/>
                        <a:pt x="76545" y="110334"/>
                        <a:pt x="74476" y="107576"/>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7" name="Freeform 113"/>
                <p:cNvSpPr/>
                <p:nvPr/>
              </p:nvSpPr>
              <p:spPr>
                <a:xfrm>
                  <a:off x="7650683" y="2686999"/>
                  <a:ext cx="484094" cy="463406"/>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8" name="Freeform 114"/>
                <p:cNvSpPr/>
                <p:nvPr/>
              </p:nvSpPr>
              <p:spPr>
                <a:xfrm>
                  <a:off x="7443612" y="3063516"/>
                  <a:ext cx="484479" cy="450994"/>
                </a:xfrm>
                <a:custGeom>
                  <a:avLst/>
                  <a:gdLst>
                    <a:gd name="connsiteX0" fmla="*/ 62256 w 484479"/>
                    <a:gd name="connsiteY0" fmla="*/ 136540 h 450994"/>
                    <a:gd name="connsiteX1" fmla="*/ 82944 w 484479"/>
                    <a:gd name="connsiteY1" fmla="*/ 115852 h 450994"/>
                    <a:gd name="connsiteX2" fmla="*/ 95357 w 484479"/>
                    <a:gd name="connsiteY2" fmla="*/ 107577 h 450994"/>
                    <a:gd name="connsiteX3" fmla="*/ 103632 w 484479"/>
                    <a:gd name="connsiteY3" fmla="*/ 82751 h 450994"/>
                    <a:gd name="connsiteX4" fmla="*/ 120182 w 484479"/>
                    <a:gd name="connsiteY4" fmla="*/ 57926 h 450994"/>
                    <a:gd name="connsiteX5" fmla="*/ 128457 w 484479"/>
                    <a:gd name="connsiteY5" fmla="*/ 45513 h 450994"/>
                    <a:gd name="connsiteX6" fmla="*/ 140870 w 484479"/>
                    <a:gd name="connsiteY6" fmla="*/ 37238 h 450994"/>
                    <a:gd name="connsiteX7" fmla="*/ 153282 w 484479"/>
                    <a:gd name="connsiteY7" fmla="*/ 16550 h 450994"/>
                    <a:gd name="connsiteX8" fmla="*/ 165695 w 484479"/>
                    <a:gd name="connsiteY8" fmla="*/ 12413 h 450994"/>
                    <a:gd name="connsiteX9" fmla="*/ 190520 w 484479"/>
                    <a:gd name="connsiteY9" fmla="*/ 0 h 450994"/>
                    <a:gd name="connsiteX10" fmla="*/ 227758 w 484479"/>
                    <a:gd name="connsiteY10" fmla="*/ 8275 h 450994"/>
                    <a:gd name="connsiteX11" fmla="*/ 236034 w 484479"/>
                    <a:gd name="connsiteY11" fmla="*/ 16550 h 450994"/>
                    <a:gd name="connsiteX12" fmla="*/ 273272 w 484479"/>
                    <a:gd name="connsiteY12" fmla="*/ 28963 h 450994"/>
                    <a:gd name="connsiteX13" fmla="*/ 285684 w 484479"/>
                    <a:gd name="connsiteY13" fmla="*/ 33101 h 450994"/>
                    <a:gd name="connsiteX14" fmla="*/ 298097 w 484479"/>
                    <a:gd name="connsiteY14" fmla="*/ 37238 h 450994"/>
                    <a:gd name="connsiteX15" fmla="*/ 335335 w 484479"/>
                    <a:gd name="connsiteY15" fmla="*/ 53788 h 450994"/>
                    <a:gd name="connsiteX16" fmla="*/ 360160 w 484479"/>
                    <a:gd name="connsiteY16" fmla="*/ 62064 h 450994"/>
                    <a:gd name="connsiteX17" fmla="*/ 397398 w 484479"/>
                    <a:gd name="connsiteY17" fmla="*/ 82751 h 450994"/>
                    <a:gd name="connsiteX18" fmla="*/ 409811 w 484479"/>
                    <a:gd name="connsiteY18" fmla="*/ 91026 h 450994"/>
                    <a:gd name="connsiteX19" fmla="*/ 422224 w 484479"/>
                    <a:gd name="connsiteY19" fmla="*/ 95164 h 450994"/>
                    <a:gd name="connsiteX20" fmla="*/ 442911 w 484479"/>
                    <a:gd name="connsiteY20" fmla="*/ 111714 h 450994"/>
                    <a:gd name="connsiteX21" fmla="*/ 467737 w 484479"/>
                    <a:gd name="connsiteY21" fmla="*/ 144815 h 450994"/>
                    <a:gd name="connsiteX22" fmla="*/ 476012 w 484479"/>
                    <a:gd name="connsiteY22" fmla="*/ 157227 h 450994"/>
                    <a:gd name="connsiteX23" fmla="*/ 484287 w 484479"/>
                    <a:gd name="connsiteY23" fmla="*/ 182053 h 450994"/>
                    <a:gd name="connsiteX24" fmla="*/ 476012 w 484479"/>
                    <a:gd name="connsiteY24" fmla="*/ 219291 h 450994"/>
                    <a:gd name="connsiteX25" fmla="*/ 467737 w 484479"/>
                    <a:gd name="connsiteY25" fmla="*/ 231703 h 450994"/>
                    <a:gd name="connsiteX26" fmla="*/ 455324 w 484479"/>
                    <a:gd name="connsiteY26" fmla="*/ 244116 h 450994"/>
                    <a:gd name="connsiteX27" fmla="*/ 451187 w 484479"/>
                    <a:gd name="connsiteY27" fmla="*/ 256529 h 450994"/>
                    <a:gd name="connsiteX28" fmla="*/ 434636 w 484479"/>
                    <a:gd name="connsiteY28" fmla="*/ 281354 h 450994"/>
                    <a:gd name="connsiteX29" fmla="*/ 418086 w 484479"/>
                    <a:gd name="connsiteY29" fmla="*/ 306179 h 450994"/>
                    <a:gd name="connsiteX30" fmla="*/ 409811 w 484479"/>
                    <a:gd name="connsiteY30" fmla="*/ 331005 h 450994"/>
                    <a:gd name="connsiteX31" fmla="*/ 393261 w 484479"/>
                    <a:gd name="connsiteY31" fmla="*/ 355830 h 450994"/>
                    <a:gd name="connsiteX32" fmla="*/ 384986 w 484479"/>
                    <a:gd name="connsiteY32" fmla="*/ 380655 h 450994"/>
                    <a:gd name="connsiteX33" fmla="*/ 380848 w 484479"/>
                    <a:gd name="connsiteY33" fmla="*/ 393068 h 450994"/>
                    <a:gd name="connsiteX34" fmla="*/ 376711 w 484479"/>
                    <a:gd name="connsiteY34" fmla="*/ 417893 h 450994"/>
                    <a:gd name="connsiteX35" fmla="*/ 368435 w 484479"/>
                    <a:gd name="connsiteY35" fmla="*/ 426169 h 450994"/>
                    <a:gd name="connsiteX36" fmla="*/ 343610 w 484479"/>
                    <a:gd name="connsiteY36" fmla="*/ 442719 h 450994"/>
                    <a:gd name="connsiteX37" fmla="*/ 318785 w 484479"/>
                    <a:gd name="connsiteY37" fmla="*/ 450994 h 450994"/>
                    <a:gd name="connsiteX38" fmla="*/ 256721 w 484479"/>
                    <a:gd name="connsiteY38" fmla="*/ 446856 h 450994"/>
                    <a:gd name="connsiteX39" fmla="*/ 244309 w 484479"/>
                    <a:gd name="connsiteY39" fmla="*/ 442719 h 450994"/>
                    <a:gd name="connsiteX40" fmla="*/ 211208 w 484479"/>
                    <a:gd name="connsiteY40" fmla="*/ 417893 h 450994"/>
                    <a:gd name="connsiteX41" fmla="*/ 202933 w 484479"/>
                    <a:gd name="connsiteY41" fmla="*/ 405481 h 450994"/>
                    <a:gd name="connsiteX42" fmla="*/ 178108 w 484479"/>
                    <a:gd name="connsiteY42" fmla="*/ 388931 h 450994"/>
                    <a:gd name="connsiteX43" fmla="*/ 116044 w 484479"/>
                    <a:gd name="connsiteY43" fmla="*/ 347555 h 450994"/>
                    <a:gd name="connsiteX44" fmla="*/ 103632 w 484479"/>
                    <a:gd name="connsiteY44" fmla="*/ 339280 h 450994"/>
                    <a:gd name="connsiteX45" fmla="*/ 91219 w 484479"/>
                    <a:gd name="connsiteY45" fmla="*/ 331005 h 450994"/>
                    <a:gd name="connsiteX46" fmla="*/ 66394 w 484479"/>
                    <a:gd name="connsiteY46" fmla="*/ 314455 h 450994"/>
                    <a:gd name="connsiteX47" fmla="*/ 33293 w 484479"/>
                    <a:gd name="connsiteY47" fmla="*/ 289629 h 450994"/>
                    <a:gd name="connsiteX48" fmla="*/ 20881 w 484479"/>
                    <a:gd name="connsiteY48" fmla="*/ 281354 h 450994"/>
                    <a:gd name="connsiteX49" fmla="*/ 8468 w 484479"/>
                    <a:gd name="connsiteY49" fmla="*/ 273079 h 450994"/>
                    <a:gd name="connsiteX50" fmla="*/ 193 w 484479"/>
                    <a:gd name="connsiteY50" fmla="*/ 260666 h 450994"/>
                    <a:gd name="connsiteX51" fmla="*/ 4330 w 484479"/>
                    <a:gd name="connsiteY51" fmla="*/ 227566 h 450994"/>
                    <a:gd name="connsiteX52" fmla="*/ 16743 w 484479"/>
                    <a:gd name="connsiteY52" fmla="*/ 202740 h 450994"/>
                    <a:gd name="connsiteX53" fmla="*/ 41568 w 484479"/>
                    <a:gd name="connsiteY53" fmla="*/ 182053 h 450994"/>
                    <a:gd name="connsiteX54" fmla="*/ 49844 w 484479"/>
                    <a:gd name="connsiteY54" fmla="*/ 169640 h 450994"/>
                    <a:gd name="connsiteX55" fmla="*/ 74669 w 484479"/>
                    <a:gd name="connsiteY55" fmla="*/ 148952 h 450994"/>
                    <a:gd name="connsiteX56" fmla="*/ 78806 w 484479"/>
                    <a:gd name="connsiteY56" fmla="*/ 136540 h 450994"/>
                    <a:gd name="connsiteX57" fmla="*/ 62256 w 484479"/>
                    <a:gd name="connsiteY57" fmla="*/ 136540 h 45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84479" h="450994">
                      <a:moveTo>
                        <a:pt x="62256" y="136540"/>
                      </a:moveTo>
                      <a:cubicBezTo>
                        <a:pt x="62946" y="133092"/>
                        <a:pt x="75605" y="122274"/>
                        <a:pt x="82944" y="115852"/>
                      </a:cubicBezTo>
                      <a:cubicBezTo>
                        <a:pt x="86686" y="112577"/>
                        <a:pt x="92721" y="111794"/>
                        <a:pt x="95357" y="107577"/>
                      </a:cubicBezTo>
                      <a:cubicBezTo>
                        <a:pt x="99980" y="100180"/>
                        <a:pt x="98793" y="90009"/>
                        <a:pt x="103632" y="82751"/>
                      </a:cubicBezTo>
                      <a:lnTo>
                        <a:pt x="120182" y="57926"/>
                      </a:lnTo>
                      <a:cubicBezTo>
                        <a:pt x="122940" y="53788"/>
                        <a:pt x="124319" y="48271"/>
                        <a:pt x="128457" y="45513"/>
                      </a:cubicBezTo>
                      <a:lnTo>
                        <a:pt x="140870" y="37238"/>
                      </a:lnTo>
                      <a:cubicBezTo>
                        <a:pt x="144124" y="27476"/>
                        <a:pt x="143817" y="22229"/>
                        <a:pt x="153282" y="16550"/>
                      </a:cubicBezTo>
                      <a:cubicBezTo>
                        <a:pt x="157022" y="14306"/>
                        <a:pt x="161557" y="13792"/>
                        <a:pt x="165695" y="12413"/>
                      </a:cubicBezTo>
                      <a:cubicBezTo>
                        <a:pt x="171969" y="8231"/>
                        <a:pt x="181957" y="0"/>
                        <a:pt x="190520" y="0"/>
                      </a:cubicBezTo>
                      <a:cubicBezTo>
                        <a:pt x="205082" y="0"/>
                        <a:pt x="214959" y="4009"/>
                        <a:pt x="227758" y="8275"/>
                      </a:cubicBezTo>
                      <a:cubicBezTo>
                        <a:pt x="230517" y="11033"/>
                        <a:pt x="232545" y="14805"/>
                        <a:pt x="236034" y="16550"/>
                      </a:cubicBezTo>
                      <a:cubicBezTo>
                        <a:pt x="236054" y="16560"/>
                        <a:pt x="267055" y="26891"/>
                        <a:pt x="273272" y="28963"/>
                      </a:cubicBezTo>
                      <a:lnTo>
                        <a:pt x="285684" y="33101"/>
                      </a:lnTo>
                      <a:lnTo>
                        <a:pt x="298097" y="37238"/>
                      </a:lnTo>
                      <a:cubicBezTo>
                        <a:pt x="317768" y="50352"/>
                        <a:pt x="305792" y="43940"/>
                        <a:pt x="335335" y="53788"/>
                      </a:cubicBezTo>
                      <a:cubicBezTo>
                        <a:pt x="335336" y="53788"/>
                        <a:pt x="360159" y="62063"/>
                        <a:pt x="360160" y="62064"/>
                      </a:cubicBezTo>
                      <a:cubicBezTo>
                        <a:pt x="388615" y="81033"/>
                        <a:pt x="375551" y="75469"/>
                        <a:pt x="397398" y="82751"/>
                      </a:cubicBezTo>
                      <a:cubicBezTo>
                        <a:pt x="401536" y="85509"/>
                        <a:pt x="405363" y="88802"/>
                        <a:pt x="409811" y="91026"/>
                      </a:cubicBezTo>
                      <a:cubicBezTo>
                        <a:pt x="413712" y="92977"/>
                        <a:pt x="418818" y="92439"/>
                        <a:pt x="422224" y="95164"/>
                      </a:cubicBezTo>
                      <a:cubicBezTo>
                        <a:pt x="448958" y="116552"/>
                        <a:pt x="411715" y="101316"/>
                        <a:pt x="442911" y="111714"/>
                      </a:cubicBezTo>
                      <a:cubicBezTo>
                        <a:pt x="458221" y="127022"/>
                        <a:pt x="449022" y="116742"/>
                        <a:pt x="467737" y="144815"/>
                      </a:cubicBezTo>
                      <a:lnTo>
                        <a:pt x="476012" y="157227"/>
                      </a:lnTo>
                      <a:cubicBezTo>
                        <a:pt x="478770" y="165502"/>
                        <a:pt x="485721" y="173449"/>
                        <a:pt x="484287" y="182053"/>
                      </a:cubicBezTo>
                      <a:cubicBezTo>
                        <a:pt x="482699" y="191581"/>
                        <a:pt x="481103" y="209108"/>
                        <a:pt x="476012" y="219291"/>
                      </a:cubicBezTo>
                      <a:cubicBezTo>
                        <a:pt x="473788" y="223739"/>
                        <a:pt x="470920" y="227883"/>
                        <a:pt x="467737" y="231703"/>
                      </a:cubicBezTo>
                      <a:cubicBezTo>
                        <a:pt x="463991" y="236198"/>
                        <a:pt x="459462" y="239978"/>
                        <a:pt x="455324" y="244116"/>
                      </a:cubicBezTo>
                      <a:cubicBezTo>
                        <a:pt x="453945" y="248254"/>
                        <a:pt x="453305" y="252716"/>
                        <a:pt x="451187" y="256529"/>
                      </a:cubicBezTo>
                      <a:cubicBezTo>
                        <a:pt x="446357" y="265223"/>
                        <a:pt x="434636" y="281354"/>
                        <a:pt x="434636" y="281354"/>
                      </a:cubicBezTo>
                      <a:cubicBezTo>
                        <a:pt x="420951" y="322416"/>
                        <a:pt x="443911" y="259695"/>
                        <a:pt x="418086" y="306179"/>
                      </a:cubicBezTo>
                      <a:cubicBezTo>
                        <a:pt x="413850" y="313804"/>
                        <a:pt x="414650" y="323747"/>
                        <a:pt x="409811" y="331005"/>
                      </a:cubicBezTo>
                      <a:cubicBezTo>
                        <a:pt x="404294" y="339280"/>
                        <a:pt x="396406" y="346395"/>
                        <a:pt x="393261" y="355830"/>
                      </a:cubicBezTo>
                      <a:lnTo>
                        <a:pt x="384986" y="380655"/>
                      </a:lnTo>
                      <a:lnTo>
                        <a:pt x="380848" y="393068"/>
                      </a:lnTo>
                      <a:cubicBezTo>
                        <a:pt x="379469" y="401343"/>
                        <a:pt x="379657" y="410038"/>
                        <a:pt x="376711" y="417893"/>
                      </a:cubicBezTo>
                      <a:cubicBezTo>
                        <a:pt x="375341" y="421546"/>
                        <a:pt x="371556" y="423828"/>
                        <a:pt x="368435" y="426169"/>
                      </a:cubicBezTo>
                      <a:cubicBezTo>
                        <a:pt x="360479" y="432136"/>
                        <a:pt x="353045" y="439574"/>
                        <a:pt x="343610" y="442719"/>
                      </a:cubicBezTo>
                      <a:lnTo>
                        <a:pt x="318785" y="450994"/>
                      </a:lnTo>
                      <a:cubicBezTo>
                        <a:pt x="298097" y="449615"/>
                        <a:pt x="277328" y="449146"/>
                        <a:pt x="256721" y="446856"/>
                      </a:cubicBezTo>
                      <a:cubicBezTo>
                        <a:pt x="252387" y="446374"/>
                        <a:pt x="248121" y="444837"/>
                        <a:pt x="244309" y="442719"/>
                      </a:cubicBezTo>
                      <a:cubicBezTo>
                        <a:pt x="234771" y="437420"/>
                        <a:pt x="219245" y="427940"/>
                        <a:pt x="211208" y="417893"/>
                      </a:cubicBezTo>
                      <a:cubicBezTo>
                        <a:pt x="208102" y="414010"/>
                        <a:pt x="206675" y="408755"/>
                        <a:pt x="202933" y="405481"/>
                      </a:cubicBezTo>
                      <a:cubicBezTo>
                        <a:pt x="195448" y="398932"/>
                        <a:pt x="186383" y="394448"/>
                        <a:pt x="178108" y="388931"/>
                      </a:cubicBezTo>
                      <a:lnTo>
                        <a:pt x="116044" y="347555"/>
                      </a:lnTo>
                      <a:lnTo>
                        <a:pt x="103632" y="339280"/>
                      </a:lnTo>
                      <a:cubicBezTo>
                        <a:pt x="99494" y="336522"/>
                        <a:pt x="94735" y="334521"/>
                        <a:pt x="91219" y="331005"/>
                      </a:cubicBezTo>
                      <a:cubicBezTo>
                        <a:pt x="75722" y="315508"/>
                        <a:pt x="84357" y="320442"/>
                        <a:pt x="66394" y="314455"/>
                      </a:cubicBezTo>
                      <a:cubicBezTo>
                        <a:pt x="51086" y="299145"/>
                        <a:pt x="61366" y="308344"/>
                        <a:pt x="33293" y="289629"/>
                      </a:cubicBezTo>
                      <a:lnTo>
                        <a:pt x="20881" y="281354"/>
                      </a:lnTo>
                      <a:lnTo>
                        <a:pt x="8468" y="273079"/>
                      </a:lnTo>
                      <a:cubicBezTo>
                        <a:pt x="5710" y="268941"/>
                        <a:pt x="643" y="265618"/>
                        <a:pt x="193" y="260666"/>
                      </a:cubicBezTo>
                      <a:cubicBezTo>
                        <a:pt x="-814" y="249592"/>
                        <a:pt x="2341" y="238506"/>
                        <a:pt x="4330" y="227566"/>
                      </a:cubicBezTo>
                      <a:cubicBezTo>
                        <a:pt x="5825" y="219341"/>
                        <a:pt x="10855" y="208628"/>
                        <a:pt x="16743" y="202740"/>
                      </a:cubicBezTo>
                      <a:cubicBezTo>
                        <a:pt x="49296" y="170187"/>
                        <a:pt x="7671" y="222728"/>
                        <a:pt x="41568" y="182053"/>
                      </a:cubicBezTo>
                      <a:cubicBezTo>
                        <a:pt x="44752" y="178233"/>
                        <a:pt x="46660" y="173460"/>
                        <a:pt x="49844" y="169640"/>
                      </a:cubicBezTo>
                      <a:cubicBezTo>
                        <a:pt x="59801" y="157691"/>
                        <a:pt x="62462" y="157090"/>
                        <a:pt x="74669" y="148952"/>
                      </a:cubicBezTo>
                      <a:cubicBezTo>
                        <a:pt x="76048" y="144815"/>
                        <a:pt x="76562" y="140280"/>
                        <a:pt x="78806" y="136540"/>
                      </a:cubicBezTo>
                      <a:cubicBezTo>
                        <a:pt x="88057" y="121122"/>
                        <a:pt x="61566" y="139988"/>
                        <a:pt x="62256" y="13654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89" name="Freeform 115"/>
                <p:cNvSpPr/>
                <p:nvPr/>
              </p:nvSpPr>
              <p:spPr>
                <a:xfrm>
                  <a:off x="7220281" y="3435896"/>
                  <a:ext cx="500740" cy="446856"/>
                </a:xfrm>
                <a:custGeom>
                  <a:avLst/>
                  <a:gdLst>
                    <a:gd name="connsiteX0" fmla="*/ 12508 w 500740"/>
                    <a:gd name="connsiteY0" fmla="*/ 273079 h 446856"/>
                    <a:gd name="connsiteX1" fmla="*/ 24921 w 500740"/>
                    <a:gd name="connsiteY1" fmla="*/ 186190 h 446856"/>
                    <a:gd name="connsiteX2" fmla="*/ 29059 w 500740"/>
                    <a:gd name="connsiteY2" fmla="*/ 173778 h 446856"/>
                    <a:gd name="connsiteX3" fmla="*/ 41471 w 500740"/>
                    <a:gd name="connsiteY3" fmla="*/ 165503 h 446856"/>
                    <a:gd name="connsiteX4" fmla="*/ 66297 w 500740"/>
                    <a:gd name="connsiteY4" fmla="*/ 132402 h 446856"/>
                    <a:gd name="connsiteX5" fmla="*/ 74572 w 500740"/>
                    <a:gd name="connsiteY5" fmla="*/ 119989 h 446856"/>
                    <a:gd name="connsiteX6" fmla="*/ 82847 w 500740"/>
                    <a:gd name="connsiteY6" fmla="*/ 107577 h 446856"/>
                    <a:gd name="connsiteX7" fmla="*/ 103535 w 500740"/>
                    <a:gd name="connsiteY7" fmla="*/ 70339 h 446856"/>
                    <a:gd name="connsiteX8" fmla="*/ 111810 w 500740"/>
                    <a:gd name="connsiteY8" fmla="*/ 57926 h 446856"/>
                    <a:gd name="connsiteX9" fmla="*/ 124223 w 500740"/>
                    <a:gd name="connsiteY9" fmla="*/ 49651 h 446856"/>
                    <a:gd name="connsiteX10" fmla="*/ 157323 w 500740"/>
                    <a:gd name="connsiteY10" fmla="*/ 20688 h 446856"/>
                    <a:gd name="connsiteX11" fmla="*/ 182148 w 500740"/>
                    <a:gd name="connsiteY11" fmla="*/ 12413 h 446856"/>
                    <a:gd name="connsiteX12" fmla="*/ 206974 w 500740"/>
                    <a:gd name="connsiteY12" fmla="*/ 0 h 446856"/>
                    <a:gd name="connsiteX13" fmla="*/ 256624 w 500740"/>
                    <a:gd name="connsiteY13" fmla="*/ 4138 h 446856"/>
                    <a:gd name="connsiteX14" fmla="*/ 281450 w 500740"/>
                    <a:gd name="connsiteY14" fmla="*/ 24826 h 446856"/>
                    <a:gd name="connsiteX15" fmla="*/ 293862 w 500740"/>
                    <a:gd name="connsiteY15" fmla="*/ 33101 h 446856"/>
                    <a:gd name="connsiteX16" fmla="*/ 306275 w 500740"/>
                    <a:gd name="connsiteY16" fmla="*/ 45513 h 446856"/>
                    <a:gd name="connsiteX17" fmla="*/ 331100 w 500740"/>
                    <a:gd name="connsiteY17" fmla="*/ 57926 h 446856"/>
                    <a:gd name="connsiteX18" fmla="*/ 343513 w 500740"/>
                    <a:gd name="connsiteY18" fmla="*/ 66201 h 446856"/>
                    <a:gd name="connsiteX19" fmla="*/ 368338 w 500740"/>
                    <a:gd name="connsiteY19" fmla="*/ 74476 h 446856"/>
                    <a:gd name="connsiteX20" fmla="*/ 393164 w 500740"/>
                    <a:gd name="connsiteY20" fmla="*/ 82751 h 446856"/>
                    <a:gd name="connsiteX21" fmla="*/ 409714 w 500740"/>
                    <a:gd name="connsiteY21" fmla="*/ 86889 h 446856"/>
                    <a:gd name="connsiteX22" fmla="*/ 434539 w 500740"/>
                    <a:gd name="connsiteY22" fmla="*/ 99302 h 446856"/>
                    <a:gd name="connsiteX23" fmla="*/ 459365 w 500740"/>
                    <a:gd name="connsiteY23" fmla="*/ 111714 h 446856"/>
                    <a:gd name="connsiteX24" fmla="*/ 471777 w 500740"/>
                    <a:gd name="connsiteY24" fmla="*/ 119989 h 446856"/>
                    <a:gd name="connsiteX25" fmla="*/ 492465 w 500740"/>
                    <a:gd name="connsiteY25" fmla="*/ 136540 h 446856"/>
                    <a:gd name="connsiteX26" fmla="*/ 500740 w 500740"/>
                    <a:gd name="connsiteY26" fmla="*/ 161365 h 446856"/>
                    <a:gd name="connsiteX27" fmla="*/ 488327 w 500740"/>
                    <a:gd name="connsiteY27" fmla="*/ 206878 h 446856"/>
                    <a:gd name="connsiteX28" fmla="*/ 480052 w 500740"/>
                    <a:gd name="connsiteY28" fmla="*/ 219291 h 446856"/>
                    <a:gd name="connsiteX29" fmla="*/ 475915 w 500740"/>
                    <a:gd name="connsiteY29" fmla="*/ 231703 h 446856"/>
                    <a:gd name="connsiteX30" fmla="*/ 467640 w 500740"/>
                    <a:gd name="connsiteY30" fmla="*/ 239979 h 446856"/>
                    <a:gd name="connsiteX31" fmla="*/ 451089 w 500740"/>
                    <a:gd name="connsiteY31" fmla="*/ 273079 h 446856"/>
                    <a:gd name="connsiteX32" fmla="*/ 438677 w 500740"/>
                    <a:gd name="connsiteY32" fmla="*/ 281354 h 446856"/>
                    <a:gd name="connsiteX33" fmla="*/ 430402 w 500740"/>
                    <a:gd name="connsiteY33" fmla="*/ 293767 h 446856"/>
                    <a:gd name="connsiteX34" fmla="*/ 409714 w 500740"/>
                    <a:gd name="connsiteY34" fmla="*/ 314455 h 446856"/>
                    <a:gd name="connsiteX35" fmla="*/ 384889 w 500740"/>
                    <a:gd name="connsiteY35" fmla="*/ 364105 h 446856"/>
                    <a:gd name="connsiteX36" fmla="*/ 376613 w 500740"/>
                    <a:gd name="connsiteY36" fmla="*/ 376518 h 446856"/>
                    <a:gd name="connsiteX37" fmla="*/ 364201 w 500740"/>
                    <a:gd name="connsiteY37" fmla="*/ 413756 h 446856"/>
                    <a:gd name="connsiteX38" fmla="*/ 360063 w 500740"/>
                    <a:gd name="connsiteY38" fmla="*/ 426169 h 446856"/>
                    <a:gd name="connsiteX39" fmla="*/ 351788 w 500740"/>
                    <a:gd name="connsiteY39" fmla="*/ 438581 h 446856"/>
                    <a:gd name="connsiteX40" fmla="*/ 326963 w 500740"/>
                    <a:gd name="connsiteY40" fmla="*/ 446856 h 446856"/>
                    <a:gd name="connsiteX41" fmla="*/ 264899 w 500740"/>
                    <a:gd name="connsiteY41" fmla="*/ 438581 h 446856"/>
                    <a:gd name="connsiteX42" fmla="*/ 252487 w 500740"/>
                    <a:gd name="connsiteY42" fmla="*/ 430306 h 446856"/>
                    <a:gd name="connsiteX43" fmla="*/ 219386 w 500740"/>
                    <a:gd name="connsiteY43" fmla="*/ 401343 h 446856"/>
                    <a:gd name="connsiteX44" fmla="*/ 206974 w 500740"/>
                    <a:gd name="connsiteY44" fmla="*/ 393068 h 446856"/>
                    <a:gd name="connsiteX45" fmla="*/ 182148 w 500740"/>
                    <a:gd name="connsiteY45" fmla="*/ 384793 h 446856"/>
                    <a:gd name="connsiteX46" fmla="*/ 169736 w 500740"/>
                    <a:gd name="connsiteY46" fmla="*/ 376518 h 446856"/>
                    <a:gd name="connsiteX47" fmla="*/ 157323 w 500740"/>
                    <a:gd name="connsiteY47" fmla="*/ 372380 h 446856"/>
                    <a:gd name="connsiteX48" fmla="*/ 132498 w 500740"/>
                    <a:gd name="connsiteY48" fmla="*/ 355830 h 446856"/>
                    <a:gd name="connsiteX49" fmla="*/ 120085 w 500740"/>
                    <a:gd name="connsiteY49" fmla="*/ 347555 h 446856"/>
                    <a:gd name="connsiteX50" fmla="*/ 95260 w 500740"/>
                    <a:gd name="connsiteY50" fmla="*/ 335142 h 446856"/>
                    <a:gd name="connsiteX51" fmla="*/ 82847 w 500740"/>
                    <a:gd name="connsiteY51" fmla="*/ 331005 h 446856"/>
                    <a:gd name="connsiteX52" fmla="*/ 58022 w 500740"/>
                    <a:gd name="connsiteY52" fmla="*/ 318592 h 446856"/>
                    <a:gd name="connsiteX53" fmla="*/ 45609 w 500740"/>
                    <a:gd name="connsiteY53" fmla="*/ 310317 h 446856"/>
                    <a:gd name="connsiteX54" fmla="*/ 20784 w 500740"/>
                    <a:gd name="connsiteY54" fmla="*/ 297904 h 446856"/>
                    <a:gd name="connsiteX55" fmla="*/ 4233 w 500740"/>
                    <a:gd name="connsiteY55" fmla="*/ 277217 h 446856"/>
                    <a:gd name="connsiteX56" fmla="*/ 96 w 500740"/>
                    <a:gd name="connsiteY56" fmla="*/ 264804 h 446856"/>
                    <a:gd name="connsiteX57" fmla="*/ 12508 w 500740"/>
                    <a:gd name="connsiteY57" fmla="*/ 273079 h 446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00740" h="446856">
                      <a:moveTo>
                        <a:pt x="12508" y="273079"/>
                      </a:moveTo>
                      <a:cubicBezTo>
                        <a:pt x="16645" y="259977"/>
                        <a:pt x="10090" y="230682"/>
                        <a:pt x="24921" y="186190"/>
                      </a:cubicBezTo>
                      <a:cubicBezTo>
                        <a:pt x="26300" y="182053"/>
                        <a:pt x="25430" y="176197"/>
                        <a:pt x="29059" y="173778"/>
                      </a:cubicBezTo>
                      <a:cubicBezTo>
                        <a:pt x="33196" y="171020"/>
                        <a:pt x="37588" y="168609"/>
                        <a:pt x="41471" y="165503"/>
                      </a:cubicBezTo>
                      <a:cubicBezTo>
                        <a:pt x="52402" y="156757"/>
                        <a:pt x="58738" y="143741"/>
                        <a:pt x="66297" y="132402"/>
                      </a:cubicBezTo>
                      <a:lnTo>
                        <a:pt x="74572" y="119989"/>
                      </a:lnTo>
                      <a:cubicBezTo>
                        <a:pt x="77330" y="115852"/>
                        <a:pt x="81274" y="112294"/>
                        <a:pt x="82847" y="107577"/>
                      </a:cubicBezTo>
                      <a:cubicBezTo>
                        <a:pt x="90130" y="85729"/>
                        <a:pt x="84565" y="98794"/>
                        <a:pt x="103535" y="70339"/>
                      </a:cubicBezTo>
                      <a:cubicBezTo>
                        <a:pt x="106293" y="66201"/>
                        <a:pt x="107672" y="60684"/>
                        <a:pt x="111810" y="57926"/>
                      </a:cubicBezTo>
                      <a:lnTo>
                        <a:pt x="124223" y="49651"/>
                      </a:lnTo>
                      <a:cubicBezTo>
                        <a:pt x="133877" y="35169"/>
                        <a:pt x="136635" y="27584"/>
                        <a:pt x="157323" y="20688"/>
                      </a:cubicBezTo>
                      <a:cubicBezTo>
                        <a:pt x="165598" y="17930"/>
                        <a:pt x="174890" y="17251"/>
                        <a:pt x="182148" y="12413"/>
                      </a:cubicBezTo>
                      <a:cubicBezTo>
                        <a:pt x="198190" y="1719"/>
                        <a:pt x="189843" y="5711"/>
                        <a:pt x="206974" y="0"/>
                      </a:cubicBezTo>
                      <a:cubicBezTo>
                        <a:pt x="223524" y="1379"/>
                        <a:pt x="240339" y="881"/>
                        <a:pt x="256624" y="4138"/>
                      </a:cubicBezTo>
                      <a:cubicBezTo>
                        <a:pt x="264735" y="5760"/>
                        <a:pt x="276312" y="20544"/>
                        <a:pt x="281450" y="24826"/>
                      </a:cubicBezTo>
                      <a:cubicBezTo>
                        <a:pt x="285270" y="28009"/>
                        <a:pt x="290042" y="29918"/>
                        <a:pt x="293862" y="33101"/>
                      </a:cubicBezTo>
                      <a:cubicBezTo>
                        <a:pt x="298357" y="36847"/>
                        <a:pt x="301780" y="41767"/>
                        <a:pt x="306275" y="45513"/>
                      </a:cubicBezTo>
                      <a:cubicBezTo>
                        <a:pt x="316972" y="54427"/>
                        <a:pt x="318657" y="53779"/>
                        <a:pt x="331100" y="57926"/>
                      </a:cubicBezTo>
                      <a:cubicBezTo>
                        <a:pt x="335238" y="60684"/>
                        <a:pt x="338969" y="64181"/>
                        <a:pt x="343513" y="66201"/>
                      </a:cubicBezTo>
                      <a:cubicBezTo>
                        <a:pt x="351484" y="69744"/>
                        <a:pt x="360063" y="71718"/>
                        <a:pt x="368338" y="74476"/>
                      </a:cubicBezTo>
                      <a:lnTo>
                        <a:pt x="393164" y="82751"/>
                      </a:lnTo>
                      <a:lnTo>
                        <a:pt x="409714" y="86889"/>
                      </a:lnTo>
                      <a:cubicBezTo>
                        <a:pt x="445289" y="110605"/>
                        <a:pt x="400279" y="82171"/>
                        <a:pt x="434539" y="99302"/>
                      </a:cubicBezTo>
                      <a:cubicBezTo>
                        <a:pt x="466611" y="115339"/>
                        <a:pt x="428175" y="101319"/>
                        <a:pt x="459365" y="111714"/>
                      </a:cubicBezTo>
                      <a:cubicBezTo>
                        <a:pt x="463502" y="114472"/>
                        <a:pt x="467329" y="117765"/>
                        <a:pt x="471777" y="119989"/>
                      </a:cubicBezTo>
                      <a:cubicBezTo>
                        <a:pt x="486519" y="127360"/>
                        <a:pt x="484494" y="118604"/>
                        <a:pt x="492465" y="136540"/>
                      </a:cubicBezTo>
                      <a:cubicBezTo>
                        <a:pt x="496008" y="144511"/>
                        <a:pt x="500740" y="161365"/>
                        <a:pt x="500740" y="161365"/>
                      </a:cubicBezTo>
                      <a:cubicBezTo>
                        <a:pt x="498519" y="172472"/>
                        <a:pt x="494329" y="197874"/>
                        <a:pt x="488327" y="206878"/>
                      </a:cubicBezTo>
                      <a:lnTo>
                        <a:pt x="480052" y="219291"/>
                      </a:lnTo>
                      <a:cubicBezTo>
                        <a:pt x="478673" y="223428"/>
                        <a:pt x="478159" y="227963"/>
                        <a:pt x="475915" y="231703"/>
                      </a:cubicBezTo>
                      <a:cubicBezTo>
                        <a:pt x="473908" y="235048"/>
                        <a:pt x="469385" y="236490"/>
                        <a:pt x="467640" y="239979"/>
                      </a:cubicBezTo>
                      <a:cubicBezTo>
                        <a:pt x="455588" y="264083"/>
                        <a:pt x="466671" y="260614"/>
                        <a:pt x="451089" y="273079"/>
                      </a:cubicBezTo>
                      <a:cubicBezTo>
                        <a:pt x="447206" y="276185"/>
                        <a:pt x="442814" y="278596"/>
                        <a:pt x="438677" y="281354"/>
                      </a:cubicBezTo>
                      <a:cubicBezTo>
                        <a:pt x="435919" y="285492"/>
                        <a:pt x="433677" y="290025"/>
                        <a:pt x="430402" y="293767"/>
                      </a:cubicBezTo>
                      <a:cubicBezTo>
                        <a:pt x="423980" y="301106"/>
                        <a:pt x="409714" y="314455"/>
                        <a:pt x="409714" y="314455"/>
                      </a:cubicBezTo>
                      <a:cubicBezTo>
                        <a:pt x="398295" y="348713"/>
                        <a:pt x="406277" y="332024"/>
                        <a:pt x="384889" y="364105"/>
                      </a:cubicBezTo>
                      <a:lnTo>
                        <a:pt x="376613" y="376518"/>
                      </a:lnTo>
                      <a:lnTo>
                        <a:pt x="364201" y="413756"/>
                      </a:lnTo>
                      <a:cubicBezTo>
                        <a:pt x="362822" y="417894"/>
                        <a:pt x="362482" y="422540"/>
                        <a:pt x="360063" y="426169"/>
                      </a:cubicBezTo>
                      <a:cubicBezTo>
                        <a:pt x="357305" y="430306"/>
                        <a:pt x="356005" y="435946"/>
                        <a:pt x="351788" y="438581"/>
                      </a:cubicBezTo>
                      <a:cubicBezTo>
                        <a:pt x="344391" y="443204"/>
                        <a:pt x="326963" y="446856"/>
                        <a:pt x="326963" y="446856"/>
                      </a:cubicBezTo>
                      <a:cubicBezTo>
                        <a:pt x="315864" y="445931"/>
                        <a:pt x="281801" y="447032"/>
                        <a:pt x="264899" y="438581"/>
                      </a:cubicBezTo>
                      <a:cubicBezTo>
                        <a:pt x="260451" y="436357"/>
                        <a:pt x="256624" y="433064"/>
                        <a:pt x="252487" y="430306"/>
                      </a:cubicBezTo>
                      <a:cubicBezTo>
                        <a:pt x="238695" y="409619"/>
                        <a:pt x="248350" y="420653"/>
                        <a:pt x="219386" y="401343"/>
                      </a:cubicBezTo>
                      <a:cubicBezTo>
                        <a:pt x="215249" y="398585"/>
                        <a:pt x="211691" y="394640"/>
                        <a:pt x="206974" y="393068"/>
                      </a:cubicBezTo>
                      <a:cubicBezTo>
                        <a:pt x="198699" y="390310"/>
                        <a:pt x="189406" y="389632"/>
                        <a:pt x="182148" y="384793"/>
                      </a:cubicBezTo>
                      <a:cubicBezTo>
                        <a:pt x="178011" y="382035"/>
                        <a:pt x="174184" y="378742"/>
                        <a:pt x="169736" y="376518"/>
                      </a:cubicBezTo>
                      <a:cubicBezTo>
                        <a:pt x="165835" y="374567"/>
                        <a:pt x="161136" y="374498"/>
                        <a:pt x="157323" y="372380"/>
                      </a:cubicBezTo>
                      <a:cubicBezTo>
                        <a:pt x="148629" y="367550"/>
                        <a:pt x="140773" y="361347"/>
                        <a:pt x="132498" y="355830"/>
                      </a:cubicBezTo>
                      <a:cubicBezTo>
                        <a:pt x="128360" y="353072"/>
                        <a:pt x="124803" y="349128"/>
                        <a:pt x="120085" y="347555"/>
                      </a:cubicBezTo>
                      <a:cubicBezTo>
                        <a:pt x="88877" y="337151"/>
                        <a:pt x="127351" y="351187"/>
                        <a:pt x="95260" y="335142"/>
                      </a:cubicBezTo>
                      <a:cubicBezTo>
                        <a:pt x="91359" y="333192"/>
                        <a:pt x="86985" y="332384"/>
                        <a:pt x="82847" y="331005"/>
                      </a:cubicBezTo>
                      <a:cubicBezTo>
                        <a:pt x="47272" y="307289"/>
                        <a:pt x="92282" y="335723"/>
                        <a:pt x="58022" y="318592"/>
                      </a:cubicBezTo>
                      <a:cubicBezTo>
                        <a:pt x="53574" y="316368"/>
                        <a:pt x="50057" y="312541"/>
                        <a:pt x="45609" y="310317"/>
                      </a:cubicBezTo>
                      <a:cubicBezTo>
                        <a:pt x="25214" y="300120"/>
                        <a:pt x="40547" y="313714"/>
                        <a:pt x="20784" y="297904"/>
                      </a:cubicBezTo>
                      <a:cubicBezTo>
                        <a:pt x="12359" y="291164"/>
                        <a:pt x="10379" y="286436"/>
                        <a:pt x="4233" y="277217"/>
                      </a:cubicBezTo>
                      <a:cubicBezTo>
                        <a:pt x="2854" y="273079"/>
                        <a:pt x="-621" y="269106"/>
                        <a:pt x="96" y="264804"/>
                      </a:cubicBezTo>
                      <a:cubicBezTo>
                        <a:pt x="914" y="259899"/>
                        <a:pt x="8371" y="286181"/>
                        <a:pt x="12508" y="273079"/>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0" name="Freeform 116"/>
                <p:cNvSpPr/>
                <p:nvPr/>
              </p:nvSpPr>
              <p:spPr>
                <a:xfrm>
                  <a:off x="7017637" y="3787589"/>
                  <a:ext cx="488231" cy="467543"/>
                </a:xfrm>
                <a:custGeom>
                  <a:avLst/>
                  <a:gdLst>
                    <a:gd name="connsiteX0" fmla="*/ 28962 w 488231"/>
                    <a:gd name="connsiteY0" fmla="*/ 244115 h 467543"/>
                    <a:gd name="connsiteX1" fmla="*/ 37238 w 488231"/>
                    <a:gd name="connsiteY1" fmla="*/ 223428 h 467543"/>
                    <a:gd name="connsiteX2" fmla="*/ 57925 w 488231"/>
                    <a:gd name="connsiteY2" fmla="*/ 198602 h 467543"/>
                    <a:gd name="connsiteX3" fmla="*/ 70338 w 488231"/>
                    <a:gd name="connsiteY3" fmla="*/ 157227 h 467543"/>
                    <a:gd name="connsiteX4" fmla="*/ 74476 w 488231"/>
                    <a:gd name="connsiteY4" fmla="*/ 144814 h 467543"/>
                    <a:gd name="connsiteX5" fmla="*/ 82751 w 488231"/>
                    <a:gd name="connsiteY5" fmla="*/ 132401 h 467543"/>
                    <a:gd name="connsiteX6" fmla="*/ 99301 w 488231"/>
                    <a:gd name="connsiteY6" fmla="*/ 111714 h 467543"/>
                    <a:gd name="connsiteX7" fmla="*/ 103438 w 488231"/>
                    <a:gd name="connsiteY7" fmla="*/ 99301 h 467543"/>
                    <a:gd name="connsiteX8" fmla="*/ 111714 w 488231"/>
                    <a:gd name="connsiteY8" fmla="*/ 91026 h 467543"/>
                    <a:gd name="connsiteX9" fmla="*/ 124126 w 488231"/>
                    <a:gd name="connsiteY9" fmla="*/ 66201 h 467543"/>
                    <a:gd name="connsiteX10" fmla="*/ 132401 w 488231"/>
                    <a:gd name="connsiteY10" fmla="*/ 41375 h 467543"/>
                    <a:gd name="connsiteX11" fmla="*/ 140676 w 488231"/>
                    <a:gd name="connsiteY11" fmla="*/ 28963 h 467543"/>
                    <a:gd name="connsiteX12" fmla="*/ 165502 w 488231"/>
                    <a:gd name="connsiteY12" fmla="*/ 12412 h 467543"/>
                    <a:gd name="connsiteX13" fmla="*/ 190327 w 488231"/>
                    <a:gd name="connsiteY13" fmla="*/ 0 h 467543"/>
                    <a:gd name="connsiteX14" fmla="*/ 235840 w 488231"/>
                    <a:gd name="connsiteY14" fmla="*/ 4137 h 467543"/>
                    <a:gd name="connsiteX15" fmla="*/ 256528 w 488231"/>
                    <a:gd name="connsiteY15" fmla="*/ 24825 h 467543"/>
                    <a:gd name="connsiteX16" fmla="*/ 268941 w 488231"/>
                    <a:gd name="connsiteY16" fmla="*/ 33100 h 467543"/>
                    <a:gd name="connsiteX17" fmla="*/ 302041 w 488231"/>
                    <a:gd name="connsiteY17" fmla="*/ 57925 h 467543"/>
                    <a:gd name="connsiteX18" fmla="*/ 335142 w 488231"/>
                    <a:gd name="connsiteY18" fmla="*/ 82751 h 467543"/>
                    <a:gd name="connsiteX19" fmla="*/ 347554 w 488231"/>
                    <a:gd name="connsiteY19" fmla="*/ 86888 h 467543"/>
                    <a:gd name="connsiteX20" fmla="*/ 359967 w 488231"/>
                    <a:gd name="connsiteY20" fmla="*/ 95163 h 467543"/>
                    <a:gd name="connsiteX21" fmla="*/ 380655 w 488231"/>
                    <a:gd name="connsiteY21" fmla="*/ 111714 h 467543"/>
                    <a:gd name="connsiteX22" fmla="*/ 393067 w 488231"/>
                    <a:gd name="connsiteY22" fmla="*/ 115851 h 467543"/>
                    <a:gd name="connsiteX23" fmla="*/ 401343 w 488231"/>
                    <a:gd name="connsiteY23" fmla="*/ 124126 h 467543"/>
                    <a:gd name="connsiteX24" fmla="*/ 426168 w 488231"/>
                    <a:gd name="connsiteY24" fmla="*/ 132401 h 467543"/>
                    <a:gd name="connsiteX25" fmla="*/ 434443 w 488231"/>
                    <a:gd name="connsiteY25" fmla="*/ 140677 h 467543"/>
                    <a:gd name="connsiteX26" fmla="*/ 459268 w 488231"/>
                    <a:gd name="connsiteY26" fmla="*/ 148952 h 467543"/>
                    <a:gd name="connsiteX27" fmla="*/ 471681 w 488231"/>
                    <a:gd name="connsiteY27" fmla="*/ 161364 h 467543"/>
                    <a:gd name="connsiteX28" fmla="*/ 488231 w 488231"/>
                    <a:gd name="connsiteY28" fmla="*/ 186190 h 467543"/>
                    <a:gd name="connsiteX29" fmla="*/ 479956 w 488231"/>
                    <a:gd name="connsiteY29" fmla="*/ 215153 h 467543"/>
                    <a:gd name="connsiteX30" fmla="*/ 467543 w 488231"/>
                    <a:gd name="connsiteY30" fmla="*/ 227565 h 467543"/>
                    <a:gd name="connsiteX31" fmla="*/ 455131 w 488231"/>
                    <a:gd name="connsiteY31" fmla="*/ 252391 h 467543"/>
                    <a:gd name="connsiteX32" fmla="*/ 442718 w 488231"/>
                    <a:gd name="connsiteY32" fmla="*/ 277216 h 467543"/>
                    <a:gd name="connsiteX33" fmla="*/ 438581 w 488231"/>
                    <a:gd name="connsiteY33" fmla="*/ 289629 h 467543"/>
                    <a:gd name="connsiteX34" fmla="*/ 426168 w 488231"/>
                    <a:gd name="connsiteY34" fmla="*/ 293766 h 467543"/>
                    <a:gd name="connsiteX35" fmla="*/ 417893 w 488231"/>
                    <a:gd name="connsiteY35" fmla="*/ 318591 h 467543"/>
                    <a:gd name="connsiteX36" fmla="*/ 409618 w 488231"/>
                    <a:gd name="connsiteY36" fmla="*/ 326867 h 467543"/>
                    <a:gd name="connsiteX37" fmla="*/ 393067 w 488231"/>
                    <a:gd name="connsiteY37" fmla="*/ 376517 h 467543"/>
                    <a:gd name="connsiteX38" fmla="*/ 388930 w 488231"/>
                    <a:gd name="connsiteY38" fmla="*/ 388930 h 467543"/>
                    <a:gd name="connsiteX39" fmla="*/ 380655 w 488231"/>
                    <a:gd name="connsiteY39" fmla="*/ 401343 h 467543"/>
                    <a:gd name="connsiteX40" fmla="*/ 372380 w 488231"/>
                    <a:gd name="connsiteY40" fmla="*/ 426168 h 467543"/>
                    <a:gd name="connsiteX41" fmla="*/ 359967 w 488231"/>
                    <a:gd name="connsiteY41" fmla="*/ 450993 h 467543"/>
                    <a:gd name="connsiteX42" fmla="*/ 347554 w 488231"/>
                    <a:gd name="connsiteY42" fmla="*/ 455131 h 467543"/>
                    <a:gd name="connsiteX43" fmla="*/ 306179 w 488231"/>
                    <a:gd name="connsiteY43" fmla="*/ 467543 h 467543"/>
                    <a:gd name="connsiteX44" fmla="*/ 256528 w 488231"/>
                    <a:gd name="connsiteY44" fmla="*/ 463406 h 467543"/>
                    <a:gd name="connsiteX45" fmla="*/ 231703 w 488231"/>
                    <a:gd name="connsiteY45" fmla="*/ 455131 h 467543"/>
                    <a:gd name="connsiteX46" fmla="*/ 206877 w 488231"/>
                    <a:gd name="connsiteY46" fmla="*/ 438581 h 467543"/>
                    <a:gd name="connsiteX47" fmla="*/ 186190 w 488231"/>
                    <a:gd name="connsiteY47" fmla="*/ 422030 h 467543"/>
                    <a:gd name="connsiteX48" fmla="*/ 177914 w 488231"/>
                    <a:gd name="connsiteY48" fmla="*/ 413755 h 467543"/>
                    <a:gd name="connsiteX49" fmla="*/ 165502 w 488231"/>
                    <a:gd name="connsiteY49" fmla="*/ 409618 h 467543"/>
                    <a:gd name="connsiteX50" fmla="*/ 153089 w 488231"/>
                    <a:gd name="connsiteY50" fmla="*/ 401343 h 467543"/>
                    <a:gd name="connsiteX51" fmla="*/ 140676 w 488231"/>
                    <a:gd name="connsiteY51" fmla="*/ 397205 h 467543"/>
                    <a:gd name="connsiteX52" fmla="*/ 115851 w 488231"/>
                    <a:gd name="connsiteY52" fmla="*/ 380655 h 467543"/>
                    <a:gd name="connsiteX53" fmla="*/ 103438 w 488231"/>
                    <a:gd name="connsiteY53" fmla="*/ 376517 h 467543"/>
                    <a:gd name="connsiteX54" fmla="*/ 78613 w 488231"/>
                    <a:gd name="connsiteY54" fmla="*/ 359967 h 467543"/>
                    <a:gd name="connsiteX55" fmla="*/ 66200 w 488231"/>
                    <a:gd name="connsiteY55" fmla="*/ 351692 h 467543"/>
                    <a:gd name="connsiteX56" fmla="*/ 41375 w 488231"/>
                    <a:gd name="connsiteY56" fmla="*/ 339279 h 467543"/>
                    <a:gd name="connsiteX57" fmla="*/ 28962 w 488231"/>
                    <a:gd name="connsiteY57" fmla="*/ 335142 h 467543"/>
                    <a:gd name="connsiteX58" fmla="*/ 16550 w 488231"/>
                    <a:gd name="connsiteY58" fmla="*/ 326867 h 467543"/>
                    <a:gd name="connsiteX59" fmla="*/ 12412 w 488231"/>
                    <a:gd name="connsiteY59" fmla="*/ 314454 h 467543"/>
                    <a:gd name="connsiteX60" fmla="*/ 4137 w 488231"/>
                    <a:gd name="connsiteY60" fmla="*/ 302041 h 467543"/>
                    <a:gd name="connsiteX61" fmla="*/ 0 w 488231"/>
                    <a:gd name="connsiteY61" fmla="*/ 289629 h 467543"/>
                    <a:gd name="connsiteX62" fmla="*/ 12412 w 488231"/>
                    <a:gd name="connsiteY62" fmla="*/ 244115 h 467543"/>
                    <a:gd name="connsiteX63" fmla="*/ 24825 w 488231"/>
                    <a:gd name="connsiteY63" fmla="*/ 235840 h 467543"/>
                    <a:gd name="connsiteX64" fmla="*/ 28962 w 488231"/>
                    <a:gd name="connsiteY64" fmla="*/ 223428 h 467543"/>
                    <a:gd name="connsiteX65" fmla="*/ 28962 w 488231"/>
                    <a:gd name="connsiteY65" fmla="*/ 244115 h 467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88231" h="467543">
                      <a:moveTo>
                        <a:pt x="28962" y="244115"/>
                      </a:moveTo>
                      <a:cubicBezTo>
                        <a:pt x="30341" y="244115"/>
                        <a:pt x="33916" y="230071"/>
                        <a:pt x="37238" y="223428"/>
                      </a:cubicBezTo>
                      <a:cubicBezTo>
                        <a:pt x="42999" y="211906"/>
                        <a:pt x="48774" y="207754"/>
                        <a:pt x="57925" y="198602"/>
                      </a:cubicBezTo>
                      <a:cubicBezTo>
                        <a:pt x="64178" y="173592"/>
                        <a:pt x="60266" y="187443"/>
                        <a:pt x="70338" y="157227"/>
                      </a:cubicBezTo>
                      <a:cubicBezTo>
                        <a:pt x="71717" y="153089"/>
                        <a:pt x="72057" y="148443"/>
                        <a:pt x="74476" y="144814"/>
                      </a:cubicBezTo>
                      <a:lnTo>
                        <a:pt x="82751" y="132401"/>
                      </a:lnTo>
                      <a:cubicBezTo>
                        <a:pt x="93150" y="101202"/>
                        <a:pt x="77912" y="138451"/>
                        <a:pt x="99301" y="111714"/>
                      </a:cubicBezTo>
                      <a:cubicBezTo>
                        <a:pt x="102026" y="108308"/>
                        <a:pt x="101194" y="103041"/>
                        <a:pt x="103438" y="99301"/>
                      </a:cubicBezTo>
                      <a:cubicBezTo>
                        <a:pt x="105445" y="95956"/>
                        <a:pt x="108955" y="93784"/>
                        <a:pt x="111714" y="91026"/>
                      </a:cubicBezTo>
                      <a:cubicBezTo>
                        <a:pt x="126799" y="45764"/>
                        <a:pt x="102742" y="114315"/>
                        <a:pt x="124126" y="66201"/>
                      </a:cubicBezTo>
                      <a:cubicBezTo>
                        <a:pt x="127669" y="58230"/>
                        <a:pt x="127562" y="48633"/>
                        <a:pt x="132401" y="41375"/>
                      </a:cubicBezTo>
                      <a:cubicBezTo>
                        <a:pt x="135159" y="37238"/>
                        <a:pt x="136934" y="32237"/>
                        <a:pt x="140676" y="28963"/>
                      </a:cubicBezTo>
                      <a:cubicBezTo>
                        <a:pt x="148161" y="22414"/>
                        <a:pt x="157227" y="17929"/>
                        <a:pt x="165502" y="12412"/>
                      </a:cubicBezTo>
                      <a:cubicBezTo>
                        <a:pt x="181543" y="1718"/>
                        <a:pt x="173196" y="5709"/>
                        <a:pt x="190327" y="0"/>
                      </a:cubicBezTo>
                      <a:cubicBezTo>
                        <a:pt x="205498" y="1379"/>
                        <a:pt x="220945" y="945"/>
                        <a:pt x="235840" y="4137"/>
                      </a:cubicBezTo>
                      <a:cubicBezTo>
                        <a:pt x="249884" y="7146"/>
                        <a:pt x="248001" y="16298"/>
                        <a:pt x="256528" y="24825"/>
                      </a:cubicBezTo>
                      <a:cubicBezTo>
                        <a:pt x="260044" y="28341"/>
                        <a:pt x="265199" y="29825"/>
                        <a:pt x="268941" y="33100"/>
                      </a:cubicBezTo>
                      <a:cubicBezTo>
                        <a:pt x="298199" y="58700"/>
                        <a:pt x="277924" y="49887"/>
                        <a:pt x="302041" y="57925"/>
                      </a:cubicBezTo>
                      <a:cubicBezTo>
                        <a:pt x="311844" y="67729"/>
                        <a:pt x="321103" y="78072"/>
                        <a:pt x="335142" y="82751"/>
                      </a:cubicBezTo>
                      <a:lnTo>
                        <a:pt x="347554" y="86888"/>
                      </a:lnTo>
                      <a:cubicBezTo>
                        <a:pt x="351692" y="89646"/>
                        <a:pt x="356084" y="92056"/>
                        <a:pt x="359967" y="95163"/>
                      </a:cubicBezTo>
                      <a:cubicBezTo>
                        <a:pt x="372798" y="105428"/>
                        <a:pt x="363671" y="103222"/>
                        <a:pt x="380655" y="111714"/>
                      </a:cubicBezTo>
                      <a:cubicBezTo>
                        <a:pt x="384556" y="113664"/>
                        <a:pt x="388930" y="114472"/>
                        <a:pt x="393067" y="115851"/>
                      </a:cubicBezTo>
                      <a:cubicBezTo>
                        <a:pt x="395826" y="118609"/>
                        <a:pt x="397854" y="122381"/>
                        <a:pt x="401343" y="124126"/>
                      </a:cubicBezTo>
                      <a:cubicBezTo>
                        <a:pt x="409145" y="128027"/>
                        <a:pt x="426168" y="132401"/>
                        <a:pt x="426168" y="132401"/>
                      </a:cubicBezTo>
                      <a:cubicBezTo>
                        <a:pt x="428926" y="135160"/>
                        <a:pt x="430954" y="138932"/>
                        <a:pt x="434443" y="140677"/>
                      </a:cubicBezTo>
                      <a:cubicBezTo>
                        <a:pt x="442245" y="144578"/>
                        <a:pt x="459268" y="148952"/>
                        <a:pt x="459268" y="148952"/>
                      </a:cubicBezTo>
                      <a:cubicBezTo>
                        <a:pt x="463406" y="153089"/>
                        <a:pt x="468089" y="156745"/>
                        <a:pt x="471681" y="161364"/>
                      </a:cubicBezTo>
                      <a:cubicBezTo>
                        <a:pt x="477787" y="169215"/>
                        <a:pt x="488231" y="186190"/>
                        <a:pt x="488231" y="186190"/>
                      </a:cubicBezTo>
                      <a:cubicBezTo>
                        <a:pt x="487679" y="188400"/>
                        <a:pt x="482332" y="211590"/>
                        <a:pt x="479956" y="215153"/>
                      </a:cubicBezTo>
                      <a:cubicBezTo>
                        <a:pt x="476710" y="220021"/>
                        <a:pt x="471681" y="223428"/>
                        <a:pt x="467543" y="227565"/>
                      </a:cubicBezTo>
                      <a:cubicBezTo>
                        <a:pt x="457148" y="258755"/>
                        <a:pt x="471168" y="220319"/>
                        <a:pt x="455131" y="252391"/>
                      </a:cubicBezTo>
                      <a:cubicBezTo>
                        <a:pt x="438000" y="286651"/>
                        <a:pt x="466434" y="241641"/>
                        <a:pt x="442718" y="277216"/>
                      </a:cubicBezTo>
                      <a:cubicBezTo>
                        <a:pt x="441339" y="281354"/>
                        <a:pt x="441665" y="286545"/>
                        <a:pt x="438581" y="289629"/>
                      </a:cubicBezTo>
                      <a:cubicBezTo>
                        <a:pt x="435497" y="292713"/>
                        <a:pt x="428703" y="290217"/>
                        <a:pt x="426168" y="293766"/>
                      </a:cubicBezTo>
                      <a:cubicBezTo>
                        <a:pt x="421098" y="300864"/>
                        <a:pt x="420651" y="310316"/>
                        <a:pt x="417893" y="318591"/>
                      </a:cubicBezTo>
                      <a:cubicBezTo>
                        <a:pt x="416659" y="322292"/>
                        <a:pt x="412376" y="324108"/>
                        <a:pt x="409618" y="326867"/>
                      </a:cubicBezTo>
                      <a:lnTo>
                        <a:pt x="393067" y="376517"/>
                      </a:lnTo>
                      <a:cubicBezTo>
                        <a:pt x="391688" y="380655"/>
                        <a:pt x="391349" y="385301"/>
                        <a:pt x="388930" y="388930"/>
                      </a:cubicBezTo>
                      <a:cubicBezTo>
                        <a:pt x="386172" y="393068"/>
                        <a:pt x="382675" y="396799"/>
                        <a:pt x="380655" y="401343"/>
                      </a:cubicBezTo>
                      <a:cubicBezTo>
                        <a:pt x="377112" y="409314"/>
                        <a:pt x="375138" y="417893"/>
                        <a:pt x="372380" y="426168"/>
                      </a:cubicBezTo>
                      <a:cubicBezTo>
                        <a:pt x="369654" y="434345"/>
                        <a:pt x="367258" y="445160"/>
                        <a:pt x="359967" y="450993"/>
                      </a:cubicBezTo>
                      <a:cubicBezTo>
                        <a:pt x="356561" y="453718"/>
                        <a:pt x="351455" y="453180"/>
                        <a:pt x="347554" y="455131"/>
                      </a:cubicBezTo>
                      <a:cubicBezTo>
                        <a:pt x="317449" y="470184"/>
                        <a:pt x="358850" y="460020"/>
                        <a:pt x="306179" y="467543"/>
                      </a:cubicBezTo>
                      <a:cubicBezTo>
                        <a:pt x="289629" y="466164"/>
                        <a:pt x="272910" y="466136"/>
                        <a:pt x="256528" y="463406"/>
                      </a:cubicBezTo>
                      <a:cubicBezTo>
                        <a:pt x="247924" y="461972"/>
                        <a:pt x="231703" y="455131"/>
                        <a:pt x="231703" y="455131"/>
                      </a:cubicBezTo>
                      <a:cubicBezTo>
                        <a:pt x="223428" y="449614"/>
                        <a:pt x="213909" y="445614"/>
                        <a:pt x="206877" y="438581"/>
                      </a:cubicBezTo>
                      <a:cubicBezTo>
                        <a:pt x="186905" y="418607"/>
                        <a:pt x="212276" y="442898"/>
                        <a:pt x="186190" y="422030"/>
                      </a:cubicBezTo>
                      <a:cubicBezTo>
                        <a:pt x="183144" y="419593"/>
                        <a:pt x="181259" y="415762"/>
                        <a:pt x="177914" y="413755"/>
                      </a:cubicBezTo>
                      <a:cubicBezTo>
                        <a:pt x="174174" y="411511"/>
                        <a:pt x="169639" y="410997"/>
                        <a:pt x="165502" y="409618"/>
                      </a:cubicBezTo>
                      <a:cubicBezTo>
                        <a:pt x="161364" y="406860"/>
                        <a:pt x="157537" y="403567"/>
                        <a:pt x="153089" y="401343"/>
                      </a:cubicBezTo>
                      <a:cubicBezTo>
                        <a:pt x="149188" y="399392"/>
                        <a:pt x="144489" y="399323"/>
                        <a:pt x="140676" y="397205"/>
                      </a:cubicBezTo>
                      <a:cubicBezTo>
                        <a:pt x="131982" y="392375"/>
                        <a:pt x="125286" y="383800"/>
                        <a:pt x="115851" y="380655"/>
                      </a:cubicBezTo>
                      <a:cubicBezTo>
                        <a:pt x="111713" y="379276"/>
                        <a:pt x="107251" y="378635"/>
                        <a:pt x="103438" y="376517"/>
                      </a:cubicBezTo>
                      <a:cubicBezTo>
                        <a:pt x="94744" y="371687"/>
                        <a:pt x="86888" y="365484"/>
                        <a:pt x="78613" y="359967"/>
                      </a:cubicBezTo>
                      <a:cubicBezTo>
                        <a:pt x="74475" y="357209"/>
                        <a:pt x="70918" y="353265"/>
                        <a:pt x="66200" y="351692"/>
                      </a:cubicBezTo>
                      <a:cubicBezTo>
                        <a:pt x="34993" y="341288"/>
                        <a:pt x="73469" y="355325"/>
                        <a:pt x="41375" y="339279"/>
                      </a:cubicBezTo>
                      <a:cubicBezTo>
                        <a:pt x="37474" y="337329"/>
                        <a:pt x="33100" y="336521"/>
                        <a:pt x="28962" y="335142"/>
                      </a:cubicBezTo>
                      <a:cubicBezTo>
                        <a:pt x="24825" y="332384"/>
                        <a:pt x="19656" y="330750"/>
                        <a:pt x="16550" y="326867"/>
                      </a:cubicBezTo>
                      <a:cubicBezTo>
                        <a:pt x="13825" y="323461"/>
                        <a:pt x="14363" y="318355"/>
                        <a:pt x="12412" y="314454"/>
                      </a:cubicBezTo>
                      <a:cubicBezTo>
                        <a:pt x="10188" y="310006"/>
                        <a:pt x="6895" y="306179"/>
                        <a:pt x="4137" y="302041"/>
                      </a:cubicBezTo>
                      <a:cubicBezTo>
                        <a:pt x="2758" y="297904"/>
                        <a:pt x="0" y="293990"/>
                        <a:pt x="0" y="289629"/>
                      </a:cubicBezTo>
                      <a:cubicBezTo>
                        <a:pt x="0" y="272497"/>
                        <a:pt x="95" y="256432"/>
                        <a:pt x="12412" y="244115"/>
                      </a:cubicBezTo>
                      <a:cubicBezTo>
                        <a:pt x="15928" y="240599"/>
                        <a:pt x="20687" y="238598"/>
                        <a:pt x="24825" y="235840"/>
                      </a:cubicBezTo>
                      <a:cubicBezTo>
                        <a:pt x="26204" y="231703"/>
                        <a:pt x="25878" y="226512"/>
                        <a:pt x="28962" y="223428"/>
                      </a:cubicBezTo>
                      <a:cubicBezTo>
                        <a:pt x="42683" y="209707"/>
                        <a:pt x="27583" y="244115"/>
                        <a:pt x="28962" y="24411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1" name="Freeform 117"/>
                <p:cNvSpPr/>
                <p:nvPr/>
              </p:nvSpPr>
              <p:spPr>
                <a:xfrm>
                  <a:off x="6802484" y="4164106"/>
                  <a:ext cx="477344" cy="471682"/>
                </a:xfrm>
                <a:custGeom>
                  <a:avLst/>
                  <a:gdLst>
                    <a:gd name="connsiteX0" fmla="*/ 157227 w 477344"/>
                    <a:gd name="connsiteY0" fmla="*/ 28963 h 471682"/>
                    <a:gd name="connsiteX1" fmla="*/ 140677 w 477344"/>
                    <a:gd name="connsiteY1" fmla="*/ 49651 h 471682"/>
                    <a:gd name="connsiteX2" fmla="*/ 132401 w 477344"/>
                    <a:gd name="connsiteY2" fmla="*/ 57926 h 471682"/>
                    <a:gd name="connsiteX3" fmla="*/ 128264 w 477344"/>
                    <a:gd name="connsiteY3" fmla="*/ 70339 h 471682"/>
                    <a:gd name="connsiteX4" fmla="*/ 107576 w 477344"/>
                    <a:gd name="connsiteY4" fmla="*/ 91026 h 471682"/>
                    <a:gd name="connsiteX5" fmla="*/ 95163 w 477344"/>
                    <a:gd name="connsiteY5" fmla="*/ 111714 h 471682"/>
                    <a:gd name="connsiteX6" fmla="*/ 78613 w 477344"/>
                    <a:gd name="connsiteY6" fmla="*/ 136540 h 471682"/>
                    <a:gd name="connsiteX7" fmla="*/ 62063 w 477344"/>
                    <a:gd name="connsiteY7" fmla="*/ 161365 h 471682"/>
                    <a:gd name="connsiteX8" fmla="*/ 45513 w 477344"/>
                    <a:gd name="connsiteY8" fmla="*/ 182053 h 471682"/>
                    <a:gd name="connsiteX9" fmla="*/ 33100 w 477344"/>
                    <a:gd name="connsiteY9" fmla="*/ 202741 h 471682"/>
                    <a:gd name="connsiteX10" fmla="*/ 20687 w 477344"/>
                    <a:gd name="connsiteY10" fmla="*/ 223428 h 471682"/>
                    <a:gd name="connsiteX11" fmla="*/ 16550 w 477344"/>
                    <a:gd name="connsiteY11" fmla="*/ 235841 h 471682"/>
                    <a:gd name="connsiteX12" fmla="*/ 8275 w 477344"/>
                    <a:gd name="connsiteY12" fmla="*/ 248254 h 471682"/>
                    <a:gd name="connsiteX13" fmla="*/ 0 w 477344"/>
                    <a:gd name="connsiteY13" fmla="*/ 273079 h 471682"/>
                    <a:gd name="connsiteX14" fmla="*/ 12412 w 477344"/>
                    <a:gd name="connsiteY14" fmla="*/ 314455 h 471682"/>
                    <a:gd name="connsiteX15" fmla="*/ 24825 w 477344"/>
                    <a:gd name="connsiteY15" fmla="*/ 322730 h 471682"/>
                    <a:gd name="connsiteX16" fmla="*/ 41375 w 477344"/>
                    <a:gd name="connsiteY16" fmla="*/ 339280 h 471682"/>
                    <a:gd name="connsiteX17" fmla="*/ 66201 w 477344"/>
                    <a:gd name="connsiteY17" fmla="*/ 355830 h 471682"/>
                    <a:gd name="connsiteX18" fmla="*/ 103439 w 477344"/>
                    <a:gd name="connsiteY18" fmla="*/ 368243 h 471682"/>
                    <a:gd name="connsiteX19" fmla="*/ 128264 w 477344"/>
                    <a:gd name="connsiteY19" fmla="*/ 376518 h 471682"/>
                    <a:gd name="connsiteX20" fmla="*/ 140677 w 477344"/>
                    <a:gd name="connsiteY20" fmla="*/ 380655 h 471682"/>
                    <a:gd name="connsiteX21" fmla="*/ 165502 w 477344"/>
                    <a:gd name="connsiteY21" fmla="*/ 397206 h 471682"/>
                    <a:gd name="connsiteX22" fmla="*/ 173777 w 477344"/>
                    <a:gd name="connsiteY22" fmla="*/ 409618 h 471682"/>
                    <a:gd name="connsiteX23" fmla="*/ 186190 w 477344"/>
                    <a:gd name="connsiteY23" fmla="*/ 413756 h 471682"/>
                    <a:gd name="connsiteX24" fmla="*/ 198602 w 477344"/>
                    <a:gd name="connsiteY24" fmla="*/ 422031 h 471682"/>
                    <a:gd name="connsiteX25" fmla="*/ 223428 w 477344"/>
                    <a:gd name="connsiteY25" fmla="*/ 430306 h 471682"/>
                    <a:gd name="connsiteX26" fmla="*/ 235840 w 477344"/>
                    <a:gd name="connsiteY26" fmla="*/ 438581 h 471682"/>
                    <a:gd name="connsiteX27" fmla="*/ 248253 w 477344"/>
                    <a:gd name="connsiteY27" fmla="*/ 442719 h 471682"/>
                    <a:gd name="connsiteX28" fmla="*/ 273078 w 477344"/>
                    <a:gd name="connsiteY28" fmla="*/ 459269 h 471682"/>
                    <a:gd name="connsiteX29" fmla="*/ 297904 w 477344"/>
                    <a:gd name="connsiteY29" fmla="*/ 467544 h 471682"/>
                    <a:gd name="connsiteX30" fmla="*/ 310316 w 477344"/>
                    <a:gd name="connsiteY30" fmla="*/ 471682 h 471682"/>
                    <a:gd name="connsiteX31" fmla="*/ 343417 w 477344"/>
                    <a:gd name="connsiteY31" fmla="*/ 467544 h 471682"/>
                    <a:gd name="connsiteX32" fmla="*/ 355829 w 477344"/>
                    <a:gd name="connsiteY32" fmla="*/ 442719 h 471682"/>
                    <a:gd name="connsiteX33" fmla="*/ 364105 w 477344"/>
                    <a:gd name="connsiteY33" fmla="*/ 434444 h 471682"/>
                    <a:gd name="connsiteX34" fmla="*/ 372380 w 477344"/>
                    <a:gd name="connsiteY34" fmla="*/ 409618 h 471682"/>
                    <a:gd name="connsiteX35" fmla="*/ 388930 w 477344"/>
                    <a:gd name="connsiteY35" fmla="*/ 384793 h 471682"/>
                    <a:gd name="connsiteX36" fmla="*/ 397205 w 477344"/>
                    <a:gd name="connsiteY36" fmla="*/ 351693 h 471682"/>
                    <a:gd name="connsiteX37" fmla="*/ 405480 w 477344"/>
                    <a:gd name="connsiteY37" fmla="*/ 326867 h 471682"/>
                    <a:gd name="connsiteX38" fmla="*/ 422030 w 477344"/>
                    <a:gd name="connsiteY38" fmla="*/ 306179 h 471682"/>
                    <a:gd name="connsiteX39" fmla="*/ 430305 w 477344"/>
                    <a:gd name="connsiteY39" fmla="*/ 293767 h 471682"/>
                    <a:gd name="connsiteX40" fmla="*/ 438581 w 477344"/>
                    <a:gd name="connsiteY40" fmla="*/ 285492 h 471682"/>
                    <a:gd name="connsiteX41" fmla="*/ 455131 w 477344"/>
                    <a:gd name="connsiteY41" fmla="*/ 260666 h 471682"/>
                    <a:gd name="connsiteX42" fmla="*/ 463406 w 477344"/>
                    <a:gd name="connsiteY42" fmla="*/ 248254 h 471682"/>
                    <a:gd name="connsiteX43" fmla="*/ 467543 w 477344"/>
                    <a:gd name="connsiteY43" fmla="*/ 235841 h 471682"/>
                    <a:gd name="connsiteX44" fmla="*/ 475819 w 477344"/>
                    <a:gd name="connsiteY44" fmla="*/ 227566 h 471682"/>
                    <a:gd name="connsiteX45" fmla="*/ 471681 w 477344"/>
                    <a:gd name="connsiteY45" fmla="*/ 148952 h 471682"/>
                    <a:gd name="connsiteX46" fmla="*/ 446856 w 477344"/>
                    <a:gd name="connsiteY46" fmla="*/ 140677 h 471682"/>
                    <a:gd name="connsiteX47" fmla="*/ 409618 w 477344"/>
                    <a:gd name="connsiteY47" fmla="*/ 124127 h 471682"/>
                    <a:gd name="connsiteX48" fmla="*/ 397205 w 477344"/>
                    <a:gd name="connsiteY48" fmla="*/ 119989 h 471682"/>
                    <a:gd name="connsiteX49" fmla="*/ 372380 w 477344"/>
                    <a:gd name="connsiteY49" fmla="*/ 107577 h 471682"/>
                    <a:gd name="connsiteX50" fmla="*/ 335142 w 477344"/>
                    <a:gd name="connsiteY50" fmla="*/ 86889 h 471682"/>
                    <a:gd name="connsiteX51" fmla="*/ 310316 w 477344"/>
                    <a:gd name="connsiteY51" fmla="*/ 74476 h 471682"/>
                    <a:gd name="connsiteX52" fmla="*/ 285491 w 477344"/>
                    <a:gd name="connsiteY52" fmla="*/ 62064 h 471682"/>
                    <a:gd name="connsiteX53" fmla="*/ 277216 w 477344"/>
                    <a:gd name="connsiteY53" fmla="*/ 53788 h 471682"/>
                    <a:gd name="connsiteX54" fmla="*/ 252391 w 477344"/>
                    <a:gd name="connsiteY54" fmla="*/ 45513 h 471682"/>
                    <a:gd name="connsiteX55" fmla="*/ 231703 w 477344"/>
                    <a:gd name="connsiteY55" fmla="*/ 33101 h 471682"/>
                    <a:gd name="connsiteX56" fmla="*/ 206877 w 477344"/>
                    <a:gd name="connsiteY56" fmla="*/ 20688 h 471682"/>
                    <a:gd name="connsiteX57" fmla="*/ 194465 w 477344"/>
                    <a:gd name="connsiteY57" fmla="*/ 8275 h 471682"/>
                    <a:gd name="connsiteX58" fmla="*/ 169639 w 477344"/>
                    <a:gd name="connsiteY58" fmla="*/ 0 h 471682"/>
                    <a:gd name="connsiteX59" fmla="*/ 136539 w 477344"/>
                    <a:gd name="connsiteY59" fmla="*/ 12413 h 471682"/>
                    <a:gd name="connsiteX60" fmla="*/ 128264 w 477344"/>
                    <a:gd name="connsiteY60" fmla="*/ 37238 h 471682"/>
                    <a:gd name="connsiteX61" fmla="*/ 124126 w 477344"/>
                    <a:gd name="connsiteY61" fmla="*/ 49651 h 471682"/>
                    <a:gd name="connsiteX62" fmla="*/ 119989 w 477344"/>
                    <a:gd name="connsiteY62" fmla="*/ 70339 h 47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77344" h="471682">
                      <a:moveTo>
                        <a:pt x="157227" y="28963"/>
                      </a:moveTo>
                      <a:cubicBezTo>
                        <a:pt x="151710" y="35859"/>
                        <a:pt x="146424" y="42946"/>
                        <a:pt x="140677" y="49651"/>
                      </a:cubicBezTo>
                      <a:cubicBezTo>
                        <a:pt x="138138" y="52613"/>
                        <a:pt x="134408" y="54581"/>
                        <a:pt x="132401" y="57926"/>
                      </a:cubicBezTo>
                      <a:cubicBezTo>
                        <a:pt x="130157" y="61666"/>
                        <a:pt x="130214" y="66438"/>
                        <a:pt x="128264" y="70339"/>
                      </a:cubicBezTo>
                      <a:cubicBezTo>
                        <a:pt x="121369" y="84130"/>
                        <a:pt x="119988" y="82752"/>
                        <a:pt x="107576" y="91026"/>
                      </a:cubicBezTo>
                      <a:cubicBezTo>
                        <a:pt x="99665" y="114762"/>
                        <a:pt x="108795" y="93538"/>
                        <a:pt x="95163" y="111714"/>
                      </a:cubicBezTo>
                      <a:cubicBezTo>
                        <a:pt x="89196" y="119670"/>
                        <a:pt x="78613" y="136540"/>
                        <a:pt x="78613" y="136540"/>
                      </a:cubicBezTo>
                      <a:cubicBezTo>
                        <a:pt x="68777" y="166051"/>
                        <a:pt x="82724" y="130374"/>
                        <a:pt x="62063" y="161365"/>
                      </a:cubicBezTo>
                      <a:cubicBezTo>
                        <a:pt x="46074" y="185348"/>
                        <a:pt x="73272" y="163546"/>
                        <a:pt x="45513" y="182053"/>
                      </a:cubicBezTo>
                      <a:cubicBezTo>
                        <a:pt x="33789" y="217218"/>
                        <a:pt x="50140" y="174339"/>
                        <a:pt x="33100" y="202741"/>
                      </a:cubicBezTo>
                      <a:cubicBezTo>
                        <a:pt x="16991" y="229591"/>
                        <a:pt x="41653" y="202465"/>
                        <a:pt x="20687" y="223428"/>
                      </a:cubicBezTo>
                      <a:cubicBezTo>
                        <a:pt x="19308" y="227566"/>
                        <a:pt x="18500" y="231940"/>
                        <a:pt x="16550" y="235841"/>
                      </a:cubicBezTo>
                      <a:cubicBezTo>
                        <a:pt x="14326" y="240289"/>
                        <a:pt x="10295" y="243710"/>
                        <a:pt x="8275" y="248254"/>
                      </a:cubicBezTo>
                      <a:cubicBezTo>
                        <a:pt x="4732" y="256225"/>
                        <a:pt x="0" y="273079"/>
                        <a:pt x="0" y="273079"/>
                      </a:cubicBezTo>
                      <a:cubicBezTo>
                        <a:pt x="1656" y="279705"/>
                        <a:pt x="9389" y="312440"/>
                        <a:pt x="12412" y="314455"/>
                      </a:cubicBezTo>
                      <a:lnTo>
                        <a:pt x="24825" y="322730"/>
                      </a:lnTo>
                      <a:cubicBezTo>
                        <a:pt x="31847" y="343792"/>
                        <a:pt x="23321" y="329250"/>
                        <a:pt x="41375" y="339280"/>
                      </a:cubicBezTo>
                      <a:cubicBezTo>
                        <a:pt x="50069" y="344110"/>
                        <a:pt x="56766" y="352685"/>
                        <a:pt x="66201" y="355830"/>
                      </a:cubicBezTo>
                      <a:lnTo>
                        <a:pt x="103439" y="368243"/>
                      </a:lnTo>
                      <a:lnTo>
                        <a:pt x="128264" y="376518"/>
                      </a:lnTo>
                      <a:lnTo>
                        <a:pt x="140677" y="380655"/>
                      </a:lnTo>
                      <a:cubicBezTo>
                        <a:pt x="148952" y="386172"/>
                        <a:pt x="159985" y="388931"/>
                        <a:pt x="165502" y="397206"/>
                      </a:cubicBezTo>
                      <a:cubicBezTo>
                        <a:pt x="168260" y="401343"/>
                        <a:pt x="169894" y="406512"/>
                        <a:pt x="173777" y="409618"/>
                      </a:cubicBezTo>
                      <a:cubicBezTo>
                        <a:pt x="177183" y="412343"/>
                        <a:pt x="182289" y="411805"/>
                        <a:pt x="186190" y="413756"/>
                      </a:cubicBezTo>
                      <a:cubicBezTo>
                        <a:pt x="190638" y="415980"/>
                        <a:pt x="194058" y="420011"/>
                        <a:pt x="198602" y="422031"/>
                      </a:cubicBezTo>
                      <a:cubicBezTo>
                        <a:pt x="206573" y="425574"/>
                        <a:pt x="223428" y="430306"/>
                        <a:pt x="223428" y="430306"/>
                      </a:cubicBezTo>
                      <a:cubicBezTo>
                        <a:pt x="227565" y="433064"/>
                        <a:pt x="231392" y="436357"/>
                        <a:pt x="235840" y="438581"/>
                      </a:cubicBezTo>
                      <a:cubicBezTo>
                        <a:pt x="239741" y="440532"/>
                        <a:pt x="244440" y="440601"/>
                        <a:pt x="248253" y="442719"/>
                      </a:cubicBezTo>
                      <a:cubicBezTo>
                        <a:pt x="256947" y="447549"/>
                        <a:pt x="263643" y="456124"/>
                        <a:pt x="273078" y="459269"/>
                      </a:cubicBezTo>
                      <a:lnTo>
                        <a:pt x="297904" y="467544"/>
                      </a:lnTo>
                      <a:lnTo>
                        <a:pt x="310316" y="471682"/>
                      </a:lnTo>
                      <a:cubicBezTo>
                        <a:pt x="321350" y="470303"/>
                        <a:pt x="333093" y="471674"/>
                        <a:pt x="343417" y="467544"/>
                      </a:cubicBezTo>
                      <a:cubicBezTo>
                        <a:pt x="351678" y="464239"/>
                        <a:pt x="352253" y="448678"/>
                        <a:pt x="355829" y="442719"/>
                      </a:cubicBezTo>
                      <a:cubicBezTo>
                        <a:pt x="357836" y="439374"/>
                        <a:pt x="361346" y="437202"/>
                        <a:pt x="364105" y="434444"/>
                      </a:cubicBezTo>
                      <a:cubicBezTo>
                        <a:pt x="366863" y="426169"/>
                        <a:pt x="367541" y="416876"/>
                        <a:pt x="372380" y="409618"/>
                      </a:cubicBezTo>
                      <a:lnTo>
                        <a:pt x="388930" y="384793"/>
                      </a:lnTo>
                      <a:cubicBezTo>
                        <a:pt x="401487" y="347116"/>
                        <a:pt x="382220" y="406635"/>
                        <a:pt x="397205" y="351693"/>
                      </a:cubicBezTo>
                      <a:cubicBezTo>
                        <a:pt x="399500" y="343277"/>
                        <a:pt x="400641" y="334125"/>
                        <a:pt x="405480" y="326867"/>
                      </a:cubicBezTo>
                      <a:cubicBezTo>
                        <a:pt x="430948" y="288666"/>
                        <a:pt x="398448" y="335657"/>
                        <a:pt x="422030" y="306179"/>
                      </a:cubicBezTo>
                      <a:cubicBezTo>
                        <a:pt x="425136" y="302296"/>
                        <a:pt x="427199" y="297650"/>
                        <a:pt x="430305" y="293767"/>
                      </a:cubicBezTo>
                      <a:cubicBezTo>
                        <a:pt x="432742" y="290721"/>
                        <a:pt x="436240" y="288613"/>
                        <a:pt x="438581" y="285492"/>
                      </a:cubicBezTo>
                      <a:cubicBezTo>
                        <a:pt x="444548" y="277536"/>
                        <a:pt x="449614" y="268941"/>
                        <a:pt x="455131" y="260666"/>
                      </a:cubicBezTo>
                      <a:lnTo>
                        <a:pt x="463406" y="248254"/>
                      </a:lnTo>
                      <a:cubicBezTo>
                        <a:pt x="464785" y="244116"/>
                        <a:pt x="465299" y="239581"/>
                        <a:pt x="467543" y="235841"/>
                      </a:cubicBezTo>
                      <a:cubicBezTo>
                        <a:pt x="469550" y="232496"/>
                        <a:pt x="475633" y="231463"/>
                        <a:pt x="475819" y="227566"/>
                      </a:cubicBezTo>
                      <a:cubicBezTo>
                        <a:pt x="477067" y="201355"/>
                        <a:pt x="479979" y="173846"/>
                        <a:pt x="471681" y="148952"/>
                      </a:cubicBezTo>
                      <a:cubicBezTo>
                        <a:pt x="468923" y="140677"/>
                        <a:pt x="454114" y="145515"/>
                        <a:pt x="446856" y="140677"/>
                      </a:cubicBezTo>
                      <a:cubicBezTo>
                        <a:pt x="427185" y="127563"/>
                        <a:pt x="439161" y="133975"/>
                        <a:pt x="409618" y="124127"/>
                      </a:cubicBezTo>
                      <a:cubicBezTo>
                        <a:pt x="405480" y="122748"/>
                        <a:pt x="400834" y="122408"/>
                        <a:pt x="397205" y="119989"/>
                      </a:cubicBezTo>
                      <a:cubicBezTo>
                        <a:pt x="381163" y="109295"/>
                        <a:pt x="389510" y="113286"/>
                        <a:pt x="372380" y="107577"/>
                      </a:cubicBezTo>
                      <a:cubicBezTo>
                        <a:pt x="343925" y="88607"/>
                        <a:pt x="356989" y="94171"/>
                        <a:pt x="335142" y="86889"/>
                      </a:cubicBezTo>
                      <a:cubicBezTo>
                        <a:pt x="299564" y="63171"/>
                        <a:pt x="344581" y="91609"/>
                        <a:pt x="310316" y="74476"/>
                      </a:cubicBezTo>
                      <a:cubicBezTo>
                        <a:pt x="278241" y="58438"/>
                        <a:pt x="316685" y="72460"/>
                        <a:pt x="285491" y="62064"/>
                      </a:cubicBezTo>
                      <a:cubicBezTo>
                        <a:pt x="282733" y="59305"/>
                        <a:pt x="280705" y="55533"/>
                        <a:pt x="277216" y="53788"/>
                      </a:cubicBezTo>
                      <a:cubicBezTo>
                        <a:pt x="269414" y="49887"/>
                        <a:pt x="252391" y="45513"/>
                        <a:pt x="252391" y="45513"/>
                      </a:cubicBezTo>
                      <a:cubicBezTo>
                        <a:pt x="236225" y="29349"/>
                        <a:pt x="253188" y="43843"/>
                        <a:pt x="231703" y="33101"/>
                      </a:cubicBezTo>
                      <a:cubicBezTo>
                        <a:pt x="199615" y="17058"/>
                        <a:pt x="238081" y="31090"/>
                        <a:pt x="206877" y="20688"/>
                      </a:cubicBezTo>
                      <a:cubicBezTo>
                        <a:pt x="202740" y="16550"/>
                        <a:pt x="199580" y="11117"/>
                        <a:pt x="194465" y="8275"/>
                      </a:cubicBezTo>
                      <a:cubicBezTo>
                        <a:pt x="186840" y="4039"/>
                        <a:pt x="169639" y="0"/>
                        <a:pt x="169639" y="0"/>
                      </a:cubicBezTo>
                      <a:cubicBezTo>
                        <a:pt x="161295" y="1669"/>
                        <a:pt x="142627" y="2673"/>
                        <a:pt x="136539" y="12413"/>
                      </a:cubicBezTo>
                      <a:cubicBezTo>
                        <a:pt x="131916" y="19810"/>
                        <a:pt x="131022" y="28963"/>
                        <a:pt x="128264" y="37238"/>
                      </a:cubicBezTo>
                      <a:cubicBezTo>
                        <a:pt x="126885" y="41376"/>
                        <a:pt x="124981" y="45374"/>
                        <a:pt x="124126" y="49651"/>
                      </a:cubicBezTo>
                      <a:lnTo>
                        <a:pt x="119989" y="70339"/>
                      </a:lnTo>
                    </a:path>
                  </a:pathLst>
                </a:cu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2" name="Freeform 2078"/>
                <p:cNvSpPr/>
                <p:nvPr/>
              </p:nvSpPr>
              <p:spPr>
                <a:xfrm>
                  <a:off x="8076510" y="2263243"/>
                  <a:ext cx="297904" cy="182053"/>
                </a:xfrm>
                <a:custGeom>
                  <a:avLst/>
                  <a:gdLst>
                    <a:gd name="connsiteX0" fmla="*/ 0 w 297904"/>
                    <a:gd name="connsiteY0" fmla="*/ 0 h 182053"/>
                    <a:gd name="connsiteX1" fmla="*/ 20688 w 297904"/>
                    <a:gd name="connsiteY1" fmla="*/ 12413 h 182053"/>
                    <a:gd name="connsiteX2" fmla="*/ 33101 w 297904"/>
                    <a:gd name="connsiteY2" fmla="*/ 16551 h 182053"/>
                    <a:gd name="connsiteX3" fmla="*/ 70339 w 297904"/>
                    <a:gd name="connsiteY3" fmla="*/ 37238 h 182053"/>
                    <a:gd name="connsiteX4" fmla="*/ 91027 w 297904"/>
                    <a:gd name="connsiteY4" fmla="*/ 53789 h 182053"/>
                    <a:gd name="connsiteX5" fmla="*/ 115852 w 297904"/>
                    <a:gd name="connsiteY5" fmla="*/ 62064 h 182053"/>
                    <a:gd name="connsiteX6" fmla="*/ 148952 w 297904"/>
                    <a:gd name="connsiteY6" fmla="*/ 86889 h 182053"/>
                    <a:gd name="connsiteX7" fmla="*/ 173778 w 297904"/>
                    <a:gd name="connsiteY7" fmla="*/ 99302 h 182053"/>
                    <a:gd name="connsiteX8" fmla="*/ 198603 w 297904"/>
                    <a:gd name="connsiteY8" fmla="*/ 111714 h 182053"/>
                    <a:gd name="connsiteX9" fmla="*/ 235841 w 297904"/>
                    <a:gd name="connsiteY9" fmla="*/ 132402 h 182053"/>
                    <a:gd name="connsiteX10" fmla="*/ 260666 w 297904"/>
                    <a:gd name="connsiteY10" fmla="*/ 148952 h 182053"/>
                    <a:gd name="connsiteX11" fmla="*/ 281354 w 297904"/>
                    <a:gd name="connsiteY11" fmla="*/ 165503 h 182053"/>
                    <a:gd name="connsiteX12" fmla="*/ 293767 w 297904"/>
                    <a:gd name="connsiteY12" fmla="*/ 169640 h 182053"/>
                    <a:gd name="connsiteX13" fmla="*/ 297904 w 297904"/>
                    <a:gd name="connsiteY13" fmla="*/ 182053 h 18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7904" h="182053">
                      <a:moveTo>
                        <a:pt x="0" y="0"/>
                      </a:moveTo>
                      <a:cubicBezTo>
                        <a:pt x="6896" y="4138"/>
                        <a:pt x="13495" y="8816"/>
                        <a:pt x="20688" y="12413"/>
                      </a:cubicBezTo>
                      <a:cubicBezTo>
                        <a:pt x="24589" y="14364"/>
                        <a:pt x="29288" y="14433"/>
                        <a:pt x="33101" y="16551"/>
                      </a:cubicBezTo>
                      <a:cubicBezTo>
                        <a:pt x="75777" y="40260"/>
                        <a:pt x="42254" y="27878"/>
                        <a:pt x="70339" y="37238"/>
                      </a:cubicBezTo>
                      <a:cubicBezTo>
                        <a:pt x="77218" y="44118"/>
                        <a:pt x="81630" y="49612"/>
                        <a:pt x="91027" y="53789"/>
                      </a:cubicBezTo>
                      <a:cubicBezTo>
                        <a:pt x="98998" y="57332"/>
                        <a:pt x="115852" y="62064"/>
                        <a:pt x="115852" y="62064"/>
                      </a:cubicBezTo>
                      <a:cubicBezTo>
                        <a:pt x="139624" y="85836"/>
                        <a:pt x="127288" y="79668"/>
                        <a:pt x="148952" y="86889"/>
                      </a:cubicBezTo>
                      <a:cubicBezTo>
                        <a:pt x="184530" y="110607"/>
                        <a:pt x="139513" y="82169"/>
                        <a:pt x="173778" y="99302"/>
                      </a:cubicBezTo>
                      <a:cubicBezTo>
                        <a:pt x="205853" y="115340"/>
                        <a:pt x="167409" y="101318"/>
                        <a:pt x="198603" y="111714"/>
                      </a:cubicBezTo>
                      <a:cubicBezTo>
                        <a:pt x="227057" y="130684"/>
                        <a:pt x="213993" y="125120"/>
                        <a:pt x="235841" y="132402"/>
                      </a:cubicBezTo>
                      <a:cubicBezTo>
                        <a:pt x="244116" y="137919"/>
                        <a:pt x="253634" y="141920"/>
                        <a:pt x="260666" y="148952"/>
                      </a:cubicBezTo>
                      <a:cubicBezTo>
                        <a:pt x="268362" y="156648"/>
                        <a:pt x="270917" y="160284"/>
                        <a:pt x="281354" y="165503"/>
                      </a:cubicBezTo>
                      <a:cubicBezTo>
                        <a:pt x="285255" y="167453"/>
                        <a:pt x="289629" y="168261"/>
                        <a:pt x="293767" y="169640"/>
                      </a:cubicBezTo>
                      <a:lnTo>
                        <a:pt x="297904" y="18205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3" name="Freeform 38"/>
                <p:cNvSpPr/>
                <p:nvPr/>
              </p:nvSpPr>
              <p:spPr>
                <a:xfrm>
                  <a:off x="7675167" y="3045242"/>
                  <a:ext cx="264804" cy="132401"/>
                </a:xfrm>
                <a:custGeom>
                  <a:avLst/>
                  <a:gdLst>
                    <a:gd name="connsiteX0" fmla="*/ 0 w 264804"/>
                    <a:gd name="connsiteY0" fmla="*/ 0 h 132401"/>
                    <a:gd name="connsiteX1" fmla="*/ 45514 w 264804"/>
                    <a:gd name="connsiteY1" fmla="*/ 12412 h 132401"/>
                    <a:gd name="connsiteX2" fmla="*/ 57926 w 264804"/>
                    <a:gd name="connsiteY2" fmla="*/ 16550 h 132401"/>
                    <a:gd name="connsiteX3" fmla="*/ 70339 w 264804"/>
                    <a:gd name="connsiteY3" fmla="*/ 24825 h 132401"/>
                    <a:gd name="connsiteX4" fmla="*/ 82752 w 264804"/>
                    <a:gd name="connsiteY4" fmla="*/ 28963 h 132401"/>
                    <a:gd name="connsiteX5" fmla="*/ 107577 w 264804"/>
                    <a:gd name="connsiteY5" fmla="*/ 45513 h 132401"/>
                    <a:gd name="connsiteX6" fmla="*/ 119990 w 264804"/>
                    <a:gd name="connsiteY6" fmla="*/ 53788 h 132401"/>
                    <a:gd name="connsiteX7" fmla="*/ 132402 w 264804"/>
                    <a:gd name="connsiteY7" fmla="*/ 62063 h 132401"/>
                    <a:gd name="connsiteX8" fmla="*/ 148952 w 264804"/>
                    <a:gd name="connsiteY8" fmla="*/ 66201 h 132401"/>
                    <a:gd name="connsiteX9" fmla="*/ 182053 w 264804"/>
                    <a:gd name="connsiteY9" fmla="*/ 91026 h 132401"/>
                    <a:gd name="connsiteX10" fmla="*/ 194466 w 264804"/>
                    <a:gd name="connsiteY10" fmla="*/ 95163 h 132401"/>
                    <a:gd name="connsiteX11" fmla="*/ 206878 w 264804"/>
                    <a:gd name="connsiteY11" fmla="*/ 103439 h 132401"/>
                    <a:gd name="connsiteX12" fmla="*/ 231704 w 264804"/>
                    <a:gd name="connsiteY12" fmla="*/ 111714 h 132401"/>
                    <a:gd name="connsiteX13" fmla="*/ 264804 w 264804"/>
                    <a:gd name="connsiteY13" fmla="*/ 132401 h 13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804" h="132401">
                      <a:moveTo>
                        <a:pt x="0" y="0"/>
                      </a:moveTo>
                      <a:cubicBezTo>
                        <a:pt x="29237" y="5847"/>
                        <a:pt x="14022" y="1914"/>
                        <a:pt x="45514" y="12412"/>
                      </a:cubicBezTo>
                      <a:cubicBezTo>
                        <a:pt x="49651" y="13791"/>
                        <a:pt x="54297" y="14131"/>
                        <a:pt x="57926" y="16550"/>
                      </a:cubicBezTo>
                      <a:cubicBezTo>
                        <a:pt x="62064" y="19308"/>
                        <a:pt x="65891" y="22601"/>
                        <a:pt x="70339" y="24825"/>
                      </a:cubicBezTo>
                      <a:cubicBezTo>
                        <a:pt x="74240" y="26776"/>
                        <a:pt x="78939" y="26845"/>
                        <a:pt x="82752" y="28963"/>
                      </a:cubicBezTo>
                      <a:cubicBezTo>
                        <a:pt x="91446" y="33793"/>
                        <a:pt x="99302" y="39996"/>
                        <a:pt x="107577" y="45513"/>
                      </a:cubicBezTo>
                      <a:lnTo>
                        <a:pt x="119990" y="53788"/>
                      </a:lnTo>
                      <a:cubicBezTo>
                        <a:pt x="124127" y="56546"/>
                        <a:pt x="127578" y="60857"/>
                        <a:pt x="132402" y="62063"/>
                      </a:cubicBezTo>
                      <a:lnTo>
                        <a:pt x="148952" y="66201"/>
                      </a:lnTo>
                      <a:cubicBezTo>
                        <a:pt x="158754" y="76002"/>
                        <a:pt x="168021" y="86349"/>
                        <a:pt x="182053" y="91026"/>
                      </a:cubicBezTo>
                      <a:lnTo>
                        <a:pt x="194466" y="95163"/>
                      </a:lnTo>
                      <a:cubicBezTo>
                        <a:pt x="198603" y="97922"/>
                        <a:pt x="202334" y="101419"/>
                        <a:pt x="206878" y="103439"/>
                      </a:cubicBezTo>
                      <a:cubicBezTo>
                        <a:pt x="214849" y="106982"/>
                        <a:pt x="224446" y="106875"/>
                        <a:pt x="231704" y="111714"/>
                      </a:cubicBezTo>
                      <a:cubicBezTo>
                        <a:pt x="259095" y="129975"/>
                        <a:pt x="247633" y="123817"/>
                        <a:pt x="264804" y="132401"/>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4" name="Freeform 39"/>
                <p:cNvSpPr/>
                <p:nvPr/>
              </p:nvSpPr>
              <p:spPr>
                <a:xfrm>
                  <a:off x="7431052" y="3388659"/>
                  <a:ext cx="310316" cy="169640"/>
                </a:xfrm>
                <a:custGeom>
                  <a:avLst/>
                  <a:gdLst>
                    <a:gd name="connsiteX0" fmla="*/ 0 w 310316"/>
                    <a:gd name="connsiteY0" fmla="*/ 0 h 169640"/>
                    <a:gd name="connsiteX1" fmla="*/ 41375 w 310316"/>
                    <a:gd name="connsiteY1" fmla="*/ 8275 h 169640"/>
                    <a:gd name="connsiteX2" fmla="*/ 70338 w 310316"/>
                    <a:gd name="connsiteY2" fmla="*/ 16550 h 169640"/>
                    <a:gd name="connsiteX3" fmla="*/ 95163 w 310316"/>
                    <a:gd name="connsiteY3" fmla="*/ 33100 h 169640"/>
                    <a:gd name="connsiteX4" fmla="*/ 107576 w 310316"/>
                    <a:gd name="connsiteY4" fmla="*/ 41375 h 169640"/>
                    <a:gd name="connsiteX5" fmla="*/ 119989 w 310316"/>
                    <a:gd name="connsiteY5" fmla="*/ 45513 h 169640"/>
                    <a:gd name="connsiteX6" fmla="*/ 132401 w 310316"/>
                    <a:gd name="connsiteY6" fmla="*/ 53788 h 169640"/>
                    <a:gd name="connsiteX7" fmla="*/ 140677 w 310316"/>
                    <a:gd name="connsiteY7" fmla="*/ 62063 h 169640"/>
                    <a:gd name="connsiteX8" fmla="*/ 157227 w 310316"/>
                    <a:gd name="connsiteY8" fmla="*/ 66201 h 169640"/>
                    <a:gd name="connsiteX9" fmla="*/ 169639 w 310316"/>
                    <a:gd name="connsiteY9" fmla="*/ 74476 h 169640"/>
                    <a:gd name="connsiteX10" fmla="*/ 182052 w 310316"/>
                    <a:gd name="connsiteY10" fmla="*/ 78613 h 169640"/>
                    <a:gd name="connsiteX11" fmla="*/ 202740 w 310316"/>
                    <a:gd name="connsiteY11" fmla="*/ 91026 h 169640"/>
                    <a:gd name="connsiteX12" fmla="*/ 227565 w 310316"/>
                    <a:gd name="connsiteY12" fmla="*/ 115851 h 169640"/>
                    <a:gd name="connsiteX13" fmla="*/ 277216 w 310316"/>
                    <a:gd name="connsiteY13" fmla="*/ 148952 h 169640"/>
                    <a:gd name="connsiteX14" fmla="*/ 289629 w 310316"/>
                    <a:gd name="connsiteY14" fmla="*/ 157227 h 169640"/>
                    <a:gd name="connsiteX15" fmla="*/ 302041 w 310316"/>
                    <a:gd name="connsiteY15" fmla="*/ 161365 h 169640"/>
                    <a:gd name="connsiteX16" fmla="*/ 310316 w 310316"/>
                    <a:gd name="connsiteY16" fmla="*/ 169640 h 16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0316" h="169640">
                      <a:moveTo>
                        <a:pt x="0" y="0"/>
                      </a:moveTo>
                      <a:cubicBezTo>
                        <a:pt x="49436" y="7062"/>
                        <a:pt x="12485" y="21"/>
                        <a:pt x="41375" y="8275"/>
                      </a:cubicBezTo>
                      <a:cubicBezTo>
                        <a:pt x="45791" y="9537"/>
                        <a:pt x="65082" y="13630"/>
                        <a:pt x="70338" y="16550"/>
                      </a:cubicBezTo>
                      <a:cubicBezTo>
                        <a:pt x="79032" y="21380"/>
                        <a:pt x="86888" y="27583"/>
                        <a:pt x="95163" y="33100"/>
                      </a:cubicBezTo>
                      <a:cubicBezTo>
                        <a:pt x="99301" y="35858"/>
                        <a:pt x="102858" y="39802"/>
                        <a:pt x="107576" y="41375"/>
                      </a:cubicBezTo>
                      <a:cubicBezTo>
                        <a:pt x="111714" y="42754"/>
                        <a:pt x="116088" y="43562"/>
                        <a:pt x="119989" y="45513"/>
                      </a:cubicBezTo>
                      <a:cubicBezTo>
                        <a:pt x="124437" y="47737"/>
                        <a:pt x="128518" y="50682"/>
                        <a:pt x="132401" y="53788"/>
                      </a:cubicBezTo>
                      <a:cubicBezTo>
                        <a:pt x="135447" y="56225"/>
                        <a:pt x="137188" y="60318"/>
                        <a:pt x="140677" y="62063"/>
                      </a:cubicBezTo>
                      <a:cubicBezTo>
                        <a:pt x="145763" y="64606"/>
                        <a:pt x="151710" y="64822"/>
                        <a:pt x="157227" y="66201"/>
                      </a:cubicBezTo>
                      <a:cubicBezTo>
                        <a:pt x="161364" y="68959"/>
                        <a:pt x="165191" y="72252"/>
                        <a:pt x="169639" y="74476"/>
                      </a:cubicBezTo>
                      <a:cubicBezTo>
                        <a:pt x="173540" y="76426"/>
                        <a:pt x="178312" y="76369"/>
                        <a:pt x="182052" y="78613"/>
                      </a:cubicBezTo>
                      <a:cubicBezTo>
                        <a:pt x="210450" y="95652"/>
                        <a:pt x="167577" y="79307"/>
                        <a:pt x="202740" y="91026"/>
                      </a:cubicBezTo>
                      <a:cubicBezTo>
                        <a:pt x="211015" y="99301"/>
                        <a:pt x="217828" y="109359"/>
                        <a:pt x="227565" y="115851"/>
                      </a:cubicBezTo>
                      <a:lnTo>
                        <a:pt x="277216" y="148952"/>
                      </a:lnTo>
                      <a:cubicBezTo>
                        <a:pt x="281354" y="151710"/>
                        <a:pt x="284911" y="155654"/>
                        <a:pt x="289629" y="157227"/>
                      </a:cubicBezTo>
                      <a:cubicBezTo>
                        <a:pt x="293766" y="158606"/>
                        <a:pt x="298301" y="159121"/>
                        <a:pt x="302041" y="161365"/>
                      </a:cubicBezTo>
                      <a:cubicBezTo>
                        <a:pt x="305386" y="163372"/>
                        <a:pt x="307558" y="166882"/>
                        <a:pt x="310316" y="16964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5" name="Freeform 43"/>
                <p:cNvSpPr/>
                <p:nvPr/>
              </p:nvSpPr>
              <p:spPr>
                <a:xfrm>
                  <a:off x="7017296" y="4154107"/>
                  <a:ext cx="297904" cy="161364"/>
                </a:xfrm>
                <a:custGeom>
                  <a:avLst/>
                  <a:gdLst>
                    <a:gd name="connsiteX0" fmla="*/ 0 w 297904"/>
                    <a:gd name="connsiteY0" fmla="*/ 0 h 161364"/>
                    <a:gd name="connsiteX1" fmla="*/ 20688 w 297904"/>
                    <a:gd name="connsiteY1" fmla="*/ 8275 h 161364"/>
                    <a:gd name="connsiteX2" fmla="*/ 33100 w 297904"/>
                    <a:gd name="connsiteY2" fmla="*/ 16550 h 161364"/>
                    <a:gd name="connsiteX3" fmla="*/ 45513 w 297904"/>
                    <a:gd name="connsiteY3" fmla="*/ 20688 h 161364"/>
                    <a:gd name="connsiteX4" fmla="*/ 70338 w 297904"/>
                    <a:gd name="connsiteY4" fmla="*/ 33100 h 161364"/>
                    <a:gd name="connsiteX5" fmla="*/ 91026 w 297904"/>
                    <a:gd name="connsiteY5" fmla="*/ 45513 h 161364"/>
                    <a:gd name="connsiteX6" fmla="*/ 103439 w 297904"/>
                    <a:gd name="connsiteY6" fmla="*/ 53788 h 161364"/>
                    <a:gd name="connsiteX7" fmla="*/ 115852 w 297904"/>
                    <a:gd name="connsiteY7" fmla="*/ 57926 h 161364"/>
                    <a:gd name="connsiteX8" fmla="*/ 140677 w 297904"/>
                    <a:gd name="connsiteY8" fmla="*/ 74476 h 161364"/>
                    <a:gd name="connsiteX9" fmla="*/ 153090 w 297904"/>
                    <a:gd name="connsiteY9" fmla="*/ 82751 h 161364"/>
                    <a:gd name="connsiteX10" fmla="*/ 165502 w 297904"/>
                    <a:gd name="connsiteY10" fmla="*/ 86888 h 161364"/>
                    <a:gd name="connsiteX11" fmla="*/ 198603 w 297904"/>
                    <a:gd name="connsiteY11" fmla="*/ 111714 h 161364"/>
                    <a:gd name="connsiteX12" fmla="*/ 211015 w 297904"/>
                    <a:gd name="connsiteY12" fmla="*/ 115851 h 161364"/>
                    <a:gd name="connsiteX13" fmla="*/ 239978 w 297904"/>
                    <a:gd name="connsiteY13" fmla="*/ 132402 h 161364"/>
                    <a:gd name="connsiteX14" fmla="*/ 264804 w 297904"/>
                    <a:gd name="connsiteY14" fmla="*/ 144814 h 161364"/>
                    <a:gd name="connsiteX15" fmla="*/ 277216 w 297904"/>
                    <a:gd name="connsiteY15" fmla="*/ 153089 h 161364"/>
                    <a:gd name="connsiteX16" fmla="*/ 289629 w 297904"/>
                    <a:gd name="connsiteY16" fmla="*/ 157227 h 161364"/>
                    <a:gd name="connsiteX17" fmla="*/ 297904 w 297904"/>
                    <a:gd name="connsiteY17" fmla="*/ 161364 h 161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7904" h="161364">
                      <a:moveTo>
                        <a:pt x="0" y="0"/>
                      </a:moveTo>
                      <a:cubicBezTo>
                        <a:pt x="6896" y="2758"/>
                        <a:pt x="14045" y="4953"/>
                        <a:pt x="20688" y="8275"/>
                      </a:cubicBezTo>
                      <a:cubicBezTo>
                        <a:pt x="25136" y="10499"/>
                        <a:pt x="28652" y="14326"/>
                        <a:pt x="33100" y="16550"/>
                      </a:cubicBezTo>
                      <a:cubicBezTo>
                        <a:pt x="37001" y="18501"/>
                        <a:pt x="41612" y="18737"/>
                        <a:pt x="45513" y="20688"/>
                      </a:cubicBezTo>
                      <a:cubicBezTo>
                        <a:pt x="77591" y="36727"/>
                        <a:pt x="39144" y="22703"/>
                        <a:pt x="70338" y="33100"/>
                      </a:cubicBezTo>
                      <a:cubicBezTo>
                        <a:pt x="86503" y="49263"/>
                        <a:pt x="69542" y="34770"/>
                        <a:pt x="91026" y="45513"/>
                      </a:cubicBezTo>
                      <a:cubicBezTo>
                        <a:pt x="95474" y="47737"/>
                        <a:pt x="98991" y="51564"/>
                        <a:pt x="103439" y="53788"/>
                      </a:cubicBezTo>
                      <a:cubicBezTo>
                        <a:pt x="107340" y="55739"/>
                        <a:pt x="112039" y="55808"/>
                        <a:pt x="115852" y="57926"/>
                      </a:cubicBezTo>
                      <a:cubicBezTo>
                        <a:pt x="124546" y="62756"/>
                        <a:pt x="132402" y="68959"/>
                        <a:pt x="140677" y="74476"/>
                      </a:cubicBezTo>
                      <a:cubicBezTo>
                        <a:pt x="144815" y="77234"/>
                        <a:pt x="148372" y="81179"/>
                        <a:pt x="153090" y="82751"/>
                      </a:cubicBezTo>
                      <a:lnTo>
                        <a:pt x="165502" y="86888"/>
                      </a:lnTo>
                      <a:cubicBezTo>
                        <a:pt x="175305" y="96692"/>
                        <a:pt x="184564" y="107035"/>
                        <a:pt x="198603" y="111714"/>
                      </a:cubicBezTo>
                      <a:lnTo>
                        <a:pt x="211015" y="115851"/>
                      </a:lnTo>
                      <a:cubicBezTo>
                        <a:pt x="251035" y="145865"/>
                        <a:pt x="208388" y="116607"/>
                        <a:pt x="239978" y="132402"/>
                      </a:cubicBezTo>
                      <a:cubicBezTo>
                        <a:pt x="272050" y="148439"/>
                        <a:pt x="233614" y="134419"/>
                        <a:pt x="264804" y="144814"/>
                      </a:cubicBezTo>
                      <a:cubicBezTo>
                        <a:pt x="268941" y="147572"/>
                        <a:pt x="272768" y="150865"/>
                        <a:pt x="277216" y="153089"/>
                      </a:cubicBezTo>
                      <a:cubicBezTo>
                        <a:pt x="281117" y="155040"/>
                        <a:pt x="285579" y="155607"/>
                        <a:pt x="289629" y="157227"/>
                      </a:cubicBezTo>
                      <a:cubicBezTo>
                        <a:pt x="292492" y="158372"/>
                        <a:pt x="295146" y="159985"/>
                        <a:pt x="297904" y="16136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6" name="Freeform 54"/>
                <p:cNvSpPr/>
                <p:nvPr/>
              </p:nvSpPr>
              <p:spPr>
                <a:xfrm>
                  <a:off x="6922132" y="4567862"/>
                  <a:ext cx="186190" cy="111729"/>
                </a:xfrm>
                <a:custGeom>
                  <a:avLst/>
                  <a:gdLst>
                    <a:gd name="connsiteX0" fmla="*/ 0 w 186190"/>
                    <a:gd name="connsiteY0" fmla="*/ 0 h 111729"/>
                    <a:gd name="connsiteX1" fmla="*/ 20688 w 186190"/>
                    <a:gd name="connsiteY1" fmla="*/ 16551 h 111729"/>
                    <a:gd name="connsiteX2" fmla="*/ 45513 w 186190"/>
                    <a:gd name="connsiteY2" fmla="*/ 33101 h 111729"/>
                    <a:gd name="connsiteX3" fmla="*/ 82751 w 186190"/>
                    <a:gd name="connsiteY3" fmla="*/ 57926 h 111729"/>
                    <a:gd name="connsiteX4" fmla="*/ 111714 w 186190"/>
                    <a:gd name="connsiteY4" fmla="*/ 74476 h 111729"/>
                    <a:gd name="connsiteX5" fmla="*/ 136539 w 186190"/>
                    <a:gd name="connsiteY5" fmla="*/ 82752 h 111729"/>
                    <a:gd name="connsiteX6" fmla="*/ 144815 w 186190"/>
                    <a:gd name="connsiteY6" fmla="*/ 91027 h 111729"/>
                    <a:gd name="connsiteX7" fmla="*/ 169640 w 186190"/>
                    <a:gd name="connsiteY7" fmla="*/ 99302 h 111729"/>
                    <a:gd name="connsiteX8" fmla="*/ 186190 w 186190"/>
                    <a:gd name="connsiteY8" fmla="*/ 111714 h 1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190" h="111729">
                      <a:moveTo>
                        <a:pt x="0" y="0"/>
                      </a:moveTo>
                      <a:cubicBezTo>
                        <a:pt x="6896" y="5517"/>
                        <a:pt x="13546" y="11357"/>
                        <a:pt x="20688" y="16551"/>
                      </a:cubicBezTo>
                      <a:cubicBezTo>
                        <a:pt x="28731" y="22401"/>
                        <a:pt x="37238" y="27584"/>
                        <a:pt x="45513" y="33101"/>
                      </a:cubicBezTo>
                      <a:lnTo>
                        <a:pt x="82751" y="57926"/>
                      </a:lnTo>
                      <a:cubicBezTo>
                        <a:pt x="93947" y="65390"/>
                        <a:pt x="98591" y="69227"/>
                        <a:pt x="111714" y="74476"/>
                      </a:cubicBezTo>
                      <a:cubicBezTo>
                        <a:pt x="119813" y="77716"/>
                        <a:pt x="136539" y="82752"/>
                        <a:pt x="136539" y="82752"/>
                      </a:cubicBezTo>
                      <a:cubicBezTo>
                        <a:pt x="139298" y="85510"/>
                        <a:pt x="141326" y="89282"/>
                        <a:pt x="144815" y="91027"/>
                      </a:cubicBezTo>
                      <a:cubicBezTo>
                        <a:pt x="152617" y="94928"/>
                        <a:pt x="169640" y="99302"/>
                        <a:pt x="169640" y="99302"/>
                      </a:cubicBezTo>
                      <a:cubicBezTo>
                        <a:pt x="183028" y="112689"/>
                        <a:pt x="176202" y="111714"/>
                        <a:pt x="186190" y="11171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7" name="Freeform 55"/>
                <p:cNvSpPr/>
                <p:nvPr/>
              </p:nvSpPr>
              <p:spPr>
                <a:xfrm>
                  <a:off x="6185647" y="4472613"/>
                  <a:ext cx="289629" cy="173863"/>
                </a:xfrm>
                <a:custGeom>
                  <a:avLst/>
                  <a:gdLst>
                    <a:gd name="connsiteX0" fmla="*/ 0 w 289629"/>
                    <a:gd name="connsiteY0" fmla="*/ 173863 h 173863"/>
                    <a:gd name="connsiteX1" fmla="*/ 20688 w 289629"/>
                    <a:gd name="connsiteY1" fmla="*/ 161450 h 173863"/>
                    <a:gd name="connsiteX2" fmla="*/ 33101 w 289629"/>
                    <a:gd name="connsiteY2" fmla="*/ 157313 h 173863"/>
                    <a:gd name="connsiteX3" fmla="*/ 57926 w 289629"/>
                    <a:gd name="connsiteY3" fmla="*/ 140763 h 173863"/>
                    <a:gd name="connsiteX4" fmla="*/ 66201 w 289629"/>
                    <a:gd name="connsiteY4" fmla="*/ 132487 h 173863"/>
                    <a:gd name="connsiteX5" fmla="*/ 91026 w 289629"/>
                    <a:gd name="connsiteY5" fmla="*/ 115937 h 173863"/>
                    <a:gd name="connsiteX6" fmla="*/ 103439 w 289629"/>
                    <a:gd name="connsiteY6" fmla="*/ 103525 h 173863"/>
                    <a:gd name="connsiteX7" fmla="*/ 115852 w 289629"/>
                    <a:gd name="connsiteY7" fmla="*/ 99387 h 173863"/>
                    <a:gd name="connsiteX8" fmla="*/ 140677 w 289629"/>
                    <a:gd name="connsiteY8" fmla="*/ 82837 h 173863"/>
                    <a:gd name="connsiteX9" fmla="*/ 165502 w 289629"/>
                    <a:gd name="connsiteY9" fmla="*/ 70424 h 173863"/>
                    <a:gd name="connsiteX10" fmla="*/ 177915 w 289629"/>
                    <a:gd name="connsiteY10" fmla="*/ 66287 h 173863"/>
                    <a:gd name="connsiteX11" fmla="*/ 198603 w 289629"/>
                    <a:gd name="connsiteY11" fmla="*/ 53874 h 173863"/>
                    <a:gd name="connsiteX12" fmla="*/ 223428 w 289629"/>
                    <a:gd name="connsiteY12" fmla="*/ 37324 h 173863"/>
                    <a:gd name="connsiteX13" fmla="*/ 235841 w 289629"/>
                    <a:gd name="connsiteY13" fmla="*/ 29049 h 173863"/>
                    <a:gd name="connsiteX14" fmla="*/ 256529 w 289629"/>
                    <a:gd name="connsiteY14" fmla="*/ 12498 h 173863"/>
                    <a:gd name="connsiteX15" fmla="*/ 268941 w 289629"/>
                    <a:gd name="connsiteY15" fmla="*/ 8361 h 173863"/>
                    <a:gd name="connsiteX16" fmla="*/ 289629 w 289629"/>
                    <a:gd name="connsiteY16" fmla="*/ 86 h 17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9629" h="173863">
                      <a:moveTo>
                        <a:pt x="0" y="173863"/>
                      </a:moveTo>
                      <a:cubicBezTo>
                        <a:pt x="6896" y="169725"/>
                        <a:pt x="13495" y="165046"/>
                        <a:pt x="20688" y="161450"/>
                      </a:cubicBezTo>
                      <a:cubicBezTo>
                        <a:pt x="24589" y="159500"/>
                        <a:pt x="29472" y="159732"/>
                        <a:pt x="33101" y="157313"/>
                      </a:cubicBezTo>
                      <a:cubicBezTo>
                        <a:pt x="64094" y="136651"/>
                        <a:pt x="28411" y="150600"/>
                        <a:pt x="57926" y="140763"/>
                      </a:cubicBezTo>
                      <a:cubicBezTo>
                        <a:pt x="60684" y="138004"/>
                        <a:pt x="63080" y="134828"/>
                        <a:pt x="66201" y="132487"/>
                      </a:cubicBezTo>
                      <a:cubicBezTo>
                        <a:pt x="74157" y="126520"/>
                        <a:pt x="83993" y="122969"/>
                        <a:pt x="91026" y="115937"/>
                      </a:cubicBezTo>
                      <a:cubicBezTo>
                        <a:pt x="95164" y="111800"/>
                        <a:pt x="98570" y="106771"/>
                        <a:pt x="103439" y="103525"/>
                      </a:cubicBezTo>
                      <a:cubicBezTo>
                        <a:pt x="107068" y="101106"/>
                        <a:pt x="112039" y="101505"/>
                        <a:pt x="115852" y="99387"/>
                      </a:cubicBezTo>
                      <a:cubicBezTo>
                        <a:pt x="124546" y="94557"/>
                        <a:pt x="131242" y="85982"/>
                        <a:pt x="140677" y="82837"/>
                      </a:cubicBezTo>
                      <a:cubicBezTo>
                        <a:pt x="171885" y="72433"/>
                        <a:pt x="133411" y="86469"/>
                        <a:pt x="165502" y="70424"/>
                      </a:cubicBezTo>
                      <a:cubicBezTo>
                        <a:pt x="169403" y="68474"/>
                        <a:pt x="173777" y="67666"/>
                        <a:pt x="177915" y="66287"/>
                      </a:cubicBezTo>
                      <a:cubicBezTo>
                        <a:pt x="196479" y="47721"/>
                        <a:pt x="174433" y="67301"/>
                        <a:pt x="198603" y="53874"/>
                      </a:cubicBezTo>
                      <a:cubicBezTo>
                        <a:pt x="207297" y="49044"/>
                        <a:pt x="215153" y="42841"/>
                        <a:pt x="223428" y="37324"/>
                      </a:cubicBezTo>
                      <a:cubicBezTo>
                        <a:pt x="227566" y="34566"/>
                        <a:pt x="232325" y="32566"/>
                        <a:pt x="235841" y="29049"/>
                      </a:cubicBezTo>
                      <a:cubicBezTo>
                        <a:pt x="243539" y="21350"/>
                        <a:pt x="246088" y="17718"/>
                        <a:pt x="256529" y="12498"/>
                      </a:cubicBezTo>
                      <a:cubicBezTo>
                        <a:pt x="260430" y="10548"/>
                        <a:pt x="264804" y="9740"/>
                        <a:pt x="268941" y="8361"/>
                      </a:cubicBezTo>
                      <a:cubicBezTo>
                        <a:pt x="283649" y="-1444"/>
                        <a:pt x="276381" y="86"/>
                        <a:pt x="289629" y="8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8" name="Freeform 56"/>
                <p:cNvSpPr/>
                <p:nvPr/>
              </p:nvSpPr>
              <p:spPr>
                <a:xfrm>
                  <a:off x="8324764" y="1539171"/>
                  <a:ext cx="227565" cy="103439"/>
                </a:xfrm>
                <a:custGeom>
                  <a:avLst/>
                  <a:gdLst>
                    <a:gd name="connsiteX0" fmla="*/ 0 w 227565"/>
                    <a:gd name="connsiteY0" fmla="*/ 103439 h 103439"/>
                    <a:gd name="connsiteX1" fmla="*/ 20688 w 227565"/>
                    <a:gd name="connsiteY1" fmla="*/ 99301 h 103439"/>
                    <a:gd name="connsiteX2" fmla="*/ 33100 w 227565"/>
                    <a:gd name="connsiteY2" fmla="*/ 91026 h 103439"/>
                    <a:gd name="connsiteX3" fmla="*/ 45513 w 227565"/>
                    <a:gd name="connsiteY3" fmla="*/ 86889 h 103439"/>
                    <a:gd name="connsiteX4" fmla="*/ 57926 w 227565"/>
                    <a:gd name="connsiteY4" fmla="*/ 74476 h 103439"/>
                    <a:gd name="connsiteX5" fmla="*/ 82751 w 227565"/>
                    <a:gd name="connsiteY5" fmla="*/ 66201 h 103439"/>
                    <a:gd name="connsiteX6" fmla="*/ 119989 w 227565"/>
                    <a:gd name="connsiteY6" fmla="*/ 49651 h 103439"/>
                    <a:gd name="connsiteX7" fmla="*/ 132402 w 227565"/>
                    <a:gd name="connsiteY7" fmla="*/ 45513 h 103439"/>
                    <a:gd name="connsiteX8" fmla="*/ 144814 w 227565"/>
                    <a:gd name="connsiteY8" fmla="*/ 41376 h 103439"/>
                    <a:gd name="connsiteX9" fmla="*/ 153089 w 227565"/>
                    <a:gd name="connsiteY9" fmla="*/ 33100 h 103439"/>
                    <a:gd name="connsiteX10" fmla="*/ 190327 w 227565"/>
                    <a:gd name="connsiteY10" fmla="*/ 20688 h 103439"/>
                    <a:gd name="connsiteX11" fmla="*/ 202740 w 227565"/>
                    <a:gd name="connsiteY11" fmla="*/ 16550 h 103439"/>
                    <a:gd name="connsiteX12" fmla="*/ 227565 w 227565"/>
                    <a:gd name="connsiteY12" fmla="*/ 0 h 103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7565" h="103439">
                      <a:moveTo>
                        <a:pt x="0" y="103439"/>
                      </a:moveTo>
                      <a:cubicBezTo>
                        <a:pt x="6896" y="102060"/>
                        <a:pt x="14103" y="101770"/>
                        <a:pt x="20688" y="99301"/>
                      </a:cubicBezTo>
                      <a:cubicBezTo>
                        <a:pt x="25344" y="97555"/>
                        <a:pt x="28652" y="93250"/>
                        <a:pt x="33100" y="91026"/>
                      </a:cubicBezTo>
                      <a:cubicBezTo>
                        <a:pt x="37001" y="89076"/>
                        <a:pt x="41375" y="88268"/>
                        <a:pt x="45513" y="86889"/>
                      </a:cubicBezTo>
                      <a:cubicBezTo>
                        <a:pt x="49651" y="82751"/>
                        <a:pt x="52811" y="77318"/>
                        <a:pt x="57926" y="74476"/>
                      </a:cubicBezTo>
                      <a:cubicBezTo>
                        <a:pt x="65551" y="70240"/>
                        <a:pt x="75493" y="71039"/>
                        <a:pt x="82751" y="66201"/>
                      </a:cubicBezTo>
                      <a:cubicBezTo>
                        <a:pt x="102422" y="53087"/>
                        <a:pt x="90446" y="59499"/>
                        <a:pt x="119989" y="49651"/>
                      </a:cubicBezTo>
                      <a:lnTo>
                        <a:pt x="132402" y="45513"/>
                      </a:lnTo>
                      <a:lnTo>
                        <a:pt x="144814" y="41376"/>
                      </a:lnTo>
                      <a:cubicBezTo>
                        <a:pt x="147572" y="38617"/>
                        <a:pt x="149600" y="34845"/>
                        <a:pt x="153089" y="33100"/>
                      </a:cubicBezTo>
                      <a:cubicBezTo>
                        <a:pt x="153093" y="33098"/>
                        <a:pt x="184118" y="22758"/>
                        <a:pt x="190327" y="20688"/>
                      </a:cubicBezTo>
                      <a:cubicBezTo>
                        <a:pt x="194465" y="19309"/>
                        <a:pt x="199111" y="18969"/>
                        <a:pt x="202740" y="16550"/>
                      </a:cubicBezTo>
                      <a:lnTo>
                        <a:pt x="227565"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99" name="Freeform 60"/>
                <p:cNvSpPr/>
                <p:nvPr/>
              </p:nvSpPr>
              <p:spPr>
                <a:xfrm>
                  <a:off x="7666892" y="1493658"/>
                  <a:ext cx="227566" cy="157227"/>
                </a:xfrm>
                <a:custGeom>
                  <a:avLst/>
                  <a:gdLst>
                    <a:gd name="connsiteX0" fmla="*/ 0 w 227566"/>
                    <a:gd name="connsiteY0" fmla="*/ 0 h 157227"/>
                    <a:gd name="connsiteX1" fmla="*/ 20688 w 227566"/>
                    <a:gd name="connsiteY1" fmla="*/ 8275 h 157227"/>
                    <a:gd name="connsiteX2" fmla="*/ 45513 w 227566"/>
                    <a:gd name="connsiteY2" fmla="*/ 20688 h 157227"/>
                    <a:gd name="connsiteX3" fmla="*/ 70339 w 227566"/>
                    <a:gd name="connsiteY3" fmla="*/ 37238 h 157227"/>
                    <a:gd name="connsiteX4" fmla="*/ 95164 w 227566"/>
                    <a:gd name="connsiteY4" fmla="*/ 53788 h 157227"/>
                    <a:gd name="connsiteX5" fmla="*/ 107577 w 227566"/>
                    <a:gd name="connsiteY5" fmla="*/ 62063 h 157227"/>
                    <a:gd name="connsiteX6" fmla="*/ 119989 w 227566"/>
                    <a:gd name="connsiteY6" fmla="*/ 74476 h 157227"/>
                    <a:gd name="connsiteX7" fmla="*/ 132402 w 227566"/>
                    <a:gd name="connsiteY7" fmla="*/ 78613 h 157227"/>
                    <a:gd name="connsiteX8" fmla="*/ 153090 w 227566"/>
                    <a:gd name="connsiteY8" fmla="*/ 99301 h 157227"/>
                    <a:gd name="connsiteX9" fmla="*/ 165503 w 227566"/>
                    <a:gd name="connsiteY9" fmla="*/ 107576 h 157227"/>
                    <a:gd name="connsiteX10" fmla="*/ 186190 w 227566"/>
                    <a:gd name="connsiteY10" fmla="*/ 128264 h 157227"/>
                    <a:gd name="connsiteX11" fmla="*/ 211016 w 227566"/>
                    <a:gd name="connsiteY11" fmla="*/ 144814 h 157227"/>
                    <a:gd name="connsiteX12" fmla="*/ 227566 w 227566"/>
                    <a:gd name="connsiteY12" fmla="*/ 157227 h 15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7566" h="157227">
                      <a:moveTo>
                        <a:pt x="0" y="0"/>
                      </a:moveTo>
                      <a:cubicBezTo>
                        <a:pt x="6896" y="2758"/>
                        <a:pt x="14045" y="4954"/>
                        <a:pt x="20688" y="8275"/>
                      </a:cubicBezTo>
                      <a:cubicBezTo>
                        <a:pt x="52777" y="24319"/>
                        <a:pt x="14310" y="10285"/>
                        <a:pt x="45513" y="20688"/>
                      </a:cubicBezTo>
                      <a:cubicBezTo>
                        <a:pt x="61320" y="36493"/>
                        <a:pt x="45288" y="22208"/>
                        <a:pt x="70339" y="37238"/>
                      </a:cubicBezTo>
                      <a:cubicBezTo>
                        <a:pt x="78867" y="42355"/>
                        <a:pt x="86889" y="48271"/>
                        <a:pt x="95164" y="53788"/>
                      </a:cubicBezTo>
                      <a:cubicBezTo>
                        <a:pt x="99302" y="56546"/>
                        <a:pt x="104061" y="58547"/>
                        <a:pt x="107577" y="62063"/>
                      </a:cubicBezTo>
                      <a:cubicBezTo>
                        <a:pt x="111714" y="66201"/>
                        <a:pt x="115120" y="71230"/>
                        <a:pt x="119989" y="74476"/>
                      </a:cubicBezTo>
                      <a:cubicBezTo>
                        <a:pt x="123618" y="76895"/>
                        <a:pt x="128264" y="77234"/>
                        <a:pt x="132402" y="78613"/>
                      </a:cubicBezTo>
                      <a:cubicBezTo>
                        <a:pt x="139298" y="85509"/>
                        <a:pt x="144975" y="93891"/>
                        <a:pt x="153090" y="99301"/>
                      </a:cubicBezTo>
                      <a:cubicBezTo>
                        <a:pt x="157228" y="102059"/>
                        <a:pt x="161761" y="104301"/>
                        <a:pt x="165503" y="107576"/>
                      </a:cubicBezTo>
                      <a:cubicBezTo>
                        <a:pt x="172842" y="113998"/>
                        <a:pt x="178076" y="122855"/>
                        <a:pt x="186190" y="128264"/>
                      </a:cubicBezTo>
                      <a:cubicBezTo>
                        <a:pt x="194465" y="133781"/>
                        <a:pt x="203984" y="137781"/>
                        <a:pt x="211016" y="144814"/>
                      </a:cubicBezTo>
                      <a:cubicBezTo>
                        <a:pt x="221471" y="155271"/>
                        <a:pt x="215802" y="151346"/>
                        <a:pt x="227566" y="15722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0" name="Freeform 79"/>
                <p:cNvSpPr/>
                <p:nvPr/>
              </p:nvSpPr>
              <p:spPr>
                <a:xfrm>
                  <a:off x="6274302" y="3413484"/>
                  <a:ext cx="193300" cy="198603"/>
                </a:xfrm>
                <a:custGeom>
                  <a:avLst/>
                  <a:gdLst>
                    <a:gd name="connsiteX0" fmla="*/ 2371 w 193300"/>
                    <a:gd name="connsiteY0" fmla="*/ 111714 h 198603"/>
                    <a:gd name="connsiteX1" fmla="*/ 23059 w 193300"/>
                    <a:gd name="connsiteY1" fmla="*/ 103439 h 198603"/>
                    <a:gd name="connsiteX2" fmla="*/ 47884 w 193300"/>
                    <a:gd name="connsiteY2" fmla="*/ 53788 h 198603"/>
                    <a:gd name="connsiteX3" fmla="*/ 56160 w 193300"/>
                    <a:gd name="connsiteY3" fmla="*/ 28963 h 198603"/>
                    <a:gd name="connsiteX4" fmla="*/ 60297 w 193300"/>
                    <a:gd name="connsiteY4" fmla="*/ 12413 h 198603"/>
                    <a:gd name="connsiteX5" fmla="*/ 68572 w 193300"/>
                    <a:gd name="connsiteY5" fmla="*/ 0 h 198603"/>
                    <a:gd name="connsiteX6" fmla="*/ 114085 w 193300"/>
                    <a:gd name="connsiteY6" fmla="*/ 8275 h 198603"/>
                    <a:gd name="connsiteX7" fmla="*/ 134773 w 193300"/>
                    <a:gd name="connsiteY7" fmla="*/ 24826 h 198603"/>
                    <a:gd name="connsiteX8" fmla="*/ 172011 w 193300"/>
                    <a:gd name="connsiteY8" fmla="*/ 45513 h 198603"/>
                    <a:gd name="connsiteX9" fmla="*/ 180286 w 193300"/>
                    <a:gd name="connsiteY9" fmla="*/ 57926 h 198603"/>
                    <a:gd name="connsiteX10" fmla="*/ 192699 w 193300"/>
                    <a:gd name="connsiteY10" fmla="*/ 62064 h 198603"/>
                    <a:gd name="connsiteX11" fmla="*/ 172011 w 193300"/>
                    <a:gd name="connsiteY11" fmla="*/ 95164 h 198603"/>
                    <a:gd name="connsiteX12" fmla="*/ 159598 w 193300"/>
                    <a:gd name="connsiteY12" fmla="*/ 107577 h 198603"/>
                    <a:gd name="connsiteX13" fmla="*/ 147186 w 193300"/>
                    <a:gd name="connsiteY13" fmla="*/ 132402 h 198603"/>
                    <a:gd name="connsiteX14" fmla="*/ 138911 w 193300"/>
                    <a:gd name="connsiteY14" fmla="*/ 157227 h 198603"/>
                    <a:gd name="connsiteX15" fmla="*/ 130636 w 193300"/>
                    <a:gd name="connsiteY15" fmla="*/ 169640 h 198603"/>
                    <a:gd name="connsiteX16" fmla="*/ 118223 w 193300"/>
                    <a:gd name="connsiteY16" fmla="*/ 194465 h 198603"/>
                    <a:gd name="connsiteX17" fmla="*/ 105810 w 193300"/>
                    <a:gd name="connsiteY17" fmla="*/ 198603 h 198603"/>
                    <a:gd name="connsiteX18" fmla="*/ 93398 w 193300"/>
                    <a:gd name="connsiteY18" fmla="*/ 190328 h 198603"/>
                    <a:gd name="connsiteX19" fmla="*/ 72710 w 193300"/>
                    <a:gd name="connsiteY19" fmla="*/ 169640 h 198603"/>
                    <a:gd name="connsiteX20" fmla="*/ 60297 w 193300"/>
                    <a:gd name="connsiteY20" fmla="*/ 161365 h 198603"/>
                    <a:gd name="connsiteX21" fmla="*/ 27197 w 193300"/>
                    <a:gd name="connsiteY21" fmla="*/ 132402 h 198603"/>
                    <a:gd name="connsiteX22" fmla="*/ 14784 w 193300"/>
                    <a:gd name="connsiteY22" fmla="*/ 119989 h 198603"/>
                    <a:gd name="connsiteX23" fmla="*/ 2371 w 193300"/>
                    <a:gd name="connsiteY23" fmla="*/ 115852 h 198603"/>
                    <a:gd name="connsiteX24" fmla="*/ 2371 w 193300"/>
                    <a:gd name="connsiteY24" fmla="*/ 111714 h 19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3300" h="198603">
                      <a:moveTo>
                        <a:pt x="2371" y="111714"/>
                      </a:moveTo>
                      <a:cubicBezTo>
                        <a:pt x="5819" y="109645"/>
                        <a:pt x="17508" y="108373"/>
                        <a:pt x="23059" y="103439"/>
                      </a:cubicBezTo>
                      <a:cubicBezTo>
                        <a:pt x="38257" y="89930"/>
                        <a:pt x="41894" y="71758"/>
                        <a:pt x="47884" y="53788"/>
                      </a:cubicBezTo>
                      <a:lnTo>
                        <a:pt x="56160" y="28963"/>
                      </a:lnTo>
                      <a:cubicBezTo>
                        <a:pt x="57539" y="23446"/>
                        <a:pt x="58057" y="17640"/>
                        <a:pt x="60297" y="12413"/>
                      </a:cubicBezTo>
                      <a:cubicBezTo>
                        <a:pt x="62256" y="7842"/>
                        <a:pt x="65814" y="4138"/>
                        <a:pt x="68572" y="0"/>
                      </a:cubicBezTo>
                      <a:cubicBezTo>
                        <a:pt x="79978" y="1426"/>
                        <a:pt x="101330" y="1898"/>
                        <a:pt x="114085" y="8275"/>
                      </a:cubicBezTo>
                      <a:cubicBezTo>
                        <a:pt x="134340" y="18402"/>
                        <a:pt x="119376" y="13278"/>
                        <a:pt x="134773" y="24826"/>
                      </a:cubicBezTo>
                      <a:cubicBezTo>
                        <a:pt x="157535" y="41898"/>
                        <a:pt x="152659" y="39063"/>
                        <a:pt x="172011" y="45513"/>
                      </a:cubicBezTo>
                      <a:cubicBezTo>
                        <a:pt x="174769" y="49651"/>
                        <a:pt x="176403" y="54819"/>
                        <a:pt x="180286" y="57926"/>
                      </a:cubicBezTo>
                      <a:cubicBezTo>
                        <a:pt x="183692" y="60651"/>
                        <a:pt x="192082" y="57746"/>
                        <a:pt x="192699" y="62064"/>
                      </a:cubicBezTo>
                      <a:cubicBezTo>
                        <a:pt x="196157" y="86270"/>
                        <a:pt x="184096" y="85093"/>
                        <a:pt x="172011" y="95164"/>
                      </a:cubicBezTo>
                      <a:cubicBezTo>
                        <a:pt x="167516" y="98910"/>
                        <a:pt x="163736" y="103439"/>
                        <a:pt x="159598" y="107577"/>
                      </a:cubicBezTo>
                      <a:cubicBezTo>
                        <a:pt x="144513" y="152836"/>
                        <a:pt x="168571" y="84286"/>
                        <a:pt x="147186" y="132402"/>
                      </a:cubicBezTo>
                      <a:cubicBezTo>
                        <a:pt x="143643" y="140373"/>
                        <a:pt x="143749" y="149969"/>
                        <a:pt x="138911" y="157227"/>
                      </a:cubicBezTo>
                      <a:cubicBezTo>
                        <a:pt x="136153" y="161365"/>
                        <a:pt x="132860" y="165192"/>
                        <a:pt x="130636" y="169640"/>
                      </a:cubicBezTo>
                      <a:cubicBezTo>
                        <a:pt x="125639" y="179633"/>
                        <a:pt x="128104" y="186561"/>
                        <a:pt x="118223" y="194465"/>
                      </a:cubicBezTo>
                      <a:cubicBezTo>
                        <a:pt x="114817" y="197190"/>
                        <a:pt x="109948" y="197224"/>
                        <a:pt x="105810" y="198603"/>
                      </a:cubicBezTo>
                      <a:cubicBezTo>
                        <a:pt x="101673" y="195845"/>
                        <a:pt x="97140" y="193602"/>
                        <a:pt x="93398" y="190328"/>
                      </a:cubicBezTo>
                      <a:cubicBezTo>
                        <a:pt x="86059" y="183906"/>
                        <a:pt x="80825" y="175050"/>
                        <a:pt x="72710" y="169640"/>
                      </a:cubicBezTo>
                      <a:lnTo>
                        <a:pt x="60297" y="161365"/>
                      </a:lnTo>
                      <a:cubicBezTo>
                        <a:pt x="36852" y="126196"/>
                        <a:pt x="75466" y="180671"/>
                        <a:pt x="27197" y="132402"/>
                      </a:cubicBezTo>
                      <a:cubicBezTo>
                        <a:pt x="23059" y="128264"/>
                        <a:pt x="19653" y="123235"/>
                        <a:pt x="14784" y="119989"/>
                      </a:cubicBezTo>
                      <a:cubicBezTo>
                        <a:pt x="11155" y="117570"/>
                        <a:pt x="6420" y="117472"/>
                        <a:pt x="2371" y="115852"/>
                      </a:cubicBezTo>
                      <a:cubicBezTo>
                        <a:pt x="-492" y="114707"/>
                        <a:pt x="-1077" y="113783"/>
                        <a:pt x="2371" y="111714"/>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1" name="Freeform 80"/>
                <p:cNvSpPr/>
                <p:nvPr/>
              </p:nvSpPr>
              <p:spPr>
                <a:xfrm>
                  <a:off x="6841724" y="2290439"/>
                  <a:ext cx="251534" cy="224901"/>
                </a:xfrm>
                <a:custGeom>
                  <a:avLst/>
                  <a:gdLst>
                    <a:gd name="connsiteX0" fmla="*/ 8878 w 251534"/>
                    <a:gd name="connsiteY0" fmla="*/ 94695 h 224901"/>
                    <a:gd name="connsiteX1" fmla="*/ 17756 w 251534"/>
                    <a:gd name="connsiteY1" fmla="*/ 130206 h 224901"/>
                    <a:gd name="connsiteX2" fmla="*/ 20715 w 251534"/>
                    <a:gd name="connsiteY2" fmla="*/ 139083 h 224901"/>
                    <a:gd name="connsiteX3" fmla="*/ 26633 w 251534"/>
                    <a:gd name="connsiteY3" fmla="*/ 145002 h 224901"/>
                    <a:gd name="connsiteX4" fmla="*/ 38470 w 251534"/>
                    <a:gd name="connsiteY4" fmla="*/ 156839 h 224901"/>
                    <a:gd name="connsiteX5" fmla="*/ 44389 w 251534"/>
                    <a:gd name="connsiteY5" fmla="*/ 165716 h 224901"/>
                    <a:gd name="connsiteX6" fmla="*/ 56226 w 251534"/>
                    <a:gd name="connsiteY6" fmla="*/ 177553 h 224901"/>
                    <a:gd name="connsiteX7" fmla="*/ 62144 w 251534"/>
                    <a:gd name="connsiteY7" fmla="*/ 183472 h 224901"/>
                    <a:gd name="connsiteX8" fmla="*/ 71022 w 251534"/>
                    <a:gd name="connsiteY8" fmla="*/ 186431 h 224901"/>
                    <a:gd name="connsiteX9" fmla="*/ 79899 w 251534"/>
                    <a:gd name="connsiteY9" fmla="*/ 192349 h 224901"/>
                    <a:gd name="connsiteX10" fmla="*/ 118369 w 251534"/>
                    <a:gd name="connsiteY10" fmla="*/ 201227 h 224901"/>
                    <a:gd name="connsiteX11" fmla="*/ 142043 w 251534"/>
                    <a:gd name="connsiteY11" fmla="*/ 207145 h 224901"/>
                    <a:gd name="connsiteX12" fmla="*/ 156839 w 251534"/>
                    <a:gd name="connsiteY12" fmla="*/ 216023 h 224901"/>
                    <a:gd name="connsiteX13" fmla="*/ 171635 w 251534"/>
                    <a:gd name="connsiteY13" fmla="*/ 224901 h 224901"/>
                    <a:gd name="connsiteX14" fmla="*/ 189391 w 251534"/>
                    <a:gd name="connsiteY14" fmla="*/ 221942 h 224901"/>
                    <a:gd name="connsiteX15" fmla="*/ 195309 w 251534"/>
                    <a:gd name="connsiteY15" fmla="*/ 216023 h 224901"/>
                    <a:gd name="connsiteX16" fmla="*/ 207146 w 251534"/>
                    <a:gd name="connsiteY16" fmla="*/ 201227 h 224901"/>
                    <a:gd name="connsiteX17" fmla="*/ 218983 w 251534"/>
                    <a:gd name="connsiteY17" fmla="*/ 177553 h 224901"/>
                    <a:gd name="connsiteX18" fmla="*/ 227860 w 251534"/>
                    <a:gd name="connsiteY18" fmla="*/ 162757 h 224901"/>
                    <a:gd name="connsiteX19" fmla="*/ 230820 w 251534"/>
                    <a:gd name="connsiteY19" fmla="*/ 153879 h 224901"/>
                    <a:gd name="connsiteX20" fmla="*/ 236738 w 251534"/>
                    <a:gd name="connsiteY20" fmla="*/ 145002 h 224901"/>
                    <a:gd name="connsiteX21" fmla="*/ 245616 w 251534"/>
                    <a:gd name="connsiteY21" fmla="*/ 118369 h 224901"/>
                    <a:gd name="connsiteX22" fmla="*/ 248575 w 251534"/>
                    <a:gd name="connsiteY22" fmla="*/ 109491 h 224901"/>
                    <a:gd name="connsiteX23" fmla="*/ 251534 w 251534"/>
                    <a:gd name="connsiteY23" fmla="*/ 100613 h 224901"/>
                    <a:gd name="connsiteX24" fmla="*/ 248575 w 251534"/>
                    <a:gd name="connsiteY24" fmla="*/ 76940 h 224901"/>
                    <a:gd name="connsiteX25" fmla="*/ 221942 w 251534"/>
                    <a:gd name="connsiteY25" fmla="*/ 68062 h 224901"/>
                    <a:gd name="connsiteX26" fmla="*/ 195309 w 251534"/>
                    <a:gd name="connsiteY26" fmla="*/ 50307 h 224901"/>
                    <a:gd name="connsiteX27" fmla="*/ 186431 w 251534"/>
                    <a:gd name="connsiteY27" fmla="*/ 44388 h 224901"/>
                    <a:gd name="connsiteX28" fmla="*/ 177554 w 251534"/>
                    <a:gd name="connsiteY28" fmla="*/ 41429 h 224901"/>
                    <a:gd name="connsiteX29" fmla="*/ 171635 w 251534"/>
                    <a:gd name="connsiteY29" fmla="*/ 35511 h 224901"/>
                    <a:gd name="connsiteX30" fmla="*/ 153880 w 251534"/>
                    <a:gd name="connsiteY30" fmla="*/ 29592 h 224901"/>
                    <a:gd name="connsiteX31" fmla="*/ 130206 w 251534"/>
                    <a:gd name="connsiteY31" fmla="*/ 17755 h 224901"/>
                    <a:gd name="connsiteX32" fmla="*/ 130206 w 251534"/>
                    <a:gd name="connsiteY32" fmla="*/ 17755 h 224901"/>
                    <a:gd name="connsiteX33" fmla="*/ 121328 w 251534"/>
                    <a:gd name="connsiteY33" fmla="*/ 11837 h 224901"/>
                    <a:gd name="connsiteX34" fmla="*/ 115410 w 251534"/>
                    <a:gd name="connsiteY34" fmla="*/ 5918 h 224901"/>
                    <a:gd name="connsiteX35" fmla="*/ 97655 w 251534"/>
                    <a:gd name="connsiteY35" fmla="*/ 0 h 224901"/>
                    <a:gd name="connsiteX36" fmla="*/ 53266 w 251534"/>
                    <a:gd name="connsiteY36" fmla="*/ 2959 h 224901"/>
                    <a:gd name="connsiteX37" fmla="*/ 44389 w 251534"/>
                    <a:gd name="connsiteY37" fmla="*/ 17755 h 224901"/>
                    <a:gd name="connsiteX38" fmla="*/ 38470 w 251534"/>
                    <a:gd name="connsiteY38" fmla="*/ 23674 h 224901"/>
                    <a:gd name="connsiteX39" fmla="*/ 26633 w 251534"/>
                    <a:gd name="connsiteY39" fmla="*/ 41429 h 224901"/>
                    <a:gd name="connsiteX40" fmla="*/ 17756 w 251534"/>
                    <a:gd name="connsiteY40" fmla="*/ 59184 h 224901"/>
                    <a:gd name="connsiteX41" fmla="*/ 14796 w 251534"/>
                    <a:gd name="connsiteY41" fmla="*/ 68062 h 224901"/>
                    <a:gd name="connsiteX42" fmla="*/ 8878 w 251534"/>
                    <a:gd name="connsiteY42" fmla="*/ 76940 h 224901"/>
                    <a:gd name="connsiteX43" fmla="*/ 2959 w 251534"/>
                    <a:gd name="connsiteY43" fmla="*/ 94695 h 224901"/>
                    <a:gd name="connsiteX44" fmla="*/ 0 w 251534"/>
                    <a:gd name="connsiteY44" fmla="*/ 103573 h 224901"/>
                    <a:gd name="connsiteX45" fmla="*/ 5919 w 251534"/>
                    <a:gd name="connsiteY45" fmla="*/ 124287 h 224901"/>
                    <a:gd name="connsiteX46" fmla="*/ 8878 w 251534"/>
                    <a:gd name="connsiteY46" fmla="*/ 94695 h 224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51534" h="224901">
                      <a:moveTo>
                        <a:pt x="8878" y="94695"/>
                      </a:moveTo>
                      <a:cubicBezTo>
                        <a:pt x="10851" y="95681"/>
                        <a:pt x="9939" y="106757"/>
                        <a:pt x="17756" y="130206"/>
                      </a:cubicBezTo>
                      <a:cubicBezTo>
                        <a:pt x="18742" y="133165"/>
                        <a:pt x="18510" y="136877"/>
                        <a:pt x="20715" y="139083"/>
                      </a:cubicBezTo>
                      <a:lnTo>
                        <a:pt x="26633" y="145002"/>
                      </a:lnTo>
                      <a:cubicBezTo>
                        <a:pt x="33091" y="164369"/>
                        <a:pt x="24123" y="145361"/>
                        <a:pt x="38470" y="156839"/>
                      </a:cubicBezTo>
                      <a:cubicBezTo>
                        <a:pt x="41247" y="159061"/>
                        <a:pt x="42074" y="163016"/>
                        <a:pt x="44389" y="165716"/>
                      </a:cubicBezTo>
                      <a:cubicBezTo>
                        <a:pt x="48021" y="169953"/>
                        <a:pt x="52280" y="173607"/>
                        <a:pt x="56226" y="177553"/>
                      </a:cubicBezTo>
                      <a:cubicBezTo>
                        <a:pt x="58199" y="179526"/>
                        <a:pt x="59497" y="182590"/>
                        <a:pt x="62144" y="183472"/>
                      </a:cubicBezTo>
                      <a:lnTo>
                        <a:pt x="71022" y="186431"/>
                      </a:lnTo>
                      <a:cubicBezTo>
                        <a:pt x="73981" y="188404"/>
                        <a:pt x="76649" y="190905"/>
                        <a:pt x="79899" y="192349"/>
                      </a:cubicBezTo>
                      <a:cubicBezTo>
                        <a:pt x="96586" y="199765"/>
                        <a:pt x="100071" y="198178"/>
                        <a:pt x="118369" y="201227"/>
                      </a:cubicBezTo>
                      <a:cubicBezTo>
                        <a:pt x="132653" y="203607"/>
                        <a:pt x="130608" y="203334"/>
                        <a:pt x="142043" y="207145"/>
                      </a:cubicBezTo>
                      <a:cubicBezTo>
                        <a:pt x="157036" y="222141"/>
                        <a:pt x="137634" y="204500"/>
                        <a:pt x="156839" y="216023"/>
                      </a:cubicBezTo>
                      <a:cubicBezTo>
                        <a:pt x="177151" y="228210"/>
                        <a:pt x="146487" y="216518"/>
                        <a:pt x="171635" y="224901"/>
                      </a:cubicBezTo>
                      <a:cubicBezTo>
                        <a:pt x="177554" y="223915"/>
                        <a:pt x="183773" y="224049"/>
                        <a:pt x="189391" y="221942"/>
                      </a:cubicBezTo>
                      <a:cubicBezTo>
                        <a:pt x="192003" y="220962"/>
                        <a:pt x="193566" y="218202"/>
                        <a:pt x="195309" y="216023"/>
                      </a:cubicBezTo>
                      <a:cubicBezTo>
                        <a:pt x="210230" y="197369"/>
                        <a:pt x="192863" y="215507"/>
                        <a:pt x="207146" y="201227"/>
                      </a:cubicBezTo>
                      <a:cubicBezTo>
                        <a:pt x="213946" y="180825"/>
                        <a:pt x="208653" y="187883"/>
                        <a:pt x="218983" y="177553"/>
                      </a:cubicBezTo>
                      <a:cubicBezTo>
                        <a:pt x="227364" y="152409"/>
                        <a:pt x="215676" y="183065"/>
                        <a:pt x="227860" y="162757"/>
                      </a:cubicBezTo>
                      <a:cubicBezTo>
                        <a:pt x="229465" y="160082"/>
                        <a:pt x="229425" y="156669"/>
                        <a:pt x="230820" y="153879"/>
                      </a:cubicBezTo>
                      <a:cubicBezTo>
                        <a:pt x="232410" y="150698"/>
                        <a:pt x="234765" y="147961"/>
                        <a:pt x="236738" y="145002"/>
                      </a:cubicBezTo>
                      <a:lnTo>
                        <a:pt x="245616" y="118369"/>
                      </a:lnTo>
                      <a:lnTo>
                        <a:pt x="248575" y="109491"/>
                      </a:lnTo>
                      <a:lnTo>
                        <a:pt x="251534" y="100613"/>
                      </a:lnTo>
                      <a:cubicBezTo>
                        <a:pt x="250548" y="92722"/>
                        <a:pt x="253135" y="83455"/>
                        <a:pt x="248575" y="76940"/>
                      </a:cubicBezTo>
                      <a:cubicBezTo>
                        <a:pt x="244688" y="71388"/>
                        <a:pt x="228324" y="72317"/>
                        <a:pt x="221942" y="68062"/>
                      </a:cubicBezTo>
                      <a:lnTo>
                        <a:pt x="195309" y="50307"/>
                      </a:lnTo>
                      <a:cubicBezTo>
                        <a:pt x="192350" y="48334"/>
                        <a:pt x="189805" y="45513"/>
                        <a:pt x="186431" y="44388"/>
                      </a:cubicBezTo>
                      <a:lnTo>
                        <a:pt x="177554" y="41429"/>
                      </a:lnTo>
                      <a:cubicBezTo>
                        <a:pt x="175581" y="39456"/>
                        <a:pt x="174130" y="36759"/>
                        <a:pt x="171635" y="35511"/>
                      </a:cubicBezTo>
                      <a:cubicBezTo>
                        <a:pt x="166055" y="32721"/>
                        <a:pt x="153880" y="29592"/>
                        <a:pt x="153880" y="29592"/>
                      </a:cubicBezTo>
                      <a:cubicBezTo>
                        <a:pt x="143549" y="19263"/>
                        <a:pt x="150608" y="24556"/>
                        <a:pt x="130206" y="17755"/>
                      </a:cubicBezTo>
                      <a:lnTo>
                        <a:pt x="130206" y="17755"/>
                      </a:lnTo>
                      <a:cubicBezTo>
                        <a:pt x="127247" y="15782"/>
                        <a:pt x="124105" y="14059"/>
                        <a:pt x="121328" y="11837"/>
                      </a:cubicBezTo>
                      <a:cubicBezTo>
                        <a:pt x="119149" y="10094"/>
                        <a:pt x="117905" y="7166"/>
                        <a:pt x="115410" y="5918"/>
                      </a:cubicBezTo>
                      <a:cubicBezTo>
                        <a:pt x="109830" y="3128"/>
                        <a:pt x="97655" y="0"/>
                        <a:pt x="97655" y="0"/>
                      </a:cubicBezTo>
                      <a:cubicBezTo>
                        <a:pt x="82859" y="986"/>
                        <a:pt x="67870" y="382"/>
                        <a:pt x="53266" y="2959"/>
                      </a:cubicBezTo>
                      <a:cubicBezTo>
                        <a:pt x="46558" y="4143"/>
                        <a:pt x="46648" y="13991"/>
                        <a:pt x="44389" y="17755"/>
                      </a:cubicBezTo>
                      <a:cubicBezTo>
                        <a:pt x="42953" y="20148"/>
                        <a:pt x="40144" y="21442"/>
                        <a:pt x="38470" y="23674"/>
                      </a:cubicBezTo>
                      <a:cubicBezTo>
                        <a:pt x="34202" y="29364"/>
                        <a:pt x="26633" y="41429"/>
                        <a:pt x="26633" y="41429"/>
                      </a:cubicBezTo>
                      <a:cubicBezTo>
                        <a:pt x="19197" y="63738"/>
                        <a:pt x="29226" y="36246"/>
                        <a:pt x="17756" y="59184"/>
                      </a:cubicBezTo>
                      <a:cubicBezTo>
                        <a:pt x="16361" y="61974"/>
                        <a:pt x="16191" y="65272"/>
                        <a:pt x="14796" y="68062"/>
                      </a:cubicBezTo>
                      <a:cubicBezTo>
                        <a:pt x="13205" y="71243"/>
                        <a:pt x="10322" y="73690"/>
                        <a:pt x="8878" y="76940"/>
                      </a:cubicBezTo>
                      <a:cubicBezTo>
                        <a:pt x="6344" y="82641"/>
                        <a:pt x="4932" y="88777"/>
                        <a:pt x="2959" y="94695"/>
                      </a:cubicBezTo>
                      <a:lnTo>
                        <a:pt x="0" y="103573"/>
                      </a:lnTo>
                      <a:cubicBezTo>
                        <a:pt x="554" y="105790"/>
                        <a:pt x="4097" y="121250"/>
                        <a:pt x="5919" y="124287"/>
                      </a:cubicBezTo>
                      <a:cubicBezTo>
                        <a:pt x="12534" y="135312"/>
                        <a:pt x="6905" y="93709"/>
                        <a:pt x="8878" y="9469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2" name="Freeform 87"/>
                <p:cNvSpPr/>
                <p:nvPr/>
              </p:nvSpPr>
              <p:spPr>
                <a:xfrm>
                  <a:off x="8025414" y="2965142"/>
                  <a:ext cx="198268" cy="198268"/>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3" name="Freeform 134"/>
                <p:cNvSpPr/>
                <p:nvPr/>
              </p:nvSpPr>
              <p:spPr>
                <a:xfrm rot="8729882">
                  <a:off x="7186567" y="1463711"/>
                  <a:ext cx="257401" cy="192881"/>
                </a:xfrm>
                <a:custGeom>
                  <a:avLst/>
                  <a:gdLst>
                    <a:gd name="connsiteX0" fmla="*/ 21431 w 257401"/>
                    <a:gd name="connsiteY0" fmla="*/ 64293 h 192881"/>
                    <a:gd name="connsiteX1" fmla="*/ 33337 w 257401"/>
                    <a:gd name="connsiteY1" fmla="*/ 57150 h 192881"/>
                    <a:gd name="connsiteX2" fmla="*/ 45244 w 257401"/>
                    <a:gd name="connsiteY2" fmla="*/ 47625 h 192881"/>
                    <a:gd name="connsiteX3" fmla="*/ 50006 w 257401"/>
                    <a:gd name="connsiteY3" fmla="*/ 40481 h 192881"/>
                    <a:gd name="connsiteX4" fmla="*/ 64294 w 257401"/>
                    <a:gd name="connsiteY4" fmla="*/ 33337 h 192881"/>
                    <a:gd name="connsiteX5" fmla="*/ 69056 w 257401"/>
                    <a:gd name="connsiteY5" fmla="*/ 26193 h 192881"/>
                    <a:gd name="connsiteX6" fmla="*/ 83344 w 257401"/>
                    <a:gd name="connsiteY6" fmla="*/ 21431 h 192881"/>
                    <a:gd name="connsiteX7" fmla="*/ 97631 w 257401"/>
                    <a:gd name="connsiteY7" fmla="*/ 14287 h 192881"/>
                    <a:gd name="connsiteX8" fmla="*/ 111919 w 257401"/>
                    <a:gd name="connsiteY8" fmla="*/ 7143 h 192881"/>
                    <a:gd name="connsiteX9" fmla="*/ 135731 w 257401"/>
                    <a:gd name="connsiteY9" fmla="*/ 4762 h 192881"/>
                    <a:gd name="connsiteX10" fmla="*/ 147637 w 257401"/>
                    <a:gd name="connsiteY10" fmla="*/ 2381 h 192881"/>
                    <a:gd name="connsiteX11" fmla="*/ 178594 w 257401"/>
                    <a:gd name="connsiteY11" fmla="*/ 0 h 192881"/>
                    <a:gd name="connsiteX12" fmla="*/ 216694 w 257401"/>
                    <a:gd name="connsiteY12" fmla="*/ 2381 h 192881"/>
                    <a:gd name="connsiteX13" fmla="*/ 230981 w 257401"/>
                    <a:gd name="connsiteY13" fmla="*/ 7143 h 192881"/>
                    <a:gd name="connsiteX14" fmla="*/ 238125 w 257401"/>
                    <a:gd name="connsiteY14" fmla="*/ 11906 h 192881"/>
                    <a:gd name="connsiteX15" fmla="*/ 247650 w 257401"/>
                    <a:gd name="connsiteY15" fmla="*/ 26193 h 192881"/>
                    <a:gd name="connsiteX16" fmla="*/ 252412 w 257401"/>
                    <a:gd name="connsiteY16" fmla="*/ 45243 h 192881"/>
                    <a:gd name="connsiteX17" fmla="*/ 254794 w 257401"/>
                    <a:gd name="connsiteY17" fmla="*/ 52387 h 192881"/>
                    <a:gd name="connsiteX18" fmla="*/ 254794 w 257401"/>
                    <a:gd name="connsiteY18" fmla="*/ 97631 h 192881"/>
                    <a:gd name="connsiteX19" fmla="*/ 252412 w 257401"/>
                    <a:gd name="connsiteY19" fmla="*/ 104775 h 192881"/>
                    <a:gd name="connsiteX20" fmla="*/ 242887 w 257401"/>
                    <a:gd name="connsiteY20" fmla="*/ 119062 h 192881"/>
                    <a:gd name="connsiteX21" fmla="*/ 235744 w 257401"/>
                    <a:gd name="connsiteY21" fmla="*/ 133350 h 192881"/>
                    <a:gd name="connsiteX22" fmla="*/ 233362 w 257401"/>
                    <a:gd name="connsiteY22" fmla="*/ 140493 h 192881"/>
                    <a:gd name="connsiteX23" fmla="*/ 228600 w 257401"/>
                    <a:gd name="connsiteY23" fmla="*/ 147637 h 192881"/>
                    <a:gd name="connsiteX24" fmla="*/ 226219 w 257401"/>
                    <a:gd name="connsiteY24" fmla="*/ 154781 h 192881"/>
                    <a:gd name="connsiteX25" fmla="*/ 204787 w 257401"/>
                    <a:gd name="connsiteY25" fmla="*/ 166687 h 192881"/>
                    <a:gd name="connsiteX26" fmla="*/ 197644 w 257401"/>
                    <a:gd name="connsiteY26" fmla="*/ 171450 h 192881"/>
                    <a:gd name="connsiteX27" fmla="*/ 178594 w 257401"/>
                    <a:gd name="connsiteY27" fmla="*/ 176212 h 192881"/>
                    <a:gd name="connsiteX28" fmla="*/ 164306 w 257401"/>
                    <a:gd name="connsiteY28" fmla="*/ 178593 h 192881"/>
                    <a:gd name="connsiteX29" fmla="*/ 142875 w 257401"/>
                    <a:gd name="connsiteY29" fmla="*/ 185737 h 192881"/>
                    <a:gd name="connsiteX30" fmla="*/ 135731 w 257401"/>
                    <a:gd name="connsiteY30" fmla="*/ 188118 h 192881"/>
                    <a:gd name="connsiteX31" fmla="*/ 128587 w 257401"/>
                    <a:gd name="connsiteY31" fmla="*/ 190500 h 192881"/>
                    <a:gd name="connsiteX32" fmla="*/ 107156 w 257401"/>
                    <a:gd name="connsiteY32" fmla="*/ 192881 h 192881"/>
                    <a:gd name="connsiteX33" fmla="*/ 30956 w 257401"/>
                    <a:gd name="connsiteY33" fmla="*/ 190500 h 192881"/>
                    <a:gd name="connsiteX34" fmla="*/ 23812 w 257401"/>
                    <a:gd name="connsiteY34" fmla="*/ 185737 h 192881"/>
                    <a:gd name="connsiteX35" fmla="*/ 7144 w 257401"/>
                    <a:gd name="connsiteY35" fmla="*/ 164306 h 192881"/>
                    <a:gd name="connsiteX36" fmla="*/ 2381 w 257401"/>
                    <a:gd name="connsiteY36" fmla="*/ 150018 h 192881"/>
                    <a:gd name="connsiteX37" fmla="*/ 0 w 257401"/>
                    <a:gd name="connsiteY37" fmla="*/ 142875 h 192881"/>
                    <a:gd name="connsiteX38" fmla="*/ 2381 w 257401"/>
                    <a:gd name="connsiteY38" fmla="*/ 107156 h 192881"/>
                    <a:gd name="connsiteX39" fmla="*/ 4762 w 257401"/>
                    <a:gd name="connsiteY39" fmla="*/ 92868 h 192881"/>
                    <a:gd name="connsiteX40" fmla="*/ 28575 w 257401"/>
                    <a:gd name="connsiteY40" fmla="*/ 69056 h 192881"/>
                    <a:gd name="connsiteX41" fmla="*/ 21431 w 257401"/>
                    <a:gd name="connsiteY41" fmla="*/ 64293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7401" h="192881">
                      <a:moveTo>
                        <a:pt x="21431" y="64293"/>
                      </a:moveTo>
                      <a:cubicBezTo>
                        <a:pt x="22225" y="62309"/>
                        <a:pt x="29823" y="60162"/>
                        <a:pt x="33337" y="57150"/>
                      </a:cubicBezTo>
                      <a:cubicBezTo>
                        <a:pt x="47046" y="45400"/>
                        <a:pt x="28760" y="53119"/>
                        <a:pt x="45244" y="47625"/>
                      </a:cubicBezTo>
                      <a:cubicBezTo>
                        <a:pt x="46831" y="45244"/>
                        <a:pt x="47982" y="42505"/>
                        <a:pt x="50006" y="40481"/>
                      </a:cubicBezTo>
                      <a:cubicBezTo>
                        <a:pt x="54623" y="35864"/>
                        <a:pt x="58483" y="35274"/>
                        <a:pt x="64294" y="33337"/>
                      </a:cubicBezTo>
                      <a:cubicBezTo>
                        <a:pt x="65881" y="30956"/>
                        <a:pt x="66629" y="27710"/>
                        <a:pt x="69056" y="26193"/>
                      </a:cubicBezTo>
                      <a:cubicBezTo>
                        <a:pt x="73313" y="23532"/>
                        <a:pt x="83344" y="21431"/>
                        <a:pt x="83344" y="21431"/>
                      </a:cubicBezTo>
                      <a:cubicBezTo>
                        <a:pt x="103800" y="7791"/>
                        <a:pt x="77927" y="24138"/>
                        <a:pt x="97631" y="14287"/>
                      </a:cubicBezTo>
                      <a:cubicBezTo>
                        <a:pt x="105477" y="10364"/>
                        <a:pt x="103276" y="8473"/>
                        <a:pt x="111919" y="7143"/>
                      </a:cubicBezTo>
                      <a:cubicBezTo>
                        <a:pt x="119803" y="5930"/>
                        <a:pt x="127824" y="5816"/>
                        <a:pt x="135731" y="4762"/>
                      </a:cubicBezTo>
                      <a:cubicBezTo>
                        <a:pt x="139743" y="4227"/>
                        <a:pt x="143614" y="2828"/>
                        <a:pt x="147637" y="2381"/>
                      </a:cubicBezTo>
                      <a:cubicBezTo>
                        <a:pt x="157923" y="1238"/>
                        <a:pt x="168275" y="794"/>
                        <a:pt x="178594" y="0"/>
                      </a:cubicBezTo>
                      <a:cubicBezTo>
                        <a:pt x="191294" y="794"/>
                        <a:pt x="204086" y="662"/>
                        <a:pt x="216694" y="2381"/>
                      </a:cubicBezTo>
                      <a:cubicBezTo>
                        <a:pt x="221668" y="3059"/>
                        <a:pt x="230981" y="7143"/>
                        <a:pt x="230981" y="7143"/>
                      </a:cubicBezTo>
                      <a:cubicBezTo>
                        <a:pt x="233362" y="8731"/>
                        <a:pt x="236240" y="9752"/>
                        <a:pt x="238125" y="11906"/>
                      </a:cubicBezTo>
                      <a:cubicBezTo>
                        <a:pt x="241894" y="16213"/>
                        <a:pt x="247650" y="26193"/>
                        <a:pt x="247650" y="26193"/>
                      </a:cubicBezTo>
                      <a:cubicBezTo>
                        <a:pt x="253096" y="42532"/>
                        <a:pt x="246661" y="22240"/>
                        <a:pt x="252412" y="45243"/>
                      </a:cubicBezTo>
                      <a:cubicBezTo>
                        <a:pt x="253021" y="47678"/>
                        <a:pt x="254000" y="50006"/>
                        <a:pt x="254794" y="52387"/>
                      </a:cubicBezTo>
                      <a:cubicBezTo>
                        <a:pt x="258007" y="74884"/>
                        <a:pt x="258525" y="69651"/>
                        <a:pt x="254794" y="97631"/>
                      </a:cubicBezTo>
                      <a:cubicBezTo>
                        <a:pt x="254462" y="100119"/>
                        <a:pt x="253631" y="102581"/>
                        <a:pt x="252412" y="104775"/>
                      </a:cubicBezTo>
                      <a:cubicBezTo>
                        <a:pt x="249632" y="109778"/>
                        <a:pt x="242887" y="119062"/>
                        <a:pt x="242887" y="119062"/>
                      </a:cubicBezTo>
                      <a:cubicBezTo>
                        <a:pt x="236906" y="137009"/>
                        <a:pt x="244971" y="114896"/>
                        <a:pt x="235744" y="133350"/>
                      </a:cubicBezTo>
                      <a:cubicBezTo>
                        <a:pt x="234621" y="135595"/>
                        <a:pt x="234485" y="138248"/>
                        <a:pt x="233362" y="140493"/>
                      </a:cubicBezTo>
                      <a:cubicBezTo>
                        <a:pt x="232082" y="143053"/>
                        <a:pt x="229880" y="145077"/>
                        <a:pt x="228600" y="147637"/>
                      </a:cubicBezTo>
                      <a:cubicBezTo>
                        <a:pt x="227478" y="149882"/>
                        <a:pt x="227994" y="153006"/>
                        <a:pt x="226219" y="154781"/>
                      </a:cubicBezTo>
                      <a:cubicBezTo>
                        <a:pt x="218031" y="162969"/>
                        <a:pt x="213771" y="163693"/>
                        <a:pt x="204787" y="166687"/>
                      </a:cubicBezTo>
                      <a:cubicBezTo>
                        <a:pt x="202406" y="168275"/>
                        <a:pt x="200204" y="170170"/>
                        <a:pt x="197644" y="171450"/>
                      </a:cubicBezTo>
                      <a:cubicBezTo>
                        <a:pt x="192925" y="173810"/>
                        <a:pt x="182861" y="175436"/>
                        <a:pt x="178594" y="176212"/>
                      </a:cubicBezTo>
                      <a:cubicBezTo>
                        <a:pt x="173844" y="177076"/>
                        <a:pt x="169069" y="177799"/>
                        <a:pt x="164306" y="178593"/>
                      </a:cubicBezTo>
                      <a:lnTo>
                        <a:pt x="142875" y="185737"/>
                      </a:lnTo>
                      <a:lnTo>
                        <a:pt x="135731" y="188118"/>
                      </a:lnTo>
                      <a:cubicBezTo>
                        <a:pt x="133350" y="188912"/>
                        <a:pt x="131082" y="190223"/>
                        <a:pt x="128587" y="190500"/>
                      </a:cubicBezTo>
                      <a:lnTo>
                        <a:pt x="107156" y="192881"/>
                      </a:lnTo>
                      <a:cubicBezTo>
                        <a:pt x="81756" y="192087"/>
                        <a:pt x="56276" y="192670"/>
                        <a:pt x="30956" y="190500"/>
                      </a:cubicBezTo>
                      <a:cubicBezTo>
                        <a:pt x="28104" y="190256"/>
                        <a:pt x="26011" y="187569"/>
                        <a:pt x="23812" y="185737"/>
                      </a:cubicBezTo>
                      <a:cubicBezTo>
                        <a:pt x="18124" y="180996"/>
                        <a:pt x="9186" y="170430"/>
                        <a:pt x="7144" y="164306"/>
                      </a:cubicBezTo>
                      <a:lnTo>
                        <a:pt x="2381" y="150018"/>
                      </a:lnTo>
                      <a:lnTo>
                        <a:pt x="0" y="142875"/>
                      </a:lnTo>
                      <a:cubicBezTo>
                        <a:pt x="794" y="130969"/>
                        <a:pt x="1250" y="119035"/>
                        <a:pt x="2381" y="107156"/>
                      </a:cubicBezTo>
                      <a:cubicBezTo>
                        <a:pt x="2839" y="102349"/>
                        <a:pt x="2905" y="97325"/>
                        <a:pt x="4762" y="92868"/>
                      </a:cubicBezTo>
                      <a:cubicBezTo>
                        <a:pt x="10868" y="78214"/>
                        <a:pt x="16120" y="77360"/>
                        <a:pt x="28575" y="69056"/>
                      </a:cubicBezTo>
                      <a:cubicBezTo>
                        <a:pt x="37198" y="63307"/>
                        <a:pt x="20637" y="66277"/>
                        <a:pt x="21431" y="64293"/>
                      </a:cubicBezTo>
                      <a:close/>
                    </a:path>
                  </a:pathLst>
                </a:cu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4" name="Freeform 135"/>
                <p:cNvSpPr/>
                <p:nvPr/>
              </p:nvSpPr>
              <p:spPr>
                <a:xfrm>
                  <a:off x="7353568" y="1553997"/>
                  <a:ext cx="193300" cy="198603"/>
                </a:xfrm>
                <a:custGeom>
                  <a:avLst/>
                  <a:gdLst>
                    <a:gd name="connsiteX0" fmla="*/ 2371 w 193300"/>
                    <a:gd name="connsiteY0" fmla="*/ 111714 h 198603"/>
                    <a:gd name="connsiteX1" fmla="*/ 23059 w 193300"/>
                    <a:gd name="connsiteY1" fmla="*/ 103439 h 198603"/>
                    <a:gd name="connsiteX2" fmla="*/ 47884 w 193300"/>
                    <a:gd name="connsiteY2" fmla="*/ 53788 h 198603"/>
                    <a:gd name="connsiteX3" fmla="*/ 56160 w 193300"/>
                    <a:gd name="connsiteY3" fmla="*/ 28963 h 198603"/>
                    <a:gd name="connsiteX4" fmla="*/ 60297 w 193300"/>
                    <a:gd name="connsiteY4" fmla="*/ 12413 h 198603"/>
                    <a:gd name="connsiteX5" fmla="*/ 68572 w 193300"/>
                    <a:gd name="connsiteY5" fmla="*/ 0 h 198603"/>
                    <a:gd name="connsiteX6" fmla="*/ 114085 w 193300"/>
                    <a:gd name="connsiteY6" fmla="*/ 8275 h 198603"/>
                    <a:gd name="connsiteX7" fmla="*/ 134773 w 193300"/>
                    <a:gd name="connsiteY7" fmla="*/ 24826 h 198603"/>
                    <a:gd name="connsiteX8" fmla="*/ 172011 w 193300"/>
                    <a:gd name="connsiteY8" fmla="*/ 45513 h 198603"/>
                    <a:gd name="connsiteX9" fmla="*/ 180286 w 193300"/>
                    <a:gd name="connsiteY9" fmla="*/ 57926 h 198603"/>
                    <a:gd name="connsiteX10" fmla="*/ 192699 w 193300"/>
                    <a:gd name="connsiteY10" fmla="*/ 62064 h 198603"/>
                    <a:gd name="connsiteX11" fmla="*/ 172011 w 193300"/>
                    <a:gd name="connsiteY11" fmla="*/ 95164 h 198603"/>
                    <a:gd name="connsiteX12" fmla="*/ 159598 w 193300"/>
                    <a:gd name="connsiteY12" fmla="*/ 107577 h 198603"/>
                    <a:gd name="connsiteX13" fmla="*/ 147186 w 193300"/>
                    <a:gd name="connsiteY13" fmla="*/ 132402 h 198603"/>
                    <a:gd name="connsiteX14" fmla="*/ 138911 w 193300"/>
                    <a:gd name="connsiteY14" fmla="*/ 157227 h 198603"/>
                    <a:gd name="connsiteX15" fmla="*/ 130636 w 193300"/>
                    <a:gd name="connsiteY15" fmla="*/ 169640 h 198603"/>
                    <a:gd name="connsiteX16" fmla="*/ 118223 w 193300"/>
                    <a:gd name="connsiteY16" fmla="*/ 194465 h 198603"/>
                    <a:gd name="connsiteX17" fmla="*/ 105810 w 193300"/>
                    <a:gd name="connsiteY17" fmla="*/ 198603 h 198603"/>
                    <a:gd name="connsiteX18" fmla="*/ 93398 w 193300"/>
                    <a:gd name="connsiteY18" fmla="*/ 190328 h 198603"/>
                    <a:gd name="connsiteX19" fmla="*/ 72710 w 193300"/>
                    <a:gd name="connsiteY19" fmla="*/ 169640 h 198603"/>
                    <a:gd name="connsiteX20" fmla="*/ 60297 w 193300"/>
                    <a:gd name="connsiteY20" fmla="*/ 161365 h 198603"/>
                    <a:gd name="connsiteX21" fmla="*/ 27197 w 193300"/>
                    <a:gd name="connsiteY21" fmla="*/ 132402 h 198603"/>
                    <a:gd name="connsiteX22" fmla="*/ 14784 w 193300"/>
                    <a:gd name="connsiteY22" fmla="*/ 119989 h 198603"/>
                    <a:gd name="connsiteX23" fmla="*/ 2371 w 193300"/>
                    <a:gd name="connsiteY23" fmla="*/ 115852 h 198603"/>
                    <a:gd name="connsiteX24" fmla="*/ 2371 w 193300"/>
                    <a:gd name="connsiteY24" fmla="*/ 111714 h 19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3300" h="198603">
                      <a:moveTo>
                        <a:pt x="2371" y="111714"/>
                      </a:moveTo>
                      <a:cubicBezTo>
                        <a:pt x="5819" y="109645"/>
                        <a:pt x="17508" y="108373"/>
                        <a:pt x="23059" y="103439"/>
                      </a:cubicBezTo>
                      <a:cubicBezTo>
                        <a:pt x="38257" y="89930"/>
                        <a:pt x="41894" y="71758"/>
                        <a:pt x="47884" y="53788"/>
                      </a:cubicBezTo>
                      <a:lnTo>
                        <a:pt x="56160" y="28963"/>
                      </a:lnTo>
                      <a:cubicBezTo>
                        <a:pt x="57539" y="23446"/>
                        <a:pt x="58057" y="17640"/>
                        <a:pt x="60297" y="12413"/>
                      </a:cubicBezTo>
                      <a:cubicBezTo>
                        <a:pt x="62256" y="7842"/>
                        <a:pt x="65814" y="4138"/>
                        <a:pt x="68572" y="0"/>
                      </a:cubicBezTo>
                      <a:cubicBezTo>
                        <a:pt x="79978" y="1426"/>
                        <a:pt x="101330" y="1898"/>
                        <a:pt x="114085" y="8275"/>
                      </a:cubicBezTo>
                      <a:cubicBezTo>
                        <a:pt x="134340" y="18402"/>
                        <a:pt x="119376" y="13278"/>
                        <a:pt x="134773" y="24826"/>
                      </a:cubicBezTo>
                      <a:cubicBezTo>
                        <a:pt x="157535" y="41898"/>
                        <a:pt x="152659" y="39063"/>
                        <a:pt x="172011" y="45513"/>
                      </a:cubicBezTo>
                      <a:cubicBezTo>
                        <a:pt x="174769" y="49651"/>
                        <a:pt x="176403" y="54819"/>
                        <a:pt x="180286" y="57926"/>
                      </a:cubicBezTo>
                      <a:cubicBezTo>
                        <a:pt x="183692" y="60651"/>
                        <a:pt x="192082" y="57746"/>
                        <a:pt x="192699" y="62064"/>
                      </a:cubicBezTo>
                      <a:cubicBezTo>
                        <a:pt x="196157" y="86270"/>
                        <a:pt x="184096" y="85093"/>
                        <a:pt x="172011" y="95164"/>
                      </a:cubicBezTo>
                      <a:cubicBezTo>
                        <a:pt x="167516" y="98910"/>
                        <a:pt x="163736" y="103439"/>
                        <a:pt x="159598" y="107577"/>
                      </a:cubicBezTo>
                      <a:cubicBezTo>
                        <a:pt x="144513" y="152836"/>
                        <a:pt x="168571" y="84286"/>
                        <a:pt x="147186" y="132402"/>
                      </a:cubicBezTo>
                      <a:cubicBezTo>
                        <a:pt x="143643" y="140373"/>
                        <a:pt x="143749" y="149969"/>
                        <a:pt x="138911" y="157227"/>
                      </a:cubicBezTo>
                      <a:cubicBezTo>
                        <a:pt x="136153" y="161365"/>
                        <a:pt x="132860" y="165192"/>
                        <a:pt x="130636" y="169640"/>
                      </a:cubicBezTo>
                      <a:cubicBezTo>
                        <a:pt x="125639" y="179633"/>
                        <a:pt x="128104" y="186561"/>
                        <a:pt x="118223" y="194465"/>
                      </a:cubicBezTo>
                      <a:cubicBezTo>
                        <a:pt x="114817" y="197190"/>
                        <a:pt x="109948" y="197224"/>
                        <a:pt x="105810" y="198603"/>
                      </a:cubicBezTo>
                      <a:cubicBezTo>
                        <a:pt x="101673" y="195845"/>
                        <a:pt x="97140" y="193602"/>
                        <a:pt x="93398" y="190328"/>
                      </a:cubicBezTo>
                      <a:cubicBezTo>
                        <a:pt x="86059" y="183906"/>
                        <a:pt x="80825" y="175050"/>
                        <a:pt x="72710" y="169640"/>
                      </a:cubicBezTo>
                      <a:lnTo>
                        <a:pt x="60297" y="161365"/>
                      </a:lnTo>
                      <a:cubicBezTo>
                        <a:pt x="36852" y="126196"/>
                        <a:pt x="75466" y="180671"/>
                        <a:pt x="27197" y="132402"/>
                      </a:cubicBezTo>
                      <a:cubicBezTo>
                        <a:pt x="23059" y="128264"/>
                        <a:pt x="19653" y="123235"/>
                        <a:pt x="14784" y="119989"/>
                      </a:cubicBezTo>
                      <a:cubicBezTo>
                        <a:pt x="11155" y="117570"/>
                        <a:pt x="6420" y="117472"/>
                        <a:pt x="2371" y="115852"/>
                      </a:cubicBezTo>
                      <a:cubicBezTo>
                        <a:pt x="-492" y="114707"/>
                        <a:pt x="-1077" y="113783"/>
                        <a:pt x="2371" y="111714"/>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5" name="Freeform 136"/>
                <p:cNvSpPr/>
                <p:nvPr/>
              </p:nvSpPr>
              <p:spPr>
                <a:xfrm>
                  <a:off x="8468513" y="2216944"/>
                  <a:ext cx="251534" cy="224901"/>
                </a:xfrm>
                <a:custGeom>
                  <a:avLst/>
                  <a:gdLst>
                    <a:gd name="connsiteX0" fmla="*/ 8878 w 251534"/>
                    <a:gd name="connsiteY0" fmla="*/ 94695 h 224901"/>
                    <a:gd name="connsiteX1" fmla="*/ 17756 w 251534"/>
                    <a:gd name="connsiteY1" fmla="*/ 130206 h 224901"/>
                    <a:gd name="connsiteX2" fmla="*/ 20715 w 251534"/>
                    <a:gd name="connsiteY2" fmla="*/ 139083 h 224901"/>
                    <a:gd name="connsiteX3" fmla="*/ 26633 w 251534"/>
                    <a:gd name="connsiteY3" fmla="*/ 145002 h 224901"/>
                    <a:gd name="connsiteX4" fmla="*/ 38470 w 251534"/>
                    <a:gd name="connsiteY4" fmla="*/ 156839 h 224901"/>
                    <a:gd name="connsiteX5" fmla="*/ 44389 w 251534"/>
                    <a:gd name="connsiteY5" fmla="*/ 165716 h 224901"/>
                    <a:gd name="connsiteX6" fmla="*/ 56226 w 251534"/>
                    <a:gd name="connsiteY6" fmla="*/ 177553 h 224901"/>
                    <a:gd name="connsiteX7" fmla="*/ 62144 w 251534"/>
                    <a:gd name="connsiteY7" fmla="*/ 183472 h 224901"/>
                    <a:gd name="connsiteX8" fmla="*/ 71022 w 251534"/>
                    <a:gd name="connsiteY8" fmla="*/ 186431 h 224901"/>
                    <a:gd name="connsiteX9" fmla="*/ 79899 w 251534"/>
                    <a:gd name="connsiteY9" fmla="*/ 192349 h 224901"/>
                    <a:gd name="connsiteX10" fmla="*/ 118369 w 251534"/>
                    <a:gd name="connsiteY10" fmla="*/ 201227 h 224901"/>
                    <a:gd name="connsiteX11" fmla="*/ 142043 w 251534"/>
                    <a:gd name="connsiteY11" fmla="*/ 207145 h 224901"/>
                    <a:gd name="connsiteX12" fmla="*/ 156839 w 251534"/>
                    <a:gd name="connsiteY12" fmla="*/ 216023 h 224901"/>
                    <a:gd name="connsiteX13" fmla="*/ 171635 w 251534"/>
                    <a:gd name="connsiteY13" fmla="*/ 224901 h 224901"/>
                    <a:gd name="connsiteX14" fmla="*/ 189391 w 251534"/>
                    <a:gd name="connsiteY14" fmla="*/ 221942 h 224901"/>
                    <a:gd name="connsiteX15" fmla="*/ 195309 w 251534"/>
                    <a:gd name="connsiteY15" fmla="*/ 216023 h 224901"/>
                    <a:gd name="connsiteX16" fmla="*/ 207146 w 251534"/>
                    <a:gd name="connsiteY16" fmla="*/ 201227 h 224901"/>
                    <a:gd name="connsiteX17" fmla="*/ 218983 w 251534"/>
                    <a:gd name="connsiteY17" fmla="*/ 177553 h 224901"/>
                    <a:gd name="connsiteX18" fmla="*/ 227860 w 251534"/>
                    <a:gd name="connsiteY18" fmla="*/ 162757 h 224901"/>
                    <a:gd name="connsiteX19" fmla="*/ 230820 w 251534"/>
                    <a:gd name="connsiteY19" fmla="*/ 153879 h 224901"/>
                    <a:gd name="connsiteX20" fmla="*/ 236738 w 251534"/>
                    <a:gd name="connsiteY20" fmla="*/ 145002 h 224901"/>
                    <a:gd name="connsiteX21" fmla="*/ 245616 w 251534"/>
                    <a:gd name="connsiteY21" fmla="*/ 118369 h 224901"/>
                    <a:gd name="connsiteX22" fmla="*/ 248575 w 251534"/>
                    <a:gd name="connsiteY22" fmla="*/ 109491 h 224901"/>
                    <a:gd name="connsiteX23" fmla="*/ 251534 w 251534"/>
                    <a:gd name="connsiteY23" fmla="*/ 100613 h 224901"/>
                    <a:gd name="connsiteX24" fmla="*/ 248575 w 251534"/>
                    <a:gd name="connsiteY24" fmla="*/ 76940 h 224901"/>
                    <a:gd name="connsiteX25" fmla="*/ 221942 w 251534"/>
                    <a:gd name="connsiteY25" fmla="*/ 68062 h 224901"/>
                    <a:gd name="connsiteX26" fmla="*/ 195309 w 251534"/>
                    <a:gd name="connsiteY26" fmla="*/ 50307 h 224901"/>
                    <a:gd name="connsiteX27" fmla="*/ 186431 w 251534"/>
                    <a:gd name="connsiteY27" fmla="*/ 44388 h 224901"/>
                    <a:gd name="connsiteX28" fmla="*/ 177554 w 251534"/>
                    <a:gd name="connsiteY28" fmla="*/ 41429 h 224901"/>
                    <a:gd name="connsiteX29" fmla="*/ 171635 w 251534"/>
                    <a:gd name="connsiteY29" fmla="*/ 35511 h 224901"/>
                    <a:gd name="connsiteX30" fmla="*/ 153880 w 251534"/>
                    <a:gd name="connsiteY30" fmla="*/ 29592 h 224901"/>
                    <a:gd name="connsiteX31" fmla="*/ 130206 w 251534"/>
                    <a:gd name="connsiteY31" fmla="*/ 17755 h 224901"/>
                    <a:gd name="connsiteX32" fmla="*/ 130206 w 251534"/>
                    <a:gd name="connsiteY32" fmla="*/ 17755 h 224901"/>
                    <a:gd name="connsiteX33" fmla="*/ 121328 w 251534"/>
                    <a:gd name="connsiteY33" fmla="*/ 11837 h 224901"/>
                    <a:gd name="connsiteX34" fmla="*/ 115410 w 251534"/>
                    <a:gd name="connsiteY34" fmla="*/ 5918 h 224901"/>
                    <a:gd name="connsiteX35" fmla="*/ 97655 w 251534"/>
                    <a:gd name="connsiteY35" fmla="*/ 0 h 224901"/>
                    <a:gd name="connsiteX36" fmla="*/ 53266 w 251534"/>
                    <a:gd name="connsiteY36" fmla="*/ 2959 h 224901"/>
                    <a:gd name="connsiteX37" fmla="*/ 44389 w 251534"/>
                    <a:gd name="connsiteY37" fmla="*/ 17755 h 224901"/>
                    <a:gd name="connsiteX38" fmla="*/ 38470 w 251534"/>
                    <a:gd name="connsiteY38" fmla="*/ 23674 h 224901"/>
                    <a:gd name="connsiteX39" fmla="*/ 26633 w 251534"/>
                    <a:gd name="connsiteY39" fmla="*/ 41429 h 224901"/>
                    <a:gd name="connsiteX40" fmla="*/ 17756 w 251534"/>
                    <a:gd name="connsiteY40" fmla="*/ 59184 h 224901"/>
                    <a:gd name="connsiteX41" fmla="*/ 14796 w 251534"/>
                    <a:gd name="connsiteY41" fmla="*/ 68062 h 224901"/>
                    <a:gd name="connsiteX42" fmla="*/ 8878 w 251534"/>
                    <a:gd name="connsiteY42" fmla="*/ 76940 h 224901"/>
                    <a:gd name="connsiteX43" fmla="*/ 2959 w 251534"/>
                    <a:gd name="connsiteY43" fmla="*/ 94695 h 224901"/>
                    <a:gd name="connsiteX44" fmla="*/ 0 w 251534"/>
                    <a:gd name="connsiteY44" fmla="*/ 103573 h 224901"/>
                    <a:gd name="connsiteX45" fmla="*/ 5919 w 251534"/>
                    <a:gd name="connsiteY45" fmla="*/ 124287 h 224901"/>
                    <a:gd name="connsiteX46" fmla="*/ 8878 w 251534"/>
                    <a:gd name="connsiteY46" fmla="*/ 94695 h 224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51534" h="224901">
                      <a:moveTo>
                        <a:pt x="8878" y="94695"/>
                      </a:moveTo>
                      <a:cubicBezTo>
                        <a:pt x="10851" y="95681"/>
                        <a:pt x="9939" y="106757"/>
                        <a:pt x="17756" y="130206"/>
                      </a:cubicBezTo>
                      <a:cubicBezTo>
                        <a:pt x="18742" y="133165"/>
                        <a:pt x="18510" y="136877"/>
                        <a:pt x="20715" y="139083"/>
                      </a:cubicBezTo>
                      <a:lnTo>
                        <a:pt x="26633" y="145002"/>
                      </a:lnTo>
                      <a:cubicBezTo>
                        <a:pt x="33091" y="164369"/>
                        <a:pt x="24123" y="145361"/>
                        <a:pt x="38470" y="156839"/>
                      </a:cubicBezTo>
                      <a:cubicBezTo>
                        <a:pt x="41247" y="159061"/>
                        <a:pt x="42074" y="163016"/>
                        <a:pt x="44389" y="165716"/>
                      </a:cubicBezTo>
                      <a:cubicBezTo>
                        <a:pt x="48021" y="169953"/>
                        <a:pt x="52280" y="173607"/>
                        <a:pt x="56226" y="177553"/>
                      </a:cubicBezTo>
                      <a:cubicBezTo>
                        <a:pt x="58199" y="179526"/>
                        <a:pt x="59497" y="182590"/>
                        <a:pt x="62144" y="183472"/>
                      </a:cubicBezTo>
                      <a:lnTo>
                        <a:pt x="71022" y="186431"/>
                      </a:lnTo>
                      <a:cubicBezTo>
                        <a:pt x="73981" y="188404"/>
                        <a:pt x="76649" y="190905"/>
                        <a:pt x="79899" y="192349"/>
                      </a:cubicBezTo>
                      <a:cubicBezTo>
                        <a:pt x="96586" y="199765"/>
                        <a:pt x="100071" y="198178"/>
                        <a:pt x="118369" y="201227"/>
                      </a:cubicBezTo>
                      <a:cubicBezTo>
                        <a:pt x="132653" y="203607"/>
                        <a:pt x="130608" y="203334"/>
                        <a:pt x="142043" y="207145"/>
                      </a:cubicBezTo>
                      <a:cubicBezTo>
                        <a:pt x="157036" y="222141"/>
                        <a:pt x="137634" y="204500"/>
                        <a:pt x="156839" y="216023"/>
                      </a:cubicBezTo>
                      <a:cubicBezTo>
                        <a:pt x="177151" y="228210"/>
                        <a:pt x="146487" y="216518"/>
                        <a:pt x="171635" y="224901"/>
                      </a:cubicBezTo>
                      <a:cubicBezTo>
                        <a:pt x="177554" y="223915"/>
                        <a:pt x="183773" y="224049"/>
                        <a:pt x="189391" y="221942"/>
                      </a:cubicBezTo>
                      <a:cubicBezTo>
                        <a:pt x="192003" y="220962"/>
                        <a:pt x="193566" y="218202"/>
                        <a:pt x="195309" y="216023"/>
                      </a:cubicBezTo>
                      <a:cubicBezTo>
                        <a:pt x="210230" y="197369"/>
                        <a:pt x="192863" y="215507"/>
                        <a:pt x="207146" y="201227"/>
                      </a:cubicBezTo>
                      <a:cubicBezTo>
                        <a:pt x="213946" y="180825"/>
                        <a:pt x="208653" y="187883"/>
                        <a:pt x="218983" y="177553"/>
                      </a:cubicBezTo>
                      <a:cubicBezTo>
                        <a:pt x="227364" y="152409"/>
                        <a:pt x="215676" y="183065"/>
                        <a:pt x="227860" y="162757"/>
                      </a:cubicBezTo>
                      <a:cubicBezTo>
                        <a:pt x="229465" y="160082"/>
                        <a:pt x="229425" y="156669"/>
                        <a:pt x="230820" y="153879"/>
                      </a:cubicBezTo>
                      <a:cubicBezTo>
                        <a:pt x="232410" y="150698"/>
                        <a:pt x="234765" y="147961"/>
                        <a:pt x="236738" y="145002"/>
                      </a:cubicBezTo>
                      <a:lnTo>
                        <a:pt x="245616" y="118369"/>
                      </a:lnTo>
                      <a:lnTo>
                        <a:pt x="248575" y="109491"/>
                      </a:lnTo>
                      <a:lnTo>
                        <a:pt x="251534" y="100613"/>
                      </a:lnTo>
                      <a:cubicBezTo>
                        <a:pt x="250548" y="92722"/>
                        <a:pt x="253135" y="83455"/>
                        <a:pt x="248575" y="76940"/>
                      </a:cubicBezTo>
                      <a:cubicBezTo>
                        <a:pt x="244688" y="71388"/>
                        <a:pt x="228324" y="72317"/>
                        <a:pt x="221942" y="68062"/>
                      </a:cubicBezTo>
                      <a:lnTo>
                        <a:pt x="195309" y="50307"/>
                      </a:lnTo>
                      <a:cubicBezTo>
                        <a:pt x="192350" y="48334"/>
                        <a:pt x="189805" y="45513"/>
                        <a:pt x="186431" y="44388"/>
                      </a:cubicBezTo>
                      <a:lnTo>
                        <a:pt x="177554" y="41429"/>
                      </a:lnTo>
                      <a:cubicBezTo>
                        <a:pt x="175581" y="39456"/>
                        <a:pt x="174130" y="36759"/>
                        <a:pt x="171635" y="35511"/>
                      </a:cubicBezTo>
                      <a:cubicBezTo>
                        <a:pt x="166055" y="32721"/>
                        <a:pt x="153880" y="29592"/>
                        <a:pt x="153880" y="29592"/>
                      </a:cubicBezTo>
                      <a:cubicBezTo>
                        <a:pt x="143549" y="19263"/>
                        <a:pt x="150608" y="24556"/>
                        <a:pt x="130206" y="17755"/>
                      </a:cubicBezTo>
                      <a:lnTo>
                        <a:pt x="130206" y="17755"/>
                      </a:lnTo>
                      <a:cubicBezTo>
                        <a:pt x="127247" y="15782"/>
                        <a:pt x="124105" y="14059"/>
                        <a:pt x="121328" y="11837"/>
                      </a:cubicBezTo>
                      <a:cubicBezTo>
                        <a:pt x="119149" y="10094"/>
                        <a:pt x="117905" y="7166"/>
                        <a:pt x="115410" y="5918"/>
                      </a:cubicBezTo>
                      <a:cubicBezTo>
                        <a:pt x="109830" y="3128"/>
                        <a:pt x="97655" y="0"/>
                        <a:pt x="97655" y="0"/>
                      </a:cubicBezTo>
                      <a:cubicBezTo>
                        <a:pt x="82859" y="986"/>
                        <a:pt x="67870" y="382"/>
                        <a:pt x="53266" y="2959"/>
                      </a:cubicBezTo>
                      <a:cubicBezTo>
                        <a:pt x="46558" y="4143"/>
                        <a:pt x="46648" y="13991"/>
                        <a:pt x="44389" y="17755"/>
                      </a:cubicBezTo>
                      <a:cubicBezTo>
                        <a:pt x="42953" y="20148"/>
                        <a:pt x="40144" y="21442"/>
                        <a:pt x="38470" y="23674"/>
                      </a:cubicBezTo>
                      <a:cubicBezTo>
                        <a:pt x="34202" y="29364"/>
                        <a:pt x="26633" y="41429"/>
                        <a:pt x="26633" y="41429"/>
                      </a:cubicBezTo>
                      <a:cubicBezTo>
                        <a:pt x="19197" y="63738"/>
                        <a:pt x="29226" y="36246"/>
                        <a:pt x="17756" y="59184"/>
                      </a:cubicBezTo>
                      <a:cubicBezTo>
                        <a:pt x="16361" y="61974"/>
                        <a:pt x="16191" y="65272"/>
                        <a:pt x="14796" y="68062"/>
                      </a:cubicBezTo>
                      <a:cubicBezTo>
                        <a:pt x="13205" y="71243"/>
                        <a:pt x="10322" y="73690"/>
                        <a:pt x="8878" y="76940"/>
                      </a:cubicBezTo>
                      <a:cubicBezTo>
                        <a:pt x="6344" y="82641"/>
                        <a:pt x="4932" y="88777"/>
                        <a:pt x="2959" y="94695"/>
                      </a:cubicBezTo>
                      <a:lnTo>
                        <a:pt x="0" y="103573"/>
                      </a:lnTo>
                      <a:cubicBezTo>
                        <a:pt x="554" y="105790"/>
                        <a:pt x="4097" y="121250"/>
                        <a:pt x="5919" y="124287"/>
                      </a:cubicBezTo>
                      <a:cubicBezTo>
                        <a:pt x="12534" y="135312"/>
                        <a:pt x="6905" y="93709"/>
                        <a:pt x="8878" y="9469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6" name="Freeform 137"/>
                <p:cNvSpPr/>
                <p:nvPr/>
              </p:nvSpPr>
              <p:spPr>
                <a:xfrm rot="8729882">
                  <a:off x="8122599" y="3044805"/>
                  <a:ext cx="257401" cy="192881"/>
                </a:xfrm>
                <a:custGeom>
                  <a:avLst/>
                  <a:gdLst>
                    <a:gd name="connsiteX0" fmla="*/ 21431 w 257401"/>
                    <a:gd name="connsiteY0" fmla="*/ 64293 h 192881"/>
                    <a:gd name="connsiteX1" fmla="*/ 33337 w 257401"/>
                    <a:gd name="connsiteY1" fmla="*/ 57150 h 192881"/>
                    <a:gd name="connsiteX2" fmla="*/ 45244 w 257401"/>
                    <a:gd name="connsiteY2" fmla="*/ 47625 h 192881"/>
                    <a:gd name="connsiteX3" fmla="*/ 50006 w 257401"/>
                    <a:gd name="connsiteY3" fmla="*/ 40481 h 192881"/>
                    <a:gd name="connsiteX4" fmla="*/ 64294 w 257401"/>
                    <a:gd name="connsiteY4" fmla="*/ 33337 h 192881"/>
                    <a:gd name="connsiteX5" fmla="*/ 69056 w 257401"/>
                    <a:gd name="connsiteY5" fmla="*/ 26193 h 192881"/>
                    <a:gd name="connsiteX6" fmla="*/ 83344 w 257401"/>
                    <a:gd name="connsiteY6" fmla="*/ 21431 h 192881"/>
                    <a:gd name="connsiteX7" fmla="*/ 97631 w 257401"/>
                    <a:gd name="connsiteY7" fmla="*/ 14287 h 192881"/>
                    <a:gd name="connsiteX8" fmla="*/ 111919 w 257401"/>
                    <a:gd name="connsiteY8" fmla="*/ 7143 h 192881"/>
                    <a:gd name="connsiteX9" fmla="*/ 135731 w 257401"/>
                    <a:gd name="connsiteY9" fmla="*/ 4762 h 192881"/>
                    <a:gd name="connsiteX10" fmla="*/ 147637 w 257401"/>
                    <a:gd name="connsiteY10" fmla="*/ 2381 h 192881"/>
                    <a:gd name="connsiteX11" fmla="*/ 178594 w 257401"/>
                    <a:gd name="connsiteY11" fmla="*/ 0 h 192881"/>
                    <a:gd name="connsiteX12" fmla="*/ 216694 w 257401"/>
                    <a:gd name="connsiteY12" fmla="*/ 2381 h 192881"/>
                    <a:gd name="connsiteX13" fmla="*/ 230981 w 257401"/>
                    <a:gd name="connsiteY13" fmla="*/ 7143 h 192881"/>
                    <a:gd name="connsiteX14" fmla="*/ 238125 w 257401"/>
                    <a:gd name="connsiteY14" fmla="*/ 11906 h 192881"/>
                    <a:gd name="connsiteX15" fmla="*/ 247650 w 257401"/>
                    <a:gd name="connsiteY15" fmla="*/ 26193 h 192881"/>
                    <a:gd name="connsiteX16" fmla="*/ 252412 w 257401"/>
                    <a:gd name="connsiteY16" fmla="*/ 45243 h 192881"/>
                    <a:gd name="connsiteX17" fmla="*/ 254794 w 257401"/>
                    <a:gd name="connsiteY17" fmla="*/ 52387 h 192881"/>
                    <a:gd name="connsiteX18" fmla="*/ 254794 w 257401"/>
                    <a:gd name="connsiteY18" fmla="*/ 97631 h 192881"/>
                    <a:gd name="connsiteX19" fmla="*/ 252412 w 257401"/>
                    <a:gd name="connsiteY19" fmla="*/ 104775 h 192881"/>
                    <a:gd name="connsiteX20" fmla="*/ 242887 w 257401"/>
                    <a:gd name="connsiteY20" fmla="*/ 119062 h 192881"/>
                    <a:gd name="connsiteX21" fmla="*/ 235744 w 257401"/>
                    <a:gd name="connsiteY21" fmla="*/ 133350 h 192881"/>
                    <a:gd name="connsiteX22" fmla="*/ 233362 w 257401"/>
                    <a:gd name="connsiteY22" fmla="*/ 140493 h 192881"/>
                    <a:gd name="connsiteX23" fmla="*/ 228600 w 257401"/>
                    <a:gd name="connsiteY23" fmla="*/ 147637 h 192881"/>
                    <a:gd name="connsiteX24" fmla="*/ 226219 w 257401"/>
                    <a:gd name="connsiteY24" fmla="*/ 154781 h 192881"/>
                    <a:gd name="connsiteX25" fmla="*/ 204787 w 257401"/>
                    <a:gd name="connsiteY25" fmla="*/ 166687 h 192881"/>
                    <a:gd name="connsiteX26" fmla="*/ 197644 w 257401"/>
                    <a:gd name="connsiteY26" fmla="*/ 171450 h 192881"/>
                    <a:gd name="connsiteX27" fmla="*/ 178594 w 257401"/>
                    <a:gd name="connsiteY27" fmla="*/ 176212 h 192881"/>
                    <a:gd name="connsiteX28" fmla="*/ 164306 w 257401"/>
                    <a:gd name="connsiteY28" fmla="*/ 178593 h 192881"/>
                    <a:gd name="connsiteX29" fmla="*/ 142875 w 257401"/>
                    <a:gd name="connsiteY29" fmla="*/ 185737 h 192881"/>
                    <a:gd name="connsiteX30" fmla="*/ 135731 w 257401"/>
                    <a:gd name="connsiteY30" fmla="*/ 188118 h 192881"/>
                    <a:gd name="connsiteX31" fmla="*/ 128587 w 257401"/>
                    <a:gd name="connsiteY31" fmla="*/ 190500 h 192881"/>
                    <a:gd name="connsiteX32" fmla="*/ 107156 w 257401"/>
                    <a:gd name="connsiteY32" fmla="*/ 192881 h 192881"/>
                    <a:gd name="connsiteX33" fmla="*/ 30956 w 257401"/>
                    <a:gd name="connsiteY33" fmla="*/ 190500 h 192881"/>
                    <a:gd name="connsiteX34" fmla="*/ 23812 w 257401"/>
                    <a:gd name="connsiteY34" fmla="*/ 185737 h 192881"/>
                    <a:gd name="connsiteX35" fmla="*/ 7144 w 257401"/>
                    <a:gd name="connsiteY35" fmla="*/ 164306 h 192881"/>
                    <a:gd name="connsiteX36" fmla="*/ 2381 w 257401"/>
                    <a:gd name="connsiteY36" fmla="*/ 150018 h 192881"/>
                    <a:gd name="connsiteX37" fmla="*/ 0 w 257401"/>
                    <a:gd name="connsiteY37" fmla="*/ 142875 h 192881"/>
                    <a:gd name="connsiteX38" fmla="*/ 2381 w 257401"/>
                    <a:gd name="connsiteY38" fmla="*/ 107156 h 192881"/>
                    <a:gd name="connsiteX39" fmla="*/ 4762 w 257401"/>
                    <a:gd name="connsiteY39" fmla="*/ 92868 h 192881"/>
                    <a:gd name="connsiteX40" fmla="*/ 28575 w 257401"/>
                    <a:gd name="connsiteY40" fmla="*/ 69056 h 192881"/>
                    <a:gd name="connsiteX41" fmla="*/ 21431 w 257401"/>
                    <a:gd name="connsiteY41" fmla="*/ 64293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7401" h="192881">
                      <a:moveTo>
                        <a:pt x="21431" y="64293"/>
                      </a:moveTo>
                      <a:cubicBezTo>
                        <a:pt x="22225" y="62309"/>
                        <a:pt x="29823" y="60162"/>
                        <a:pt x="33337" y="57150"/>
                      </a:cubicBezTo>
                      <a:cubicBezTo>
                        <a:pt x="47046" y="45400"/>
                        <a:pt x="28760" y="53119"/>
                        <a:pt x="45244" y="47625"/>
                      </a:cubicBezTo>
                      <a:cubicBezTo>
                        <a:pt x="46831" y="45244"/>
                        <a:pt x="47982" y="42505"/>
                        <a:pt x="50006" y="40481"/>
                      </a:cubicBezTo>
                      <a:cubicBezTo>
                        <a:pt x="54623" y="35864"/>
                        <a:pt x="58483" y="35274"/>
                        <a:pt x="64294" y="33337"/>
                      </a:cubicBezTo>
                      <a:cubicBezTo>
                        <a:pt x="65881" y="30956"/>
                        <a:pt x="66629" y="27710"/>
                        <a:pt x="69056" y="26193"/>
                      </a:cubicBezTo>
                      <a:cubicBezTo>
                        <a:pt x="73313" y="23532"/>
                        <a:pt x="83344" y="21431"/>
                        <a:pt x="83344" y="21431"/>
                      </a:cubicBezTo>
                      <a:cubicBezTo>
                        <a:pt x="103800" y="7791"/>
                        <a:pt x="77927" y="24138"/>
                        <a:pt x="97631" y="14287"/>
                      </a:cubicBezTo>
                      <a:cubicBezTo>
                        <a:pt x="105477" y="10364"/>
                        <a:pt x="103276" y="8473"/>
                        <a:pt x="111919" y="7143"/>
                      </a:cubicBezTo>
                      <a:cubicBezTo>
                        <a:pt x="119803" y="5930"/>
                        <a:pt x="127824" y="5816"/>
                        <a:pt x="135731" y="4762"/>
                      </a:cubicBezTo>
                      <a:cubicBezTo>
                        <a:pt x="139743" y="4227"/>
                        <a:pt x="143614" y="2828"/>
                        <a:pt x="147637" y="2381"/>
                      </a:cubicBezTo>
                      <a:cubicBezTo>
                        <a:pt x="157923" y="1238"/>
                        <a:pt x="168275" y="794"/>
                        <a:pt x="178594" y="0"/>
                      </a:cubicBezTo>
                      <a:cubicBezTo>
                        <a:pt x="191294" y="794"/>
                        <a:pt x="204086" y="662"/>
                        <a:pt x="216694" y="2381"/>
                      </a:cubicBezTo>
                      <a:cubicBezTo>
                        <a:pt x="221668" y="3059"/>
                        <a:pt x="230981" y="7143"/>
                        <a:pt x="230981" y="7143"/>
                      </a:cubicBezTo>
                      <a:cubicBezTo>
                        <a:pt x="233362" y="8731"/>
                        <a:pt x="236240" y="9752"/>
                        <a:pt x="238125" y="11906"/>
                      </a:cubicBezTo>
                      <a:cubicBezTo>
                        <a:pt x="241894" y="16213"/>
                        <a:pt x="247650" y="26193"/>
                        <a:pt x="247650" y="26193"/>
                      </a:cubicBezTo>
                      <a:cubicBezTo>
                        <a:pt x="253096" y="42532"/>
                        <a:pt x="246661" y="22240"/>
                        <a:pt x="252412" y="45243"/>
                      </a:cubicBezTo>
                      <a:cubicBezTo>
                        <a:pt x="253021" y="47678"/>
                        <a:pt x="254000" y="50006"/>
                        <a:pt x="254794" y="52387"/>
                      </a:cubicBezTo>
                      <a:cubicBezTo>
                        <a:pt x="258007" y="74884"/>
                        <a:pt x="258525" y="69651"/>
                        <a:pt x="254794" y="97631"/>
                      </a:cubicBezTo>
                      <a:cubicBezTo>
                        <a:pt x="254462" y="100119"/>
                        <a:pt x="253631" y="102581"/>
                        <a:pt x="252412" y="104775"/>
                      </a:cubicBezTo>
                      <a:cubicBezTo>
                        <a:pt x="249632" y="109778"/>
                        <a:pt x="242887" y="119062"/>
                        <a:pt x="242887" y="119062"/>
                      </a:cubicBezTo>
                      <a:cubicBezTo>
                        <a:pt x="236906" y="137009"/>
                        <a:pt x="244971" y="114896"/>
                        <a:pt x="235744" y="133350"/>
                      </a:cubicBezTo>
                      <a:cubicBezTo>
                        <a:pt x="234621" y="135595"/>
                        <a:pt x="234485" y="138248"/>
                        <a:pt x="233362" y="140493"/>
                      </a:cubicBezTo>
                      <a:cubicBezTo>
                        <a:pt x="232082" y="143053"/>
                        <a:pt x="229880" y="145077"/>
                        <a:pt x="228600" y="147637"/>
                      </a:cubicBezTo>
                      <a:cubicBezTo>
                        <a:pt x="227478" y="149882"/>
                        <a:pt x="227994" y="153006"/>
                        <a:pt x="226219" y="154781"/>
                      </a:cubicBezTo>
                      <a:cubicBezTo>
                        <a:pt x="218031" y="162969"/>
                        <a:pt x="213771" y="163693"/>
                        <a:pt x="204787" y="166687"/>
                      </a:cubicBezTo>
                      <a:cubicBezTo>
                        <a:pt x="202406" y="168275"/>
                        <a:pt x="200204" y="170170"/>
                        <a:pt x="197644" y="171450"/>
                      </a:cubicBezTo>
                      <a:cubicBezTo>
                        <a:pt x="192925" y="173810"/>
                        <a:pt x="182861" y="175436"/>
                        <a:pt x="178594" y="176212"/>
                      </a:cubicBezTo>
                      <a:cubicBezTo>
                        <a:pt x="173844" y="177076"/>
                        <a:pt x="169069" y="177799"/>
                        <a:pt x="164306" y="178593"/>
                      </a:cubicBezTo>
                      <a:lnTo>
                        <a:pt x="142875" y="185737"/>
                      </a:lnTo>
                      <a:lnTo>
                        <a:pt x="135731" y="188118"/>
                      </a:lnTo>
                      <a:cubicBezTo>
                        <a:pt x="133350" y="188912"/>
                        <a:pt x="131082" y="190223"/>
                        <a:pt x="128587" y="190500"/>
                      </a:cubicBezTo>
                      <a:lnTo>
                        <a:pt x="107156" y="192881"/>
                      </a:lnTo>
                      <a:cubicBezTo>
                        <a:pt x="81756" y="192087"/>
                        <a:pt x="56276" y="192670"/>
                        <a:pt x="30956" y="190500"/>
                      </a:cubicBezTo>
                      <a:cubicBezTo>
                        <a:pt x="28104" y="190256"/>
                        <a:pt x="26011" y="187569"/>
                        <a:pt x="23812" y="185737"/>
                      </a:cubicBezTo>
                      <a:cubicBezTo>
                        <a:pt x="18124" y="180996"/>
                        <a:pt x="9186" y="170430"/>
                        <a:pt x="7144" y="164306"/>
                      </a:cubicBezTo>
                      <a:lnTo>
                        <a:pt x="2381" y="150018"/>
                      </a:lnTo>
                      <a:lnTo>
                        <a:pt x="0" y="142875"/>
                      </a:lnTo>
                      <a:cubicBezTo>
                        <a:pt x="794" y="130969"/>
                        <a:pt x="1250" y="119035"/>
                        <a:pt x="2381" y="107156"/>
                      </a:cubicBezTo>
                      <a:cubicBezTo>
                        <a:pt x="2839" y="102349"/>
                        <a:pt x="2905" y="97325"/>
                        <a:pt x="4762" y="92868"/>
                      </a:cubicBezTo>
                      <a:cubicBezTo>
                        <a:pt x="10868" y="78214"/>
                        <a:pt x="16120" y="77360"/>
                        <a:pt x="28575" y="69056"/>
                      </a:cubicBezTo>
                      <a:cubicBezTo>
                        <a:pt x="37198" y="63307"/>
                        <a:pt x="20637" y="66277"/>
                        <a:pt x="21431" y="64293"/>
                      </a:cubicBezTo>
                      <a:close/>
                    </a:path>
                  </a:pathLst>
                </a:cu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7" name="Freeform 139"/>
                <p:cNvSpPr/>
                <p:nvPr/>
              </p:nvSpPr>
              <p:spPr>
                <a:xfrm>
                  <a:off x="7175500" y="4440368"/>
                  <a:ext cx="198268" cy="198268"/>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08" name="Freeform 140"/>
                <p:cNvSpPr/>
                <p:nvPr/>
              </p:nvSpPr>
              <p:spPr>
                <a:xfrm rot="8729882">
                  <a:off x="7272685" y="4520031"/>
                  <a:ext cx="257401" cy="192881"/>
                </a:xfrm>
                <a:custGeom>
                  <a:avLst/>
                  <a:gdLst>
                    <a:gd name="connsiteX0" fmla="*/ 21431 w 257401"/>
                    <a:gd name="connsiteY0" fmla="*/ 64293 h 192881"/>
                    <a:gd name="connsiteX1" fmla="*/ 33337 w 257401"/>
                    <a:gd name="connsiteY1" fmla="*/ 57150 h 192881"/>
                    <a:gd name="connsiteX2" fmla="*/ 45244 w 257401"/>
                    <a:gd name="connsiteY2" fmla="*/ 47625 h 192881"/>
                    <a:gd name="connsiteX3" fmla="*/ 50006 w 257401"/>
                    <a:gd name="connsiteY3" fmla="*/ 40481 h 192881"/>
                    <a:gd name="connsiteX4" fmla="*/ 64294 w 257401"/>
                    <a:gd name="connsiteY4" fmla="*/ 33337 h 192881"/>
                    <a:gd name="connsiteX5" fmla="*/ 69056 w 257401"/>
                    <a:gd name="connsiteY5" fmla="*/ 26193 h 192881"/>
                    <a:gd name="connsiteX6" fmla="*/ 83344 w 257401"/>
                    <a:gd name="connsiteY6" fmla="*/ 21431 h 192881"/>
                    <a:gd name="connsiteX7" fmla="*/ 97631 w 257401"/>
                    <a:gd name="connsiteY7" fmla="*/ 14287 h 192881"/>
                    <a:gd name="connsiteX8" fmla="*/ 111919 w 257401"/>
                    <a:gd name="connsiteY8" fmla="*/ 7143 h 192881"/>
                    <a:gd name="connsiteX9" fmla="*/ 135731 w 257401"/>
                    <a:gd name="connsiteY9" fmla="*/ 4762 h 192881"/>
                    <a:gd name="connsiteX10" fmla="*/ 147637 w 257401"/>
                    <a:gd name="connsiteY10" fmla="*/ 2381 h 192881"/>
                    <a:gd name="connsiteX11" fmla="*/ 178594 w 257401"/>
                    <a:gd name="connsiteY11" fmla="*/ 0 h 192881"/>
                    <a:gd name="connsiteX12" fmla="*/ 216694 w 257401"/>
                    <a:gd name="connsiteY12" fmla="*/ 2381 h 192881"/>
                    <a:gd name="connsiteX13" fmla="*/ 230981 w 257401"/>
                    <a:gd name="connsiteY13" fmla="*/ 7143 h 192881"/>
                    <a:gd name="connsiteX14" fmla="*/ 238125 w 257401"/>
                    <a:gd name="connsiteY14" fmla="*/ 11906 h 192881"/>
                    <a:gd name="connsiteX15" fmla="*/ 247650 w 257401"/>
                    <a:gd name="connsiteY15" fmla="*/ 26193 h 192881"/>
                    <a:gd name="connsiteX16" fmla="*/ 252412 w 257401"/>
                    <a:gd name="connsiteY16" fmla="*/ 45243 h 192881"/>
                    <a:gd name="connsiteX17" fmla="*/ 254794 w 257401"/>
                    <a:gd name="connsiteY17" fmla="*/ 52387 h 192881"/>
                    <a:gd name="connsiteX18" fmla="*/ 254794 w 257401"/>
                    <a:gd name="connsiteY18" fmla="*/ 97631 h 192881"/>
                    <a:gd name="connsiteX19" fmla="*/ 252412 w 257401"/>
                    <a:gd name="connsiteY19" fmla="*/ 104775 h 192881"/>
                    <a:gd name="connsiteX20" fmla="*/ 242887 w 257401"/>
                    <a:gd name="connsiteY20" fmla="*/ 119062 h 192881"/>
                    <a:gd name="connsiteX21" fmla="*/ 235744 w 257401"/>
                    <a:gd name="connsiteY21" fmla="*/ 133350 h 192881"/>
                    <a:gd name="connsiteX22" fmla="*/ 233362 w 257401"/>
                    <a:gd name="connsiteY22" fmla="*/ 140493 h 192881"/>
                    <a:gd name="connsiteX23" fmla="*/ 228600 w 257401"/>
                    <a:gd name="connsiteY23" fmla="*/ 147637 h 192881"/>
                    <a:gd name="connsiteX24" fmla="*/ 226219 w 257401"/>
                    <a:gd name="connsiteY24" fmla="*/ 154781 h 192881"/>
                    <a:gd name="connsiteX25" fmla="*/ 204787 w 257401"/>
                    <a:gd name="connsiteY25" fmla="*/ 166687 h 192881"/>
                    <a:gd name="connsiteX26" fmla="*/ 197644 w 257401"/>
                    <a:gd name="connsiteY26" fmla="*/ 171450 h 192881"/>
                    <a:gd name="connsiteX27" fmla="*/ 178594 w 257401"/>
                    <a:gd name="connsiteY27" fmla="*/ 176212 h 192881"/>
                    <a:gd name="connsiteX28" fmla="*/ 164306 w 257401"/>
                    <a:gd name="connsiteY28" fmla="*/ 178593 h 192881"/>
                    <a:gd name="connsiteX29" fmla="*/ 142875 w 257401"/>
                    <a:gd name="connsiteY29" fmla="*/ 185737 h 192881"/>
                    <a:gd name="connsiteX30" fmla="*/ 135731 w 257401"/>
                    <a:gd name="connsiteY30" fmla="*/ 188118 h 192881"/>
                    <a:gd name="connsiteX31" fmla="*/ 128587 w 257401"/>
                    <a:gd name="connsiteY31" fmla="*/ 190500 h 192881"/>
                    <a:gd name="connsiteX32" fmla="*/ 107156 w 257401"/>
                    <a:gd name="connsiteY32" fmla="*/ 192881 h 192881"/>
                    <a:gd name="connsiteX33" fmla="*/ 30956 w 257401"/>
                    <a:gd name="connsiteY33" fmla="*/ 190500 h 192881"/>
                    <a:gd name="connsiteX34" fmla="*/ 23812 w 257401"/>
                    <a:gd name="connsiteY34" fmla="*/ 185737 h 192881"/>
                    <a:gd name="connsiteX35" fmla="*/ 7144 w 257401"/>
                    <a:gd name="connsiteY35" fmla="*/ 164306 h 192881"/>
                    <a:gd name="connsiteX36" fmla="*/ 2381 w 257401"/>
                    <a:gd name="connsiteY36" fmla="*/ 150018 h 192881"/>
                    <a:gd name="connsiteX37" fmla="*/ 0 w 257401"/>
                    <a:gd name="connsiteY37" fmla="*/ 142875 h 192881"/>
                    <a:gd name="connsiteX38" fmla="*/ 2381 w 257401"/>
                    <a:gd name="connsiteY38" fmla="*/ 107156 h 192881"/>
                    <a:gd name="connsiteX39" fmla="*/ 4762 w 257401"/>
                    <a:gd name="connsiteY39" fmla="*/ 92868 h 192881"/>
                    <a:gd name="connsiteX40" fmla="*/ 28575 w 257401"/>
                    <a:gd name="connsiteY40" fmla="*/ 69056 h 192881"/>
                    <a:gd name="connsiteX41" fmla="*/ 21431 w 257401"/>
                    <a:gd name="connsiteY41" fmla="*/ 64293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7401" h="192881">
                      <a:moveTo>
                        <a:pt x="21431" y="64293"/>
                      </a:moveTo>
                      <a:cubicBezTo>
                        <a:pt x="22225" y="62309"/>
                        <a:pt x="29823" y="60162"/>
                        <a:pt x="33337" y="57150"/>
                      </a:cubicBezTo>
                      <a:cubicBezTo>
                        <a:pt x="47046" y="45400"/>
                        <a:pt x="28760" y="53119"/>
                        <a:pt x="45244" y="47625"/>
                      </a:cubicBezTo>
                      <a:cubicBezTo>
                        <a:pt x="46831" y="45244"/>
                        <a:pt x="47982" y="42505"/>
                        <a:pt x="50006" y="40481"/>
                      </a:cubicBezTo>
                      <a:cubicBezTo>
                        <a:pt x="54623" y="35864"/>
                        <a:pt x="58483" y="35274"/>
                        <a:pt x="64294" y="33337"/>
                      </a:cubicBezTo>
                      <a:cubicBezTo>
                        <a:pt x="65881" y="30956"/>
                        <a:pt x="66629" y="27710"/>
                        <a:pt x="69056" y="26193"/>
                      </a:cubicBezTo>
                      <a:cubicBezTo>
                        <a:pt x="73313" y="23532"/>
                        <a:pt x="83344" y="21431"/>
                        <a:pt x="83344" y="21431"/>
                      </a:cubicBezTo>
                      <a:cubicBezTo>
                        <a:pt x="103800" y="7791"/>
                        <a:pt x="77927" y="24138"/>
                        <a:pt x="97631" y="14287"/>
                      </a:cubicBezTo>
                      <a:cubicBezTo>
                        <a:pt x="105477" y="10364"/>
                        <a:pt x="103276" y="8473"/>
                        <a:pt x="111919" y="7143"/>
                      </a:cubicBezTo>
                      <a:cubicBezTo>
                        <a:pt x="119803" y="5930"/>
                        <a:pt x="127824" y="5816"/>
                        <a:pt x="135731" y="4762"/>
                      </a:cubicBezTo>
                      <a:cubicBezTo>
                        <a:pt x="139743" y="4227"/>
                        <a:pt x="143614" y="2828"/>
                        <a:pt x="147637" y="2381"/>
                      </a:cubicBezTo>
                      <a:cubicBezTo>
                        <a:pt x="157923" y="1238"/>
                        <a:pt x="168275" y="794"/>
                        <a:pt x="178594" y="0"/>
                      </a:cubicBezTo>
                      <a:cubicBezTo>
                        <a:pt x="191294" y="794"/>
                        <a:pt x="204086" y="662"/>
                        <a:pt x="216694" y="2381"/>
                      </a:cubicBezTo>
                      <a:cubicBezTo>
                        <a:pt x="221668" y="3059"/>
                        <a:pt x="230981" y="7143"/>
                        <a:pt x="230981" y="7143"/>
                      </a:cubicBezTo>
                      <a:cubicBezTo>
                        <a:pt x="233362" y="8731"/>
                        <a:pt x="236240" y="9752"/>
                        <a:pt x="238125" y="11906"/>
                      </a:cubicBezTo>
                      <a:cubicBezTo>
                        <a:pt x="241894" y="16213"/>
                        <a:pt x="247650" y="26193"/>
                        <a:pt x="247650" y="26193"/>
                      </a:cubicBezTo>
                      <a:cubicBezTo>
                        <a:pt x="253096" y="42532"/>
                        <a:pt x="246661" y="22240"/>
                        <a:pt x="252412" y="45243"/>
                      </a:cubicBezTo>
                      <a:cubicBezTo>
                        <a:pt x="253021" y="47678"/>
                        <a:pt x="254000" y="50006"/>
                        <a:pt x="254794" y="52387"/>
                      </a:cubicBezTo>
                      <a:cubicBezTo>
                        <a:pt x="258007" y="74884"/>
                        <a:pt x="258525" y="69651"/>
                        <a:pt x="254794" y="97631"/>
                      </a:cubicBezTo>
                      <a:cubicBezTo>
                        <a:pt x="254462" y="100119"/>
                        <a:pt x="253631" y="102581"/>
                        <a:pt x="252412" y="104775"/>
                      </a:cubicBezTo>
                      <a:cubicBezTo>
                        <a:pt x="249632" y="109778"/>
                        <a:pt x="242887" y="119062"/>
                        <a:pt x="242887" y="119062"/>
                      </a:cubicBezTo>
                      <a:cubicBezTo>
                        <a:pt x="236906" y="137009"/>
                        <a:pt x="244971" y="114896"/>
                        <a:pt x="235744" y="133350"/>
                      </a:cubicBezTo>
                      <a:cubicBezTo>
                        <a:pt x="234621" y="135595"/>
                        <a:pt x="234485" y="138248"/>
                        <a:pt x="233362" y="140493"/>
                      </a:cubicBezTo>
                      <a:cubicBezTo>
                        <a:pt x="232082" y="143053"/>
                        <a:pt x="229880" y="145077"/>
                        <a:pt x="228600" y="147637"/>
                      </a:cubicBezTo>
                      <a:cubicBezTo>
                        <a:pt x="227478" y="149882"/>
                        <a:pt x="227994" y="153006"/>
                        <a:pt x="226219" y="154781"/>
                      </a:cubicBezTo>
                      <a:cubicBezTo>
                        <a:pt x="218031" y="162969"/>
                        <a:pt x="213771" y="163693"/>
                        <a:pt x="204787" y="166687"/>
                      </a:cubicBezTo>
                      <a:cubicBezTo>
                        <a:pt x="202406" y="168275"/>
                        <a:pt x="200204" y="170170"/>
                        <a:pt x="197644" y="171450"/>
                      </a:cubicBezTo>
                      <a:cubicBezTo>
                        <a:pt x="192925" y="173810"/>
                        <a:pt x="182861" y="175436"/>
                        <a:pt x="178594" y="176212"/>
                      </a:cubicBezTo>
                      <a:cubicBezTo>
                        <a:pt x="173844" y="177076"/>
                        <a:pt x="169069" y="177799"/>
                        <a:pt x="164306" y="178593"/>
                      </a:cubicBezTo>
                      <a:lnTo>
                        <a:pt x="142875" y="185737"/>
                      </a:lnTo>
                      <a:lnTo>
                        <a:pt x="135731" y="188118"/>
                      </a:lnTo>
                      <a:cubicBezTo>
                        <a:pt x="133350" y="188912"/>
                        <a:pt x="131082" y="190223"/>
                        <a:pt x="128587" y="190500"/>
                      </a:cubicBezTo>
                      <a:lnTo>
                        <a:pt x="107156" y="192881"/>
                      </a:lnTo>
                      <a:cubicBezTo>
                        <a:pt x="81756" y="192087"/>
                        <a:pt x="56276" y="192670"/>
                        <a:pt x="30956" y="190500"/>
                      </a:cubicBezTo>
                      <a:cubicBezTo>
                        <a:pt x="28104" y="190256"/>
                        <a:pt x="26011" y="187569"/>
                        <a:pt x="23812" y="185737"/>
                      </a:cubicBezTo>
                      <a:cubicBezTo>
                        <a:pt x="18124" y="180996"/>
                        <a:pt x="9186" y="170430"/>
                        <a:pt x="7144" y="164306"/>
                      </a:cubicBezTo>
                      <a:lnTo>
                        <a:pt x="2381" y="150018"/>
                      </a:lnTo>
                      <a:lnTo>
                        <a:pt x="0" y="142875"/>
                      </a:lnTo>
                      <a:cubicBezTo>
                        <a:pt x="794" y="130969"/>
                        <a:pt x="1250" y="119035"/>
                        <a:pt x="2381" y="107156"/>
                      </a:cubicBezTo>
                      <a:cubicBezTo>
                        <a:pt x="2839" y="102349"/>
                        <a:pt x="2905" y="97325"/>
                        <a:pt x="4762" y="92868"/>
                      </a:cubicBezTo>
                      <a:cubicBezTo>
                        <a:pt x="10868" y="78214"/>
                        <a:pt x="16120" y="77360"/>
                        <a:pt x="28575" y="69056"/>
                      </a:cubicBezTo>
                      <a:cubicBezTo>
                        <a:pt x="37198" y="63307"/>
                        <a:pt x="20637" y="66277"/>
                        <a:pt x="21431" y="64293"/>
                      </a:cubicBezTo>
                      <a:close/>
                    </a:path>
                  </a:pathLst>
                </a:cu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cxnSp>
            <p:nvCxnSpPr>
              <p:cNvPr id="66" name="直接箭头连接符 65"/>
              <p:cNvCxnSpPr/>
              <p:nvPr/>
            </p:nvCxnSpPr>
            <p:spPr>
              <a:xfrm flipV="1">
                <a:off x="4946633" y="1516701"/>
                <a:ext cx="0" cy="658648"/>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grpSp>
        <p:sp>
          <p:nvSpPr>
            <p:cNvPr id="63" name="Rectangle 8"/>
            <p:cNvSpPr>
              <a:spLocks noChangeArrowheads="1"/>
            </p:cNvSpPr>
            <p:nvPr/>
          </p:nvSpPr>
          <p:spPr bwMode="auto">
            <a:xfrm>
              <a:off x="5025295" y="1859747"/>
              <a:ext cx="630730" cy="16627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Secretion</a:t>
              </a:r>
            </a:p>
          </p:txBody>
        </p:sp>
      </p:grpSp>
      <p:grpSp>
        <p:nvGrpSpPr>
          <p:cNvPr id="128" name="组合 330"/>
          <p:cNvGrpSpPr/>
          <p:nvPr/>
        </p:nvGrpSpPr>
        <p:grpSpPr>
          <a:xfrm>
            <a:off x="4730263" y="5466983"/>
            <a:ext cx="2538541" cy="483339"/>
            <a:chOff x="3597749" y="5466983"/>
            <a:chExt cx="2538541" cy="483339"/>
          </a:xfrm>
        </p:grpSpPr>
        <p:cxnSp>
          <p:nvCxnSpPr>
            <p:cNvPr id="129" name="直接箭头连接符 128"/>
            <p:cNvCxnSpPr/>
            <p:nvPr/>
          </p:nvCxnSpPr>
          <p:spPr>
            <a:xfrm>
              <a:off x="3597749" y="5770471"/>
              <a:ext cx="686092" cy="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grpSp>
          <p:nvGrpSpPr>
            <p:cNvPr id="130" name="组合 179"/>
            <p:cNvGrpSpPr/>
            <p:nvPr/>
          </p:nvGrpSpPr>
          <p:grpSpPr>
            <a:xfrm>
              <a:off x="4510421" y="6193434"/>
              <a:ext cx="1625869" cy="352149"/>
              <a:chOff x="1658395" y="5623350"/>
              <a:chExt cx="1805751" cy="352149"/>
            </a:xfrm>
          </p:grpSpPr>
          <p:cxnSp>
            <p:nvCxnSpPr>
              <p:cNvPr id="132" name="直接连接符 131"/>
              <p:cNvCxnSpPr/>
              <p:nvPr/>
            </p:nvCxnSpPr>
            <p:spPr>
              <a:xfrm>
                <a:off x="1828800" y="5929952"/>
                <a:ext cx="118872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824443" y="5706374"/>
                <a:ext cx="0" cy="228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790323" y="5713198"/>
                <a:ext cx="0" cy="76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783499" y="5845126"/>
                <a:ext cx="0" cy="76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flipH="1">
                <a:off x="1658395" y="5921326"/>
                <a:ext cx="13716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7" name="任意多边形 136"/>
              <p:cNvSpPr/>
              <p:nvPr/>
            </p:nvSpPr>
            <p:spPr>
              <a:xfrm>
                <a:off x="1742861" y="5623350"/>
                <a:ext cx="103191" cy="90971"/>
              </a:xfrm>
              <a:custGeom>
                <a:avLst/>
                <a:gdLst>
                  <a:gd name="connsiteX0" fmla="*/ 48600 w 103191"/>
                  <a:gd name="connsiteY0" fmla="*/ 81886 h 90971"/>
                  <a:gd name="connsiteX1" fmla="*/ 14480 w 103191"/>
                  <a:gd name="connsiteY1" fmla="*/ 75063 h 90971"/>
                  <a:gd name="connsiteX2" fmla="*/ 14480 w 103191"/>
                  <a:gd name="connsiteY2" fmla="*/ 13648 h 90971"/>
                  <a:gd name="connsiteX3" fmla="*/ 48600 w 103191"/>
                  <a:gd name="connsiteY3" fmla="*/ 6824 h 90971"/>
                  <a:gd name="connsiteX4" fmla="*/ 69071 w 103191"/>
                  <a:gd name="connsiteY4" fmla="*/ 0 h 90971"/>
                  <a:gd name="connsiteX5" fmla="*/ 96367 w 103191"/>
                  <a:gd name="connsiteY5" fmla="*/ 6824 h 90971"/>
                  <a:gd name="connsiteX6" fmla="*/ 103191 w 103191"/>
                  <a:gd name="connsiteY6" fmla="*/ 27295 h 90971"/>
                  <a:gd name="connsiteX7" fmla="*/ 48600 w 103191"/>
                  <a:gd name="connsiteY7" fmla="*/ 81886 h 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91" h="90971">
                    <a:moveTo>
                      <a:pt x="48600" y="81886"/>
                    </a:moveTo>
                    <a:cubicBezTo>
                      <a:pt x="33815" y="89847"/>
                      <a:pt x="24131" y="81497"/>
                      <a:pt x="14480" y="75063"/>
                    </a:cubicBezTo>
                    <a:cubicBezTo>
                      <a:pt x="0" y="65410"/>
                      <a:pt x="12783" y="15628"/>
                      <a:pt x="14480" y="13648"/>
                    </a:cubicBezTo>
                    <a:cubicBezTo>
                      <a:pt x="22028" y="4842"/>
                      <a:pt x="37348" y="9637"/>
                      <a:pt x="48600" y="6824"/>
                    </a:cubicBezTo>
                    <a:cubicBezTo>
                      <a:pt x="55578" y="5079"/>
                      <a:pt x="62247" y="2275"/>
                      <a:pt x="69071" y="0"/>
                    </a:cubicBezTo>
                    <a:cubicBezTo>
                      <a:pt x="78170" y="2275"/>
                      <a:pt x="89043" y="965"/>
                      <a:pt x="96367" y="6824"/>
                    </a:cubicBezTo>
                    <a:cubicBezTo>
                      <a:pt x="101984" y="11317"/>
                      <a:pt x="103191" y="20102"/>
                      <a:pt x="103191" y="27295"/>
                    </a:cubicBezTo>
                    <a:cubicBezTo>
                      <a:pt x="103191" y="90971"/>
                      <a:pt x="63385" y="73925"/>
                      <a:pt x="48600" y="81886"/>
                    </a:cubicBezTo>
                    <a:close/>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8" name="任意多边形 137"/>
              <p:cNvSpPr/>
              <p:nvPr/>
            </p:nvSpPr>
            <p:spPr>
              <a:xfrm>
                <a:off x="1722852" y="5789268"/>
                <a:ext cx="72213" cy="73525"/>
              </a:xfrm>
              <a:custGeom>
                <a:avLst/>
                <a:gdLst>
                  <a:gd name="connsiteX0" fmla="*/ 44917 w 72213"/>
                  <a:gd name="connsiteY0" fmla="*/ 57468 h 73525"/>
                  <a:gd name="connsiteX1" fmla="*/ 3974 w 72213"/>
                  <a:gd name="connsiteY1" fmla="*/ 57468 h 73525"/>
                  <a:gd name="connsiteX2" fmla="*/ 24446 w 72213"/>
                  <a:gd name="connsiteY2" fmla="*/ 9701 h 73525"/>
                  <a:gd name="connsiteX3" fmla="*/ 72213 w 72213"/>
                  <a:gd name="connsiteY3" fmla="*/ 2877 h 73525"/>
                </a:gdLst>
                <a:ahLst/>
                <a:cxnLst>
                  <a:cxn ang="0">
                    <a:pos x="connsiteX0" y="connsiteY0"/>
                  </a:cxn>
                  <a:cxn ang="0">
                    <a:pos x="connsiteX1" y="connsiteY1"/>
                  </a:cxn>
                  <a:cxn ang="0">
                    <a:pos x="connsiteX2" y="connsiteY2"/>
                  </a:cxn>
                  <a:cxn ang="0">
                    <a:pos x="connsiteX3" y="connsiteY3"/>
                  </a:cxn>
                </a:cxnLst>
                <a:rect l="l" t="t" r="r" b="b"/>
                <a:pathLst>
                  <a:path w="72213" h="73525">
                    <a:moveTo>
                      <a:pt x="44917" y="57468"/>
                    </a:moveTo>
                    <a:cubicBezTo>
                      <a:pt x="38494" y="59609"/>
                      <a:pt x="10397" y="73525"/>
                      <a:pt x="3974" y="57468"/>
                    </a:cubicBezTo>
                    <a:cubicBezTo>
                      <a:pt x="0" y="47534"/>
                      <a:pt x="16777" y="15836"/>
                      <a:pt x="24446" y="9701"/>
                    </a:cubicBezTo>
                    <a:cubicBezTo>
                      <a:pt x="36573" y="0"/>
                      <a:pt x="59198" y="2877"/>
                      <a:pt x="72213" y="2877"/>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9" name="直接连接符 138"/>
              <p:cNvCxnSpPr/>
              <p:nvPr/>
            </p:nvCxnSpPr>
            <p:spPr>
              <a:xfrm>
                <a:off x="3090643" y="5708176"/>
                <a:ext cx="0" cy="2286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3056523" y="5715000"/>
                <a:ext cx="0" cy="762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3032182" y="5846928"/>
                <a:ext cx="0" cy="762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2" name="任意多边形 141"/>
              <p:cNvSpPr/>
              <p:nvPr/>
            </p:nvSpPr>
            <p:spPr>
              <a:xfrm>
                <a:off x="3009061" y="5625152"/>
                <a:ext cx="103191" cy="90971"/>
              </a:xfrm>
              <a:custGeom>
                <a:avLst/>
                <a:gdLst>
                  <a:gd name="connsiteX0" fmla="*/ 48600 w 103191"/>
                  <a:gd name="connsiteY0" fmla="*/ 81886 h 90971"/>
                  <a:gd name="connsiteX1" fmla="*/ 14480 w 103191"/>
                  <a:gd name="connsiteY1" fmla="*/ 75063 h 90971"/>
                  <a:gd name="connsiteX2" fmla="*/ 14480 w 103191"/>
                  <a:gd name="connsiteY2" fmla="*/ 13648 h 90971"/>
                  <a:gd name="connsiteX3" fmla="*/ 48600 w 103191"/>
                  <a:gd name="connsiteY3" fmla="*/ 6824 h 90971"/>
                  <a:gd name="connsiteX4" fmla="*/ 69071 w 103191"/>
                  <a:gd name="connsiteY4" fmla="*/ 0 h 90971"/>
                  <a:gd name="connsiteX5" fmla="*/ 96367 w 103191"/>
                  <a:gd name="connsiteY5" fmla="*/ 6824 h 90971"/>
                  <a:gd name="connsiteX6" fmla="*/ 103191 w 103191"/>
                  <a:gd name="connsiteY6" fmla="*/ 27295 h 90971"/>
                  <a:gd name="connsiteX7" fmla="*/ 48600 w 103191"/>
                  <a:gd name="connsiteY7" fmla="*/ 81886 h 9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191" h="90971">
                    <a:moveTo>
                      <a:pt x="48600" y="81886"/>
                    </a:moveTo>
                    <a:cubicBezTo>
                      <a:pt x="33815" y="89847"/>
                      <a:pt x="24131" y="81497"/>
                      <a:pt x="14480" y="75063"/>
                    </a:cubicBezTo>
                    <a:cubicBezTo>
                      <a:pt x="0" y="65410"/>
                      <a:pt x="12783" y="15628"/>
                      <a:pt x="14480" y="13648"/>
                    </a:cubicBezTo>
                    <a:cubicBezTo>
                      <a:pt x="22028" y="4842"/>
                      <a:pt x="37348" y="9637"/>
                      <a:pt x="48600" y="6824"/>
                    </a:cubicBezTo>
                    <a:cubicBezTo>
                      <a:pt x="55578" y="5079"/>
                      <a:pt x="62247" y="2275"/>
                      <a:pt x="69071" y="0"/>
                    </a:cubicBezTo>
                    <a:cubicBezTo>
                      <a:pt x="78170" y="2275"/>
                      <a:pt x="89043" y="965"/>
                      <a:pt x="96367" y="6824"/>
                    </a:cubicBezTo>
                    <a:cubicBezTo>
                      <a:pt x="101984" y="11317"/>
                      <a:pt x="103191" y="20102"/>
                      <a:pt x="103191" y="27295"/>
                    </a:cubicBezTo>
                    <a:cubicBezTo>
                      <a:pt x="103191" y="90971"/>
                      <a:pt x="63385" y="73925"/>
                      <a:pt x="48600" y="81886"/>
                    </a:cubicBezTo>
                    <a:close/>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3" name="任意多边形 142"/>
              <p:cNvSpPr/>
              <p:nvPr/>
            </p:nvSpPr>
            <p:spPr>
              <a:xfrm>
                <a:off x="2989052" y="5782444"/>
                <a:ext cx="72213" cy="73525"/>
              </a:xfrm>
              <a:custGeom>
                <a:avLst/>
                <a:gdLst>
                  <a:gd name="connsiteX0" fmla="*/ 44917 w 72213"/>
                  <a:gd name="connsiteY0" fmla="*/ 57468 h 73525"/>
                  <a:gd name="connsiteX1" fmla="*/ 3974 w 72213"/>
                  <a:gd name="connsiteY1" fmla="*/ 57468 h 73525"/>
                  <a:gd name="connsiteX2" fmla="*/ 24446 w 72213"/>
                  <a:gd name="connsiteY2" fmla="*/ 9701 h 73525"/>
                  <a:gd name="connsiteX3" fmla="*/ 72213 w 72213"/>
                  <a:gd name="connsiteY3" fmla="*/ 2877 h 73525"/>
                </a:gdLst>
                <a:ahLst/>
                <a:cxnLst>
                  <a:cxn ang="0">
                    <a:pos x="connsiteX0" y="connsiteY0"/>
                  </a:cxn>
                  <a:cxn ang="0">
                    <a:pos x="connsiteX1" y="connsiteY1"/>
                  </a:cxn>
                  <a:cxn ang="0">
                    <a:pos x="connsiteX2" y="connsiteY2"/>
                  </a:cxn>
                  <a:cxn ang="0">
                    <a:pos x="connsiteX3" y="connsiteY3"/>
                  </a:cxn>
                </a:cxnLst>
                <a:rect l="l" t="t" r="r" b="b"/>
                <a:pathLst>
                  <a:path w="72213" h="73525">
                    <a:moveTo>
                      <a:pt x="44917" y="57468"/>
                    </a:moveTo>
                    <a:cubicBezTo>
                      <a:pt x="38494" y="59609"/>
                      <a:pt x="10397" y="73525"/>
                      <a:pt x="3974" y="57468"/>
                    </a:cubicBezTo>
                    <a:cubicBezTo>
                      <a:pt x="0" y="47534"/>
                      <a:pt x="16777" y="15836"/>
                      <a:pt x="24446" y="9701"/>
                    </a:cubicBezTo>
                    <a:cubicBezTo>
                      <a:pt x="36573" y="0"/>
                      <a:pt x="59198" y="2877"/>
                      <a:pt x="72213" y="2877"/>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4" name="Rectangle 8"/>
              <p:cNvSpPr>
                <a:spLocks noChangeArrowheads="1"/>
              </p:cNvSpPr>
              <p:nvPr/>
            </p:nvSpPr>
            <p:spPr bwMode="auto">
              <a:xfrm>
                <a:off x="3242932" y="5852388"/>
                <a:ext cx="221214" cy="123111"/>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2">
                        <a:lumMod val="60000"/>
                        <a:lumOff val="40000"/>
                      </a:schemeClr>
                    </a:solidFill>
                    <a:effectLst/>
                    <a:latin typeface="Arial" pitchFamily="34" charset="0"/>
                    <a:cs typeface="Arial" pitchFamily="34" charset="0"/>
                  </a:rPr>
                  <a:t>AAA</a:t>
                </a:r>
              </a:p>
            </p:txBody>
          </p:sp>
          <p:cxnSp>
            <p:nvCxnSpPr>
              <p:cNvPr id="145" name="直接连接符 144"/>
              <p:cNvCxnSpPr/>
              <p:nvPr/>
            </p:nvCxnSpPr>
            <p:spPr>
              <a:xfrm flipH="1">
                <a:off x="3084367" y="5924341"/>
                <a:ext cx="137160"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131" name="Rectangle 8"/>
            <p:cNvSpPr>
              <a:spLocks noChangeArrowheads="1"/>
            </p:cNvSpPr>
            <p:nvPr/>
          </p:nvSpPr>
          <p:spPr bwMode="auto">
            <a:xfrm>
              <a:off x="3872186" y="5466983"/>
              <a:ext cx="438768" cy="16627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Export</a:t>
              </a:r>
            </a:p>
          </p:txBody>
        </p:sp>
      </p:grpSp>
      <p:sp>
        <p:nvSpPr>
          <p:cNvPr id="146" name="Freeform 21"/>
          <p:cNvSpPr>
            <a:spLocks noEditPoints="1"/>
          </p:cNvSpPr>
          <p:nvPr/>
        </p:nvSpPr>
        <p:spPr bwMode="auto">
          <a:xfrm>
            <a:off x="5656488" y="5710438"/>
            <a:ext cx="68609" cy="68609"/>
          </a:xfrm>
          <a:custGeom>
            <a:avLst/>
            <a:gdLst/>
            <a:ahLst/>
            <a:cxnLst>
              <a:cxn ang="0">
                <a:pos x="21" y="76"/>
              </a:cxn>
              <a:cxn ang="0">
                <a:pos x="29" y="49"/>
              </a:cxn>
              <a:cxn ang="0">
                <a:pos x="53" y="21"/>
              </a:cxn>
              <a:cxn ang="0">
                <a:pos x="65" y="16"/>
              </a:cxn>
              <a:cxn ang="0">
                <a:pos x="74" y="10"/>
              </a:cxn>
              <a:cxn ang="0">
                <a:pos x="102" y="1"/>
              </a:cxn>
              <a:cxn ang="0">
                <a:pos x="129" y="3"/>
              </a:cxn>
              <a:cxn ang="0">
                <a:pos x="157" y="7"/>
              </a:cxn>
              <a:cxn ang="0">
                <a:pos x="191" y="28"/>
              </a:cxn>
              <a:cxn ang="0">
                <a:pos x="218" y="58"/>
              </a:cxn>
              <a:cxn ang="0">
                <a:pos x="227" y="79"/>
              </a:cxn>
              <a:cxn ang="0">
                <a:pos x="230" y="84"/>
              </a:cxn>
              <a:cxn ang="0">
                <a:pos x="240" y="123"/>
              </a:cxn>
              <a:cxn ang="0">
                <a:pos x="233" y="179"/>
              </a:cxn>
              <a:cxn ang="0">
                <a:pos x="209" y="199"/>
              </a:cxn>
              <a:cxn ang="0">
                <a:pos x="197" y="205"/>
              </a:cxn>
              <a:cxn ang="0">
                <a:pos x="172" y="215"/>
              </a:cxn>
              <a:cxn ang="0">
                <a:pos x="159" y="221"/>
              </a:cxn>
              <a:cxn ang="0">
                <a:pos x="103" y="221"/>
              </a:cxn>
              <a:cxn ang="0">
                <a:pos x="74" y="211"/>
              </a:cxn>
              <a:cxn ang="0">
                <a:pos x="43" y="184"/>
              </a:cxn>
              <a:cxn ang="0">
                <a:pos x="71" y="179"/>
              </a:cxn>
              <a:cxn ang="0">
                <a:pos x="28" y="167"/>
              </a:cxn>
              <a:cxn ang="0">
                <a:pos x="25" y="158"/>
              </a:cxn>
              <a:cxn ang="0">
                <a:pos x="11" y="131"/>
              </a:cxn>
              <a:cxn ang="0">
                <a:pos x="9" y="117"/>
              </a:cxn>
              <a:cxn ang="0">
                <a:pos x="5" y="117"/>
              </a:cxn>
              <a:cxn ang="0">
                <a:pos x="4" y="74"/>
              </a:cxn>
              <a:cxn ang="0">
                <a:pos x="26" y="46"/>
              </a:cxn>
              <a:cxn ang="0">
                <a:pos x="59" y="47"/>
              </a:cxn>
              <a:cxn ang="0">
                <a:pos x="67" y="85"/>
              </a:cxn>
              <a:cxn ang="0">
                <a:pos x="21" y="71"/>
              </a:cxn>
              <a:cxn ang="0">
                <a:pos x="29" y="85"/>
              </a:cxn>
              <a:cxn ang="0">
                <a:pos x="53" y="82"/>
              </a:cxn>
              <a:cxn ang="0">
                <a:pos x="48" y="104"/>
              </a:cxn>
              <a:cxn ang="0">
                <a:pos x="47" y="95"/>
              </a:cxn>
              <a:cxn ang="0">
                <a:pos x="57" y="118"/>
              </a:cxn>
              <a:cxn ang="0">
                <a:pos x="62" y="126"/>
              </a:cxn>
              <a:cxn ang="0">
                <a:pos x="68" y="137"/>
              </a:cxn>
              <a:cxn ang="0">
                <a:pos x="74" y="149"/>
              </a:cxn>
              <a:cxn ang="0">
                <a:pos x="56" y="137"/>
              </a:cxn>
              <a:cxn ang="0">
                <a:pos x="89" y="166"/>
              </a:cxn>
              <a:cxn ang="0">
                <a:pos x="95" y="169"/>
              </a:cxn>
              <a:cxn ang="0">
                <a:pos x="134" y="177"/>
              </a:cxn>
              <a:cxn ang="0">
                <a:pos x="143" y="177"/>
              </a:cxn>
              <a:cxn ang="0">
                <a:pos x="164" y="167"/>
              </a:cxn>
              <a:cxn ang="0">
                <a:pos x="179" y="159"/>
              </a:cxn>
              <a:cxn ang="0">
                <a:pos x="188" y="157"/>
              </a:cxn>
              <a:cxn ang="0">
                <a:pos x="191" y="154"/>
              </a:cxn>
              <a:cxn ang="0">
                <a:pos x="193" y="127"/>
              </a:cxn>
              <a:cxn ang="0">
                <a:pos x="186" y="104"/>
              </a:cxn>
              <a:cxn ang="0">
                <a:pos x="180" y="91"/>
              </a:cxn>
              <a:cxn ang="0">
                <a:pos x="167" y="68"/>
              </a:cxn>
              <a:cxn ang="0">
                <a:pos x="155" y="62"/>
              </a:cxn>
              <a:cxn ang="0">
                <a:pos x="134" y="50"/>
              </a:cxn>
              <a:cxn ang="0">
                <a:pos x="112" y="49"/>
              </a:cxn>
              <a:cxn ang="0">
                <a:pos x="105" y="51"/>
              </a:cxn>
              <a:cxn ang="0">
                <a:pos x="92" y="56"/>
              </a:cxn>
              <a:cxn ang="0">
                <a:pos x="77" y="62"/>
              </a:cxn>
              <a:cxn ang="0">
                <a:pos x="74" y="65"/>
              </a:cxn>
              <a:cxn ang="0">
                <a:pos x="72" y="67"/>
              </a:cxn>
              <a:cxn ang="0">
                <a:pos x="65" y="94"/>
              </a:cxn>
              <a:cxn ang="0">
                <a:pos x="20" y="79"/>
              </a:cxn>
            </a:cxnLst>
            <a:rect l="0" t="0" r="r" b="b"/>
            <a:pathLst>
              <a:path w="241" h="225">
                <a:moveTo>
                  <a:pt x="66" y="92"/>
                </a:moveTo>
                <a:lnTo>
                  <a:pt x="20" y="79"/>
                </a:lnTo>
                <a:lnTo>
                  <a:pt x="21" y="76"/>
                </a:lnTo>
                <a:lnTo>
                  <a:pt x="22" y="70"/>
                </a:lnTo>
                <a:lnTo>
                  <a:pt x="25" y="57"/>
                </a:lnTo>
                <a:cubicBezTo>
                  <a:pt x="26" y="54"/>
                  <a:pt x="27" y="51"/>
                  <a:pt x="29" y="49"/>
                </a:cubicBezTo>
                <a:lnTo>
                  <a:pt x="41" y="32"/>
                </a:lnTo>
                <a:cubicBezTo>
                  <a:pt x="43" y="29"/>
                  <a:pt x="45" y="27"/>
                  <a:pt x="47" y="25"/>
                </a:cubicBezTo>
                <a:lnTo>
                  <a:pt x="53" y="21"/>
                </a:lnTo>
                <a:lnTo>
                  <a:pt x="56" y="19"/>
                </a:lnTo>
                <a:cubicBezTo>
                  <a:pt x="58" y="18"/>
                  <a:pt x="60" y="17"/>
                  <a:pt x="62" y="17"/>
                </a:cubicBezTo>
                <a:lnTo>
                  <a:pt x="65" y="16"/>
                </a:lnTo>
                <a:lnTo>
                  <a:pt x="71" y="14"/>
                </a:lnTo>
                <a:lnTo>
                  <a:pt x="65" y="16"/>
                </a:lnTo>
                <a:lnTo>
                  <a:pt x="74" y="10"/>
                </a:lnTo>
                <a:cubicBezTo>
                  <a:pt x="76" y="9"/>
                  <a:pt x="79" y="8"/>
                  <a:pt x="81" y="7"/>
                </a:cubicBezTo>
                <a:lnTo>
                  <a:pt x="92" y="4"/>
                </a:lnTo>
                <a:lnTo>
                  <a:pt x="102" y="1"/>
                </a:lnTo>
                <a:cubicBezTo>
                  <a:pt x="105" y="0"/>
                  <a:pt x="108" y="0"/>
                  <a:pt x="112" y="1"/>
                </a:cubicBezTo>
                <a:lnTo>
                  <a:pt x="119" y="2"/>
                </a:lnTo>
                <a:lnTo>
                  <a:pt x="129" y="3"/>
                </a:lnTo>
                <a:lnTo>
                  <a:pt x="142" y="4"/>
                </a:lnTo>
                <a:cubicBezTo>
                  <a:pt x="144" y="4"/>
                  <a:pt x="146" y="4"/>
                  <a:pt x="147" y="4"/>
                </a:cubicBezTo>
                <a:lnTo>
                  <a:pt x="157" y="7"/>
                </a:lnTo>
                <a:cubicBezTo>
                  <a:pt x="160" y="8"/>
                  <a:pt x="162" y="9"/>
                  <a:pt x="164" y="10"/>
                </a:cubicBezTo>
                <a:lnTo>
                  <a:pt x="182" y="22"/>
                </a:lnTo>
                <a:lnTo>
                  <a:pt x="191" y="28"/>
                </a:lnTo>
                <a:lnTo>
                  <a:pt x="200" y="34"/>
                </a:lnTo>
                <a:cubicBezTo>
                  <a:pt x="202" y="36"/>
                  <a:pt x="204" y="38"/>
                  <a:pt x="206" y="41"/>
                </a:cubicBezTo>
                <a:lnTo>
                  <a:pt x="218" y="58"/>
                </a:lnTo>
                <a:cubicBezTo>
                  <a:pt x="219" y="59"/>
                  <a:pt x="220" y="61"/>
                  <a:pt x="221" y="63"/>
                </a:cubicBezTo>
                <a:lnTo>
                  <a:pt x="225" y="74"/>
                </a:lnTo>
                <a:lnTo>
                  <a:pt x="227" y="79"/>
                </a:lnTo>
                <a:lnTo>
                  <a:pt x="228" y="83"/>
                </a:lnTo>
                <a:lnTo>
                  <a:pt x="225" y="77"/>
                </a:lnTo>
                <a:lnTo>
                  <a:pt x="230" y="84"/>
                </a:lnTo>
                <a:cubicBezTo>
                  <a:pt x="232" y="86"/>
                  <a:pt x="233" y="89"/>
                  <a:pt x="234" y="92"/>
                </a:cubicBezTo>
                <a:lnTo>
                  <a:pt x="240" y="116"/>
                </a:lnTo>
                <a:cubicBezTo>
                  <a:pt x="240" y="118"/>
                  <a:pt x="241" y="121"/>
                  <a:pt x="240" y="123"/>
                </a:cubicBezTo>
                <a:lnTo>
                  <a:pt x="237" y="164"/>
                </a:lnTo>
                <a:cubicBezTo>
                  <a:pt x="237" y="166"/>
                  <a:pt x="237" y="169"/>
                  <a:pt x="236" y="171"/>
                </a:cubicBezTo>
                <a:lnTo>
                  <a:pt x="233" y="179"/>
                </a:lnTo>
                <a:cubicBezTo>
                  <a:pt x="231" y="183"/>
                  <a:pt x="229" y="187"/>
                  <a:pt x="225" y="190"/>
                </a:cubicBezTo>
                <a:lnTo>
                  <a:pt x="217" y="196"/>
                </a:lnTo>
                <a:cubicBezTo>
                  <a:pt x="215" y="197"/>
                  <a:pt x="212" y="199"/>
                  <a:pt x="209" y="199"/>
                </a:cubicBezTo>
                <a:lnTo>
                  <a:pt x="199" y="202"/>
                </a:lnTo>
                <a:lnTo>
                  <a:pt x="206" y="199"/>
                </a:lnTo>
                <a:lnTo>
                  <a:pt x="197" y="205"/>
                </a:lnTo>
                <a:cubicBezTo>
                  <a:pt x="195" y="206"/>
                  <a:pt x="193" y="207"/>
                  <a:pt x="192" y="208"/>
                </a:cubicBezTo>
                <a:lnTo>
                  <a:pt x="181" y="212"/>
                </a:lnTo>
                <a:lnTo>
                  <a:pt x="172" y="215"/>
                </a:lnTo>
                <a:lnTo>
                  <a:pt x="179" y="211"/>
                </a:lnTo>
                <a:lnTo>
                  <a:pt x="170" y="217"/>
                </a:lnTo>
                <a:cubicBezTo>
                  <a:pt x="167" y="220"/>
                  <a:pt x="163" y="221"/>
                  <a:pt x="159" y="221"/>
                </a:cubicBezTo>
                <a:lnTo>
                  <a:pt x="134" y="224"/>
                </a:lnTo>
                <a:cubicBezTo>
                  <a:pt x="132" y="225"/>
                  <a:pt x="131" y="225"/>
                  <a:pt x="129" y="224"/>
                </a:cubicBezTo>
                <a:lnTo>
                  <a:pt x="103" y="221"/>
                </a:lnTo>
                <a:cubicBezTo>
                  <a:pt x="101" y="221"/>
                  <a:pt x="99" y="221"/>
                  <a:pt x="98" y="220"/>
                </a:cubicBezTo>
                <a:lnTo>
                  <a:pt x="80" y="214"/>
                </a:lnTo>
                <a:cubicBezTo>
                  <a:pt x="78" y="214"/>
                  <a:pt x="76" y="213"/>
                  <a:pt x="74" y="211"/>
                </a:cubicBezTo>
                <a:lnTo>
                  <a:pt x="56" y="199"/>
                </a:lnTo>
                <a:cubicBezTo>
                  <a:pt x="54" y="198"/>
                  <a:pt x="51" y="195"/>
                  <a:pt x="49" y="193"/>
                </a:cubicBezTo>
                <a:lnTo>
                  <a:pt x="43" y="184"/>
                </a:lnTo>
                <a:lnTo>
                  <a:pt x="38" y="177"/>
                </a:lnTo>
                <a:lnTo>
                  <a:pt x="72" y="178"/>
                </a:lnTo>
                <a:lnTo>
                  <a:pt x="71" y="179"/>
                </a:lnTo>
                <a:cubicBezTo>
                  <a:pt x="66" y="185"/>
                  <a:pt x="59" y="187"/>
                  <a:pt x="52" y="186"/>
                </a:cubicBezTo>
                <a:cubicBezTo>
                  <a:pt x="45" y="186"/>
                  <a:pt x="38" y="182"/>
                  <a:pt x="34" y="176"/>
                </a:cubicBezTo>
                <a:lnTo>
                  <a:pt x="28" y="167"/>
                </a:lnTo>
                <a:cubicBezTo>
                  <a:pt x="27" y="165"/>
                  <a:pt x="26" y="163"/>
                  <a:pt x="26" y="161"/>
                </a:cubicBezTo>
                <a:lnTo>
                  <a:pt x="23" y="152"/>
                </a:lnTo>
                <a:lnTo>
                  <a:pt x="25" y="158"/>
                </a:lnTo>
                <a:lnTo>
                  <a:pt x="19" y="149"/>
                </a:lnTo>
                <a:cubicBezTo>
                  <a:pt x="19" y="148"/>
                  <a:pt x="18" y="146"/>
                  <a:pt x="17" y="145"/>
                </a:cubicBezTo>
                <a:lnTo>
                  <a:pt x="11" y="131"/>
                </a:lnTo>
                <a:cubicBezTo>
                  <a:pt x="10" y="128"/>
                  <a:pt x="9" y="125"/>
                  <a:pt x="9" y="121"/>
                </a:cubicBezTo>
                <a:lnTo>
                  <a:pt x="9" y="118"/>
                </a:lnTo>
                <a:lnTo>
                  <a:pt x="9" y="117"/>
                </a:lnTo>
                <a:lnTo>
                  <a:pt x="14" y="132"/>
                </a:lnTo>
                <a:lnTo>
                  <a:pt x="8" y="124"/>
                </a:lnTo>
                <a:cubicBezTo>
                  <a:pt x="7" y="122"/>
                  <a:pt x="6" y="120"/>
                  <a:pt x="5" y="117"/>
                </a:cubicBezTo>
                <a:lnTo>
                  <a:pt x="2" y="108"/>
                </a:lnTo>
                <a:cubicBezTo>
                  <a:pt x="1" y="105"/>
                  <a:pt x="0" y="101"/>
                  <a:pt x="1" y="97"/>
                </a:cubicBezTo>
                <a:lnTo>
                  <a:pt x="4" y="74"/>
                </a:lnTo>
                <a:cubicBezTo>
                  <a:pt x="4" y="71"/>
                  <a:pt x="5" y="67"/>
                  <a:pt x="7" y="64"/>
                </a:cubicBezTo>
                <a:lnTo>
                  <a:pt x="13" y="55"/>
                </a:lnTo>
                <a:cubicBezTo>
                  <a:pt x="16" y="51"/>
                  <a:pt x="21" y="47"/>
                  <a:pt x="26" y="46"/>
                </a:cubicBezTo>
                <a:lnTo>
                  <a:pt x="35" y="43"/>
                </a:lnTo>
                <a:cubicBezTo>
                  <a:pt x="42" y="40"/>
                  <a:pt x="50" y="41"/>
                  <a:pt x="56" y="45"/>
                </a:cubicBezTo>
                <a:lnTo>
                  <a:pt x="59" y="47"/>
                </a:lnTo>
                <a:cubicBezTo>
                  <a:pt x="66" y="53"/>
                  <a:pt x="71" y="62"/>
                  <a:pt x="69" y="71"/>
                </a:cubicBezTo>
                <a:lnTo>
                  <a:pt x="68" y="78"/>
                </a:lnTo>
                <a:lnTo>
                  <a:pt x="67" y="85"/>
                </a:lnTo>
                <a:lnTo>
                  <a:pt x="66" y="92"/>
                </a:lnTo>
                <a:close/>
                <a:moveTo>
                  <a:pt x="20" y="79"/>
                </a:moveTo>
                <a:lnTo>
                  <a:pt x="21" y="71"/>
                </a:lnTo>
                <a:lnTo>
                  <a:pt x="22" y="64"/>
                </a:lnTo>
                <a:lnTo>
                  <a:pt x="32" y="87"/>
                </a:lnTo>
                <a:lnTo>
                  <a:pt x="29" y="85"/>
                </a:lnTo>
                <a:lnTo>
                  <a:pt x="50" y="88"/>
                </a:lnTo>
                <a:lnTo>
                  <a:pt x="41" y="91"/>
                </a:lnTo>
                <a:lnTo>
                  <a:pt x="53" y="82"/>
                </a:lnTo>
                <a:lnTo>
                  <a:pt x="47" y="91"/>
                </a:lnTo>
                <a:lnTo>
                  <a:pt x="51" y="81"/>
                </a:lnTo>
                <a:lnTo>
                  <a:pt x="48" y="104"/>
                </a:lnTo>
                <a:lnTo>
                  <a:pt x="47" y="93"/>
                </a:lnTo>
                <a:lnTo>
                  <a:pt x="50" y="102"/>
                </a:lnTo>
                <a:lnTo>
                  <a:pt x="47" y="95"/>
                </a:lnTo>
                <a:lnTo>
                  <a:pt x="53" y="103"/>
                </a:lnTo>
                <a:cubicBezTo>
                  <a:pt x="56" y="107"/>
                  <a:pt x="57" y="112"/>
                  <a:pt x="57" y="117"/>
                </a:cubicBezTo>
                <a:lnTo>
                  <a:pt x="57" y="118"/>
                </a:lnTo>
                <a:lnTo>
                  <a:pt x="57" y="121"/>
                </a:lnTo>
                <a:lnTo>
                  <a:pt x="56" y="112"/>
                </a:lnTo>
                <a:lnTo>
                  <a:pt x="62" y="126"/>
                </a:lnTo>
                <a:lnTo>
                  <a:pt x="59" y="122"/>
                </a:lnTo>
                <a:lnTo>
                  <a:pt x="65" y="131"/>
                </a:lnTo>
                <a:cubicBezTo>
                  <a:pt x="67" y="133"/>
                  <a:pt x="68" y="135"/>
                  <a:pt x="68" y="137"/>
                </a:cubicBezTo>
                <a:lnTo>
                  <a:pt x="71" y="146"/>
                </a:lnTo>
                <a:lnTo>
                  <a:pt x="68" y="140"/>
                </a:lnTo>
                <a:lnTo>
                  <a:pt x="74" y="149"/>
                </a:lnTo>
                <a:lnTo>
                  <a:pt x="37" y="145"/>
                </a:lnTo>
                <a:lnTo>
                  <a:pt x="38" y="144"/>
                </a:lnTo>
                <a:cubicBezTo>
                  <a:pt x="43" y="140"/>
                  <a:pt x="50" y="137"/>
                  <a:pt x="56" y="137"/>
                </a:cubicBezTo>
                <a:cubicBezTo>
                  <a:pt x="63" y="138"/>
                  <a:pt x="69" y="141"/>
                  <a:pt x="73" y="146"/>
                </a:cubicBezTo>
                <a:lnTo>
                  <a:pt x="83" y="157"/>
                </a:lnTo>
                <a:lnTo>
                  <a:pt x="89" y="166"/>
                </a:lnTo>
                <a:lnTo>
                  <a:pt x="83" y="159"/>
                </a:lnTo>
                <a:lnTo>
                  <a:pt x="101" y="171"/>
                </a:lnTo>
                <a:lnTo>
                  <a:pt x="95" y="169"/>
                </a:lnTo>
                <a:lnTo>
                  <a:pt x="113" y="175"/>
                </a:lnTo>
                <a:lnTo>
                  <a:pt x="108" y="174"/>
                </a:lnTo>
                <a:lnTo>
                  <a:pt x="134" y="177"/>
                </a:lnTo>
                <a:lnTo>
                  <a:pt x="129" y="177"/>
                </a:lnTo>
                <a:lnTo>
                  <a:pt x="154" y="174"/>
                </a:lnTo>
                <a:lnTo>
                  <a:pt x="143" y="177"/>
                </a:lnTo>
                <a:lnTo>
                  <a:pt x="152" y="171"/>
                </a:lnTo>
                <a:cubicBezTo>
                  <a:pt x="154" y="170"/>
                  <a:pt x="156" y="169"/>
                  <a:pt x="159" y="168"/>
                </a:cubicBezTo>
                <a:lnTo>
                  <a:pt x="164" y="167"/>
                </a:lnTo>
                <a:lnTo>
                  <a:pt x="175" y="163"/>
                </a:lnTo>
                <a:lnTo>
                  <a:pt x="170" y="165"/>
                </a:lnTo>
                <a:lnTo>
                  <a:pt x="179" y="159"/>
                </a:lnTo>
                <a:cubicBezTo>
                  <a:pt x="181" y="158"/>
                  <a:pt x="183" y="157"/>
                  <a:pt x="186" y="156"/>
                </a:cubicBezTo>
                <a:lnTo>
                  <a:pt x="196" y="153"/>
                </a:lnTo>
                <a:lnTo>
                  <a:pt x="188" y="157"/>
                </a:lnTo>
                <a:lnTo>
                  <a:pt x="196" y="151"/>
                </a:lnTo>
                <a:lnTo>
                  <a:pt x="188" y="162"/>
                </a:lnTo>
                <a:lnTo>
                  <a:pt x="191" y="154"/>
                </a:lnTo>
                <a:lnTo>
                  <a:pt x="190" y="161"/>
                </a:lnTo>
                <a:lnTo>
                  <a:pt x="193" y="120"/>
                </a:lnTo>
                <a:lnTo>
                  <a:pt x="193" y="127"/>
                </a:lnTo>
                <a:lnTo>
                  <a:pt x="187" y="103"/>
                </a:lnTo>
                <a:lnTo>
                  <a:pt x="191" y="111"/>
                </a:lnTo>
                <a:lnTo>
                  <a:pt x="186" y="104"/>
                </a:lnTo>
                <a:cubicBezTo>
                  <a:pt x="185" y="102"/>
                  <a:pt x="183" y="100"/>
                  <a:pt x="183" y="98"/>
                </a:cubicBezTo>
                <a:lnTo>
                  <a:pt x="182" y="96"/>
                </a:lnTo>
                <a:lnTo>
                  <a:pt x="180" y="91"/>
                </a:lnTo>
                <a:lnTo>
                  <a:pt x="176" y="80"/>
                </a:lnTo>
                <a:lnTo>
                  <a:pt x="179" y="85"/>
                </a:lnTo>
                <a:lnTo>
                  <a:pt x="167" y="68"/>
                </a:lnTo>
                <a:lnTo>
                  <a:pt x="173" y="74"/>
                </a:lnTo>
                <a:lnTo>
                  <a:pt x="164" y="68"/>
                </a:lnTo>
                <a:lnTo>
                  <a:pt x="155" y="62"/>
                </a:lnTo>
                <a:lnTo>
                  <a:pt x="137" y="50"/>
                </a:lnTo>
                <a:lnTo>
                  <a:pt x="144" y="53"/>
                </a:lnTo>
                <a:lnTo>
                  <a:pt x="134" y="50"/>
                </a:lnTo>
                <a:lnTo>
                  <a:pt x="139" y="51"/>
                </a:lnTo>
                <a:lnTo>
                  <a:pt x="125" y="50"/>
                </a:lnTo>
                <a:lnTo>
                  <a:pt x="112" y="49"/>
                </a:lnTo>
                <a:lnTo>
                  <a:pt x="105" y="48"/>
                </a:lnTo>
                <a:lnTo>
                  <a:pt x="115" y="47"/>
                </a:lnTo>
                <a:lnTo>
                  <a:pt x="105" y="51"/>
                </a:lnTo>
                <a:lnTo>
                  <a:pt x="94" y="54"/>
                </a:lnTo>
                <a:lnTo>
                  <a:pt x="101" y="50"/>
                </a:lnTo>
                <a:lnTo>
                  <a:pt x="92" y="56"/>
                </a:lnTo>
                <a:cubicBezTo>
                  <a:pt x="90" y="58"/>
                  <a:pt x="88" y="59"/>
                  <a:pt x="86" y="59"/>
                </a:cubicBezTo>
                <a:lnTo>
                  <a:pt x="80" y="61"/>
                </a:lnTo>
                <a:lnTo>
                  <a:pt x="77" y="62"/>
                </a:lnTo>
                <a:lnTo>
                  <a:pt x="83" y="59"/>
                </a:lnTo>
                <a:lnTo>
                  <a:pt x="80" y="61"/>
                </a:lnTo>
                <a:lnTo>
                  <a:pt x="74" y="65"/>
                </a:lnTo>
                <a:lnTo>
                  <a:pt x="80" y="59"/>
                </a:lnTo>
                <a:lnTo>
                  <a:pt x="68" y="76"/>
                </a:lnTo>
                <a:lnTo>
                  <a:pt x="72" y="67"/>
                </a:lnTo>
                <a:lnTo>
                  <a:pt x="69" y="83"/>
                </a:lnTo>
                <a:lnTo>
                  <a:pt x="66" y="91"/>
                </a:lnTo>
                <a:lnTo>
                  <a:pt x="65" y="94"/>
                </a:lnTo>
                <a:cubicBezTo>
                  <a:pt x="61" y="106"/>
                  <a:pt x="48" y="113"/>
                  <a:pt x="36" y="110"/>
                </a:cubicBezTo>
                <a:cubicBezTo>
                  <a:pt x="23" y="106"/>
                  <a:pt x="16" y="93"/>
                  <a:pt x="19" y="81"/>
                </a:cubicBezTo>
                <a:lnTo>
                  <a:pt x="20" y="79"/>
                </a:lnTo>
                <a:close/>
              </a:path>
            </a:pathLst>
          </a:custGeom>
          <a:solidFill>
            <a:srgbClr val="FFC000"/>
          </a:solidFill>
          <a:ln w="38100" cap="flat">
            <a:solidFill>
              <a:srgbClr val="FFC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47" name="组合 355"/>
          <p:cNvGrpSpPr/>
          <p:nvPr/>
        </p:nvGrpSpPr>
        <p:grpSpPr>
          <a:xfrm>
            <a:off x="4798873" y="4123850"/>
            <a:ext cx="3018805" cy="205828"/>
            <a:chOff x="3666359" y="4123850"/>
            <a:chExt cx="3018805" cy="205828"/>
          </a:xfrm>
        </p:grpSpPr>
        <p:cxnSp>
          <p:nvCxnSpPr>
            <p:cNvPr id="148" name="直接箭头连接符 232"/>
            <p:cNvCxnSpPr/>
            <p:nvPr/>
          </p:nvCxnSpPr>
          <p:spPr>
            <a:xfrm flipH="1">
              <a:off x="3666359" y="4329678"/>
              <a:ext cx="3018805" cy="0"/>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49" name="Rectangle 8"/>
            <p:cNvSpPr>
              <a:spLocks noChangeArrowheads="1"/>
            </p:cNvSpPr>
            <p:nvPr/>
          </p:nvSpPr>
          <p:spPr bwMode="auto">
            <a:xfrm>
              <a:off x="4146623" y="4123850"/>
              <a:ext cx="2064668"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pitchFamily="34" charset="0"/>
                  <a:cs typeface="Arial" pitchFamily="34" charset="0"/>
                </a:rPr>
                <a:t>Intra cellular</a:t>
              </a:r>
              <a:r>
                <a:rPr kumimoji="0" lang="en-US" sz="1000" b="1" i="0" u="none" strike="noStrike" cap="none" normalizeH="0" dirty="0" smtClean="0">
                  <a:ln>
                    <a:noFill/>
                  </a:ln>
                  <a:solidFill>
                    <a:schemeClr val="tx1"/>
                  </a:solidFill>
                  <a:effectLst/>
                  <a:latin typeface="Arial" pitchFamily="34" charset="0"/>
                  <a:cs typeface="Arial" pitchFamily="34" charset="0"/>
                </a:rPr>
                <a:t> </a:t>
              </a:r>
              <a:r>
                <a:rPr kumimoji="0" lang="en-US" sz="1000" b="1" i="0" u="none" strike="noStrike" cap="none" normalizeH="0" baseline="0" dirty="0" smtClean="0">
                  <a:ln>
                    <a:noFill/>
                  </a:ln>
                  <a:solidFill>
                    <a:schemeClr val="tx1"/>
                  </a:solidFill>
                  <a:effectLst/>
                  <a:latin typeface="Arial" pitchFamily="34" charset="0"/>
                  <a:cs typeface="Arial" pitchFamily="34" charset="0"/>
                </a:rPr>
                <a:t>cccDNA </a:t>
              </a:r>
              <a:r>
                <a:rPr kumimoji="0" lang="en-US" sz="1000" b="1" i="0" u="none" strike="noStrike" cap="none" normalizeH="0" baseline="0" dirty="0" err="1" smtClean="0">
                  <a:ln>
                    <a:noFill/>
                  </a:ln>
                  <a:solidFill>
                    <a:schemeClr val="tx1"/>
                  </a:solidFill>
                  <a:effectLst/>
                  <a:latin typeface="Arial" pitchFamily="34" charset="0"/>
                  <a:cs typeface="Arial" pitchFamily="34" charset="0"/>
                </a:rPr>
                <a:t>amplicaiton</a:t>
              </a:r>
              <a:r>
                <a:rPr kumimoji="0" lang="en-US" sz="1000" b="1" i="0" u="none" strike="noStrike" cap="none" normalizeH="0" baseline="0" dirty="0" smtClean="0">
                  <a:ln>
                    <a:noFill/>
                  </a:ln>
                  <a:solidFill>
                    <a:schemeClr val="tx1"/>
                  </a:solidFill>
                  <a:effectLst/>
                  <a:latin typeface="Arial" pitchFamily="34" charset="0"/>
                  <a:cs typeface="Arial" pitchFamily="34" charset="0"/>
                </a:rPr>
                <a:t> </a:t>
              </a:r>
            </a:p>
          </p:txBody>
        </p:sp>
      </p:grpSp>
      <p:grpSp>
        <p:nvGrpSpPr>
          <p:cNvPr id="150" name="组合 335"/>
          <p:cNvGrpSpPr/>
          <p:nvPr/>
        </p:nvGrpSpPr>
        <p:grpSpPr>
          <a:xfrm>
            <a:off x="4849327" y="6005930"/>
            <a:ext cx="1801994" cy="244805"/>
            <a:chOff x="3716813" y="6005930"/>
            <a:chExt cx="1801994" cy="244805"/>
          </a:xfrm>
        </p:grpSpPr>
        <p:sp>
          <p:nvSpPr>
            <p:cNvPr id="151" name="Freeform 7"/>
            <p:cNvSpPr>
              <a:spLocks noEditPoints="1"/>
            </p:cNvSpPr>
            <p:nvPr/>
          </p:nvSpPr>
          <p:spPr bwMode="auto">
            <a:xfrm>
              <a:off x="5038543" y="6044908"/>
              <a:ext cx="75756" cy="68609"/>
            </a:xfrm>
            <a:custGeom>
              <a:avLst/>
              <a:gdLst/>
              <a:ahLst/>
              <a:cxnLst>
                <a:cxn ang="0">
                  <a:pos x="47" y="245"/>
                </a:cxn>
                <a:cxn ang="0">
                  <a:pos x="46" y="505"/>
                </a:cxn>
                <a:cxn ang="0">
                  <a:pos x="87" y="528"/>
                </a:cxn>
                <a:cxn ang="0">
                  <a:pos x="202" y="517"/>
                </a:cxn>
                <a:cxn ang="0">
                  <a:pos x="314" y="498"/>
                </a:cxn>
                <a:cxn ang="0">
                  <a:pos x="365" y="477"/>
                </a:cxn>
                <a:cxn ang="0">
                  <a:pos x="421" y="455"/>
                </a:cxn>
                <a:cxn ang="0">
                  <a:pos x="490" y="429"/>
                </a:cxn>
                <a:cxn ang="0">
                  <a:pos x="537" y="409"/>
                </a:cxn>
                <a:cxn ang="0">
                  <a:pos x="539" y="409"/>
                </a:cxn>
                <a:cxn ang="0">
                  <a:pos x="574" y="391"/>
                </a:cxn>
                <a:cxn ang="0">
                  <a:pos x="570" y="396"/>
                </a:cxn>
                <a:cxn ang="0">
                  <a:pos x="588" y="365"/>
                </a:cxn>
                <a:cxn ang="0">
                  <a:pos x="581" y="298"/>
                </a:cxn>
                <a:cxn ang="0">
                  <a:pos x="553" y="250"/>
                </a:cxn>
                <a:cxn ang="0">
                  <a:pos x="528" y="208"/>
                </a:cxn>
                <a:cxn ang="0">
                  <a:pos x="500" y="159"/>
                </a:cxn>
                <a:cxn ang="0">
                  <a:pos x="456" y="90"/>
                </a:cxn>
                <a:cxn ang="0">
                  <a:pos x="381" y="36"/>
                </a:cxn>
                <a:cxn ang="0">
                  <a:pos x="339" y="21"/>
                </a:cxn>
                <a:cxn ang="0">
                  <a:pos x="337" y="53"/>
                </a:cxn>
                <a:cxn ang="0">
                  <a:pos x="303" y="48"/>
                </a:cxn>
                <a:cxn ang="0">
                  <a:pos x="279" y="84"/>
                </a:cxn>
                <a:cxn ang="0">
                  <a:pos x="230" y="101"/>
                </a:cxn>
                <a:cxn ang="0">
                  <a:pos x="99" y="147"/>
                </a:cxn>
                <a:cxn ang="0">
                  <a:pos x="34" y="166"/>
                </a:cxn>
                <a:cxn ang="0">
                  <a:pos x="8" y="164"/>
                </a:cxn>
                <a:cxn ang="0">
                  <a:pos x="35" y="181"/>
                </a:cxn>
                <a:cxn ang="0">
                  <a:pos x="3" y="166"/>
                </a:cxn>
                <a:cxn ang="0">
                  <a:pos x="45" y="130"/>
                </a:cxn>
                <a:cxn ang="0">
                  <a:pos x="157" y="96"/>
                </a:cxn>
                <a:cxn ang="0">
                  <a:pos x="240" y="65"/>
                </a:cxn>
                <a:cxn ang="0">
                  <a:pos x="285" y="46"/>
                </a:cxn>
                <a:cxn ang="0">
                  <a:pos x="289" y="42"/>
                </a:cxn>
                <a:cxn ang="0">
                  <a:pos x="333" y="21"/>
                </a:cxn>
                <a:cxn ang="0">
                  <a:pos x="323" y="43"/>
                </a:cxn>
                <a:cxn ang="0">
                  <a:pos x="417" y="1"/>
                </a:cxn>
                <a:cxn ang="0">
                  <a:pos x="493" y="86"/>
                </a:cxn>
                <a:cxn ang="0">
                  <a:pos x="543" y="166"/>
                </a:cxn>
                <a:cxn ang="0">
                  <a:pos x="556" y="195"/>
                </a:cxn>
                <a:cxn ang="0">
                  <a:pos x="581" y="236"/>
                </a:cxn>
                <a:cxn ang="0">
                  <a:pos x="617" y="303"/>
                </a:cxn>
                <a:cxn ang="0">
                  <a:pos x="612" y="387"/>
                </a:cxn>
                <a:cxn ang="0">
                  <a:pos x="567" y="419"/>
                </a:cxn>
                <a:cxn ang="0">
                  <a:pos x="584" y="421"/>
                </a:cxn>
                <a:cxn ang="0">
                  <a:pos x="553" y="438"/>
                </a:cxn>
                <a:cxn ang="0">
                  <a:pos x="551" y="438"/>
                </a:cxn>
                <a:cxn ang="0">
                  <a:pos x="505" y="457"/>
                </a:cxn>
                <a:cxn ang="0">
                  <a:pos x="435" y="484"/>
                </a:cxn>
                <a:cxn ang="0">
                  <a:pos x="379" y="505"/>
                </a:cxn>
                <a:cxn ang="0">
                  <a:pos x="294" y="533"/>
                </a:cxn>
                <a:cxn ang="0">
                  <a:pos x="198" y="549"/>
                </a:cxn>
                <a:cxn ang="0">
                  <a:pos x="84" y="560"/>
                </a:cxn>
                <a:cxn ang="0">
                  <a:pos x="16" y="514"/>
                </a:cxn>
                <a:cxn ang="0">
                  <a:pos x="15" y="222"/>
                </a:cxn>
              </a:cxnLst>
              <a:rect l="0" t="0" r="r" b="b"/>
              <a:pathLst>
                <a:path w="624" h="561">
                  <a:moveTo>
                    <a:pt x="17" y="156"/>
                  </a:moveTo>
                  <a:cubicBezTo>
                    <a:pt x="22" y="154"/>
                    <a:pt x="27" y="154"/>
                    <a:pt x="31" y="156"/>
                  </a:cubicBezTo>
                  <a:cubicBezTo>
                    <a:pt x="36" y="158"/>
                    <a:pt x="39" y="162"/>
                    <a:pt x="40" y="167"/>
                  </a:cubicBezTo>
                  <a:lnTo>
                    <a:pt x="42" y="176"/>
                  </a:lnTo>
                  <a:lnTo>
                    <a:pt x="44" y="188"/>
                  </a:lnTo>
                  <a:lnTo>
                    <a:pt x="46" y="220"/>
                  </a:lnTo>
                  <a:lnTo>
                    <a:pt x="47" y="245"/>
                  </a:lnTo>
                  <a:lnTo>
                    <a:pt x="47" y="283"/>
                  </a:lnTo>
                  <a:lnTo>
                    <a:pt x="46" y="323"/>
                  </a:lnTo>
                  <a:lnTo>
                    <a:pt x="45" y="348"/>
                  </a:lnTo>
                  <a:lnTo>
                    <a:pt x="44" y="380"/>
                  </a:lnTo>
                  <a:lnTo>
                    <a:pt x="45" y="446"/>
                  </a:lnTo>
                  <a:lnTo>
                    <a:pt x="48" y="513"/>
                  </a:lnTo>
                  <a:lnTo>
                    <a:pt x="46" y="505"/>
                  </a:lnTo>
                  <a:lnTo>
                    <a:pt x="53" y="517"/>
                  </a:lnTo>
                  <a:lnTo>
                    <a:pt x="48" y="512"/>
                  </a:lnTo>
                  <a:lnTo>
                    <a:pt x="65" y="522"/>
                  </a:lnTo>
                  <a:lnTo>
                    <a:pt x="61" y="520"/>
                  </a:lnTo>
                  <a:lnTo>
                    <a:pt x="80" y="526"/>
                  </a:lnTo>
                  <a:lnTo>
                    <a:pt x="91" y="529"/>
                  </a:lnTo>
                  <a:lnTo>
                    <a:pt x="87" y="528"/>
                  </a:lnTo>
                  <a:lnTo>
                    <a:pt x="170" y="525"/>
                  </a:lnTo>
                  <a:lnTo>
                    <a:pt x="165" y="526"/>
                  </a:lnTo>
                  <a:lnTo>
                    <a:pt x="176" y="522"/>
                  </a:lnTo>
                  <a:lnTo>
                    <a:pt x="191" y="519"/>
                  </a:lnTo>
                  <a:lnTo>
                    <a:pt x="195" y="518"/>
                  </a:lnTo>
                  <a:cubicBezTo>
                    <a:pt x="196" y="518"/>
                    <a:pt x="197" y="517"/>
                    <a:pt x="198" y="517"/>
                  </a:cubicBezTo>
                  <a:lnTo>
                    <a:pt x="202" y="517"/>
                  </a:lnTo>
                  <a:lnTo>
                    <a:pt x="198" y="518"/>
                  </a:lnTo>
                  <a:lnTo>
                    <a:pt x="213" y="514"/>
                  </a:lnTo>
                  <a:lnTo>
                    <a:pt x="224" y="510"/>
                  </a:lnTo>
                  <a:cubicBezTo>
                    <a:pt x="225" y="510"/>
                    <a:pt x="226" y="510"/>
                    <a:pt x="227" y="510"/>
                  </a:cubicBezTo>
                  <a:lnTo>
                    <a:pt x="258" y="505"/>
                  </a:lnTo>
                  <a:lnTo>
                    <a:pt x="291" y="502"/>
                  </a:lnTo>
                  <a:lnTo>
                    <a:pt x="314" y="498"/>
                  </a:lnTo>
                  <a:lnTo>
                    <a:pt x="321" y="496"/>
                  </a:lnTo>
                  <a:lnTo>
                    <a:pt x="333" y="492"/>
                  </a:lnTo>
                  <a:lnTo>
                    <a:pt x="344" y="489"/>
                  </a:lnTo>
                  <a:lnTo>
                    <a:pt x="349" y="487"/>
                  </a:lnTo>
                  <a:lnTo>
                    <a:pt x="357" y="482"/>
                  </a:lnTo>
                  <a:lnTo>
                    <a:pt x="360" y="480"/>
                  </a:lnTo>
                  <a:cubicBezTo>
                    <a:pt x="361" y="478"/>
                    <a:pt x="363" y="478"/>
                    <a:pt x="365" y="477"/>
                  </a:cubicBezTo>
                  <a:lnTo>
                    <a:pt x="372" y="475"/>
                  </a:lnTo>
                  <a:lnTo>
                    <a:pt x="386" y="470"/>
                  </a:lnTo>
                  <a:lnTo>
                    <a:pt x="397" y="466"/>
                  </a:lnTo>
                  <a:lnTo>
                    <a:pt x="409" y="462"/>
                  </a:lnTo>
                  <a:lnTo>
                    <a:pt x="406" y="464"/>
                  </a:lnTo>
                  <a:lnTo>
                    <a:pt x="418" y="457"/>
                  </a:lnTo>
                  <a:cubicBezTo>
                    <a:pt x="419" y="456"/>
                    <a:pt x="420" y="456"/>
                    <a:pt x="421" y="455"/>
                  </a:cubicBezTo>
                  <a:lnTo>
                    <a:pt x="445" y="447"/>
                  </a:lnTo>
                  <a:lnTo>
                    <a:pt x="457" y="443"/>
                  </a:lnTo>
                  <a:lnTo>
                    <a:pt x="468" y="439"/>
                  </a:lnTo>
                  <a:lnTo>
                    <a:pt x="480" y="435"/>
                  </a:lnTo>
                  <a:lnTo>
                    <a:pt x="476" y="437"/>
                  </a:lnTo>
                  <a:lnTo>
                    <a:pt x="486" y="430"/>
                  </a:lnTo>
                  <a:cubicBezTo>
                    <a:pt x="487" y="430"/>
                    <a:pt x="488" y="429"/>
                    <a:pt x="490" y="429"/>
                  </a:cubicBezTo>
                  <a:lnTo>
                    <a:pt x="495" y="427"/>
                  </a:lnTo>
                  <a:lnTo>
                    <a:pt x="501" y="424"/>
                  </a:lnTo>
                  <a:lnTo>
                    <a:pt x="516" y="419"/>
                  </a:lnTo>
                  <a:lnTo>
                    <a:pt x="528" y="415"/>
                  </a:lnTo>
                  <a:lnTo>
                    <a:pt x="525" y="417"/>
                  </a:lnTo>
                  <a:lnTo>
                    <a:pt x="534" y="411"/>
                  </a:lnTo>
                  <a:lnTo>
                    <a:pt x="537" y="409"/>
                  </a:lnTo>
                  <a:cubicBezTo>
                    <a:pt x="544" y="404"/>
                    <a:pt x="553" y="405"/>
                    <a:pt x="559" y="411"/>
                  </a:cubicBezTo>
                  <a:cubicBezTo>
                    <a:pt x="564" y="417"/>
                    <a:pt x="564" y="427"/>
                    <a:pt x="558" y="433"/>
                  </a:cubicBezTo>
                  <a:lnTo>
                    <a:pt x="557" y="434"/>
                  </a:lnTo>
                  <a:lnTo>
                    <a:pt x="560" y="430"/>
                  </a:lnTo>
                  <a:lnTo>
                    <a:pt x="559" y="432"/>
                  </a:lnTo>
                  <a:lnTo>
                    <a:pt x="536" y="411"/>
                  </a:lnTo>
                  <a:lnTo>
                    <a:pt x="539" y="409"/>
                  </a:lnTo>
                  <a:cubicBezTo>
                    <a:pt x="539" y="409"/>
                    <a:pt x="540" y="408"/>
                    <a:pt x="541" y="408"/>
                  </a:cubicBezTo>
                  <a:lnTo>
                    <a:pt x="550" y="404"/>
                  </a:lnTo>
                  <a:lnTo>
                    <a:pt x="548" y="405"/>
                  </a:lnTo>
                  <a:lnTo>
                    <a:pt x="560" y="397"/>
                  </a:lnTo>
                  <a:cubicBezTo>
                    <a:pt x="560" y="397"/>
                    <a:pt x="561" y="396"/>
                    <a:pt x="562" y="396"/>
                  </a:cubicBezTo>
                  <a:lnTo>
                    <a:pt x="571" y="392"/>
                  </a:lnTo>
                  <a:cubicBezTo>
                    <a:pt x="572" y="391"/>
                    <a:pt x="573" y="391"/>
                    <a:pt x="574" y="391"/>
                  </a:cubicBezTo>
                  <a:lnTo>
                    <a:pt x="578" y="390"/>
                  </a:lnTo>
                  <a:cubicBezTo>
                    <a:pt x="584" y="388"/>
                    <a:pt x="590" y="391"/>
                    <a:pt x="594" y="395"/>
                  </a:cubicBezTo>
                  <a:cubicBezTo>
                    <a:pt x="598" y="400"/>
                    <a:pt x="599" y="407"/>
                    <a:pt x="596" y="413"/>
                  </a:cubicBezTo>
                  <a:lnTo>
                    <a:pt x="595" y="415"/>
                  </a:lnTo>
                  <a:cubicBezTo>
                    <a:pt x="594" y="416"/>
                    <a:pt x="593" y="418"/>
                    <a:pt x="592" y="419"/>
                  </a:cubicBezTo>
                  <a:lnTo>
                    <a:pt x="591" y="420"/>
                  </a:lnTo>
                  <a:lnTo>
                    <a:pt x="570" y="396"/>
                  </a:lnTo>
                  <a:lnTo>
                    <a:pt x="574" y="393"/>
                  </a:lnTo>
                  <a:lnTo>
                    <a:pt x="584" y="386"/>
                  </a:lnTo>
                  <a:lnTo>
                    <a:pt x="577" y="395"/>
                  </a:lnTo>
                  <a:lnTo>
                    <a:pt x="581" y="380"/>
                  </a:lnTo>
                  <a:lnTo>
                    <a:pt x="583" y="373"/>
                  </a:lnTo>
                  <a:cubicBezTo>
                    <a:pt x="584" y="372"/>
                    <a:pt x="584" y="371"/>
                    <a:pt x="585" y="370"/>
                  </a:cubicBezTo>
                  <a:lnTo>
                    <a:pt x="588" y="365"/>
                  </a:lnTo>
                  <a:lnTo>
                    <a:pt x="594" y="355"/>
                  </a:lnTo>
                  <a:lnTo>
                    <a:pt x="592" y="365"/>
                  </a:lnTo>
                  <a:lnTo>
                    <a:pt x="591" y="351"/>
                  </a:lnTo>
                  <a:lnTo>
                    <a:pt x="589" y="330"/>
                  </a:lnTo>
                  <a:lnTo>
                    <a:pt x="587" y="311"/>
                  </a:lnTo>
                  <a:lnTo>
                    <a:pt x="587" y="314"/>
                  </a:lnTo>
                  <a:lnTo>
                    <a:pt x="581" y="298"/>
                  </a:lnTo>
                  <a:lnTo>
                    <a:pt x="583" y="302"/>
                  </a:lnTo>
                  <a:lnTo>
                    <a:pt x="567" y="279"/>
                  </a:lnTo>
                  <a:lnTo>
                    <a:pt x="559" y="266"/>
                  </a:lnTo>
                  <a:cubicBezTo>
                    <a:pt x="558" y="265"/>
                    <a:pt x="558" y="264"/>
                    <a:pt x="557" y="263"/>
                  </a:cubicBezTo>
                  <a:lnTo>
                    <a:pt x="553" y="252"/>
                  </a:lnTo>
                  <a:lnTo>
                    <a:pt x="552" y="247"/>
                  </a:lnTo>
                  <a:lnTo>
                    <a:pt x="553" y="250"/>
                  </a:lnTo>
                  <a:lnTo>
                    <a:pt x="549" y="244"/>
                  </a:lnTo>
                  <a:lnTo>
                    <a:pt x="539" y="231"/>
                  </a:lnTo>
                  <a:lnTo>
                    <a:pt x="532" y="220"/>
                  </a:lnTo>
                  <a:cubicBezTo>
                    <a:pt x="531" y="219"/>
                    <a:pt x="530" y="217"/>
                    <a:pt x="529" y="216"/>
                  </a:cubicBezTo>
                  <a:lnTo>
                    <a:pt x="526" y="208"/>
                  </a:lnTo>
                  <a:lnTo>
                    <a:pt x="525" y="202"/>
                  </a:lnTo>
                  <a:lnTo>
                    <a:pt x="528" y="208"/>
                  </a:lnTo>
                  <a:lnTo>
                    <a:pt x="525" y="204"/>
                  </a:lnTo>
                  <a:cubicBezTo>
                    <a:pt x="524" y="203"/>
                    <a:pt x="524" y="202"/>
                    <a:pt x="523" y="202"/>
                  </a:cubicBezTo>
                  <a:lnTo>
                    <a:pt x="519" y="194"/>
                  </a:lnTo>
                  <a:cubicBezTo>
                    <a:pt x="519" y="193"/>
                    <a:pt x="519" y="192"/>
                    <a:pt x="518" y="192"/>
                  </a:cubicBezTo>
                  <a:lnTo>
                    <a:pt x="514" y="180"/>
                  </a:lnTo>
                  <a:lnTo>
                    <a:pt x="516" y="183"/>
                  </a:lnTo>
                  <a:lnTo>
                    <a:pt x="500" y="159"/>
                  </a:lnTo>
                  <a:lnTo>
                    <a:pt x="484" y="137"/>
                  </a:lnTo>
                  <a:lnTo>
                    <a:pt x="476" y="124"/>
                  </a:lnTo>
                  <a:cubicBezTo>
                    <a:pt x="475" y="123"/>
                    <a:pt x="475" y="122"/>
                    <a:pt x="474" y="121"/>
                  </a:cubicBezTo>
                  <a:lnTo>
                    <a:pt x="470" y="110"/>
                  </a:lnTo>
                  <a:lnTo>
                    <a:pt x="469" y="108"/>
                  </a:lnTo>
                  <a:lnTo>
                    <a:pt x="466" y="103"/>
                  </a:lnTo>
                  <a:lnTo>
                    <a:pt x="456" y="90"/>
                  </a:lnTo>
                  <a:lnTo>
                    <a:pt x="433" y="53"/>
                  </a:lnTo>
                  <a:lnTo>
                    <a:pt x="425" y="41"/>
                  </a:lnTo>
                  <a:lnTo>
                    <a:pt x="417" y="29"/>
                  </a:lnTo>
                  <a:lnTo>
                    <a:pt x="425" y="36"/>
                  </a:lnTo>
                  <a:lnTo>
                    <a:pt x="413" y="32"/>
                  </a:lnTo>
                  <a:lnTo>
                    <a:pt x="420" y="32"/>
                  </a:lnTo>
                  <a:lnTo>
                    <a:pt x="381" y="36"/>
                  </a:lnTo>
                  <a:lnTo>
                    <a:pt x="384" y="36"/>
                  </a:lnTo>
                  <a:lnTo>
                    <a:pt x="356" y="44"/>
                  </a:lnTo>
                  <a:lnTo>
                    <a:pt x="360" y="42"/>
                  </a:lnTo>
                  <a:lnTo>
                    <a:pt x="351" y="48"/>
                  </a:lnTo>
                  <a:lnTo>
                    <a:pt x="348" y="50"/>
                  </a:lnTo>
                  <a:lnTo>
                    <a:pt x="338" y="21"/>
                  </a:lnTo>
                  <a:lnTo>
                    <a:pt x="339" y="21"/>
                  </a:lnTo>
                  <a:lnTo>
                    <a:pt x="325" y="30"/>
                  </a:lnTo>
                  <a:lnTo>
                    <a:pt x="326" y="28"/>
                  </a:lnTo>
                  <a:lnTo>
                    <a:pt x="344" y="51"/>
                  </a:lnTo>
                  <a:lnTo>
                    <a:pt x="340" y="52"/>
                  </a:lnTo>
                  <a:lnTo>
                    <a:pt x="343" y="51"/>
                  </a:lnTo>
                  <a:lnTo>
                    <a:pt x="334" y="55"/>
                  </a:lnTo>
                  <a:lnTo>
                    <a:pt x="337" y="53"/>
                  </a:lnTo>
                  <a:lnTo>
                    <a:pt x="326" y="61"/>
                  </a:lnTo>
                  <a:cubicBezTo>
                    <a:pt x="325" y="62"/>
                    <a:pt x="323" y="63"/>
                    <a:pt x="322" y="64"/>
                  </a:cubicBezTo>
                  <a:lnTo>
                    <a:pt x="310" y="68"/>
                  </a:lnTo>
                  <a:lnTo>
                    <a:pt x="302" y="71"/>
                  </a:lnTo>
                  <a:lnTo>
                    <a:pt x="305" y="69"/>
                  </a:lnTo>
                  <a:lnTo>
                    <a:pt x="301" y="72"/>
                  </a:lnTo>
                  <a:lnTo>
                    <a:pt x="303" y="48"/>
                  </a:lnTo>
                  <a:lnTo>
                    <a:pt x="304" y="49"/>
                  </a:lnTo>
                  <a:cubicBezTo>
                    <a:pt x="308" y="53"/>
                    <a:pt x="309" y="59"/>
                    <a:pt x="308" y="65"/>
                  </a:cubicBezTo>
                  <a:cubicBezTo>
                    <a:pt x="306" y="70"/>
                    <a:pt x="302" y="75"/>
                    <a:pt x="296" y="76"/>
                  </a:cubicBezTo>
                  <a:lnTo>
                    <a:pt x="292" y="77"/>
                  </a:lnTo>
                  <a:lnTo>
                    <a:pt x="286" y="79"/>
                  </a:lnTo>
                  <a:lnTo>
                    <a:pt x="289" y="78"/>
                  </a:lnTo>
                  <a:lnTo>
                    <a:pt x="279" y="84"/>
                  </a:lnTo>
                  <a:lnTo>
                    <a:pt x="276" y="86"/>
                  </a:lnTo>
                  <a:cubicBezTo>
                    <a:pt x="275" y="87"/>
                    <a:pt x="273" y="88"/>
                    <a:pt x="272" y="89"/>
                  </a:cubicBezTo>
                  <a:lnTo>
                    <a:pt x="266" y="91"/>
                  </a:lnTo>
                  <a:lnTo>
                    <a:pt x="251" y="96"/>
                  </a:lnTo>
                  <a:lnTo>
                    <a:pt x="237" y="99"/>
                  </a:lnTo>
                  <a:lnTo>
                    <a:pt x="227" y="103"/>
                  </a:lnTo>
                  <a:lnTo>
                    <a:pt x="230" y="101"/>
                  </a:lnTo>
                  <a:lnTo>
                    <a:pt x="218" y="109"/>
                  </a:lnTo>
                  <a:cubicBezTo>
                    <a:pt x="217" y="110"/>
                    <a:pt x="216" y="110"/>
                    <a:pt x="215" y="111"/>
                  </a:cubicBezTo>
                  <a:lnTo>
                    <a:pt x="191" y="119"/>
                  </a:lnTo>
                  <a:lnTo>
                    <a:pt x="168" y="127"/>
                  </a:lnTo>
                  <a:lnTo>
                    <a:pt x="132" y="139"/>
                  </a:lnTo>
                  <a:lnTo>
                    <a:pt x="120" y="143"/>
                  </a:lnTo>
                  <a:lnTo>
                    <a:pt x="99" y="147"/>
                  </a:lnTo>
                  <a:lnTo>
                    <a:pt x="77" y="155"/>
                  </a:lnTo>
                  <a:lnTo>
                    <a:pt x="65" y="159"/>
                  </a:lnTo>
                  <a:cubicBezTo>
                    <a:pt x="64" y="159"/>
                    <a:pt x="63" y="159"/>
                    <a:pt x="62" y="159"/>
                  </a:cubicBezTo>
                  <a:lnTo>
                    <a:pt x="50" y="161"/>
                  </a:lnTo>
                  <a:lnTo>
                    <a:pt x="44" y="162"/>
                  </a:lnTo>
                  <a:lnTo>
                    <a:pt x="41" y="163"/>
                  </a:lnTo>
                  <a:lnTo>
                    <a:pt x="34" y="166"/>
                  </a:lnTo>
                  <a:lnTo>
                    <a:pt x="44" y="156"/>
                  </a:lnTo>
                  <a:lnTo>
                    <a:pt x="40" y="168"/>
                  </a:lnTo>
                  <a:cubicBezTo>
                    <a:pt x="39" y="169"/>
                    <a:pt x="39" y="170"/>
                    <a:pt x="38" y="171"/>
                  </a:cubicBezTo>
                  <a:lnTo>
                    <a:pt x="30" y="183"/>
                  </a:lnTo>
                  <a:lnTo>
                    <a:pt x="32" y="174"/>
                  </a:lnTo>
                  <a:lnTo>
                    <a:pt x="32" y="177"/>
                  </a:lnTo>
                  <a:lnTo>
                    <a:pt x="8" y="164"/>
                  </a:lnTo>
                  <a:lnTo>
                    <a:pt x="11" y="162"/>
                  </a:lnTo>
                  <a:lnTo>
                    <a:pt x="7" y="166"/>
                  </a:lnTo>
                  <a:lnTo>
                    <a:pt x="10" y="162"/>
                  </a:lnTo>
                  <a:cubicBezTo>
                    <a:pt x="11" y="160"/>
                    <a:pt x="13" y="158"/>
                    <a:pt x="15" y="157"/>
                  </a:cubicBezTo>
                  <a:lnTo>
                    <a:pt x="17" y="156"/>
                  </a:lnTo>
                  <a:close/>
                  <a:moveTo>
                    <a:pt x="30" y="186"/>
                  </a:moveTo>
                  <a:lnTo>
                    <a:pt x="35" y="181"/>
                  </a:lnTo>
                  <a:lnTo>
                    <a:pt x="32" y="185"/>
                  </a:lnTo>
                  <a:cubicBezTo>
                    <a:pt x="31" y="187"/>
                    <a:pt x="30" y="188"/>
                    <a:pt x="28" y="189"/>
                  </a:cubicBezTo>
                  <a:lnTo>
                    <a:pt x="25" y="191"/>
                  </a:lnTo>
                  <a:cubicBezTo>
                    <a:pt x="20" y="194"/>
                    <a:pt x="14" y="194"/>
                    <a:pt x="9" y="192"/>
                  </a:cubicBezTo>
                  <a:cubicBezTo>
                    <a:pt x="4" y="189"/>
                    <a:pt x="0" y="183"/>
                    <a:pt x="0" y="177"/>
                  </a:cubicBezTo>
                  <a:lnTo>
                    <a:pt x="0" y="174"/>
                  </a:lnTo>
                  <a:cubicBezTo>
                    <a:pt x="0" y="171"/>
                    <a:pt x="1" y="168"/>
                    <a:pt x="3" y="166"/>
                  </a:cubicBezTo>
                  <a:lnTo>
                    <a:pt x="11" y="154"/>
                  </a:lnTo>
                  <a:lnTo>
                    <a:pt x="9" y="157"/>
                  </a:lnTo>
                  <a:lnTo>
                    <a:pt x="13" y="145"/>
                  </a:lnTo>
                  <a:cubicBezTo>
                    <a:pt x="15" y="141"/>
                    <a:pt x="19" y="137"/>
                    <a:pt x="23" y="135"/>
                  </a:cubicBezTo>
                  <a:lnTo>
                    <a:pt x="34" y="132"/>
                  </a:lnTo>
                  <a:lnTo>
                    <a:pt x="39" y="131"/>
                  </a:lnTo>
                  <a:lnTo>
                    <a:pt x="45" y="130"/>
                  </a:lnTo>
                  <a:lnTo>
                    <a:pt x="57" y="128"/>
                  </a:lnTo>
                  <a:lnTo>
                    <a:pt x="54" y="128"/>
                  </a:lnTo>
                  <a:lnTo>
                    <a:pt x="66" y="124"/>
                  </a:lnTo>
                  <a:lnTo>
                    <a:pt x="92" y="116"/>
                  </a:lnTo>
                  <a:lnTo>
                    <a:pt x="109" y="112"/>
                  </a:lnTo>
                  <a:lnTo>
                    <a:pt x="121" y="108"/>
                  </a:lnTo>
                  <a:lnTo>
                    <a:pt x="157" y="96"/>
                  </a:lnTo>
                  <a:lnTo>
                    <a:pt x="180" y="88"/>
                  </a:lnTo>
                  <a:lnTo>
                    <a:pt x="204" y="80"/>
                  </a:lnTo>
                  <a:lnTo>
                    <a:pt x="201" y="82"/>
                  </a:lnTo>
                  <a:lnTo>
                    <a:pt x="213" y="74"/>
                  </a:lnTo>
                  <a:cubicBezTo>
                    <a:pt x="214" y="73"/>
                    <a:pt x="215" y="73"/>
                    <a:pt x="216" y="72"/>
                  </a:cubicBezTo>
                  <a:lnTo>
                    <a:pt x="230" y="68"/>
                  </a:lnTo>
                  <a:lnTo>
                    <a:pt x="240" y="65"/>
                  </a:lnTo>
                  <a:lnTo>
                    <a:pt x="255" y="60"/>
                  </a:lnTo>
                  <a:lnTo>
                    <a:pt x="261" y="58"/>
                  </a:lnTo>
                  <a:lnTo>
                    <a:pt x="257" y="61"/>
                  </a:lnTo>
                  <a:lnTo>
                    <a:pt x="262" y="57"/>
                  </a:lnTo>
                  <a:lnTo>
                    <a:pt x="272" y="51"/>
                  </a:lnTo>
                  <a:cubicBezTo>
                    <a:pt x="273" y="50"/>
                    <a:pt x="274" y="50"/>
                    <a:pt x="275" y="49"/>
                  </a:cubicBezTo>
                  <a:lnTo>
                    <a:pt x="285" y="46"/>
                  </a:lnTo>
                  <a:lnTo>
                    <a:pt x="289" y="45"/>
                  </a:lnTo>
                  <a:lnTo>
                    <a:pt x="281" y="72"/>
                  </a:lnTo>
                  <a:lnTo>
                    <a:pt x="280" y="71"/>
                  </a:lnTo>
                  <a:cubicBezTo>
                    <a:pt x="277" y="67"/>
                    <a:pt x="275" y="63"/>
                    <a:pt x="276" y="58"/>
                  </a:cubicBezTo>
                  <a:cubicBezTo>
                    <a:pt x="276" y="54"/>
                    <a:pt x="278" y="49"/>
                    <a:pt x="282" y="47"/>
                  </a:cubicBezTo>
                  <a:lnTo>
                    <a:pt x="286" y="44"/>
                  </a:lnTo>
                  <a:cubicBezTo>
                    <a:pt x="287" y="43"/>
                    <a:pt x="288" y="42"/>
                    <a:pt x="289" y="42"/>
                  </a:cubicBezTo>
                  <a:lnTo>
                    <a:pt x="299" y="37"/>
                  </a:lnTo>
                  <a:lnTo>
                    <a:pt x="311" y="33"/>
                  </a:lnTo>
                  <a:lnTo>
                    <a:pt x="307" y="36"/>
                  </a:lnTo>
                  <a:lnTo>
                    <a:pt x="318" y="28"/>
                  </a:lnTo>
                  <a:cubicBezTo>
                    <a:pt x="319" y="27"/>
                    <a:pt x="320" y="26"/>
                    <a:pt x="321" y="26"/>
                  </a:cubicBezTo>
                  <a:lnTo>
                    <a:pt x="330" y="22"/>
                  </a:lnTo>
                  <a:cubicBezTo>
                    <a:pt x="331" y="21"/>
                    <a:pt x="332" y="21"/>
                    <a:pt x="333" y="21"/>
                  </a:cubicBezTo>
                  <a:lnTo>
                    <a:pt x="337" y="20"/>
                  </a:lnTo>
                  <a:cubicBezTo>
                    <a:pt x="343" y="18"/>
                    <a:pt x="349" y="21"/>
                    <a:pt x="353" y="25"/>
                  </a:cubicBezTo>
                  <a:cubicBezTo>
                    <a:pt x="357" y="30"/>
                    <a:pt x="358" y="37"/>
                    <a:pt x="355" y="43"/>
                  </a:cubicBezTo>
                  <a:lnTo>
                    <a:pt x="354" y="45"/>
                  </a:lnTo>
                  <a:cubicBezTo>
                    <a:pt x="351" y="50"/>
                    <a:pt x="346" y="53"/>
                    <a:pt x="339" y="53"/>
                  </a:cubicBezTo>
                  <a:lnTo>
                    <a:pt x="338" y="53"/>
                  </a:lnTo>
                  <a:cubicBezTo>
                    <a:pt x="332" y="53"/>
                    <a:pt x="325" y="49"/>
                    <a:pt x="323" y="43"/>
                  </a:cubicBezTo>
                  <a:cubicBezTo>
                    <a:pt x="321" y="36"/>
                    <a:pt x="323" y="29"/>
                    <a:pt x="329" y="25"/>
                  </a:cubicBezTo>
                  <a:lnTo>
                    <a:pt x="334" y="21"/>
                  </a:lnTo>
                  <a:lnTo>
                    <a:pt x="343" y="15"/>
                  </a:lnTo>
                  <a:cubicBezTo>
                    <a:pt x="344" y="14"/>
                    <a:pt x="345" y="14"/>
                    <a:pt x="347" y="13"/>
                  </a:cubicBezTo>
                  <a:lnTo>
                    <a:pt x="375" y="5"/>
                  </a:lnTo>
                  <a:cubicBezTo>
                    <a:pt x="376" y="5"/>
                    <a:pt x="377" y="5"/>
                    <a:pt x="378" y="5"/>
                  </a:cubicBezTo>
                  <a:lnTo>
                    <a:pt x="417" y="1"/>
                  </a:lnTo>
                  <a:cubicBezTo>
                    <a:pt x="419" y="0"/>
                    <a:pt x="421" y="1"/>
                    <a:pt x="424" y="1"/>
                  </a:cubicBezTo>
                  <a:lnTo>
                    <a:pt x="436" y="5"/>
                  </a:lnTo>
                  <a:cubicBezTo>
                    <a:pt x="439" y="6"/>
                    <a:pt x="442" y="9"/>
                    <a:pt x="444" y="12"/>
                  </a:cubicBezTo>
                  <a:lnTo>
                    <a:pt x="452" y="24"/>
                  </a:lnTo>
                  <a:lnTo>
                    <a:pt x="460" y="36"/>
                  </a:lnTo>
                  <a:lnTo>
                    <a:pt x="482" y="71"/>
                  </a:lnTo>
                  <a:lnTo>
                    <a:pt x="493" y="86"/>
                  </a:lnTo>
                  <a:lnTo>
                    <a:pt x="498" y="93"/>
                  </a:lnTo>
                  <a:lnTo>
                    <a:pt x="501" y="99"/>
                  </a:lnTo>
                  <a:lnTo>
                    <a:pt x="505" y="110"/>
                  </a:lnTo>
                  <a:lnTo>
                    <a:pt x="503" y="107"/>
                  </a:lnTo>
                  <a:lnTo>
                    <a:pt x="511" y="118"/>
                  </a:lnTo>
                  <a:lnTo>
                    <a:pt x="527" y="142"/>
                  </a:lnTo>
                  <a:lnTo>
                    <a:pt x="543" y="166"/>
                  </a:lnTo>
                  <a:cubicBezTo>
                    <a:pt x="544" y="167"/>
                    <a:pt x="544" y="168"/>
                    <a:pt x="545" y="169"/>
                  </a:cubicBezTo>
                  <a:lnTo>
                    <a:pt x="549" y="181"/>
                  </a:lnTo>
                  <a:lnTo>
                    <a:pt x="548" y="179"/>
                  </a:lnTo>
                  <a:lnTo>
                    <a:pt x="552" y="187"/>
                  </a:lnTo>
                  <a:lnTo>
                    <a:pt x="550" y="185"/>
                  </a:lnTo>
                  <a:lnTo>
                    <a:pt x="553" y="189"/>
                  </a:lnTo>
                  <a:cubicBezTo>
                    <a:pt x="555" y="191"/>
                    <a:pt x="555" y="193"/>
                    <a:pt x="556" y="195"/>
                  </a:cubicBezTo>
                  <a:lnTo>
                    <a:pt x="556" y="197"/>
                  </a:lnTo>
                  <a:lnTo>
                    <a:pt x="559" y="205"/>
                  </a:lnTo>
                  <a:lnTo>
                    <a:pt x="557" y="201"/>
                  </a:lnTo>
                  <a:lnTo>
                    <a:pt x="565" y="212"/>
                  </a:lnTo>
                  <a:lnTo>
                    <a:pt x="576" y="227"/>
                  </a:lnTo>
                  <a:lnTo>
                    <a:pt x="580" y="233"/>
                  </a:lnTo>
                  <a:cubicBezTo>
                    <a:pt x="580" y="234"/>
                    <a:pt x="581" y="234"/>
                    <a:pt x="581" y="236"/>
                  </a:cubicBezTo>
                  <a:lnTo>
                    <a:pt x="584" y="241"/>
                  </a:lnTo>
                  <a:lnTo>
                    <a:pt x="588" y="252"/>
                  </a:lnTo>
                  <a:lnTo>
                    <a:pt x="586" y="249"/>
                  </a:lnTo>
                  <a:lnTo>
                    <a:pt x="594" y="260"/>
                  </a:lnTo>
                  <a:lnTo>
                    <a:pt x="610" y="283"/>
                  </a:lnTo>
                  <a:cubicBezTo>
                    <a:pt x="610" y="284"/>
                    <a:pt x="611" y="286"/>
                    <a:pt x="611" y="287"/>
                  </a:cubicBezTo>
                  <a:lnTo>
                    <a:pt x="617" y="303"/>
                  </a:lnTo>
                  <a:cubicBezTo>
                    <a:pt x="618" y="304"/>
                    <a:pt x="618" y="305"/>
                    <a:pt x="618" y="306"/>
                  </a:cubicBezTo>
                  <a:lnTo>
                    <a:pt x="621" y="329"/>
                  </a:lnTo>
                  <a:lnTo>
                    <a:pt x="622" y="348"/>
                  </a:lnTo>
                  <a:lnTo>
                    <a:pt x="623" y="362"/>
                  </a:lnTo>
                  <a:cubicBezTo>
                    <a:pt x="624" y="366"/>
                    <a:pt x="623" y="369"/>
                    <a:pt x="621" y="372"/>
                  </a:cubicBezTo>
                  <a:lnTo>
                    <a:pt x="615" y="382"/>
                  </a:lnTo>
                  <a:lnTo>
                    <a:pt x="612" y="387"/>
                  </a:lnTo>
                  <a:lnTo>
                    <a:pt x="614" y="384"/>
                  </a:lnTo>
                  <a:lnTo>
                    <a:pt x="612" y="389"/>
                  </a:lnTo>
                  <a:lnTo>
                    <a:pt x="608" y="404"/>
                  </a:lnTo>
                  <a:cubicBezTo>
                    <a:pt x="607" y="407"/>
                    <a:pt x="605" y="411"/>
                    <a:pt x="601" y="413"/>
                  </a:cubicBezTo>
                  <a:lnTo>
                    <a:pt x="593" y="418"/>
                  </a:lnTo>
                  <a:lnTo>
                    <a:pt x="589" y="421"/>
                  </a:lnTo>
                  <a:cubicBezTo>
                    <a:pt x="582" y="426"/>
                    <a:pt x="573" y="425"/>
                    <a:pt x="567" y="419"/>
                  </a:cubicBezTo>
                  <a:cubicBezTo>
                    <a:pt x="562" y="413"/>
                    <a:pt x="562" y="403"/>
                    <a:pt x="568" y="397"/>
                  </a:cubicBezTo>
                  <a:lnTo>
                    <a:pt x="569" y="396"/>
                  </a:lnTo>
                  <a:lnTo>
                    <a:pt x="566" y="400"/>
                  </a:lnTo>
                  <a:lnTo>
                    <a:pt x="567" y="398"/>
                  </a:lnTo>
                  <a:lnTo>
                    <a:pt x="585" y="421"/>
                  </a:lnTo>
                  <a:lnTo>
                    <a:pt x="581" y="422"/>
                  </a:lnTo>
                  <a:lnTo>
                    <a:pt x="584" y="421"/>
                  </a:lnTo>
                  <a:lnTo>
                    <a:pt x="575" y="425"/>
                  </a:lnTo>
                  <a:lnTo>
                    <a:pt x="577" y="424"/>
                  </a:lnTo>
                  <a:lnTo>
                    <a:pt x="565" y="432"/>
                  </a:lnTo>
                  <a:cubicBezTo>
                    <a:pt x="565" y="432"/>
                    <a:pt x="564" y="433"/>
                    <a:pt x="563" y="433"/>
                  </a:cubicBezTo>
                  <a:lnTo>
                    <a:pt x="554" y="437"/>
                  </a:lnTo>
                  <a:lnTo>
                    <a:pt x="556" y="436"/>
                  </a:lnTo>
                  <a:lnTo>
                    <a:pt x="553" y="438"/>
                  </a:lnTo>
                  <a:cubicBezTo>
                    <a:pt x="547" y="442"/>
                    <a:pt x="539" y="441"/>
                    <a:pt x="534" y="436"/>
                  </a:cubicBezTo>
                  <a:cubicBezTo>
                    <a:pt x="528" y="432"/>
                    <a:pt x="527" y="424"/>
                    <a:pt x="530" y="417"/>
                  </a:cubicBezTo>
                  <a:lnTo>
                    <a:pt x="531" y="415"/>
                  </a:lnTo>
                  <a:cubicBezTo>
                    <a:pt x="532" y="414"/>
                    <a:pt x="533" y="412"/>
                    <a:pt x="534" y="411"/>
                  </a:cubicBezTo>
                  <a:lnTo>
                    <a:pt x="535" y="410"/>
                  </a:lnTo>
                  <a:lnTo>
                    <a:pt x="556" y="434"/>
                  </a:lnTo>
                  <a:lnTo>
                    <a:pt x="551" y="438"/>
                  </a:lnTo>
                  <a:lnTo>
                    <a:pt x="542" y="444"/>
                  </a:lnTo>
                  <a:cubicBezTo>
                    <a:pt x="541" y="445"/>
                    <a:pt x="540" y="445"/>
                    <a:pt x="539" y="446"/>
                  </a:cubicBezTo>
                  <a:lnTo>
                    <a:pt x="527" y="450"/>
                  </a:lnTo>
                  <a:lnTo>
                    <a:pt x="512" y="455"/>
                  </a:lnTo>
                  <a:lnTo>
                    <a:pt x="506" y="456"/>
                  </a:lnTo>
                  <a:lnTo>
                    <a:pt x="501" y="458"/>
                  </a:lnTo>
                  <a:lnTo>
                    <a:pt x="505" y="457"/>
                  </a:lnTo>
                  <a:lnTo>
                    <a:pt x="495" y="464"/>
                  </a:lnTo>
                  <a:cubicBezTo>
                    <a:pt x="493" y="464"/>
                    <a:pt x="492" y="465"/>
                    <a:pt x="491" y="466"/>
                  </a:cubicBezTo>
                  <a:lnTo>
                    <a:pt x="479" y="470"/>
                  </a:lnTo>
                  <a:lnTo>
                    <a:pt x="468" y="474"/>
                  </a:lnTo>
                  <a:lnTo>
                    <a:pt x="456" y="478"/>
                  </a:lnTo>
                  <a:lnTo>
                    <a:pt x="432" y="486"/>
                  </a:lnTo>
                  <a:lnTo>
                    <a:pt x="435" y="484"/>
                  </a:lnTo>
                  <a:lnTo>
                    <a:pt x="423" y="491"/>
                  </a:lnTo>
                  <a:cubicBezTo>
                    <a:pt x="422" y="492"/>
                    <a:pt x="421" y="492"/>
                    <a:pt x="420" y="493"/>
                  </a:cubicBezTo>
                  <a:lnTo>
                    <a:pt x="408" y="497"/>
                  </a:lnTo>
                  <a:lnTo>
                    <a:pt x="397" y="501"/>
                  </a:lnTo>
                  <a:lnTo>
                    <a:pt x="381" y="506"/>
                  </a:lnTo>
                  <a:lnTo>
                    <a:pt x="374" y="508"/>
                  </a:lnTo>
                  <a:lnTo>
                    <a:pt x="379" y="505"/>
                  </a:lnTo>
                  <a:lnTo>
                    <a:pt x="374" y="509"/>
                  </a:lnTo>
                  <a:lnTo>
                    <a:pt x="362" y="516"/>
                  </a:lnTo>
                  <a:lnTo>
                    <a:pt x="353" y="520"/>
                  </a:lnTo>
                  <a:lnTo>
                    <a:pt x="342" y="523"/>
                  </a:lnTo>
                  <a:lnTo>
                    <a:pt x="328" y="527"/>
                  </a:lnTo>
                  <a:lnTo>
                    <a:pt x="319" y="529"/>
                  </a:lnTo>
                  <a:lnTo>
                    <a:pt x="294" y="533"/>
                  </a:lnTo>
                  <a:lnTo>
                    <a:pt x="263" y="536"/>
                  </a:lnTo>
                  <a:lnTo>
                    <a:pt x="232" y="541"/>
                  </a:lnTo>
                  <a:lnTo>
                    <a:pt x="235" y="541"/>
                  </a:lnTo>
                  <a:lnTo>
                    <a:pt x="222" y="545"/>
                  </a:lnTo>
                  <a:lnTo>
                    <a:pt x="207" y="549"/>
                  </a:lnTo>
                  <a:cubicBezTo>
                    <a:pt x="205" y="549"/>
                    <a:pt x="204" y="549"/>
                    <a:pt x="202" y="549"/>
                  </a:cubicBezTo>
                  <a:lnTo>
                    <a:pt x="198" y="549"/>
                  </a:lnTo>
                  <a:lnTo>
                    <a:pt x="202" y="549"/>
                  </a:lnTo>
                  <a:lnTo>
                    <a:pt x="198" y="550"/>
                  </a:lnTo>
                  <a:lnTo>
                    <a:pt x="187" y="553"/>
                  </a:lnTo>
                  <a:lnTo>
                    <a:pt x="176" y="557"/>
                  </a:lnTo>
                  <a:cubicBezTo>
                    <a:pt x="174" y="557"/>
                    <a:pt x="173" y="557"/>
                    <a:pt x="171" y="557"/>
                  </a:cubicBezTo>
                  <a:lnTo>
                    <a:pt x="88" y="560"/>
                  </a:lnTo>
                  <a:cubicBezTo>
                    <a:pt x="87" y="561"/>
                    <a:pt x="85" y="560"/>
                    <a:pt x="84" y="560"/>
                  </a:cubicBezTo>
                  <a:lnTo>
                    <a:pt x="71" y="557"/>
                  </a:lnTo>
                  <a:lnTo>
                    <a:pt x="52" y="551"/>
                  </a:lnTo>
                  <a:cubicBezTo>
                    <a:pt x="50" y="550"/>
                    <a:pt x="49" y="550"/>
                    <a:pt x="48" y="549"/>
                  </a:cubicBezTo>
                  <a:lnTo>
                    <a:pt x="31" y="539"/>
                  </a:lnTo>
                  <a:cubicBezTo>
                    <a:pt x="29" y="538"/>
                    <a:pt x="27" y="536"/>
                    <a:pt x="26" y="534"/>
                  </a:cubicBezTo>
                  <a:lnTo>
                    <a:pt x="19" y="522"/>
                  </a:lnTo>
                  <a:cubicBezTo>
                    <a:pt x="17" y="519"/>
                    <a:pt x="17" y="517"/>
                    <a:pt x="16" y="514"/>
                  </a:cubicBezTo>
                  <a:lnTo>
                    <a:pt x="13" y="447"/>
                  </a:lnTo>
                  <a:lnTo>
                    <a:pt x="12" y="379"/>
                  </a:lnTo>
                  <a:lnTo>
                    <a:pt x="13" y="347"/>
                  </a:lnTo>
                  <a:lnTo>
                    <a:pt x="14" y="322"/>
                  </a:lnTo>
                  <a:lnTo>
                    <a:pt x="15" y="283"/>
                  </a:lnTo>
                  <a:lnTo>
                    <a:pt x="15" y="246"/>
                  </a:lnTo>
                  <a:lnTo>
                    <a:pt x="15" y="222"/>
                  </a:lnTo>
                  <a:lnTo>
                    <a:pt x="13" y="193"/>
                  </a:lnTo>
                  <a:lnTo>
                    <a:pt x="11" y="183"/>
                  </a:lnTo>
                  <a:lnTo>
                    <a:pt x="9" y="174"/>
                  </a:lnTo>
                  <a:lnTo>
                    <a:pt x="32" y="185"/>
                  </a:lnTo>
                  <a:lnTo>
                    <a:pt x="30" y="18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 name="Freeform 7"/>
            <p:cNvSpPr>
              <a:spLocks noEditPoints="1"/>
            </p:cNvSpPr>
            <p:nvPr/>
          </p:nvSpPr>
          <p:spPr bwMode="auto">
            <a:xfrm>
              <a:off x="4901324" y="6044908"/>
              <a:ext cx="75756" cy="68609"/>
            </a:xfrm>
            <a:custGeom>
              <a:avLst/>
              <a:gdLst/>
              <a:ahLst/>
              <a:cxnLst>
                <a:cxn ang="0">
                  <a:pos x="47" y="245"/>
                </a:cxn>
                <a:cxn ang="0">
                  <a:pos x="46" y="505"/>
                </a:cxn>
                <a:cxn ang="0">
                  <a:pos x="87" y="528"/>
                </a:cxn>
                <a:cxn ang="0">
                  <a:pos x="202" y="517"/>
                </a:cxn>
                <a:cxn ang="0">
                  <a:pos x="314" y="498"/>
                </a:cxn>
                <a:cxn ang="0">
                  <a:pos x="365" y="477"/>
                </a:cxn>
                <a:cxn ang="0">
                  <a:pos x="421" y="455"/>
                </a:cxn>
                <a:cxn ang="0">
                  <a:pos x="490" y="429"/>
                </a:cxn>
                <a:cxn ang="0">
                  <a:pos x="537" y="409"/>
                </a:cxn>
                <a:cxn ang="0">
                  <a:pos x="539" y="409"/>
                </a:cxn>
                <a:cxn ang="0">
                  <a:pos x="574" y="391"/>
                </a:cxn>
                <a:cxn ang="0">
                  <a:pos x="570" y="396"/>
                </a:cxn>
                <a:cxn ang="0">
                  <a:pos x="588" y="365"/>
                </a:cxn>
                <a:cxn ang="0">
                  <a:pos x="581" y="298"/>
                </a:cxn>
                <a:cxn ang="0">
                  <a:pos x="553" y="250"/>
                </a:cxn>
                <a:cxn ang="0">
                  <a:pos x="528" y="208"/>
                </a:cxn>
                <a:cxn ang="0">
                  <a:pos x="500" y="159"/>
                </a:cxn>
                <a:cxn ang="0">
                  <a:pos x="456" y="90"/>
                </a:cxn>
                <a:cxn ang="0">
                  <a:pos x="381" y="36"/>
                </a:cxn>
                <a:cxn ang="0">
                  <a:pos x="339" y="21"/>
                </a:cxn>
                <a:cxn ang="0">
                  <a:pos x="337" y="53"/>
                </a:cxn>
                <a:cxn ang="0">
                  <a:pos x="303" y="48"/>
                </a:cxn>
                <a:cxn ang="0">
                  <a:pos x="279" y="84"/>
                </a:cxn>
                <a:cxn ang="0">
                  <a:pos x="230" y="101"/>
                </a:cxn>
                <a:cxn ang="0">
                  <a:pos x="99" y="147"/>
                </a:cxn>
                <a:cxn ang="0">
                  <a:pos x="34" y="166"/>
                </a:cxn>
                <a:cxn ang="0">
                  <a:pos x="8" y="164"/>
                </a:cxn>
                <a:cxn ang="0">
                  <a:pos x="35" y="181"/>
                </a:cxn>
                <a:cxn ang="0">
                  <a:pos x="3" y="166"/>
                </a:cxn>
                <a:cxn ang="0">
                  <a:pos x="45" y="130"/>
                </a:cxn>
                <a:cxn ang="0">
                  <a:pos x="157" y="96"/>
                </a:cxn>
                <a:cxn ang="0">
                  <a:pos x="240" y="65"/>
                </a:cxn>
                <a:cxn ang="0">
                  <a:pos x="285" y="46"/>
                </a:cxn>
                <a:cxn ang="0">
                  <a:pos x="289" y="42"/>
                </a:cxn>
                <a:cxn ang="0">
                  <a:pos x="333" y="21"/>
                </a:cxn>
                <a:cxn ang="0">
                  <a:pos x="323" y="43"/>
                </a:cxn>
                <a:cxn ang="0">
                  <a:pos x="417" y="1"/>
                </a:cxn>
                <a:cxn ang="0">
                  <a:pos x="493" y="86"/>
                </a:cxn>
                <a:cxn ang="0">
                  <a:pos x="543" y="166"/>
                </a:cxn>
                <a:cxn ang="0">
                  <a:pos x="556" y="195"/>
                </a:cxn>
                <a:cxn ang="0">
                  <a:pos x="581" y="236"/>
                </a:cxn>
                <a:cxn ang="0">
                  <a:pos x="617" y="303"/>
                </a:cxn>
                <a:cxn ang="0">
                  <a:pos x="612" y="387"/>
                </a:cxn>
                <a:cxn ang="0">
                  <a:pos x="567" y="419"/>
                </a:cxn>
                <a:cxn ang="0">
                  <a:pos x="584" y="421"/>
                </a:cxn>
                <a:cxn ang="0">
                  <a:pos x="553" y="438"/>
                </a:cxn>
                <a:cxn ang="0">
                  <a:pos x="551" y="438"/>
                </a:cxn>
                <a:cxn ang="0">
                  <a:pos x="505" y="457"/>
                </a:cxn>
                <a:cxn ang="0">
                  <a:pos x="435" y="484"/>
                </a:cxn>
                <a:cxn ang="0">
                  <a:pos x="379" y="505"/>
                </a:cxn>
                <a:cxn ang="0">
                  <a:pos x="294" y="533"/>
                </a:cxn>
                <a:cxn ang="0">
                  <a:pos x="198" y="549"/>
                </a:cxn>
                <a:cxn ang="0">
                  <a:pos x="84" y="560"/>
                </a:cxn>
                <a:cxn ang="0">
                  <a:pos x="16" y="514"/>
                </a:cxn>
                <a:cxn ang="0">
                  <a:pos x="15" y="222"/>
                </a:cxn>
              </a:cxnLst>
              <a:rect l="0" t="0" r="r" b="b"/>
              <a:pathLst>
                <a:path w="624" h="561">
                  <a:moveTo>
                    <a:pt x="17" y="156"/>
                  </a:moveTo>
                  <a:cubicBezTo>
                    <a:pt x="22" y="154"/>
                    <a:pt x="27" y="154"/>
                    <a:pt x="31" y="156"/>
                  </a:cubicBezTo>
                  <a:cubicBezTo>
                    <a:pt x="36" y="158"/>
                    <a:pt x="39" y="162"/>
                    <a:pt x="40" y="167"/>
                  </a:cubicBezTo>
                  <a:lnTo>
                    <a:pt x="42" y="176"/>
                  </a:lnTo>
                  <a:lnTo>
                    <a:pt x="44" y="188"/>
                  </a:lnTo>
                  <a:lnTo>
                    <a:pt x="46" y="220"/>
                  </a:lnTo>
                  <a:lnTo>
                    <a:pt x="47" y="245"/>
                  </a:lnTo>
                  <a:lnTo>
                    <a:pt x="47" y="283"/>
                  </a:lnTo>
                  <a:lnTo>
                    <a:pt x="46" y="323"/>
                  </a:lnTo>
                  <a:lnTo>
                    <a:pt x="45" y="348"/>
                  </a:lnTo>
                  <a:lnTo>
                    <a:pt x="44" y="380"/>
                  </a:lnTo>
                  <a:lnTo>
                    <a:pt x="45" y="446"/>
                  </a:lnTo>
                  <a:lnTo>
                    <a:pt x="48" y="513"/>
                  </a:lnTo>
                  <a:lnTo>
                    <a:pt x="46" y="505"/>
                  </a:lnTo>
                  <a:lnTo>
                    <a:pt x="53" y="517"/>
                  </a:lnTo>
                  <a:lnTo>
                    <a:pt x="48" y="512"/>
                  </a:lnTo>
                  <a:lnTo>
                    <a:pt x="65" y="522"/>
                  </a:lnTo>
                  <a:lnTo>
                    <a:pt x="61" y="520"/>
                  </a:lnTo>
                  <a:lnTo>
                    <a:pt x="80" y="526"/>
                  </a:lnTo>
                  <a:lnTo>
                    <a:pt x="91" y="529"/>
                  </a:lnTo>
                  <a:lnTo>
                    <a:pt x="87" y="528"/>
                  </a:lnTo>
                  <a:lnTo>
                    <a:pt x="170" y="525"/>
                  </a:lnTo>
                  <a:lnTo>
                    <a:pt x="165" y="526"/>
                  </a:lnTo>
                  <a:lnTo>
                    <a:pt x="176" y="522"/>
                  </a:lnTo>
                  <a:lnTo>
                    <a:pt x="191" y="519"/>
                  </a:lnTo>
                  <a:lnTo>
                    <a:pt x="195" y="518"/>
                  </a:lnTo>
                  <a:cubicBezTo>
                    <a:pt x="196" y="518"/>
                    <a:pt x="197" y="517"/>
                    <a:pt x="198" y="517"/>
                  </a:cubicBezTo>
                  <a:lnTo>
                    <a:pt x="202" y="517"/>
                  </a:lnTo>
                  <a:lnTo>
                    <a:pt x="198" y="518"/>
                  </a:lnTo>
                  <a:lnTo>
                    <a:pt x="213" y="514"/>
                  </a:lnTo>
                  <a:lnTo>
                    <a:pt x="224" y="510"/>
                  </a:lnTo>
                  <a:cubicBezTo>
                    <a:pt x="225" y="510"/>
                    <a:pt x="226" y="510"/>
                    <a:pt x="227" y="510"/>
                  </a:cubicBezTo>
                  <a:lnTo>
                    <a:pt x="258" y="505"/>
                  </a:lnTo>
                  <a:lnTo>
                    <a:pt x="291" y="502"/>
                  </a:lnTo>
                  <a:lnTo>
                    <a:pt x="314" y="498"/>
                  </a:lnTo>
                  <a:lnTo>
                    <a:pt x="321" y="496"/>
                  </a:lnTo>
                  <a:lnTo>
                    <a:pt x="333" y="492"/>
                  </a:lnTo>
                  <a:lnTo>
                    <a:pt x="344" y="489"/>
                  </a:lnTo>
                  <a:lnTo>
                    <a:pt x="349" y="487"/>
                  </a:lnTo>
                  <a:lnTo>
                    <a:pt x="357" y="482"/>
                  </a:lnTo>
                  <a:lnTo>
                    <a:pt x="360" y="480"/>
                  </a:lnTo>
                  <a:cubicBezTo>
                    <a:pt x="361" y="478"/>
                    <a:pt x="363" y="478"/>
                    <a:pt x="365" y="477"/>
                  </a:cubicBezTo>
                  <a:lnTo>
                    <a:pt x="372" y="475"/>
                  </a:lnTo>
                  <a:lnTo>
                    <a:pt x="386" y="470"/>
                  </a:lnTo>
                  <a:lnTo>
                    <a:pt x="397" y="466"/>
                  </a:lnTo>
                  <a:lnTo>
                    <a:pt x="409" y="462"/>
                  </a:lnTo>
                  <a:lnTo>
                    <a:pt x="406" y="464"/>
                  </a:lnTo>
                  <a:lnTo>
                    <a:pt x="418" y="457"/>
                  </a:lnTo>
                  <a:cubicBezTo>
                    <a:pt x="419" y="456"/>
                    <a:pt x="420" y="456"/>
                    <a:pt x="421" y="455"/>
                  </a:cubicBezTo>
                  <a:lnTo>
                    <a:pt x="445" y="447"/>
                  </a:lnTo>
                  <a:lnTo>
                    <a:pt x="457" y="443"/>
                  </a:lnTo>
                  <a:lnTo>
                    <a:pt x="468" y="439"/>
                  </a:lnTo>
                  <a:lnTo>
                    <a:pt x="480" y="435"/>
                  </a:lnTo>
                  <a:lnTo>
                    <a:pt x="476" y="437"/>
                  </a:lnTo>
                  <a:lnTo>
                    <a:pt x="486" y="430"/>
                  </a:lnTo>
                  <a:cubicBezTo>
                    <a:pt x="487" y="430"/>
                    <a:pt x="488" y="429"/>
                    <a:pt x="490" y="429"/>
                  </a:cubicBezTo>
                  <a:lnTo>
                    <a:pt x="495" y="427"/>
                  </a:lnTo>
                  <a:lnTo>
                    <a:pt x="501" y="424"/>
                  </a:lnTo>
                  <a:lnTo>
                    <a:pt x="516" y="419"/>
                  </a:lnTo>
                  <a:lnTo>
                    <a:pt x="528" y="415"/>
                  </a:lnTo>
                  <a:lnTo>
                    <a:pt x="525" y="417"/>
                  </a:lnTo>
                  <a:lnTo>
                    <a:pt x="534" y="411"/>
                  </a:lnTo>
                  <a:lnTo>
                    <a:pt x="537" y="409"/>
                  </a:lnTo>
                  <a:cubicBezTo>
                    <a:pt x="544" y="404"/>
                    <a:pt x="553" y="405"/>
                    <a:pt x="559" y="411"/>
                  </a:cubicBezTo>
                  <a:cubicBezTo>
                    <a:pt x="564" y="417"/>
                    <a:pt x="564" y="427"/>
                    <a:pt x="558" y="433"/>
                  </a:cubicBezTo>
                  <a:lnTo>
                    <a:pt x="557" y="434"/>
                  </a:lnTo>
                  <a:lnTo>
                    <a:pt x="560" y="430"/>
                  </a:lnTo>
                  <a:lnTo>
                    <a:pt x="559" y="432"/>
                  </a:lnTo>
                  <a:lnTo>
                    <a:pt x="536" y="411"/>
                  </a:lnTo>
                  <a:lnTo>
                    <a:pt x="539" y="409"/>
                  </a:lnTo>
                  <a:cubicBezTo>
                    <a:pt x="539" y="409"/>
                    <a:pt x="540" y="408"/>
                    <a:pt x="541" y="408"/>
                  </a:cubicBezTo>
                  <a:lnTo>
                    <a:pt x="550" y="404"/>
                  </a:lnTo>
                  <a:lnTo>
                    <a:pt x="548" y="405"/>
                  </a:lnTo>
                  <a:lnTo>
                    <a:pt x="560" y="397"/>
                  </a:lnTo>
                  <a:cubicBezTo>
                    <a:pt x="560" y="397"/>
                    <a:pt x="561" y="396"/>
                    <a:pt x="562" y="396"/>
                  </a:cubicBezTo>
                  <a:lnTo>
                    <a:pt x="571" y="392"/>
                  </a:lnTo>
                  <a:cubicBezTo>
                    <a:pt x="572" y="391"/>
                    <a:pt x="573" y="391"/>
                    <a:pt x="574" y="391"/>
                  </a:cubicBezTo>
                  <a:lnTo>
                    <a:pt x="578" y="390"/>
                  </a:lnTo>
                  <a:cubicBezTo>
                    <a:pt x="584" y="388"/>
                    <a:pt x="590" y="391"/>
                    <a:pt x="594" y="395"/>
                  </a:cubicBezTo>
                  <a:cubicBezTo>
                    <a:pt x="598" y="400"/>
                    <a:pt x="599" y="407"/>
                    <a:pt x="596" y="413"/>
                  </a:cubicBezTo>
                  <a:lnTo>
                    <a:pt x="595" y="415"/>
                  </a:lnTo>
                  <a:cubicBezTo>
                    <a:pt x="594" y="416"/>
                    <a:pt x="593" y="418"/>
                    <a:pt x="592" y="419"/>
                  </a:cubicBezTo>
                  <a:lnTo>
                    <a:pt x="591" y="420"/>
                  </a:lnTo>
                  <a:lnTo>
                    <a:pt x="570" y="396"/>
                  </a:lnTo>
                  <a:lnTo>
                    <a:pt x="574" y="393"/>
                  </a:lnTo>
                  <a:lnTo>
                    <a:pt x="584" y="386"/>
                  </a:lnTo>
                  <a:lnTo>
                    <a:pt x="577" y="395"/>
                  </a:lnTo>
                  <a:lnTo>
                    <a:pt x="581" y="380"/>
                  </a:lnTo>
                  <a:lnTo>
                    <a:pt x="583" y="373"/>
                  </a:lnTo>
                  <a:cubicBezTo>
                    <a:pt x="584" y="372"/>
                    <a:pt x="584" y="371"/>
                    <a:pt x="585" y="370"/>
                  </a:cubicBezTo>
                  <a:lnTo>
                    <a:pt x="588" y="365"/>
                  </a:lnTo>
                  <a:lnTo>
                    <a:pt x="594" y="355"/>
                  </a:lnTo>
                  <a:lnTo>
                    <a:pt x="592" y="365"/>
                  </a:lnTo>
                  <a:lnTo>
                    <a:pt x="591" y="351"/>
                  </a:lnTo>
                  <a:lnTo>
                    <a:pt x="589" y="330"/>
                  </a:lnTo>
                  <a:lnTo>
                    <a:pt x="587" y="311"/>
                  </a:lnTo>
                  <a:lnTo>
                    <a:pt x="587" y="314"/>
                  </a:lnTo>
                  <a:lnTo>
                    <a:pt x="581" y="298"/>
                  </a:lnTo>
                  <a:lnTo>
                    <a:pt x="583" y="302"/>
                  </a:lnTo>
                  <a:lnTo>
                    <a:pt x="567" y="279"/>
                  </a:lnTo>
                  <a:lnTo>
                    <a:pt x="559" y="266"/>
                  </a:lnTo>
                  <a:cubicBezTo>
                    <a:pt x="558" y="265"/>
                    <a:pt x="558" y="264"/>
                    <a:pt x="557" y="263"/>
                  </a:cubicBezTo>
                  <a:lnTo>
                    <a:pt x="553" y="252"/>
                  </a:lnTo>
                  <a:lnTo>
                    <a:pt x="552" y="247"/>
                  </a:lnTo>
                  <a:lnTo>
                    <a:pt x="553" y="250"/>
                  </a:lnTo>
                  <a:lnTo>
                    <a:pt x="549" y="244"/>
                  </a:lnTo>
                  <a:lnTo>
                    <a:pt x="539" y="231"/>
                  </a:lnTo>
                  <a:lnTo>
                    <a:pt x="532" y="220"/>
                  </a:lnTo>
                  <a:cubicBezTo>
                    <a:pt x="531" y="219"/>
                    <a:pt x="530" y="217"/>
                    <a:pt x="529" y="216"/>
                  </a:cubicBezTo>
                  <a:lnTo>
                    <a:pt x="526" y="208"/>
                  </a:lnTo>
                  <a:lnTo>
                    <a:pt x="525" y="202"/>
                  </a:lnTo>
                  <a:lnTo>
                    <a:pt x="528" y="208"/>
                  </a:lnTo>
                  <a:lnTo>
                    <a:pt x="525" y="204"/>
                  </a:lnTo>
                  <a:cubicBezTo>
                    <a:pt x="524" y="203"/>
                    <a:pt x="524" y="202"/>
                    <a:pt x="523" y="202"/>
                  </a:cubicBezTo>
                  <a:lnTo>
                    <a:pt x="519" y="194"/>
                  </a:lnTo>
                  <a:cubicBezTo>
                    <a:pt x="519" y="193"/>
                    <a:pt x="519" y="192"/>
                    <a:pt x="518" y="192"/>
                  </a:cubicBezTo>
                  <a:lnTo>
                    <a:pt x="514" y="180"/>
                  </a:lnTo>
                  <a:lnTo>
                    <a:pt x="516" y="183"/>
                  </a:lnTo>
                  <a:lnTo>
                    <a:pt x="500" y="159"/>
                  </a:lnTo>
                  <a:lnTo>
                    <a:pt x="484" y="137"/>
                  </a:lnTo>
                  <a:lnTo>
                    <a:pt x="476" y="124"/>
                  </a:lnTo>
                  <a:cubicBezTo>
                    <a:pt x="475" y="123"/>
                    <a:pt x="475" y="122"/>
                    <a:pt x="474" y="121"/>
                  </a:cubicBezTo>
                  <a:lnTo>
                    <a:pt x="470" y="110"/>
                  </a:lnTo>
                  <a:lnTo>
                    <a:pt x="469" y="108"/>
                  </a:lnTo>
                  <a:lnTo>
                    <a:pt x="466" y="103"/>
                  </a:lnTo>
                  <a:lnTo>
                    <a:pt x="456" y="90"/>
                  </a:lnTo>
                  <a:lnTo>
                    <a:pt x="433" y="53"/>
                  </a:lnTo>
                  <a:lnTo>
                    <a:pt x="425" y="41"/>
                  </a:lnTo>
                  <a:lnTo>
                    <a:pt x="417" y="29"/>
                  </a:lnTo>
                  <a:lnTo>
                    <a:pt x="425" y="36"/>
                  </a:lnTo>
                  <a:lnTo>
                    <a:pt x="413" y="32"/>
                  </a:lnTo>
                  <a:lnTo>
                    <a:pt x="420" y="32"/>
                  </a:lnTo>
                  <a:lnTo>
                    <a:pt x="381" y="36"/>
                  </a:lnTo>
                  <a:lnTo>
                    <a:pt x="384" y="36"/>
                  </a:lnTo>
                  <a:lnTo>
                    <a:pt x="356" y="44"/>
                  </a:lnTo>
                  <a:lnTo>
                    <a:pt x="360" y="42"/>
                  </a:lnTo>
                  <a:lnTo>
                    <a:pt x="351" y="48"/>
                  </a:lnTo>
                  <a:lnTo>
                    <a:pt x="348" y="50"/>
                  </a:lnTo>
                  <a:lnTo>
                    <a:pt x="338" y="21"/>
                  </a:lnTo>
                  <a:lnTo>
                    <a:pt x="339" y="21"/>
                  </a:lnTo>
                  <a:lnTo>
                    <a:pt x="325" y="30"/>
                  </a:lnTo>
                  <a:lnTo>
                    <a:pt x="326" y="28"/>
                  </a:lnTo>
                  <a:lnTo>
                    <a:pt x="344" y="51"/>
                  </a:lnTo>
                  <a:lnTo>
                    <a:pt x="340" y="52"/>
                  </a:lnTo>
                  <a:lnTo>
                    <a:pt x="343" y="51"/>
                  </a:lnTo>
                  <a:lnTo>
                    <a:pt x="334" y="55"/>
                  </a:lnTo>
                  <a:lnTo>
                    <a:pt x="337" y="53"/>
                  </a:lnTo>
                  <a:lnTo>
                    <a:pt x="326" y="61"/>
                  </a:lnTo>
                  <a:cubicBezTo>
                    <a:pt x="325" y="62"/>
                    <a:pt x="323" y="63"/>
                    <a:pt x="322" y="64"/>
                  </a:cubicBezTo>
                  <a:lnTo>
                    <a:pt x="310" y="68"/>
                  </a:lnTo>
                  <a:lnTo>
                    <a:pt x="302" y="71"/>
                  </a:lnTo>
                  <a:lnTo>
                    <a:pt x="305" y="69"/>
                  </a:lnTo>
                  <a:lnTo>
                    <a:pt x="301" y="72"/>
                  </a:lnTo>
                  <a:lnTo>
                    <a:pt x="303" y="48"/>
                  </a:lnTo>
                  <a:lnTo>
                    <a:pt x="304" y="49"/>
                  </a:lnTo>
                  <a:cubicBezTo>
                    <a:pt x="308" y="53"/>
                    <a:pt x="309" y="59"/>
                    <a:pt x="308" y="65"/>
                  </a:cubicBezTo>
                  <a:cubicBezTo>
                    <a:pt x="306" y="70"/>
                    <a:pt x="302" y="75"/>
                    <a:pt x="296" y="76"/>
                  </a:cubicBezTo>
                  <a:lnTo>
                    <a:pt x="292" y="77"/>
                  </a:lnTo>
                  <a:lnTo>
                    <a:pt x="286" y="79"/>
                  </a:lnTo>
                  <a:lnTo>
                    <a:pt x="289" y="78"/>
                  </a:lnTo>
                  <a:lnTo>
                    <a:pt x="279" y="84"/>
                  </a:lnTo>
                  <a:lnTo>
                    <a:pt x="276" y="86"/>
                  </a:lnTo>
                  <a:cubicBezTo>
                    <a:pt x="275" y="87"/>
                    <a:pt x="273" y="88"/>
                    <a:pt x="272" y="89"/>
                  </a:cubicBezTo>
                  <a:lnTo>
                    <a:pt x="266" y="91"/>
                  </a:lnTo>
                  <a:lnTo>
                    <a:pt x="251" y="96"/>
                  </a:lnTo>
                  <a:lnTo>
                    <a:pt x="237" y="99"/>
                  </a:lnTo>
                  <a:lnTo>
                    <a:pt x="227" y="103"/>
                  </a:lnTo>
                  <a:lnTo>
                    <a:pt x="230" y="101"/>
                  </a:lnTo>
                  <a:lnTo>
                    <a:pt x="218" y="109"/>
                  </a:lnTo>
                  <a:cubicBezTo>
                    <a:pt x="217" y="110"/>
                    <a:pt x="216" y="110"/>
                    <a:pt x="215" y="111"/>
                  </a:cubicBezTo>
                  <a:lnTo>
                    <a:pt x="191" y="119"/>
                  </a:lnTo>
                  <a:lnTo>
                    <a:pt x="168" y="127"/>
                  </a:lnTo>
                  <a:lnTo>
                    <a:pt x="132" y="139"/>
                  </a:lnTo>
                  <a:lnTo>
                    <a:pt x="120" y="143"/>
                  </a:lnTo>
                  <a:lnTo>
                    <a:pt x="99" y="147"/>
                  </a:lnTo>
                  <a:lnTo>
                    <a:pt x="77" y="155"/>
                  </a:lnTo>
                  <a:lnTo>
                    <a:pt x="65" y="159"/>
                  </a:lnTo>
                  <a:cubicBezTo>
                    <a:pt x="64" y="159"/>
                    <a:pt x="63" y="159"/>
                    <a:pt x="62" y="159"/>
                  </a:cubicBezTo>
                  <a:lnTo>
                    <a:pt x="50" y="161"/>
                  </a:lnTo>
                  <a:lnTo>
                    <a:pt x="44" y="162"/>
                  </a:lnTo>
                  <a:lnTo>
                    <a:pt x="41" y="163"/>
                  </a:lnTo>
                  <a:lnTo>
                    <a:pt x="34" y="166"/>
                  </a:lnTo>
                  <a:lnTo>
                    <a:pt x="44" y="156"/>
                  </a:lnTo>
                  <a:lnTo>
                    <a:pt x="40" y="168"/>
                  </a:lnTo>
                  <a:cubicBezTo>
                    <a:pt x="39" y="169"/>
                    <a:pt x="39" y="170"/>
                    <a:pt x="38" y="171"/>
                  </a:cubicBezTo>
                  <a:lnTo>
                    <a:pt x="30" y="183"/>
                  </a:lnTo>
                  <a:lnTo>
                    <a:pt x="32" y="174"/>
                  </a:lnTo>
                  <a:lnTo>
                    <a:pt x="32" y="177"/>
                  </a:lnTo>
                  <a:lnTo>
                    <a:pt x="8" y="164"/>
                  </a:lnTo>
                  <a:lnTo>
                    <a:pt x="11" y="162"/>
                  </a:lnTo>
                  <a:lnTo>
                    <a:pt x="7" y="166"/>
                  </a:lnTo>
                  <a:lnTo>
                    <a:pt x="10" y="162"/>
                  </a:lnTo>
                  <a:cubicBezTo>
                    <a:pt x="11" y="160"/>
                    <a:pt x="13" y="158"/>
                    <a:pt x="15" y="157"/>
                  </a:cubicBezTo>
                  <a:lnTo>
                    <a:pt x="17" y="156"/>
                  </a:lnTo>
                  <a:close/>
                  <a:moveTo>
                    <a:pt x="30" y="186"/>
                  </a:moveTo>
                  <a:lnTo>
                    <a:pt x="35" y="181"/>
                  </a:lnTo>
                  <a:lnTo>
                    <a:pt x="32" y="185"/>
                  </a:lnTo>
                  <a:cubicBezTo>
                    <a:pt x="31" y="187"/>
                    <a:pt x="30" y="188"/>
                    <a:pt x="28" y="189"/>
                  </a:cubicBezTo>
                  <a:lnTo>
                    <a:pt x="25" y="191"/>
                  </a:lnTo>
                  <a:cubicBezTo>
                    <a:pt x="20" y="194"/>
                    <a:pt x="14" y="194"/>
                    <a:pt x="9" y="192"/>
                  </a:cubicBezTo>
                  <a:cubicBezTo>
                    <a:pt x="4" y="189"/>
                    <a:pt x="0" y="183"/>
                    <a:pt x="0" y="177"/>
                  </a:cubicBezTo>
                  <a:lnTo>
                    <a:pt x="0" y="174"/>
                  </a:lnTo>
                  <a:cubicBezTo>
                    <a:pt x="0" y="171"/>
                    <a:pt x="1" y="168"/>
                    <a:pt x="3" y="166"/>
                  </a:cubicBezTo>
                  <a:lnTo>
                    <a:pt x="11" y="154"/>
                  </a:lnTo>
                  <a:lnTo>
                    <a:pt x="9" y="157"/>
                  </a:lnTo>
                  <a:lnTo>
                    <a:pt x="13" y="145"/>
                  </a:lnTo>
                  <a:cubicBezTo>
                    <a:pt x="15" y="141"/>
                    <a:pt x="19" y="137"/>
                    <a:pt x="23" y="135"/>
                  </a:cubicBezTo>
                  <a:lnTo>
                    <a:pt x="34" y="132"/>
                  </a:lnTo>
                  <a:lnTo>
                    <a:pt x="39" y="131"/>
                  </a:lnTo>
                  <a:lnTo>
                    <a:pt x="45" y="130"/>
                  </a:lnTo>
                  <a:lnTo>
                    <a:pt x="57" y="128"/>
                  </a:lnTo>
                  <a:lnTo>
                    <a:pt x="54" y="128"/>
                  </a:lnTo>
                  <a:lnTo>
                    <a:pt x="66" y="124"/>
                  </a:lnTo>
                  <a:lnTo>
                    <a:pt x="92" y="116"/>
                  </a:lnTo>
                  <a:lnTo>
                    <a:pt x="109" y="112"/>
                  </a:lnTo>
                  <a:lnTo>
                    <a:pt x="121" y="108"/>
                  </a:lnTo>
                  <a:lnTo>
                    <a:pt x="157" y="96"/>
                  </a:lnTo>
                  <a:lnTo>
                    <a:pt x="180" y="88"/>
                  </a:lnTo>
                  <a:lnTo>
                    <a:pt x="204" y="80"/>
                  </a:lnTo>
                  <a:lnTo>
                    <a:pt x="201" y="82"/>
                  </a:lnTo>
                  <a:lnTo>
                    <a:pt x="213" y="74"/>
                  </a:lnTo>
                  <a:cubicBezTo>
                    <a:pt x="214" y="73"/>
                    <a:pt x="215" y="73"/>
                    <a:pt x="216" y="72"/>
                  </a:cubicBezTo>
                  <a:lnTo>
                    <a:pt x="230" y="68"/>
                  </a:lnTo>
                  <a:lnTo>
                    <a:pt x="240" y="65"/>
                  </a:lnTo>
                  <a:lnTo>
                    <a:pt x="255" y="60"/>
                  </a:lnTo>
                  <a:lnTo>
                    <a:pt x="261" y="58"/>
                  </a:lnTo>
                  <a:lnTo>
                    <a:pt x="257" y="61"/>
                  </a:lnTo>
                  <a:lnTo>
                    <a:pt x="262" y="57"/>
                  </a:lnTo>
                  <a:lnTo>
                    <a:pt x="272" y="51"/>
                  </a:lnTo>
                  <a:cubicBezTo>
                    <a:pt x="273" y="50"/>
                    <a:pt x="274" y="50"/>
                    <a:pt x="275" y="49"/>
                  </a:cubicBezTo>
                  <a:lnTo>
                    <a:pt x="285" y="46"/>
                  </a:lnTo>
                  <a:lnTo>
                    <a:pt x="289" y="45"/>
                  </a:lnTo>
                  <a:lnTo>
                    <a:pt x="281" y="72"/>
                  </a:lnTo>
                  <a:lnTo>
                    <a:pt x="280" y="71"/>
                  </a:lnTo>
                  <a:cubicBezTo>
                    <a:pt x="277" y="67"/>
                    <a:pt x="275" y="63"/>
                    <a:pt x="276" y="58"/>
                  </a:cubicBezTo>
                  <a:cubicBezTo>
                    <a:pt x="276" y="54"/>
                    <a:pt x="278" y="49"/>
                    <a:pt x="282" y="47"/>
                  </a:cubicBezTo>
                  <a:lnTo>
                    <a:pt x="286" y="44"/>
                  </a:lnTo>
                  <a:cubicBezTo>
                    <a:pt x="287" y="43"/>
                    <a:pt x="288" y="42"/>
                    <a:pt x="289" y="42"/>
                  </a:cubicBezTo>
                  <a:lnTo>
                    <a:pt x="299" y="37"/>
                  </a:lnTo>
                  <a:lnTo>
                    <a:pt x="311" y="33"/>
                  </a:lnTo>
                  <a:lnTo>
                    <a:pt x="307" y="36"/>
                  </a:lnTo>
                  <a:lnTo>
                    <a:pt x="318" y="28"/>
                  </a:lnTo>
                  <a:cubicBezTo>
                    <a:pt x="319" y="27"/>
                    <a:pt x="320" y="26"/>
                    <a:pt x="321" y="26"/>
                  </a:cubicBezTo>
                  <a:lnTo>
                    <a:pt x="330" y="22"/>
                  </a:lnTo>
                  <a:cubicBezTo>
                    <a:pt x="331" y="21"/>
                    <a:pt x="332" y="21"/>
                    <a:pt x="333" y="21"/>
                  </a:cubicBezTo>
                  <a:lnTo>
                    <a:pt x="337" y="20"/>
                  </a:lnTo>
                  <a:cubicBezTo>
                    <a:pt x="343" y="18"/>
                    <a:pt x="349" y="21"/>
                    <a:pt x="353" y="25"/>
                  </a:cubicBezTo>
                  <a:cubicBezTo>
                    <a:pt x="357" y="30"/>
                    <a:pt x="358" y="37"/>
                    <a:pt x="355" y="43"/>
                  </a:cubicBezTo>
                  <a:lnTo>
                    <a:pt x="354" y="45"/>
                  </a:lnTo>
                  <a:cubicBezTo>
                    <a:pt x="351" y="50"/>
                    <a:pt x="346" y="53"/>
                    <a:pt x="339" y="53"/>
                  </a:cubicBezTo>
                  <a:lnTo>
                    <a:pt x="338" y="53"/>
                  </a:lnTo>
                  <a:cubicBezTo>
                    <a:pt x="332" y="53"/>
                    <a:pt x="325" y="49"/>
                    <a:pt x="323" y="43"/>
                  </a:cubicBezTo>
                  <a:cubicBezTo>
                    <a:pt x="321" y="36"/>
                    <a:pt x="323" y="29"/>
                    <a:pt x="329" y="25"/>
                  </a:cubicBezTo>
                  <a:lnTo>
                    <a:pt x="334" y="21"/>
                  </a:lnTo>
                  <a:lnTo>
                    <a:pt x="343" y="15"/>
                  </a:lnTo>
                  <a:cubicBezTo>
                    <a:pt x="344" y="14"/>
                    <a:pt x="345" y="14"/>
                    <a:pt x="347" y="13"/>
                  </a:cubicBezTo>
                  <a:lnTo>
                    <a:pt x="375" y="5"/>
                  </a:lnTo>
                  <a:cubicBezTo>
                    <a:pt x="376" y="5"/>
                    <a:pt x="377" y="5"/>
                    <a:pt x="378" y="5"/>
                  </a:cubicBezTo>
                  <a:lnTo>
                    <a:pt x="417" y="1"/>
                  </a:lnTo>
                  <a:cubicBezTo>
                    <a:pt x="419" y="0"/>
                    <a:pt x="421" y="1"/>
                    <a:pt x="424" y="1"/>
                  </a:cubicBezTo>
                  <a:lnTo>
                    <a:pt x="436" y="5"/>
                  </a:lnTo>
                  <a:cubicBezTo>
                    <a:pt x="439" y="6"/>
                    <a:pt x="442" y="9"/>
                    <a:pt x="444" y="12"/>
                  </a:cubicBezTo>
                  <a:lnTo>
                    <a:pt x="452" y="24"/>
                  </a:lnTo>
                  <a:lnTo>
                    <a:pt x="460" y="36"/>
                  </a:lnTo>
                  <a:lnTo>
                    <a:pt x="482" y="71"/>
                  </a:lnTo>
                  <a:lnTo>
                    <a:pt x="493" y="86"/>
                  </a:lnTo>
                  <a:lnTo>
                    <a:pt x="498" y="93"/>
                  </a:lnTo>
                  <a:lnTo>
                    <a:pt x="501" y="99"/>
                  </a:lnTo>
                  <a:lnTo>
                    <a:pt x="505" y="110"/>
                  </a:lnTo>
                  <a:lnTo>
                    <a:pt x="503" y="107"/>
                  </a:lnTo>
                  <a:lnTo>
                    <a:pt x="511" y="118"/>
                  </a:lnTo>
                  <a:lnTo>
                    <a:pt x="527" y="142"/>
                  </a:lnTo>
                  <a:lnTo>
                    <a:pt x="543" y="166"/>
                  </a:lnTo>
                  <a:cubicBezTo>
                    <a:pt x="544" y="167"/>
                    <a:pt x="544" y="168"/>
                    <a:pt x="545" y="169"/>
                  </a:cubicBezTo>
                  <a:lnTo>
                    <a:pt x="549" y="181"/>
                  </a:lnTo>
                  <a:lnTo>
                    <a:pt x="548" y="179"/>
                  </a:lnTo>
                  <a:lnTo>
                    <a:pt x="552" y="187"/>
                  </a:lnTo>
                  <a:lnTo>
                    <a:pt x="550" y="185"/>
                  </a:lnTo>
                  <a:lnTo>
                    <a:pt x="553" y="189"/>
                  </a:lnTo>
                  <a:cubicBezTo>
                    <a:pt x="555" y="191"/>
                    <a:pt x="555" y="193"/>
                    <a:pt x="556" y="195"/>
                  </a:cubicBezTo>
                  <a:lnTo>
                    <a:pt x="556" y="197"/>
                  </a:lnTo>
                  <a:lnTo>
                    <a:pt x="559" y="205"/>
                  </a:lnTo>
                  <a:lnTo>
                    <a:pt x="557" y="201"/>
                  </a:lnTo>
                  <a:lnTo>
                    <a:pt x="565" y="212"/>
                  </a:lnTo>
                  <a:lnTo>
                    <a:pt x="576" y="227"/>
                  </a:lnTo>
                  <a:lnTo>
                    <a:pt x="580" y="233"/>
                  </a:lnTo>
                  <a:cubicBezTo>
                    <a:pt x="580" y="234"/>
                    <a:pt x="581" y="234"/>
                    <a:pt x="581" y="236"/>
                  </a:cubicBezTo>
                  <a:lnTo>
                    <a:pt x="584" y="241"/>
                  </a:lnTo>
                  <a:lnTo>
                    <a:pt x="588" y="252"/>
                  </a:lnTo>
                  <a:lnTo>
                    <a:pt x="586" y="249"/>
                  </a:lnTo>
                  <a:lnTo>
                    <a:pt x="594" y="260"/>
                  </a:lnTo>
                  <a:lnTo>
                    <a:pt x="610" y="283"/>
                  </a:lnTo>
                  <a:cubicBezTo>
                    <a:pt x="610" y="284"/>
                    <a:pt x="611" y="286"/>
                    <a:pt x="611" y="287"/>
                  </a:cubicBezTo>
                  <a:lnTo>
                    <a:pt x="617" y="303"/>
                  </a:lnTo>
                  <a:cubicBezTo>
                    <a:pt x="618" y="304"/>
                    <a:pt x="618" y="305"/>
                    <a:pt x="618" y="306"/>
                  </a:cubicBezTo>
                  <a:lnTo>
                    <a:pt x="621" y="329"/>
                  </a:lnTo>
                  <a:lnTo>
                    <a:pt x="622" y="348"/>
                  </a:lnTo>
                  <a:lnTo>
                    <a:pt x="623" y="362"/>
                  </a:lnTo>
                  <a:cubicBezTo>
                    <a:pt x="624" y="366"/>
                    <a:pt x="623" y="369"/>
                    <a:pt x="621" y="372"/>
                  </a:cubicBezTo>
                  <a:lnTo>
                    <a:pt x="615" y="382"/>
                  </a:lnTo>
                  <a:lnTo>
                    <a:pt x="612" y="387"/>
                  </a:lnTo>
                  <a:lnTo>
                    <a:pt x="614" y="384"/>
                  </a:lnTo>
                  <a:lnTo>
                    <a:pt x="612" y="389"/>
                  </a:lnTo>
                  <a:lnTo>
                    <a:pt x="608" y="404"/>
                  </a:lnTo>
                  <a:cubicBezTo>
                    <a:pt x="607" y="407"/>
                    <a:pt x="605" y="411"/>
                    <a:pt x="601" y="413"/>
                  </a:cubicBezTo>
                  <a:lnTo>
                    <a:pt x="593" y="418"/>
                  </a:lnTo>
                  <a:lnTo>
                    <a:pt x="589" y="421"/>
                  </a:lnTo>
                  <a:cubicBezTo>
                    <a:pt x="582" y="426"/>
                    <a:pt x="573" y="425"/>
                    <a:pt x="567" y="419"/>
                  </a:cubicBezTo>
                  <a:cubicBezTo>
                    <a:pt x="562" y="413"/>
                    <a:pt x="562" y="403"/>
                    <a:pt x="568" y="397"/>
                  </a:cubicBezTo>
                  <a:lnTo>
                    <a:pt x="569" y="396"/>
                  </a:lnTo>
                  <a:lnTo>
                    <a:pt x="566" y="400"/>
                  </a:lnTo>
                  <a:lnTo>
                    <a:pt x="567" y="398"/>
                  </a:lnTo>
                  <a:lnTo>
                    <a:pt x="585" y="421"/>
                  </a:lnTo>
                  <a:lnTo>
                    <a:pt x="581" y="422"/>
                  </a:lnTo>
                  <a:lnTo>
                    <a:pt x="584" y="421"/>
                  </a:lnTo>
                  <a:lnTo>
                    <a:pt x="575" y="425"/>
                  </a:lnTo>
                  <a:lnTo>
                    <a:pt x="577" y="424"/>
                  </a:lnTo>
                  <a:lnTo>
                    <a:pt x="565" y="432"/>
                  </a:lnTo>
                  <a:cubicBezTo>
                    <a:pt x="565" y="432"/>
                    <a:pt x="564" y="433"/>
                    <a:pt x="563" y="433"/>
                  </a:cubicBezTo>
                  <a:lnTo>
                    <a:pt x="554" y="437"/>
                  </a:lnTo>
                  <a:lnTo>
                    <a:pt x="556" y="436"/>
                  </a:lnTo>
                  <a:lnTo>
                    <a:pt x="553" y="438"/>
                  </a:lnTo>
                  <a:cubicBezTo>
                    <a:pt x="547" y="442"/>
                    <a:pt x="539" y="441"/>
                    <a:pt x="534" y="436"/>
                  </a:cubicBezTo>
                  <a:cubicBezTo>
                    <a:pt x="528" y="432"/>
                    <a:pt x="527" y="424"/>
                    <a:pt x="530" y="417"/>
                  </a:cubicBezTo>
                  <a:lnTo>
                    <a:pt x="531" y="415"/>
                  </a:lnTo>
                  <a:cubicBezTo>
                    <a:pt x="532" y="414"/>
                    <a:pt x="533" y="412"/>
                    <a:pt x="534" y="411"/>
                  </a:cubicBezTo>
                  <a:lnTo>
                    <a:pt x="535" y="410"/>
                  </a:lnTo>
                  <a:lnTo>
                    <a:pt x="556" y="434"/>
                  </a:lnTo>
                  <a:lnTo>
                    <a:pt x="551" y="438"/>
                  </a:lnTo>
                  <a:lnTo>
                    <a:pt x="542" y="444"/>
                  </a:lnTo>
                  <a:cubicBezTo>
                    <a:pt x="541" y="445"/>
                    <a:pt x="540" y="445"/>
                    <a:pt x="539" y="446"/>
                  </a:cubicBezTo>
                  <a:lnTo>
                    <a:pt x="527" y="450"/>
                  </a:lnTo>
                  <a:lnTo>
                    <a:pt x="512" y="455"/>
                  </a:lnTo>
                  <a:lnTo>
                    <a:pt x="506" y="456"/>
                  </a:lnTo>
                  <a:lnTo>
                    <a:pt x="501" y="458"/>
                  </a:lnTo>
                  <a:lnTo>
                    <a:pt x="505" y="457"/>
                  </a:lnTo>
                  <a:lnTo>
                    <a:pt x="495" y="464"/>
                  </a:lnTo>
                  <a:cubicBezTo>
                    <a:pt x="493" y="464"/>
                    <a:pt x="492" y="465"/>
                    <a:pt x="491" y="466"/>
                  </a:cubicBezTo>
                  <a:lnTo>
                    <a:pt x="479" y="470"/>
                  </a:lnTo>
                  <a:lnTo>
                    <a:pt x="468" y="474"/>
                  </a:lnTo>
                  <a:lnTo>
                    <a:pt x="456" y="478"/>
                  </a:lnTo>
                  <a:lnTo>
                    <a:pt x="432" y="486"/>
                  </a:lnTo>
                  <a:lnTo>
                    <a:pt x="435" y="484"/>
                  </a:lnTo>
                  <a:lnTo>
                    <a:pt x="423" y="491"/>
                  </a:lnTo>
                  <a:cubicBezTo>
                    <a:pt x="422" y="492"/>
                    <a:pt x="421" y="492"/>
                    <a:pt x="420" y="493"/>
                  </a:cubicBezTo>
                  <a:lnTo>
                    <a:pt x="408" y="497"/>
                  </a:lnTo>
                  <a:lnTo>
                    <a:pt x="397" y="501"/>
                  </a:lnTo>
                  <a:lnTo>
                    <a:pt x="381" y="506"/>
                  </a:lnTo>
                  <a:lnTo>
                    <a:pt x="374" y="508"/>
                  </a:lnTo>
                  <a:lnTo>
                    <a:pt x="379" y="505"/>
                  </a:lnTo>
                  <a:lnTo>
                    <a:pt x="374" y="509"/>
                  </a:lnTo>
                  <a:lnTo>
                    <a:pt x="362" y="516"/>
                  </a:lnTo>
                  <a:lnTo>
                    <a:pt x="353" y="520"/>
                  </a:lnTo>
                  <a:lnTo>
                    <a:pt x="342" y="523"/>
                  </a:lnTo>
                  <a:lnTo>
                    <a:pt x="328" y="527"/>
                  </a:lnTo>
                  <a:lnTo>
                    <a:pt x="319" y="529"/>
                  </a:lnTo>
                  <a:lnTo>
                    <a:pt x="294" y="533"/>
                  </a:lnTo>
                  <a:lnTo>
                    <a:pt x="263" y="536"/>
                  </a:lnTo>
                  <a:lnTo>
                    <a:pt x="232" y="541"/>
                  </a:lnTo>
                  <a:lnTo>
                    <a:pt x="235" y="541"/>
                  </a:lnTo>
                  <a:lnTo>
                    <a:pt x="222" y="545"/>
                  </a:lnTo>
                  <a:lnTo>
                    <a:pt x="207" y="549"/>
                  </a:lnTo>
                  <a:cubicBezTo>
                    <a:pt x="205" y="549"/>
                    <a:pt x="204" y="549"/>
                    <a:pt x="202" y="549"/>
                  </a:cubicBezTo>
                  <a:lnTo>
                    <a:pt x="198" y="549"/>
                  </a:lnTo>
                  <a:lnTo>
                    <a:pt x="202" y="549"/>
                  </a:lnTo>
                  <a:lnTo>
                    <a:pt x="198" y="550"/>
                  </a:lnTo>
                  <a:lnTo>
                    <a:pt x="187" y="553"/>
                  </a:lnTo>
                  <a:lnTo>
                    <a:pt x="176" y="557"/>
                  </a:lnTo>
                  <a:cubicBezTo>
                    <a:pt x="174" y="557"/>
                    <a:pt x="173" y="557"/>
                    <a:pt x="171" y="557"/>
                  </a:cubicBezTo>
                  <a:lnTo>
                    <a:pt x="88" y="560"/>
                  </a:lnTo>
                  <a:cubicBezTo>
                    <a:pt x="87" y="561"/>
                    <a:pt x="85" y="560"/>
                    <a:pt x="84" y="560"/>
                  </a:cubicBezTo>
                  <a:lnTo>
                    <a:pt x="71" y="557"/>
                  </a:lnTo>
                  <a:lnTo>
                    <a:pt x="52" y="551"/>
                  </a:lnTo>
                  <a:cubicBezTo>
                    <a:pt x="50" y="550"/>
                    <a:pt x="49" y="550"/>
                    <a:pt x="48" y="549"/>
                  </a:cubicBezTo>
                  <a:lnTo>
                    <a:pt x="31" y="539"/>
                  </a:lnTo>
                  <a:cubicBezTo>
                    <a:pt x="29" y="538"/>
                    <a:pt x="27" y="536"/>
                    <a:pt x="26" y="534"/>
                  </a:cubicBezTo>
                  <a:lnTo>
                    <a:pt x="19" y="522"/>
                  </a:lnTo>
                  <a:cubicBezTo>
                    <a:pt x="17" y="519"/>
                    <a:pt x="17" y="517"/>
                    <a:pt x="16" y="514"/>
                  </a:cubicBezTo>
                  <a:lnTo>
                    <a:pt x="13" y="447"/>
                  </a:lnTo>
                  <a:lnTo>
                    <a:pt x="12" y="379"/>
                  </a:lnTo>
                  <a:lnTo>
                    <a:pt x="13" y="347"/>
                  </a:lnTo>
                  <a:lnTo>
                    <a:pt x="14" y="322"/>
                  </a:lnTo>
                  <a:lnTo>
                    <a:pt x="15" y="283"/>
                  </a:lnTo>
                  <a:lnTo>
                    <a:pt x="15" y="246"/>
                  </a:lnTo>
                  <a:lnTo>
                    <a:pt x="15" y="222"/>
                  </a:lnTo>
                  <a:lnTo>
                    <a:pt x="13" y="193"/>
                  </a:lnTo>
                  <a:lnTo>
                    <a:pt x="11" y="183"/>
                  </a:lnTo>
                  <a:lnTo>
                    <a:pt x="9" y="174"/>
                  </a:lnTo>
                  <a:lnTo>
                    <a:pt x="32" y="185"/>
                  </a:lnTo>
                  <a:lnTo>
                    <a:pt x="30" y="18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 name="Freeform 7"/>
            <p:cNvSpPr>
              <a:spLocks noEditPoints="1"/>
            </p:cNvSpPr>
            <p:nvPr/>
          </p:nvSpPr>
          <p:spPr bwMode="auto">
            <a:xfrm>
              <a:off x="4695497" y="6044908"/>
              <a:ext cx="75756" cy="68609"/>
            </a:xfrm>
            <a:custGeom>
              <a:avLst/>
              <a:gdLst/>
              <a:ahLst/>
              <a:cxnLst>
                <a:cxn ang="0">
                  <a:pos x="47" y="245"/>
                </a:cxn>
                <a:cxn ang="0">
                  <a:pos x="46" y="505"/>
                </a:cxn>
                <a:cxn ang="0">
                  <a:pos x="87" y="528"/>
                </a:cxn>
                <a:cxn ang="0">
                  <a:pos x="202" y="517"/>
                </a:cxn>
                <a:cxn ang="0">
                  <a:pos x="314" y="498"/>
                </a:cxn>
                <a:cxn ang="0">
                  <a:pos x="365" y="477"/>
                </a:cxn>
                <a:cxn ang="0">
                  <a:pos x="421" y="455"/>
                </a:cxn>
                <a:cxn ang="0">
                  <a:pos x="490" y="429"/>
                </a:cxn>
                <a:cxn ang="0">
                  <a:pos x="537" y="409"/>
                </a:cxn>
                <a:cxn ang="0">
                  <a:pos x="539" y="409"/>
                </a:cxn>
                <a:cxn ang="0">
                  <a:pos x="574" y="391"/>
                </a:cxn>
                <a:cxn ang="0">
                  <a:pos x="570" y="396"/>
                </a:cxn>
                <a:cxn ang="0">
                  <a:pos x="588" y="365"/>
                </a:cxn>
                <a:cxn ang="0">
                  <a:pos x="581" y="298"/>
                </a:cxn>
                <a:cxn ang="0">
                  <a:pos x="553" y="250"/>
                </a:cxn>
                <a:cxn ang="0">
                  <a:pos x="528" y="208"/>
                </a:cxn>
                <a:cxn ang="0">
                  <a:pos x="500" y="159"/>
                </a:cxn>
                <a:cxn ang="0">
                  <a:pos x="456" y="90"/>
                </a:cxn>
                <a:cxn ang="0">
                  <a:pos x="381" y="36"/>
                </a:cxn>
                <a:cxn ang="0">
                  <a:pos x="339" y="21"/>
                </a:cxn>
                <a:cxn ang="0">
                  <a:pos x="337" y="53"/>
                </a:cxn>
                <a:cxn ang="0">
                  <a:pos x="303" y="48"/>
                </a:cxn>
                <a:cxn ang="0">
                  <a:pos x="279" y="84"/>
                </a:cxn>
                <a:cxn ang="0">
                  <a:pos x="230" y="101"/>
                </a:cxn>
                <a:cxn ang="0">
                  <a:pos x="99" y="147"/>
                </a:cxn>
                <a:cxn ang="0">
                  <a:pos x="34" y="166"/>
                </a:cxn>
                <a:cxn ang="0">
                  <a:pos x="8" y="164"/>
                </a:cxn>
                <a:cxn ang="0">
                  <a:pos x="35" y="181"/>
                </a:cxn>
                <a:cxn ang="0">
                  <a:pos x="3" y="166"/>
                </a:cxn>
                <a:cxn ang="0">
                  <a:pos x="45" y="130"/>
                </a:cxn>
                <a:cxn ang="0">
                  <a:pos x="157" y="96"/>
                </a:cxn>
                <a:cxn ang="0">
                  <a:pos x="240" y="65"/>
                </a:cxn>
                <a:cxn ang="0">
                  <a:pos x="285" y="46"/>
                </a:cxn>
                <a:cxn ang="0">
                  <a:pos x="289" y="42"/>
                </a:cxn>
                <a:cxn ang="0">
                  <a:pos x="333" y="21"/>
                </a:cxn>
                <a:cxn ang="0">
                  <a:pos x="323" y="43"/>
                </a:cxn>
                <a:cxn ang="0">
                  <a:pos x="417" y="1"/>
                </a:cxn>
                <a:cxn ang="0">
                  <a:pos x="493" y="86"/>
                </a:cxn>
                <a:cxn ang="0">
                  <a:pos x="543" y="166"/>
                </a:cxn>
                <a:cxn ang="0">
                  <a:pos x="556" y="195"/>
                </a:cxn>
                <a:cxn ang="0">
                  <a:pos x="581" y="236"/>
                </a:cxn>
                <a:cxn ang="0">
                  <a:pos x="617" y="303"/>
                </a:cxn>
                <a:cxn ang="0">
                  <a:pos x="612" y="387"/>
                </a:cxn>
                <a:cxn ang="0">
                  <a:pos x="567" y="419"/>
                </a:cxn>
                <a:cxn ang="0">
                  <a:pos x="584" y="421"/>
                </a:cxn>
                <a:cxn ang="0">
                  <a:pos x="553" y="438"/>
                </a:cxn>
                <a:cxn ang="0">
                  <a:pos x="551" y="438"/>
                </a:cxn>
                <a:cxn ang="0">
                  <a:pos x="505" y="457"/>
                </a:cxn>
                <a:cxn ang="0">
                  <a:pos x="435" y="484"/>
                </a:cxn>
                <a:cxn ang="0">
                  <a:pos x="379" y="505"/>
                </a:cxn>
                <a:cxn ang="0">
                  <a:pos x="294" y="533"/>
                </a:cxn>
                <a:cxn ang="0">
                  <a:pos x="198" y="549"/>
                </a:cxn>
                <a:cxn ang="0">
                  <a:pos x="84" y="560"/>
                </a:cxn>
                <a:cxn ang="0">
                  <a:pos x="16" y="514"/>
                </a:cxn>
                <a:cxn ang="0">
                  <a:pos x="15" y="222"/>
                </a:cxn>
              </a:cxnLst>
              <a:rect l="0" t="0" r="r" b="b"/>
              <a:pathLst>
                <a:path w="624" h="561">
                  <a:moveTo>
                    <a:pt x="17" y="156"/>
                  </a:moveTo>
                  <a:cubicBezTo>
                    <a:pt x="22" y="154"/>
                    <a:pt x="27" y="154"/>
                    <a:pt x="31" y="156"/>
                  </a:cubicBezTo>
                  <a:cubicBezTo>
                    <a:pt x="36" y="158"/>
                    <a:pt x="39" y="162"/>
                    <a:pt x="40" y="167"/>
                  </a:cubicBezTo>
                  <a:lnTo>
                    <a:pt x="42" y="176"/>
                  </a:lnTo>
                  <a:lnTo>
                    <a:pt x="44" y="188"/>
                  </a:lnTo>
                  <a:lnTo>
                    <a:pt x="46" y="220"/>
                  </a:lnTo>
                  <a:lnTo>
                    <a:pt x="47" y="245"/>
                  </a:lnTo>
                  <a:lnTo>
                    <a:pt x="47" y="283"/>
                  </a:lnTo>
                  <a:lnTo>
                    <a:pt x="46" y="323"/>
                  </a:lnTo>
                  <a:lnTo>
                    <a:pt x="45" y="348"/>
                  </a:lnTo>
                  <a:lnTo>
                    <a:pt x="44" y="380"/>
                  </a:lnTo>
                  <a:lnTo>
                    <a:pt x="45" y="446"/>
                  </a:lnTo>
                  <a:lnTo>
                    <a:pt x="48" y="513"/>
                  </a:lnTo>
                  <a:lnTo>
                    <a:pt x="46" y="505"/>
                  </a:lnTo>
                  <a:lnTo>
                    <a:pt x="53" y="517"/>
                  </a:lnTo>
                  <a:lnTo>
                    <a:pt x="48" y="512"/>
                  </a:lnTo>
                  <a:lnTo>
                    <a:pt x="65" y="522"/>
                  </a:lnTo>
                  <a:lnTo>
                    <a:pt x="61" y="520"/>
                  </a:lnTo>
                  <a:lnTo>
                    <a:pt x="80" y="526"/>
                  </a:lnTo>
                  <a:lnTo>
                    <a:pt x="91" y="529"/>
                  </a:lnTo>
                  <a:lnTo>
                    <a:pt x="87" y="528"/>
                  </a:lnTo>
                  <a:lnTo>
                    <a:pt x="170" y="525"/>
                  </a:lnTo>
                  <a:lnTo>
                    <a:pt x="165" y="526"/>
                  </a:lnTo>
                  <a:lnTo>
                    <a:pt x="176" y="522"/>
                  </a:lnTo>
                  <a:lnTo>
                    <a:pt x="191" y="519"/>
                  </a:lnTo>
                  <a:lnTo>
                    <a:pt x="195" y="518"/>
                  </a:lnTo>
                  <a:cubicBezTo>
                    <a:pt x="196" y="518"/>
                    <a:pt x="197" y="517"/>
                    <a:pt x="198" y="517"/>
                  </a:cubicBezTo>
                  <a:lnTo>
                    <a:pt x="202" y="517"/>
                  </a:lnTo>
                  <a:lnTo>
                    <a:pt x="198" y="518"/>
                  </a:lnTo>
                  <a:lnTo>
                    <a:pt x="213" y="514"/>
                  </a:lnTo>
                  <a:lnTo>
                    <a:pt x="224" y="510"/>
                  </a:lnTo>
                  <a:cubicBezTo>
                    <a:pt x="225" y="510"/>
                    <a:pt x="226" y="510"/>
                    <a:pt x="227" y="510"/>
                  </a:cubicBezTo>
                  <a:lnTo>
                    <a:pt x="258" y="505"/>
                  </a:lnTo>
                  <a:lnTo>
                    <a:pt x="291" y="502"/>
                  </a:lnTo>
                  <a:lnTo>
                    <a:pt x="314" y="498"/>
                  </a:lnTo>
                  <a:lnTo>
                    <a:pt x="321" y="496"/>
                  </a:lnTo>
                  <a:lnTo>
                    <a:pt x="333" y="492"/>
                  </a:lnTo>
                  <a:lnTo>
                    <a:pt x="344" y="489"/>
                  </a:lnTo>
                  <a:lnTo>
                    <a:pt x="349" y="487"/>
                  </a:lnTo>
                  <a:lnTo>
                    <a:pt x="357" y="482"/>
                  </a:lnTo>
                  <a:lnTo>
                    <a:pt x="360" y="480"/>
                  </a:lnTo>
                  <a:cubicBezTo>
                    <a:pt x="361" y="478"/>
                    <a:pt x="363" y="478"/>
                    <a:pt x="365" y="477"/>
                  </a:cubicBezTo>
                  <a:lnTo>
                    <a:pt x="372" y="475"/>
                  </a:lnTo>
                  <a:lnTo>
                    <a:pt x="386" y="470"/>
                  </a:lnTo>
                  <a:lnTo>
                    <a:pt x="397" y="466"/>
                  </a:lnTo>
                  <a:lnTo>
                    <a:pt x="409" y="462"/>
                  </a:lnTo>
                  <a:lnTo>
                    <a:pt x="406" y="464"/>
                  </a:lnTo>
                  <a:lnTo>
                    <a:pt x="418" y="457"/>
                  </a:lnTo>
                  <a:cubicBezTo>
                    <a:pt x="419" y="456"/>
                    <a:pt x="420" y="456"/>
                    <a:pt x="421" y="455"/>
                  </a:cubicBezTo>
                  <a:lnTo>
                    <a:pt x="445" y="447"/>
                  </a:lnTo>
                  <a:lnTo>
                    <a:pt x="457" y="443"/>
                  </a:lnTo>
                  <a:lnTo>
                    <a:pt x="468" y="439"/>
                  </a:lnTo>
                  <a:lnTo>
                    <a:pt x="480" y="435"/>
                  </a:lnTo>
                  <a:lnTo>
                    <a:pt x="476" y="437"/>
                  </a:lnTo>
                  <a:lnTo>
                    <a:pt x="486" y="430"/>
                  </a:lnTo>
                  <a:cubicBezTo>
                    <a:pt x="487" y="430"/>
                    <a:pt x="488" y="429"/>
                    <a:pt x="490" y="429"/>
                  </a:cubicBezTo>
                  <a:lnTo>
                    <a:pt x="495" y="427"/>
                  </a:lnTo>
                  <a:lnTo>
                    <a:pt x="501" y="424"/>
                  </a:lnTo>
                  <a:lnTo>
                    <a:pt x="516" y="419"/>
                  </a:lnTo>
                  <a:lnTo>
                    <a:pt x="528" y="415"/>
                  </a:lnTo>
                  <a:lnTo>
                    <a:pt x="525" y="417"/>
                  </a:lnTo>
                  <a:lnTo>
                    <a:pt x="534" y="411"/>
                  </a:lnTo>
                  <a:lnTo>
                    <a:pt x="537" y="409"/>
                  </a:lnTo>
                  <a:cubicBezTo>
                    <a:pt x="544" y="404"/>
                    <a:pt x="553" y="405"/>
                    <a:pt x="559" y="411"/>
                  </a:cubicBezTo>
                  <a:cubicBezTo>
                    <a:pt x="564" y="417"/>
                    <a:pt x="564" y="427"/>
                    <a:pt x="558" y="433"/>
                  </a:cubicBezTo>
                  <a:lnTo>
                    <a:pt x="557" y="434"/>
                  </a:lnTo>
                  <a:lnTo>
                    <a:pt x="560" y="430"/>
                  </a:lnTo>
                  <a:lnTo>
                    <a:pt x="559" y="432"/>
                  </a:lnTo>
                  <a:lnTo>
                    <a:pt x="536" y="411"/>
                  </a:lnTo>
                  <a:lnTo>
                    <a:pt x="539" y="409"/>
                  </a:lnTo>
                  <a:cubicBezTo>
                    <a:pt x="539" y="409"/>
                    <a:pt x="540" y="408"/>
                    <a:pt x="541" y="408"/>
                  </a:cubicBezTo>
                  <a:lnTo>
                    <a:pt x="550" y="404"/>
                  </a:lnTo>
                  <a:lnTo>
                    <a:pt x="548" y="405"/>
                  </a:lnTo>
                  <a:lnTo>
                    <a:pt x="560" y="397"/>
                  </a:lnTo>
                  <a:cubicBezTo>
                    <a:pt x="560" y="397"/>
                    <a:pt x="561" y="396"/>
                    <a:pt x="562" y="396"/>
                  </a:cubicBezTo>
                  <a:lnTo>
                    <a:pt x="571" y="392"/>
                  </a:lnTo>
                  <a:cubicBezTo>
                    <a:pt x="572" y="391"/>
                    <a:pt x="573" y="391"/>
                    <a:pt x="574" y="391"/>
                  </a:cubicBezTo>
                  <a:lnTo>
                    <a:pt x="578" y="390"/>
                  </a:lnTo>
                  <a:cubicBezTo>
                    <a:pt x="584" y="388"/>
                    <a:pt x="590" y="391"/>
                    <a:pt x="594" y="395"/>
                  </a:cubicBezTo>
                  <a:cubicBezTo>
                    <a:pt x="598" y="400"/>
                    <a:pt x="599" y="407"/>
                    <a:pt x="596" y="413"/>
                  </a:cubicBezTo>
                  <a:lnTo>
                    <a:pt x="595" y="415"/>
                  </a:lnTo>
                  <a:cubicBezTo>
                    <a:pt x="594" y="416"/>
                    <a:pt x="593" y="418"/>
                    <a:pt x="592" y="419"/>
                  </a:cubicBezTo>
                  <a:lnTo>
                    <a:pt x="591" y="420"/>
                  </a:lnTo>
                  <a:lnTo>
                    <a:pt x="570" y="396"/>
                  </a:lnTo>
                  <a:lnTo>
                    <a:pt x="574" y="393"/>
                  </a:lnTo>
                  <a:lnTo>
                    <a:pt x="584" y="386"/>
                  </a:lnTo>
                  <a:lnTo>
                    <a:pt x="577" y="395"/>
                  </a:lnTo>
                  <a:lnTo>
                    <a:pt x="581" y="380"/>
                  </a:lnTo>
                  <a:lnTo>
                    <a:pt x="583" y="373"/>
                  </a:lnTo>
                  <a:cubicBezTo>
                    <a:pt x="584" y="372"/>
                    <a:pt x="584" y="371"/>
                    <a:pt x="585" y="370"/>
                  </a:cubicBezTo>
                  <a:lnTo>
                    <a:pt x="588" y="365"/>
                  </a:lnTo>
                  <a:lnTo>
                    <a:pt x="594" y="355"/>
                  </a:lnTo>
                  <a:lnTo>
                    <a:pt x="592" y="365"/>
                  </a:lnTo>
                  <a:lnTo>
                    <a:pt x="591" y="351"/>
                  </a:lnTo>
                  <a:lnTo>
                    <a:pt x="589" y="330"/>
                  </a:lnTo>
                  <a:lnTo>
                    <a:pt x="587" y="311"/>
                  </a:lnTo>
                  <a:lnTo>
                    <a:pt x="587" y="314"/>
                  </a:lnTo>
                  <a:lnTo>
                    <a:pt x="581" y="298"/>
                  </a:lnTo>
                  <a:lnTo>
                    <a:pt x="583" y="302"/>
                  </a:lnTo>
                  <a:lnTo>
                    <a:pt x="567" y="279"/>
                  </a:lnTo>
                  <a:lnTo>
                    <a:pt x="559" y="266"/>
                  </a:lnTo>
                  <a:cubicBezTo>
                    <a:pt x="558" y="265"/>
                    <a:pt x="558" y="264"/>
                    <a:pt x="557" y="263"/>
                  </a:cubicBezTo>
                  <a:lnTo>
                    <a:pt x="553" y="252"/>
                  </a:lnTo>
                  <a:lnTo>
                    <a:pt x="552" y="247"/>
                  </a:lnTo>
                  <a:lnTo>
                    <a:pt x="553" y="250"/>
                  </a:lnTo>
                  <a:lnTo>
                    <a:pt x="549" y="244"/>
                  </a:lnTo>
                  <a:lnTo>
                    <a:pt x="539" y="231"/>
                  </a:lnTo>
                  <a:lnTo>
                    <a:pt x="532" y="220"/>
                  </a:lnTo>
                  <a:cubicBezTo>
                    <a:pt x="531" y="219"/>
                    <a:pt x="530" y="217"/>
                    <a:pt x="529" y="216"/>
                  </a:cubicBezTo>
                  <a:lnTo>
                    <a:pt x="526" y="208"/>
                  </a:lnTo>
                  <a:lnTo>
                    <a:pt x="525" y="202"/>
                  </a:lnTo>
                  <a:lnTo>
                    <a:pt x="528" y="208"/>
                  </a:lnTo>
                  <a:lnTo>
                    <a:pt x="525" y="204"/>
                  </a:lnTo>
                  <a:cubicBezTo>
                    <a:pt x="524" y="203"/>
                    <a:pt x="524" y="202"/>
                    <a:pt x="523" y="202"/>
                  </a:cubicBezTo>
                  <a:lnTo>
                    <a:pt x="519" y="194"/>
                  </a:lnTo>
                  <a:cubicBezTo>
                    <a:pt x="519" y="193"/>
                    <a:pt x="519" y="192"/>
                    <a:pt x="518" y="192"/>
                  </a:cubicBezTo>
                  <a:lnTo>
                    <a:pt x="514" y="180"/>
                  </a:lnTo>
                  <a:lnTo>
                    <a:pt x="516" y="183"/>
                  </a:lnTo>
                  <a:lnTo>
                    <a:pt x="500" y="159"/>
                  </a:lnTo>
                  <a:lnTo>
                    <a:pt x="484" y="137"/>
                  </a:lnTo>
                  <a:lnTo>
                    <a:pt x="476" y="124"/>
                  </a:lnTo>
                  <a:cubicBezTo>
                    <a:pt x="475" y="123"/>
                    <a:pt x="475" y="122"/>
                    <a:pt x="474" y="121"/>
                  </a:cubicBezTo>
                  <a:lnTo>
                    <a:pt x="470" y="110"/>
                  </a:lnTo>
                  <a:lnTo>
                    <a:pt x="469" y="108"/>
                  </a:lnTo>
                  <a:lnTo>
                    <a:pt x="466" y="103"/>
                  </a:lnTo>
                  <a:lnTo>
                    <a:pt x="456" y="90"/>
                  </a:lnTo>
                  <a:lnTo>
                    <a:pt x="433" y="53"/>
                  </a:lnTo>
                  <a:lnTo>
                    <a:pt x="425" y="41"/>
                  </a:lnTo>
                  <a:lnTo>
                    <a:pt x="417" y="29"/>
                  </a:lnTo>
                  <a:lnTo>
                    <a:pt x="425" y="36"/>
                  </a:lnTo>
                  <a:lnTo>
                    <a:pt x="413" y="32"/>
                  </a:lnTo>
                  <a:lnTo>
                    <a:pt x="420" y="32"/>
                  </a:lnTo>
                  <a:lnTo>
                    <a:pt x="381" y="36"/>
                  </a:lnTo>
                  <a:lnTo>
                    <a:pt x="384" y="36"/>
                  </a:lnTo>
                  <a:lnTo>
                    <a:pt x="356" y="44"/>
                  </a:lnTo>
                  <a:lnTo>
                    <a:pt x="360" y="42"/>
                  </a:lnTo>
                  <a:lnTo>
                    <a:pt x="351" y="48"/>
                  </a:lnTo>
                  <a:lnTo>
                    <a:pt x="348" y="50"/>
                  </a:lnTo>
                  <a:lnTo>
                    <a:pt x="338" y="21"/>
                  </a:lnTo>
                  <a:lnTo>
                    <a:pt x="339" y="21"/>
                  </a:lnTo>
                  <a:lnTo>
                    <a:pt x="325" y="30"/>
                  </a:lnTo>
                  <a:lnTo>
                    <a:pt x="326" y="28"/>
                  </a:lnTo>
                  <a:lnTo>
                    <a:pt x="344" y="51"/>
                  </a:lnTo>
                  <a:lnTo>
                    <a:pt x="340" y="52"/>
                  </a:lnTo>
                  <a:lnTo>
                    <a:pt x="343" y="51"/>
                  </a:lnTo>
                  <a:lnTo>
                    <a:pt x="334" y="55"/>
                  </a:lnTo>
                  <a:lnTo>
                    <a:pt x="337" y="53"/>
                  </a:lnTo>
                  <a:lnTo>
                    <a:pt x="326" y="61"/>
                  </a:lnTo>
                  <a:cubicBezTo>
                    <a:pt x="325" y="62"/>
                    <a:pt x="323" y="63"/>
                    <a:pt x="322" y="64"/>
                  </a:cubicBezTo>
                  <a:lnTo>
                    <a:pt x="310" y="68"/>
                  </a:lnTo>
                  <a:lnTo>
                    <a:pt x="302" y="71"/>
                  </a:lnTo>
                  <a:lnTo>
                    <a:pt x="305" y="69"/>
                  </a:lnTo>
                  <a:lnTo>
                    <a:pt x="301" y="72"/>
                  </a:lnTo>
                  <a:lnTo>
                    <a:pt x="303" y="48"/>
                  </a:lnTo>
                  <a:lnTo>
                    <a:pt x="304" y="49"/>
                  </a:lnTo>
                  <a:cubicBezTo>
                    <a:pt x="308" y="53"/>
                    <a:pt x="309" y="59"/>
                    <a:pt x="308" y="65"/>
                  </a:cubicBezTo>
                  <a:cubicBezTo>
                    <a:pt x="306" y="70"/>
                    <a:pt x="302" y="75"/>
                    <a:pt x="296" y="76"/>
                  </a:cubicBezTo>
                  <a:lnTo>
                    <a:pt x="292" y="77"/>
                  </a:lnTo>
                  <a:lnTo>
                    <a:pt x="286" y="79"/>
                  </a:lnTo>
                  <a:lnTo>
                    <a:pt x="289" y="78"/>
                  </a:lnTo>
                  <a:lnTo>
                    <a:pt x="279" y="84"/>
                  </a:lnTo>
                  <a:lnTo>
                    <a:pt x="276" y="86"/>
                  </a:lnTo>
                  <a:cubicBezTo>
                    <a:pt x="275" y="87"/>
                    <a:pt x="273" y="88"/>
                    <a:pt x="272" y="89"/>
                  </a:cubicBezTo>
                  <a:lnTo>
                    <a:pt x="266" y="91"/>
                  </a:lnTo>
                  <a:lnTo>
                    <a:pt x="251" y="96"/>
                  </a:lnTo>
                  <a:lnTo>
                    <a:pt x="237" y="99"/>
                  </a:lnTo>
                  <a:lnTo>
                    <a:pt x="227" y="103"/>
                  </a:lnTo>
                  <a:lnTo>
                    <a:pt x="230" y="101"/>
                  </a:lnTo>
                  <a:lnTo>
                    <a:pt x="218" y="109"/>
                  </a:lnTo>
                  <a:cubicBezTo>
                    <a:pt x="217" y="110"/>
                    <a:pt x="216" y="110"/>
                    <a:pt x="215" y="111"/>
                  </a:cubicBezTo>
                  <a:lnTo>
                    <a:pt x="191" y="119"/>
                  </a:lnTo>
                  <a:lnTo>
                    <a:pt x="168" y="127"/>
                  </a:lnTo>
                  <a:lnTo>
                    <a:pt x="132" y="139"/>
                  </a:lnTo>
                  <a:lnTo>
                    <a:pt x="120" y="143"/>
                  </a:lnTo>
                  <a:lnTo>
                    <a:pt x="99" y="147"/>
                  </a:lnTo>
                  <a:lnTo>
                    <a:pt x="77" y="155"/>
                  </a:lnTo>
                  <a:lnTo>
                    <a:pt x="65" y="159"/>
                  </a:lnTo>
                  <a:cubicBezTo>
                    <a:pt x="64" y="159"/>
                    <a:pt x="63" y="159"/>
                    <a:pt x="62" y="159"/>
                  </a:cubicBezTo>
                  <a:lnTo>
                    <a:pt x="50" y="161"/>
                  </a:lnTo>
                  <a:lnTo>
                    <a:pt x="44" y="162"/>
                  </a:lnTo>
                  <a:lnTo>
                    <a:pt x="41" y="163"/>
                  </a:lnTo>
                  <a:lnTo>
                    <a:pt x="34" y="166"/>
                  </a:lnTo>
                  <a:lnTo>
                    <a:pt x="44" y="156"/>
                  </a:lnTo>
                  <a:lnTo>
                    <a:pt x="40" y="168"/>
                  </a:lnTo>
                  <a:cubicBezTo>
                    <a:pt x="39" y="169"/>
                    <a:pt x="39" y="170"/>
                    <a:pt x="38" y="171"/>
                  </a:cubicBezTo>
                  <a:lnTo>
                    <a:pt x="30" y="183"/>
                  </a:lnTo>
                  <a:lnTo>
                    <a:pt x="32" y="174"/>
                  </a:lnTo>
                  <a:lnTo>
                    <a:pt x="32" y="177"/>
                  </a:lnTo>
                  <a:lnTo>
                    <a:pt x="8" y="164"/>
                  </a:lnTo>
                  <a:lnTo>
                    <a:pt x="11" y="162"/>
                  </a:lnTo>
                  <a:lnTo>
                    <a:pt x="7" y="166"/>
                  </a:lnTo>
                  <a:lnTo>
                    <a:pt x="10" y="162"/>
                  </a:lnTo>
                  <a:cubicBezTo>
                    <a:pt x="11" y="160"/>
                    <a:pt x="13" y="158"/>
                    <a:pt x="15" y="157"/>
                  </a:cubicBezTo>
                  <a:lnTo>
                    <a:pt x="17" y="156"/>
                  </a:lnTo>
                  <a:close/>
                  <a:moveTo>
                    <a:pt x="30" y="186"/>
                  </a:moveTo>
                  <a:lnTo>
                    <a:pt x="35" y="181"/>
                  </a:lnTo>
                  <a:lnTo>
                    <a:pt x="32" y="185"/>
                  </a:lnTo>
                  <a:cubicBezTo>
                    <a:pt x="31" y="187"/>
                    <a:pt x="30" y="188"/>
                    <a:pt x="28" y="189"/>
                  </a:cubicBezTo>
                  <a:lnTo>
                    <a:pt x="25" y="191"/>
                  </a:lnTo>
                  <a:cubicBezTo>
                    <a:pt x="20" y="194"/>
                    <a:pt x="14" y="194"/>
                    <a:pt x="9" y="192"/>
                  </a:cubicBezTo>
                  <a:cubicBezTo>
                    <a:pt x="4" y="189"/>
                    <a:pt x="0" y="183"/>
                    <a:pt x="0" y="177"/>
                  </a:cubicBezTo>
                  <a:lnTo>
                    <a:pt x="0" y="174"/>
                  </a:lnTo>
                  <a:cubicBezTo>
                    <a:pt x="0" y="171"/>
                    <a:pt x="1" y="168"/>
                    <a:pt x="3" y="166"/>
                  </a:cubicBezTo>
                  <a:lnTo>
                    <a:pt x="11" y="154"/>
                  </a:lnTo>
                  <a:lnTo>
                    <a:pt x="9" y="157"/>
                  </a:lnTo>
                  <a:lnTo>
                    <a:pt x="13" y="145"/>
                  </a:lnTo>
                  <a:cubicBezTo>
                    <a:pt x="15" y="141"/>
                    <a:pt x="19" y="137"/>
                    <a:pt x="23" y="135"/>
                  </a:cubicBezTo>
                  <a:lnTo>
                    <a:pt x="34" y="132"/>
                  </a:lnTo>
                  <a:lnTo>
                    <a:pt x="39" y="131"/>
                  </a:lnTo>
                  <a:lnTo>
                    <a:pt x="45" y="130"/>
                  </a:lnTo>
                  <a:lnTo>
                    <a:pt x="57" y="128"/>
                  </a:lnTo>
                  <a:lnTo>
                    <a:pt x="54" y="128"/>
                  </a:lnTo>
                  <a:lnTo>
                    <a:pt x="66" y="124"/>
                  </a:lnTo>
                  <a:lnTo>
                    <a:pt x="92" y="116"/>
                  </a:lnTo>
                  <a:lnTo>
                    <a:pt x="109" y="112"/>
                  </a:lnTo>
                  <a:lnTo>
                    <a:pt x="121" y="108"/>
                  </a:lnTo>
                  <a:lnTo>
                    <a:pt x="157" y="96"/>
                  </a:lnTo>
                  <a:lnTo>
                    <a:pt x="180" y="88"/>
                  </a:lnTo>
                  <a:lnTo>
                    <a:pt x="204" y="80"/>
                  </a:lnTo>
                  <a:lnTo>
                    <a:pt x="201" y="82"/>
                  </a:lnTo>
                  <a:lnTo>
                    <a:pt x="213" y="74"/>
                  </a:lnTo>
                  <a:cubicBezTo>
                    <a:pt x="214" y="73"/>
                    <a:pt x="215" y="73"/>
                    <a:pt x="216" y="72"/>
                  </a:cubicBezTo>
                  <a:lnTo>
                    <a:pt x="230" y="68"/>
                  </a:lnTo>
                  <a:lnTo>
                    <a:pt x="240" y="65"/>
                  </a:lnTo>
                  <a:lnTo>
                    <a:pt x="255" y="60"/>
                  </a:lnTo>
                  <a:lnTo>
                    <a:pt x="261" y="58"/>
                  </a:lnTo>
                  <a:lnTo>
                    <a:pt x="257" y="61"/>
                  </a:lnTo>
                  <a:lnTo>
                    <a:pt x="262" y="57"/>
                  </a:lnTo>
                  <a:lnTo>
                    <a:pt x="272" y="51"/>
                  </a:lnTo>
                  <a:cubicBezTo>
                    <a:pt x="273" y="50"/>
                    <a:pt x="274" y="50"/>
                    <a:pt x="275" y="49"/>
                  </a:cubicBezTo>
                  <a:lnTo>
                    <a:pt x="285" y="46"/>
                  </a:lnTo>
                  <a:lnTo>
                    <a:pt x="289" y="45"/>
                  </a:lnTo>
                  <a:lnTo>
                    <a:pt x="281" y="72"/>
                  </a:lnTo>
                  <a:lnTo>
                    <a:pt x="280" y="71"/>
                  </a:lnTo>
                  <a:cubicBezTo>
                    <a:pt x="277" y="67"/>
                    <a:pt x="275" y="63"/>
                    <a:pt x="276" y="58"/>
                  </a:cubicBezTo>
                  <a:cubicBezTo>
                    <a:pt x="276" y="54"/>
                    <a:pt x="278" y="49"/>
                    <a:pt x="282" y="47"/>
                  </a:cubicBezTo>
                  <a:lnTo>
                    <a:pt x="286" y="44"/>
                  </a:lnTo>
                  <a:cubicBezTo>
                    <a:pt x="287" y="43"/>
                    <a:pt x="288" y="42"/>
                    <a:pt x="289" y="42"/>
                  </a:cubicBezTo>
                  <a:lnTo>
                    <a:pt x="299" y="37"/>
                  </a:lnTo>
                  <a:lnTo>
                    <a:pt x="311" y="33"/>
                  </a:lnTo>
                  <a:lnTo>
                    <a:pt x="307" y="36"/>
                  </a:lnTo>
                  <a:lnTo>
                    <a:pt x="318" y="28"/>
                  </a:lnTo>
                  <a:cubicBezTo>
                    <a:pt x="319" y="27"/>
                    <a:pt x="320" y="26"/>
                    <a:pt x="321" y="26"/>
                  </a:cubicBezTo>
                  <a:lnTo>
                    <a:pt x="330" y="22"/>
                  </a:lnTo>
                  <a:cubicBezTo>
                    <a:pt x="331" y="21"/>
                    <a:pt x="332" y="21"/>
                    <a:pt x="333" y="21"/>
                  </a:cubicBezTo>
                  <a:lnTo>
                    <a:pt x="337" y="20"/>
                  </a:lnTo>
                  <a:cubicBezTo>
                    <a:pt x="343" y="18"/>
                    <a:pt x="349" y="21"/>
                    <a:pt x="353" y="25"/>
                  </a:cubicBezTo>
                  <a:cubicBezTo>
                    <a:pt x="357" y="30"/>
                    <a:pt x="358" y="37"/>
                    <a:pt x="355" y="43"/>
                  </a:cubicBezTo>
                  <a:lnTo>
                    <a:pt x="354" y="45"/>
                  </a:lnTo>
                  <a:cubicBezTo>
                    <a:pt x="351" y="50"/>
                    <a:pt x="346" y="53"/>
                    <a:pt x="339" y="53"/>
                  </a:cubicBezTo>
                  <a:lnTo>
                    <a:pt x="338" y="53"/>
                  </a:lnTo>
                  <a:cubicBezTo>
                    <a:pt x="332" y="53"/>
                    <a:pt x="325" y="49"/>
                    <a:pt x="323" y="43"/>
                  </a:cubicBezTo>
                  <a:cubicBezTo>
                    <a:pt x="321" y="36"/>
                    <a:pt x="323" y="29"/>
                    <a:pt x="329" y="25"/>
                  </a:cubicBezTo>
                  <a:lnTo>
                    <a:pt x="334" y="21"/>
                  </a:lnTo>
                  <a:lnTo>
                    <a:pt x="343" y="15"/>
                  </a:lnTo>
                  <a:cubicBezTo>
                    <a:pt x="344" y="14"/>
                    <a:pt x="345" y="14"/>
                    <a:pt x="347" y="13"/>
                  </a:cubicBezTo>
                  <a:lnTo>
                    <a:pt x="375" y="5"/>
                  </a:lnTo>
                  <a:cubicBezTo>
                    <a:pt x="376" y="5"/>
                    <a:pt x="377" y="5"/>
                    <a:pt x="378" y="5"/>
                  </a:cubicBezTo>
                  <a:lnTo>
                    <a:pt x="417" y="1"/>
                  </a:lnTo>
                  <a:cubicBezTo>
                    <a:pt x="419" y="0"/>
                    <a:pt x="421" y="1"/>
                    <a:pt x="424" y="1"/>
                  </a:cubicBezTo>
                  <a:lnTo>
                    <a:pt x="436" y="5"/>
                  </a:lnTo>
                  <a:cubicBezTo>
                    <a:pt x="439" y="6"/>
                    <a:pt x="442" y="9"/>
                    <a:pt x="444" y="12"/>
                  </a:cubicBezTo>
                  <a:lnTo>
                    <a:pt x="452" y="24"/>
                  </a:lnTo>
                  <a:lnTo>
                    <a:pt x="460" y="36"/>
                  </a:lnTo>
                  <a:lnTo>
                    <a:pt x="482" y="71"/>
                  </a:lnTo>
                  <a:lnTo>
                    <a:pt x="493" y="86"/>
                  </a:lnTo>
                  <a:lnTo>
                    <a:pt x="498" y="93"/>
                  </a:lnTo>
                  <a:lnTo>
                    <a:pt x="501" y="99"/>
                  </a:lnTo>
                  <a:lnTo>
                    <a:pt x="505" y="110"/>
                  </a:lnTo>
                  <a:lnTo>
                    <a:pt x="503" y="107"/>
                  </a:lnTo>
                  <a:lnTo>
                    <a:pt x="511" y="118"/>
                  </a:lnTo>
                  <a:lnTo>
                    <a:pt x="527" y="142"/>
                  </a:lnTo>
                  <a:lnTo>
                    <a:pt x="543" y="166"/>
                  </a:lnTo>
                  <a:cubicBezTo>
                    <a:pt x="544" y="167"/>
                    <a:pt x="544" y="168"/>
                    <a:pt x="545" y="169"/>
                  </a:cubicBezTo>
                  <a:lnTo>
                    <a:pt x="549" y="181"/>
                  </a:lnTo>
                  <a:lnTo>
                    <a:pt x="548" y="179"/>
                  </a:lnTo>
                  <a:lnTo>
                    <a:pt x="552" y="187"/>
                  </a:lnTo>
                  <a:lnTo>
                    <a:pt x="550" y="185"/>
                  </a:lnTo>
                  <a:lnTo>
                    <a:pt x="553" y="189"/>
                  </a:lnTo>
                  <a:cubicBezTo>
                    <a:pt x="555" y="191"/>
                    <a:pt x="555" y="193"/>
                    <a:pt x="556" y="195"/>
                  </a:cubicBezTo>
                  <a:lnTo>
                    <a:pt x="556" y="197"/>
                  </a:lnTo>
                  <a:lnTo>
                    <a:pt x="559" y="205"/>
                  </a:lnTo>
                  <a:lnTo>
                    <a:pt x="557" y="201"/>
                  </a:lnTo>
                  <a:lnTo>
                    <a:pt x="565" y="212"/>
                  </a:lnTo>
                  <a:lnTo>
                    <a:pt x="576" y="227"/>
                  </a:lnTo>
                  <a:lnTo>
                    <a:pt x="580" y="233"/>
                  </a:lnTo>
                  <a:cubicBezTo>
                    <a:pt x="580" y="234"/>
                    <a:pt x="581" y="234"/>
                    <a:pt x="581" y="236"/>
                  </a:cubicBezTo>
                  <a:lnTo>
                    <a:pt x="584" y="241"/>
                  </a:lnTo>
                  <a:lnTo>
                    <a:pt x="588" y="252"/>
                  </a:lnTo>
                  <a:lnTo>
                    <a:pt x="586" y="249"/>
                  </a:lnTo>
                  <a:lnTo>
                    <a:pt x="594" y="260"/>
                  </a:lnTo>
                  <a:lnTo>
                    <a:pt x="610" y="283"/>
                  </a:lnTo>
                  <a:cubicBezTo>
                    <a:pt x="610" y="284"/>
                    <a:pt x="611" y="286"/>
                    <a:pt x="611" y="287"/>
                  </a:cubicBezTo>
                  <a:lnTo>
                    <a:pt x="617" y="303"/>
                  </a:lnTo>
                  <a:cubicBezTo>
                    <a:pt x="618" y="304"/>
                    <a:pt x="618" y="305"/>
                    <a:pt x="618" y="306"/>
                  </a:cubicBezTo>
                  <a:lnTo>
                    <a:pt x="621" y="329"/>
                  </a:lnTo>
                  <a:lnTo>
                    <a:pt x="622" y="348"/>
                  </a:lnTo>
                  <a:lnTo>
                    <a:pt x="623" y="362"/>
                  </a:lnTo>
                  <a:cubicBezTo>
                    <a:pt x="624" y="366"/>
                    <a:pt x="623" y="369"/>
                    <a:pt x="621" y="372"/>
                  </a:cubicBezTo>
                  <a:lnTo>
                    <a:pt x="615" y="382"/>
                  </a:lnTo>
                  <a:lnTo>
                    <a:pt x="612" y="387"/>
                  </a:lnTo>
                  <a:lnTo>
                    <a:pt x="614" y="384"/>
                  </a:lnTo>
                  <a:lnTo>
                    <a:pt x="612" y="389"/>
                  </a:lnTo>
                  <a:lnTo>
                    <a:pt x="608" y="404"/>
                  </a:lnTo>
                  <a:cubicBezTo>
                    <a:pt x="607" y="407"/>
                    <a:pt x="605" y="411"/>
                    <a:pt x="601" y="413"/>
                  </a:cubicBezTo>
                  <a:lnTo>
                    <a:pt x="593" y="418"/>
                  </a:lnTo>
                  <a:lnTo>
                    <a:pt x="589" y="421"/>
                  </a:lnTo>
                  <a:cubicBezTo>
                    <a:pt x="582" y="426"/>
                    <a:pt x="573" y="425"/>
                    <a:pt x="567" y="419"/>
                  </a:cubicBezTo>
                  <a:cubicBezTo>
                    <a:pt x="562" y="413"/>
                    <a:pt x="562" y="403"/>
                    <a:pt x="568" y="397"/>
                  </a:cubicBezTo>
                  <a:lnTo>
                    <a:pt x="569" y="396"/>
                  </a:lnTo>
                  <a:lnTo>
                    <a:pt x="566" y="400"/>
                  </a:lnTo>
                  <a:lnTo>
                    <a:pt x="567" y="398"/>
                  </a:lnTo>
                  <a:lnTo>
                    <a:pt x="585" y="421"/>
                  </a:lnTo>
                  <a:lnTo>
                    <a:pt x="581" y="422"/>
                  </a:lnTo>
                  <a:lnTo>
                    <a:pt x="584" y="421"/>
                  </a:lnTo>
                  <a:lnTo>
                    <a:pt x="575" y="425"/>
                  </a:lnTo>
                  <a:lnTo>
                    <a:pt x="577" y="424"/>
                  </a:lnTo>
                  <a:lnTo>
                    <a:pt x="565" y="432"/>
                  </a:lnTo>
                  <a:cubicBezTo>
                    <a:pt x="565" y="432"/>
                    <a:pt x="564" y="433"/>
                    <a:pt x="563" y="433"/>
                  </a:cubicBezTo>
                  <a:lnTo>
                    <a:pt x="554" y="437"/>
                  </a:lnTo>
                  <a:lnTo>
                    <a:pt x="556" y="436"/>
                  </a:lnTo>
                  <a:lnTo>
                    <a:pt x="553" y="438"/>
                  </a:lnTo>
                  <a:cubicBezTo>
                    <a:pt x="547" y="442"/>
                    <a:pt x="539" y="441"/>
                    <a:pt x="534" y="436"/>
                  </a:cubicBezTo>
                  <a:cubicBezTo>
                    <a:pt x="528" y="432"/>
                    <a:pt x="527" y="424"/>
                    <a:pt x="530" y="417"/>
                  </a:cubicBezTo>
                  <a:lnTo>
                    <a:pt x="531" y="415"/>
                  </a:lnTo>
                  <a:cubicBezTo>
                    <a:pt x="532" y="414"/>
                    <a:pt x="533" y="412"/>
                    <a:pt x="534" y="411"/>
                  </a:cubicBezTo>
                  <a:lnTo>
                    <a:pt x="535" y="410"/>
                  </a:lnTo>
                  <a:lnTo>
                    <a:pt x="556" y="434"/>
                  </a:lnTo>
                  <a:lnTo>
                    <a:pt x="551" y="438"/>
                  </a:lnTo>
                  <a:lnTo>
                    <a:pt x="542" y="444"/>
                  </a:lnTo>
                  <a:cubicBezTo>
                    <a:pt x="541" y="445"/>
                    <a:pt x="540" y="445"/>
                    <a:pt x="539" y="446"/>
                  </a:cubicBezTo>
                  <a:lnTo>
                    <a:pt x="527" y="450"/>
                  </a:lnTo>
                  <a:lnTo>
                    <a:pt x="512" y="455"/>
                  </a:lnTo>
                  <a:lnTo>
                    <a:pt x="506" y="456"/>
                  </a:lnTo>
                  <a:lnTo>
                    <a:pt x="501" y="458"/>
                  </a:lnTo>
                  <a:lnTo>
                    <a:pt x="505" y="457"/>
                  </a:lnTo>
                  <a:lnTo>
                    <a:pt x="495" y="464"/>
                  </a:lnTo>
                  <a:cubicBezTo>
                    <a:pt x="493" y="464"/>
                    <a:pt x="492" y="465"/>
                    <a:pt x="491" y="466"/>
                  </a:cubicBezTo>
                  <a:lnTo>
                    <a:pt x="479" y="470"/>
                  </a:lnTo>
                  <a:lnTo>
                    <a:pt x="468" y="474"/>
                  </a:lnTo>
                  <a:lnTo>
                    <a:pt x="456" y="478"/>
                  </a:lnTo>
                  <a:lnTo>
                    <a:pt x="432" y="486"/>
                  </a:lnTo>
                  <a:lnTo>
                    <a:pt x="435" y="484"/>
                  </a:lnTo>
                  <a:lnTo>
                    <a:pt x="423" y="491"/>
                  </a:lnTo>
                  <a:cubicBezTo>
                    <a:pt x="422" y="492"/>
                    <a:pt x="421" y="492"/>
                    <a:pt x="420" y="493"/>
                  </a:cubicBezTo>
                  <a:lnTo>
                    <a:pt x="408" y="497"/>
                  </a:lnTo>
                  <a:lnTo>
                    <a:pt x="397" y="501"/>
                  </a:lnTo>
                  <a:lnTo>
                    <a:pt x="381" y="506"/>
                  </a:lnTo>
                  <a:lnTo>
                    <a:pt x="374" y="508"/>
                  </a:lnTo>
                  <a:lnTo>
                    <a:pt x="379" y="505"/>
                  </a:lnTo>
                  <a:lnTo>
                    <a:pt x="374" y="509"/>
                  </a:lnTo>
                  <a:lnTo>
                    <a:pt x="362" y="516"/>
                  </a:lnTo>
                  <a:lnTo>
                    <a:pt x="353" y="520"/>
                  </a:lnTo>
                  <a:lnTo>
                    <a:pt x="342" y="523"/>
                  </a:lnTo>
                  <a:lnTo>
                    <a:pt x="328" y="527"/>
                  </a:lnTo>
                  <a:lnTo>
                    <a:pt x="319" y="529"/>
                  </a:lnTo>
                  <a:lnTo>
                    <a:pt x="294" y="533"/>
                  </a:lnTo>
                  <a:lnTo>
                    <a:pt x="263" y="536"/>
                  </a:lnTo>
                  <a:lnTo>
                    <a:pt x="232" y="541"/>
                  </a:lnTo>
                  <a:lnTo>
                    <a:pt x="235" y="541"/>
                  </a:lnTo>
                  <a:lnTo>
                    <a:pt x="222" y="545"/>
                  </a:lnTo>
                  <a:lnTo>
                    <a:pt x="207" y="549"/>
                  </a:lnTo>
                  <a:cubicBezTo>
                    <a:pt x="205" y="549"/>
                    <a:pt x="204" y="549"/>
                    <a:pt x="202" y="549"/>
                  </a:cubicBezTo>
                  <a:lnTo>
                    <a:pt x="198" y="549"/>
                  </a:lnTo>
                  <a:lnTo>
                    <a:pt x="202" y="549"/>
                  </a:lnTo>
                  <a:lnTo>
                    <a:pt x="198" y="550"/>
                  </a:lnTo>
                  <a:lnTo>
                    <a:pt x="187" y="553"/>
                  </a:lnTo>
                  <a:lnTo>
                    <a:pt x="176" y="557"/>
                  </a:lnTo>
                  <a:cubicBezTo>
                    <a:pt x="174" y="557"/>
                    <a:pt x="173" y="557"/>
                    <a:pt x="171" y="557"/>
                  </a:cubicBezTo>
                  <a:lnTo>
                    <a:pt x="88" y="560"/>
                  </a:lnTo>
                  <a:cubicBezTo>
                    <a:pt x="87" y="561"/>
                    <a:pt x="85" y="560"/>
                    <a:pt x="84" y="560"/>
                  </a:cubicBezTo>
                  <a:lnTo>
                    <a:pt x="71" y="557"/>
                  </a:lnTo>
                  <a:lnTo>
                    <a:pt x="52" y="551"/>
                  </a:lnTo>
                  <a:cubicBezTo>
                    <a:pt x="50" y="550"/>
                    <a:pt x="49" y="550"/>
                    <a:pt x="48" y="549"/>
                  </a:cubicBezTo>
                  <a:lnTo>
                    <a:pt x="31" y="539"/>
                  </a:lnTo>
                  <a:cubicBezTo>
                    <a:pt x="29" y="538"/>
                    <a:pt x="27" y="536"/>
                    <a:pt x="26" y="534"/>
                  </a:cubicBezTo>
                  <a:lnTo>
                    <a:pt x="19" y="522"/>
                  </a:lnTo>
                  <a:cubicBezTo>
                    <a:pt x="17" y="519"/>
                    <a:pt x="17" y="517"/>
                    <a:pt x="16" y="514"/>
                  </a:cubicBezTo>
                  <a:lnTo>
                    <a:pt x="13" y="447"/>
                  </a:lnTo>
                  <a:lnTo>
                    <a:pt x="12" y="379"/>
                  </a:lnTo>
                  <a:lnTo>
                    <a:pt x="13" y="347"/>
                  </a:lnTo>
                  <a:lnTo>
                    <a:pt x="14" y="322"/>
                  </a:lnTo>
                  <a:lnTo>
                    <a:pt x="15" y="283"/>
                  </a:lnTo>
                  <a:lnTo>
                    <a:pt x="15" y="246"/>
                  </a:lnTo>
                  <a:lnTo>
                    <a:pt x="15" y="222"/>
                  </a:lnTo>
                  <a:lnTo>
                    <a:pt x="13" y="193"/>
                  </a:lnTo>
                  <a:lnTo>
                    <a:pt x="11" y="183"/>
                  </a:lnTo>
                  <a:lnTo>
                    <a:pt x="9" y="174"/>
                  </a:lnTo>
                  <a:lnTo>
                    <a:pt x="32" y="185"/>
                  </a:lnTo>
                  <a:lnTo>
                    <a:pt x="30" y="18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 name="Freeform 7"/>
            <p:cNvSpPr>
              <a:spLocks noEditPoints="1"/>
            </p:cNvSpPr>
            <p:nvPr/>
          </p:nvSpPr>
          <p:spPr bwMode="auto">
            <a:xfrm>
              <a:off x="4825569" y="6113517"/>
              <a:ext cx="75756" cy="68609"/>
            </a:xfrm>
            <a:custGeom>
              <a:avLst/>
              <a:gdLst/>
              <a:ahLst/>
              <a:cxnLst>
                <a:cxn ang="0">
                  <a:pos x="47" y="245"/>
                </a:cxn>
                <a:cxn ang="0">
                  <a:pos x="46" y="505"/>
                </a:cxn>
                <a:cxn ang="0">
                  <a:pos x="87" y="528"/>
                </a:cxn>
                <a:cxn ang="0">
                  <a:pos x="202" y="517"/>
                </a:cxn>
                <a:cxn ang="0">
                  <a:pos x="314" y="498"/>
                </a:cxn>
                <a:cxn ang="0">
                  <a:pos x="365" y="477"/>
                </a:cxn>
                <a:cxn ang="0">
                  <a:pos x="421" y="455"/>
                </a:cxn>
                <a:cxn ang="0">
                  <a:pos x="490" y="429"/>
                </a:cxn>
                <a:cxn ang="0">
                  <a:pos x="537" y="409"/>
                </a:cxn>
                <a:cxn ang="0">
                  <a:pos x="539" y="409"/>
                </a:cxn>
                <a:cxn ang="0">
                  <a:pos x="574" y="391"/>
                </a:cxn>
                <a:cxn ang="0">
                  <a:pos x="570" y="396"/>
                </a:cxn>
                <a:cxn ang="0">
                  <a:pos x="588" y="365"/>
                </a:cxn>
                <a:cxn ang="0">
                  <a:pos x="581" y="298"/>
                </a:cxn>
                <a:cxn ang="0">
                  <a:pos x="553" y="250"/>
                </a:cxn>
                <a:cxn ang="0">
                  <a:pos x="528" y="208"/>
                </a:cxn>
                <a:cxn ang="0">
                  <a:pos x="500" y="159"/>
                </a:cxn>
                <a:cxn ang="0">
                  <a:pos x="456" y="90"/>
                </a:cxn>
                <a:cxn ang="0">
                  <a:pos x="381" y="36"/>
                </a:cxn>
                <a:cxn ang="0">
                  <a:pos x="339" y="21"/>
                </a:cxn>
                <a:cxn ang="0">
                  <a:pos x="337" y="53"/>
                </a:cxn>
                <a:cxn ang="0">
                  <a:pos x="303" y="48"/>
                </a:cxn>
                <a:cxn ang="0">
                  <a:pos x="279" y="84"/>
                </a:cxn>
                <a:cxn ang="0">
                  <a:pos x="230" y="101"/>
                </a:cxn>
                <a:cxn ang="0">
                  <a:pos x="99" y="147"/>
                </a:cxn>
                <a:cxn ang="0">
                  <a:pos x="34" y="166"/>
                </a:cxn>
                <a:cxn ang="0">
                  <a:pos x="8" y="164"/>
                </a:cxn>
                <a:cxn ang="0">
                  <a:pos x="35" y="181"/>
                </a:cxn>
                <a:cxn ang="0">
                  <a:pos x="3" y="166"/>
                </a:cxn>
                <a:cxn ang="0">
                  <a:pos x="45" y="130"/>
                </a:cxn>
                <a:cxn ang="0">
                  <a:pos x="157" y="96"/>
                </a:cxn>
                <a:cxn ang="0">
                  <a:pos x="240" y="65"/>
                </a:cxn>
                <a:cxn ang="0">
                  <a:pos x="285" y="46"/>
                </a:cxn>
                <a:cxn ang="0">
                  <a:pos x="289" y="42"/>
                </a:cxn>
                <a:cxn ang="0">
                  <a:pos x="333" y="21"/>
                </a:cxn>
                <a:cxn ang="0">
                  <a:pos x="323" y="43"/>
                </a:cxn>
                <a:cxn ang="0">
                  <a:pos x="417" y="1"/>
                </a:cxn>
                <a:cxn ang="0">
                  <a:pos x="493" y="86"/>
                </a:cxn>
                <a:cxn ang="0">
                  <a:pos x="543" y="166"/>
                </a:cxn>
                <a:cxn ang="0">
                  <a:pos x="556" y="195"/>
                </a:cxn>
                <a:cxn ang="0">
                  <a:pos x="581" y="236"/>
                </a:cxn>
                <a:cxn ang="0">
                  <a:pos x="617" y="303"/>
                </a:cxn>
                <a:cxn ang="0">
                  <a:pos x="612" y="387"/>
                </a:cxn>
                <a:cxn ang="0">
                  <a:pos x="567" y="419"/>
                </a:cxn>
                <a:cxn ang="0">
                  <a:pos x="584" y="421"/>
                </a:cxn>
                <a:cxn ang="0">
                  <a:pos x="553" y="438"/>
                </a:cxn>
                <a:cxn ang="0">
                  <a:pos x="551" y="438"/>
                </a:cxn>
                <a:cxn ang="0">
                  <a:pos x="505" y="457"/>
                </a:cxn>
                <a:cxn ang="0">
                  <a:pos x="435" y="484"/>
                </a:cxn>
                <a:cxn ang="0">
                  <a:pos x="379" y="505"/>
                </a:cxn>
                <a:cxn ang="0">
                  <a:pos x="294" y="533"/>
                </a:cxn>
                <a:cxn ang="0">
                  <a:pos x="198" y="549"/>
                </a:cxn>
                <a:cxn ang="0">
                  <a:pos x="84" y="560"/>
                </a:cxn>
                <a:cxn ang="0">
                  <a:pos x="16" y="514"/>
                </a:cxn>
                <a:cxn ang="0">
                  <a:pos x="15" y="222"/>
                </a:cxn>
              </a:cxnLst>
              <a:rect l="0" t="0" r="r" b="b"/>
              <a:pathLst>
                <a:path w="624" h="561">
                  <a:moveTo>
                    <a:pt x="17" y="156"/>
                  </a:moveTo>
                  <a:cubicBezTo>
                    <a:pt x="22" y="154"/>
                    <a:pt x="27" y="154"/>
                    <a:pt x="31" y="156"/>
                  </a:cubicBezTo>
                  <a:cubicBezTo>
                    <a:pt x="36" y="158"/>
                    <a:pt x="39" y="162"/>
                    <a:pt x="40" y="167"/>
                  </a:cubicBezTo>
                  <a:lnTo>
                    <a:pt x="42" y="176"/>
                  </a:lnTo>
                  <a:lnTo>
                    <a:pt x="44" y="188"/>
                  </a:lnTo>
                  <a:lnTo>
                    <a:pt x="46" y="220"/>
                  </a:lnTo>
                  <a:lnTo>
                    <a:pt x="47" y="245"/>
                  </a:lnTo>
                  <a:lnTo>
                    <a:pt x="47" y="283"/>
                  </a:lnTo>
                  <a:lnTo>
                    <a:pt x="46" y="323"/>
                  </a:lnTo>
                  <a:lnTo>
                    <a:pt x="45" y="348"/>
                  </a:lnTo>
                  <a:lnTo>
                    <a:pt x="44" y="380"/>
                  </a:lnTo>
                  <a:lnTo>
                    <a:pt x="45" y="446"/>
                  </a:lnTo>
                  <a:lnTo>
                    <a:pt x="48" y="513"/>
                  </a:lnTo>
                  <a:lnTo>
                    <a:pt x="46" y="505"/>
                  </a:lnTo>
                  <a:lnTo>
                    <a:pt x="53" y="517"/>
                  </a:lnTo>
                  <a:lnTo>
                    <a:pt x="48" y="512"/>
                  </a:lnTo>
                  <a:lnTo>
                    <a:pt x="65" y="522"/>
                  </a:lnTo>
                  <a:lnTo>
                    <a:pt x="61" y="520"/>
                  </a:lnTo>
                  <a:lnTo>
                    <a:pt x="80" y="526"/>
                  </a:lnTo>
                  <a:lnTo>
                    <a:pt x="91" y="529"/>
                  </a:lnTo>
                  <a:lnTo>
                    <a:pt x="87" y="528"/>
                  </a:lnTo>
                  <a:lnTo>
                    <a:pt x="170" y="525"/>
                  </a:lnTo>
                  <a:lnTo>
                    <a:pt x="165" y="526"/>
                  </a:lnTo>
                  <a:lnTo>
                    <a:pt x="176" y="522"/>
                  </a:lnTo>
                  <a:lnTo>
                    <a:pt x="191" y="519"/>
                  </a:lnTo>
                  <a:lnTo>
                    <a:pt x="195" y="518"/>
                  </a:lnTo>
                  <a:cubicBezTo>
                    <a:pt x="196" y="518"/>
                    <a:pt x="197" y="517"/>
                    <a:pt x="198" y="517"/>
                  </a:cubicBezTo>
                  <a:lnTo>
                    <a:pt x="202" y="517"/>
                  </a:lnTo>
                  <a:lnTo>
                    <a:pt x="198" y="518"/>
                  </a:lnTo>
                  <a:lnTo>
                    <a:pt x="213" y="514"/>
                  </a:lnTo>
                  <a:lnTo>
                    <a:pt x="224" y="510"/>
                  </a:lnTo>
                  <a:cubicBezTo>
                    <a:pt x="225" y="510"/>
                    <a:pt x="226" y="510"/>
                    <a:pt x="227" y="510"/>
                  </a:cubicBezTo>
                  <a:lnTo>
                    <a:pt x="258" y="505"/>
                  </a:lnTo>
                  <a:lnTo>
                    <a:pt x="291" y="502"/>
                  </a:lnTo>
                  <a:lnTo>
                    <a:pt x="314" y="498"/>
                  </a:lnTo>
                  <a:lnTo>
                    <a:pt x="321" y="496"/>
                  </a:lnTo>
                  <a:lnTo>
                    <a:pt x="333" y="492"/>
                  </a:lnTo>
                  <a:lnTo>
                    <a:pt x="344" y="489"/>
                  </a:lnTo>
                  <a:lnTo>
                    <a:pt x="349" y="487"/>
                  </a:lnTo>
                  <a:lnTo>
                    <a:pt x="357" y="482"/>
                  </a:lnTo>
                  <a:lnTo>
                    <a:pt x="360" y="480"/>
                  </a:lnTo>
                  <a:cubicBezTo>
                    <a:pt x="361" y="478"/>
                    <a:pt x="363" y="478"/>
                    <a:pt x="365" y="477"/>
                  </a:cubicBezTo>
                  <a:lnTo>
                    <a:pt x="372" y="475"/>
                  </a:lnTo>
                  <a:lnTo>
                    <a:pt x="386" y="470"/>
                  </a:lnTo>
                  <a:lnTo>
                    <a:pt x="397" y="466"/>
                  </a:lnTo>
                  <a:lnTo>
                    <a:pt x="409" y="462"/>
                  </a:lnTo>
                  <a:lnTo>
                    <a:pt x="406" y="464"/>
                  </a:lnTo>
                  <a:lnTo>
                    <a:pt x="418" y="457"/>
                  </a:lnTo>
                  <a:cubicBezTo>
                    <a:pt x="419" y="456"/>
                    <a:pt x="420" y="456"/>
                    <a:pt x="421" y="455"/>
                  </a:cubicBezTo>
                  <a:lnTo>
                    <a:pt x="445" y="447"/>
                  </a:lnTo>
                  <a:lnTo>
                    <a:pt x="457" y="443"/>
                  </a:lnTo>
                  <a:lnTo>
                    <a:pt x="468" y="439"/>
                  </a:lnTo>
                  <a:lnTo>
                    <a:pt x="480" y="435"/>
                  </a:lnTo>
                  <a:lnTo>
                    <a:pt x="476" y="437"/>
                  </a:lnTo>
                  <a:lnTo>
                    <a:pt x="486" y="430"/>
                  </a:lnTo>
                  <a:cubicBezTo>
                    <a:pt x="487" y="430"/>
                    <a:pt x="488" y="429"/>
                    <a:pt x="490" y="429"/>
                  </a:cubicBezTo>
                  <a:lnTo>
                    <a:pt x="495" y="427"/>
                  </a:lnTo>
                  <a:lnTo>
                    <a:pt x="501" y="424"/>
                  </a:lnTo>
                  <a:lnTo>
                    <a:pt x="516" y="419"/>
                  </a:lnTo>
                  <a:lnTo>
                    <a:pt x="528" y="415"/>
                  </a:lnTo>
                  <a:lnTo>
                    <a:pt x="525" y="417"/>
                  </a:lnTo>
                  <a:lnTo>
                    <a:pt x="534" y="411"/>
                  </a:lnTo>
                  <a:lnTo>
                    <a:pt x="537" y="409"/>
                  </a:lnTo>
                  <a:cubicBezTo>
                    <a:pt x="544" y="404"/>
                    <a:pt x="553" y="405"/>
                    <a:pt x="559" y="411"/>
                  </a:cubicBezTo>
                  <a:cubicBezTo>
                    <a:pt x="564" y="417"/>
                    <a:pt x="564" y="427"/>
                    <a:pt x="558" y="433"/>
                  </a:cubicBezTo>
                  <a:lnTo>
                    <a:pt x="557" y="434"/>
                  </a:lnTo>
                  <a:lnTo>
                    <a:pt x="560" y="430"/>
                  </a:lnTo>
                  <a:lnTo>
                    <a:pt x="559" y="432"/>
                  </a:lnTo>
                  <a:lnTo>
                    <a:pt x="536" y="411"/>
                  </a:lnTo>
                  <a:lnTo>
                    <a:pt x="539" y="409"/>
                  </a:lnTo>
                  <a:cubicBezTo>
                    <a:pt x="539" y="409"/>
                    <a:pt x="540" y="408"/>
                    <a:pt x="541" y="408"/>
                  </a:cubicBezTo>
                  <a:lnTo>
                    <a:pt x="550" y="404"/>
                  </a:lnTo>
                  <a:lnTo>
                    <a:pt x="548" y="405"/>
                  </a:lnTo>
                  <a:lnTo>
                    <a:pt x="560" y="397"/>
                  </a:lnTo>
                  <a:cubicBezTo>
                    <a:pt x="560" y="397"/>
                    <a:pt x="561" y="396"/>
                    <a:pt x="562" y="396"/>
                  </a:cubicBezTo>
                  <a:lnTo>
                    <a:pt x="571" y="392"/>
                  </a:lnTo>
                  <a:cubicBezTo>
                    <a:pt x="572" y="391"/>
                    <a:pt x="573" y="391"/>
                    <a:pt x="574" y="391"/>
                  </a:cubicBezTo>
                  <a:lnTo>
                    <a:pt x="578" y="390"/>
                  </a:lnTo>
                  <a:cubicBezTo>
                    <a:pt x="584" y="388"/>
                    <a:pt x="590" y="391"/>
                    <a:pt x="594" y="395"/>
                  </a:cubicBezTo>
                  <a:cubicBezTo>
                    <a:pt x="598" y="400"/>
                    <a:pt x="599" y="407"/>
                    <a:pt x="596" y="413"/>
                  </a:cubicBezTo>
                  <a:lnTo>
                    <a:pt x="595" y="415"/>
                  </a:lnTo>
                  <a:cubicBezTo>
                    <a:pt x="594" y="416"/>
                    <a:pt x="593" y="418"/>
                    <a:pt x="592" y="419"/>
                  </a:cubicBezTo>
                  <a:lnTo>
                    <a:pt x="591" y="420"/>
                  </a:lnTo>
                  <a:lnTo>
                    <a:pt x="570" y="396"/>
                  </a:lnTo>
                  <a:lnTo>
                    <a:pt x="574" y="393"/>
                  </a:lnTo>
                  <a:lnTo>
                    <a:pt x="584" y="386"/>
                  </a:lnTo>
                  <a:lnTo>
                    <a:pt x="577" y="395"/>
                  </a:lnTo>
                  <a:lnTo>
                    <a:pt x="581" y="380"/>
                  </a:lnTo>
                  <a:lnTo>
                    <a:pt x="583" y="373"/>
                  </a:lnTo>
                  <a:cubicBezTo>
                    <a:pt x="584" y="372"/>
                    <a:pt x="584" y="371"/>
                    <a:pt x="585" y="370"/>
                  </a:cubicBezTo>
                  <a:lnTo>
                    <a:pt x="588" y="365"/>
                  </a:lnTo>
                  <a:lnTo>
                    <a:pt x="594" y="355"/>
                  </a:lnTo>
                  <a:lnTo>
                    <a:pt x="592" y="365"/>
                  </a:lnTo>
                  <a:lnTo>
                    <a:pt x="591" y="351"/>
                  </a:lnTo>
                  <a:lnTo>
                    <a:pt x="589" y="330"/>
                  </a:lnTo>
                  <a:lnTo>
                    <a:pt x="587" y="311"/>
                  </a:lnTo>
                  <a:lnTo>
                    <a:pt x="587" y="314"/>
                  </a:lnTo>
                  <a:lnTo>
                    <a:pt x="581" y="298"/>
                  </a:lnTo>
                  <a:lnTo>
                    <a:pt x="583" y="302"/>
                  </a:lnTo>
                  <a:lnTo>
                    <a:pt x="567" y="279"/>
                  </a:lnTo>
                  <a:lnTo>
                    <a:pt x="559" y="266"/>
                  </a:lnTo>
                  <a:cubicBezTo>
                    <a:pt x="558" y="265"/>
                    <a:pt x="558" y="264"/>
                    <a:pt x="557" y="263"/>
                  </a:cubicBezTo>
                  <a:lnTo>
                    <a:pt x="553" y="252"/>
                  </a:lnTo>
                  <a:lnTo>
                    <a:pt x="552" y="247"/>
                  </a:lnTo>
                  <a:lnTo>
                    <a:pt x="553" y="250"/>
                  </a:lnTo>
                  <a:lnTo>
                    <a:pt x="549" y="244"/>
                  </a:lnTo>
                  <a:lnTo>
                    <a:pt x="539" y="231"/>
                  </a:lnTo>
                  <a:lnTo>
                    <a:pt x="532" y="220"/>
                  </a:lnTo>
                  <a:cubicBezTo>
                    <a:pt x="531" y="219"/>
                    <a:pt x="530" y="217"/>
                    <a:pt x="529" y="216"/>
                  </a:cubicBezTo>
                  <a:lnTo>
                    <a:pt x="526" y="208"/>
                  </a:lnTo>
                  <a:lnTo>
                    <a:pt x="525" y="202"/>
                  </a:lnTo>
                  <a:lnTo>
                    <a:pt x="528" y="208"/>
                  </a:lnTo>
                  <a:lnTo>
                    <a:pt x="525" y="204"/>
                  </a:lnTo>
                  <a:cubicBezTo>
                    <a:pt x="524" y="203"/>
                    <a:pt x="524" y="202"/>
                    <a:pt x="523" y="202"/>
                  </a:cubicBezTo>
                  <a:lnTo>
                    <a:pt x="519" y="194"/>
                  </a:lnTo>
                  <a:cubicBezTo>
                    <a:pt x="519" y="193"/>
                    <a:pt x="519" y="192"/>
                    <a:pt x="518" y="192"/>
                  </a:cubicBezTo>
                  <a:lnTo>
                    <a:pt x="514" y="180"/>
                  </a:lnTo>
                  <a:lnTo>
                    <a:pt x="516" y="183"/>
                  </a:lnTo>
                  <a:lnTo>
                    <a:pt x="500" y="159"/>
                  </a:lnTo>
                  <a:lnTo>
                    <a:pt x="484" y="137"/>
                  </a:lnTo>
                  <a:lnTo>
                    <a:pt x="476" y="124"/>
                  </a:lnTo>
                  <a:cubicBezTo>
                    <a:pt x="475" y="123"/>
                    <a:pt x="475" y="122"/>
                    <a:pt x="474" y="121"/>
                  </a:cubicBezTo>
                  <a:lnTo>
                    <a:pt x="470" y="110"/>
                  </a:lnTo>
                  <a:lnTo>
                    <a:pt x="469" y="108"/>
                  </a:lnTo>
                  <a:lnTo>
                    <a:pt x="466" y="103"/>
                  </a:lnTo>
                  <a:lnTo>
                    <a:pt x="456" y="90"/>
                  </a:lnTo>
                  <a:lnTo>
                    <a:pt x="433" y="53"/>
                  </a:lnTo>
                  <a:lnTo>
                    <a:pt x="425" y="41"/>
                  </a:lnTo>
                  <a:lnTo>
                    <a:pt x="417" y="29"/>
                  </a:lnTo>
                  <a:lnTo>
                    <a:pt x="425" y="36"/>
                  </a:lnTo>
                  <a:lnTo>
                    <a:pt x="413" y="32"/>
                  </a:lnTo>
                  <a:lnTo>
                    <a:pt x="420" y="32"/>
                  </a:lnTo>
                  <a:lnTo>
                    <a:pt x="381" y="36"/>
                  </a:lnTo>
                  <a:lnTo>
                    <a:pt x="384" y="36"/>
                  </a:lnTo>
                  <a:lnTo>
                    <a:pt x="356" y="44"/>
                  </a:lnTo>
                  <a:lnTo>
                    <a:pt x="360" y="42"/>
                  </a:lnTo>
                  <a:lnTo>
                    <a:pt x="351" y="48"/>
                  </a:lnTo>
                  <a:lnTo>
                    <a:pt x="348" y="50"/>
                  </a:lnTo>
                  <a:lnTo>
                    <a:pt x="338" y="21"/>
                  </a:lnTo>
                  <a:lnTo>
                    <a:pt x="339" y="21"/>
                  </a:lnTo>
                  <a:lnTo>
                    <a:pt x="325" y="30"/>
                  </a:lnTo>
                  <a:lnTo>
                    <a:pt x="326" y="28"/>
                  </a:lnTo>
                  <a:lnTo>
                    <a:pt x="344" y="51"/>
                  </a:lnTo>
                  <a:lnTo>
                    <a:pt x="340" y="52"/>
                  </a:lnTo>
                  <a:lnTo>
                    <a:pt x="343" y="51"/>
                  </a:lnTo>
                  <a:lnTo>
                    <a:pt x="334" y="55"/>
                  </a:lnTo>
                  <a:lnTo>
                    <a:pt x="337" y="53"/>
                  </a:lnTo>
                  <a:lnTo>
                    <a:pt x="326" y="61"/>
                  </a:lnTo>
                  <a:cubicBezTo>
                    <a:pt x="325" y="62"/>
                    <a:pt x="323" y="63"/>
                    <a:pt x="322" y="64"/>
                  </a:cubicBezTo>
                  <a:lnTo>
                    <a:pt x="310" y="68"/>
                  </a:lnTo>
                  <a:lnTo>
                    <a:pt x="302" y="71"/>
                  </a:lnTo>
                  <a:lnTo>
                    <a:pt x="305" y="69"/>
                  </a:lnTo>
                  <a:lnTo>
                    <a:pt x="301" y="72"/>
                  </a:lnTo>
                  <a:lnTo>
                    <a:pt x="303" y="48"/>
                  </a:lnTo>
                  <a:lnTo>
                    <a:pt x="304" y="49"/>
                  </a:lnTo>
                  <a:cubicBezTo>
                    <a:pt x="308" y="53"/>
                    <a:pt x="309" y="59"/>
                    <a:pt x="308" y="65"/>
                  </a:cubicBezTo>
                  <a:cubicBezTo>
                    <a:pt x="306" y="70"/>
                    <a:pt x="302" y="75"/>
                    <a:pt x="296" y="76"/>
                  </a:cubicBezTo>
                  <a:lnTo>
                    <a:pt x="292" y="77"/>
                  </a:lnTo>
                  <a:lnTo>
                    <a:pt x="286" y="79"/>
                  </a:lnTo>
                  <a:lnTo>
                    <a:pt x="289" y="78"/>
                  </a:lnTo>
                  <a:lnTo>
                    <a:pt x="279" y="84"/>
                  </a:lnTo>
                  <a:lnTo>
                    <a:pt x="276" y="86"/>
                  </a:lnTo>
                  <a:cubicBezTo>
                    <a:pt x="275" y="87"/>
                    <a:pt x="273" y="88"/>
                    <a:pt x="272" y="89"/>
                  </a:cubicBezTo>
                  <a:lnTo>
                    <a:pt x="266" y="91"/>
                  </a:lnTo>
                  <a:lnTo>
                    <a:pt x="251" y="96"/>
                  </a:lnTo>
                  <a:lnTo>
                    <a:pt x="237" y="99"/>
                  </a:lnTo>
                  <a:lnTo>
                    <a:pt x="227" y="103"/>
                  </a:lnTo>
                  <a:lnTo>
                    <a:pt x="230" y="101"/>
                  </a:lnTo>
                  <a:lnTo>
                    <a:pt x="218" y="109"/>
                  </a:lnTo>
                  <a:cubicBezTo>
                    <a:pt x="217" y="110"/>
                    <a:pt x="216" y="110"/>
                    <a:pt x="215" y="111"/>
                  </a:cubicBezTo>
                  <a:lnTo>
                    <a:pt x="191" y="119"/>
                  </a:lnTo>
                  <a:lnTo>
                    <a:pt x="168" y="127"/>
                  </a:lnTo>
                  <a:lnTo>
                    <a:pt x="132" y="139"/>
                  </a:lnTo>
                  <a:lnTo>
                    <a:pt x="120" y="143"/>
                  </a:lnTo>
                  <a:lnTo>
                    <a:pt x="99" y="147"/>
                  </a:lnTo>
                  <a:lnTo>
                    <a:pt x="77" y="155"/>
                  </a:lnTo>
                  <a:lnTo>
                    <a:pt x="65" y="159"/>
                  </a:lnTo>
                  <a:cubicBezTo>
                    <a:pt x="64" y="159"/>
                    <a:pt x="63" y="159"/>
                    <a:pt x="62" y="159"/>
                  </a:cubicBezTo>
                  <a:lnTo>
                    <a:pt x="50" y="161"/>
                  </a:lnTo>
                  <a:lnTo>
                    <a:pt x="44" y="162"/>
                  </a:lnTo>
                  <a:lnTo>
                    <a:pt x="41" y="163"/>
                  </a:lnTo>
                  <a:lnTo>
                    <a:pt x="34" y="166"/>
                  </a:lnTo>
                  <a:lnTo>
                    <a:pt x="44" y="156"/>
                  </a:lnTo>
                  <a:lnTo>
                    <a:pt x="40" y="168"/>
                  </a:lnTo>
                  <a:cubicBezTo>
                    <a:pt x="39" y="169"/>
                    <a:pt x="39" y="170"/>
                    <a:pt x="38" y="171"/>
                  </a:cubicBezTo>
                  <a:lnTo>
                    <a:pt x="30" y="183"/>
                  </a:lnTo>
                  <a:lnTo>
                    <a:pt x="32" y="174"/>
                  </a:lnTo>
                  <a:lnTo>
                    <a:pt x="32" y="177"/>
                  </a:lnTo>
                  <a:lnTo>
                    <a:pt x="8" y="164"/>
                  </a:lnTo>
                  <a:lnTo>
                    <a:pt x="11" y="162"/>
                  </a:lnTo>
                  <a:lnTo>
                    <a:pt x="7" y="166"/>
                  </a:lnTo>
                  <a:lnTo>
                    <a:pt x="10" y="162"/>
                  </a:lnTo>
                  <a:cubicBezTo>
                    <a:pt x="11" y="160"/>
                    <a:pt x="13" y="158"/>
                    <a:pt x="15" y="157"/>
                  </a:cubicBezTo>
                  <a:lnTo>
                    <a:pt x="17" y="156"/>
                  </a:lnTo>
                  <a:close/>
                  <a:moveTo>
                    <a:pt x="30" y="186"/>
                  </a:moveTo>
                  <a:lnTo>
                    <a:pt x="35" y="181"/>
                  </a:lnTo>
                  <a:lnTo>
                    <a:pt x="32" y="185"/>
                  </a:lnTo>
                  <a:cubicBezTo>
                    <a:pt x="31" y="187"/>
                    <a:pt x="30" y="188"/>
                    <a:pt x="28" y="189"/>
                  </a:cubicBezTo>
                  <a:lnTo>
                    <a:pt x="25" y="191"/>
                  </a:lnTo>
                  <a:cubicBezTo>
                    <a:pt x="20" y="194"/>
                    <a:pt x="14" y="194"/>
                    <a:pt x="9" y="192"/>
                  </a:cubicBezTo>
                  <a:cubicBezTo>
                    <a:pt x="4" y="189"/>
                    <a:pt x="0" y="183"/>
                    <a:pt x="0" y="177"/>
                  </a:cubicBezTo>
                  <a:lnTo>
                    <a:pt x="0" y="174"/>
                  </a:lnTo>
                  <a:cubicBezTo>
                    <a:pt x="0" y="171"/>
                    <a:pt x="1" y="168"/>
                    <a:pt x="3" y="166"/>
                  </a:cubicBezTo>
                  <a:lnTo>
                    <a:pt x="11" y="154"/>
                  </a:lnTo>
                  <a:lnTo>
                    <a:pt x="9" y="157"/>
                  </a:lnTo>
                  <a:lnTo>
                    <a:pt x="13" y="145"/>
                  </a:lnTo>
                  <a:cubicBezTo>
                    <a:pt x="15" y="141"/>
                    <a:pt x="19" y="137"/>
                    <a:pt x="23" y="135"/>
                  </a:cubicBezTo>
                  <a:lnTo>
                    <a:pt x="34" y="132"/>
                  </a:lnTo>
                  <a:lnTo>
                    <a:pt x="39" y="131"/>
                  </a:lnTo>
                  <a:lnTo>
                    <a:pt x="45" y="130"/>
                  </a:lnTo>
                  <a:lnTo>
                    <a:pt x="57" y="128"/>
                  </a:lnTo>
                  <a:lnTo>
                    <a:pt x="54" y="128"/>
                  </a:lnTo>
                  <a:lnTo>
                    <a:pt x="66" y="124"/>
                  </a:lnTo>
                  <a:lnTo>
                    <a:pt x="92" y="116"/>
                  </a:lnTo>
                  <a:lnTo>
                    <a:pt x="109" y="112"/>
                  </a:lnTo>
                  <a:lnTo>
                    <a:pt x="121" y="108"/>
                  </a:lnTo>
                  <a:lnTo>
                    <a:pt x="157" y="96"/>
                  </a:lnTo>
                  <a:lnTo>
                    <a:pt x="180" y="88"/>
                  </a:lnTo>
                  <a:lnTo>
                    <a:pt x="204" y="80"/>
                  </a:lnTo>
                  <a:lnTo>
                    <a:pt x="201" y="82"/>
                  </a:lnTo>
                  <a:lnTo>
                    <a:pt x="213" y="74"/>
                  </a:lnTo>
                  <a:cubicBezTo>
                    <a:pt x="214" y="73"/>
                    <a:pt x="215" y="73"/>
                    <a:pt x="216" y="72"/>
                  </a:cubicBezTo>
                  <a:lnTo>
                    <a:pt x="230" y="68"/>
                  </a:lnTo>
                  <a:lnTo>
                    <a:pt x="240" y="65"/>
                  </a:lnTo>
                  <a:lnTo>
                    <a:pt x="255" y="60"/>
                  </a:lnTo>
                  <a:lnTo>
                    <a:pt x="261" y="58"/>
                  </a:lnTo>
                  <a:lnTo>
                    <a:pt x="257" y="61"/>
                  </a:lnTo>
                  <a:lnTo>
                    <a:pt x="262" y="57"/>
                  </a:lnTo>
                  <a:lnTo>
                    <a:pt x="272" y="51"/>
                  </a:lnTo>
                  <a:cubicBezTo>
                    <a:pt x="273" y="50"/>
                    <a:pt x="274" y="50"/>
                    <a:pt x="275" y="49"/>
                  </a:cubicBezTo>
                  <a:lnTo>
                    <a:pt x="285" y="46"/>
                  </a:lnTo>
                  <a:lnTo>
                    <a:pt x="289" y="45"/>
                  </a:lnTo>
                  <a:lnTo>
                    <a:pt x="281" y="72"/>
                  </a:lnTo>
                  <a:lnTo>
                    <a:pt x="280" y="71"/>
                  </a:lnTo>
                  <a:cubicBezTo>
                    <a:pt x="277" y="67"/>
                    <a:pt x="275" y="63"/>
                    <a:pt x="276" y="58"/>
                  </a:cubicBezTo>
                  <a:cubicBezTo>
                    <a:pt x="276" y="54"/>
                    <a:pt x="278" y="49"/>
                    <a:pt x="282" y="47"/>
                  </a:cubicBezTo>
                  <a:lnTo>
                    <a:pt x="286" y="44"/>
                  </a:lnTo>
                  <a:cubicBezTo>
                    <a:pt x="287" y="43"/>
                    <a:pt x="288" y="42"/>
                    <a:pt x="289" y="42"/>
                  </a:cubicBezTo>
                  <a:lnTo>
                    <a:pt x="299" y="37"/>
                  </a:lnTo>
                  <a:lnTo>
                    <a:pt x="311" y="33"/>
                  </a:lnTo>
                  <a:lnTo>
                    <a:pt x="307" y="36"/>
                  </a:lnTo>
                  <a:lnTo>
                    <a:pt x="318" y="28"/>
                  </a:lnTo>
                  <a:cubicBezTo>
                    <a:pt x="319" y="27"/>
                    <a:pt x="320" y="26"/>
                    <a:pt x="321" y="26"/>
                  </a:cubicBezTo>
                  <a:lnTo>
                    <a:pt x="330" y="22"/>
                  </a:lnTo>
                  <a:cubicBezTo>
                    <a:pt x="331" y="21"/>
                    <a:pt x="332" y="21"/>
                    <a:pt x="333" y="21"/>
                  </a:cubicBezTo>
                  <a:lnTo>
                    <a:pt x="337" y="20"/>
                  </a:lnTo>
                  <a:cubicBezTo>
                    <a:pt x="343" y="18"/>
                    <a:pt x="349" y="21"/>
                    <a:pt x="353" y="25"/>
                  </a:cubicBezTo>
                  <a:cubicBezTo>
                    <a:pt x="357" y="30"/>
                    <a:pt x="358" y="37"/>
                    <a:pt x="355" y="43"/>
                  </a:cubicBezTo>
                  <a:lnTo>
                    <a:pt x="354" y="45"/>
                  </a:lnTo>
                  <a:cubicBezTo>
                    <a:pt x="351" y="50"/>
                    <a:pt x="346" y="53"/>
                    <a:pt x="339" y="53"/>
                  </a:cubicBezTo>
                  <a:lnTo>
                    <a:pt x="338" y="53"/>
                  </a:lnTo>
                  <a:cubicBezTo>
                    <a:pt x="332" y="53"/>
                    <a:pt x="325" y="49"/>
                    <a:pt x="323" y="43"/>
                  </a:cubicBezTo>
                  <a:cubicBezTo>
                    <a:pt x="321" y="36"/>
                    <a:pt x="323" y="29"/>
                    <a:pt x="329" y="25"/>
                  </a:cubicBezTo>
                  <a:lnTo>
                    <a:pt x="334" y="21"/>
                  </a:lnTo>
                  <a:lnTo>
                    <a:pt x="343" y="15"/>
                  </a:lnTo>
                  <a:cubicBezTo>
                    <a:pt x="344" y="14"/>
                    <a:pt x="345" y="14"/>
                    <a:pt x="347" y="13"/>
                  </a:cubicBezTo>
                  <a:lnTo>
                    <a:pt x="375" y="5"/>
                  </a:lnTo>
                  <a:cubicBezTo>
                    <a:pt x="376" y="5"/>
                    <a:pt x="377" y="5"/>
                    <a:pt x="378" y="5"/>
                  </a:cubicBezTo>
                  <a:lnTo>
                    <a:pt x="417" y="1"/>
                  </a:lnTo>
                  <a:cubicBezTo>
                    <a:pt x="419" y="0"/>
                    <a:pt x="421" y="1"/>
                    <a:pt x="424" y="1"/>
                  </a:cubicBezTo>
                  <a:lnTo>
                    <a:pt x="436" y="5"/>
                  </a:lnTo>
                  <a:cubicBezTo>
                    <a:pt x="439" y="6"/>
                    <a:pt x="442" y="9"/>
                    <a:pt x="444" y="12"/>
                  </a:cubicBezTo>
                  <a:lnTo>
                    <a:pt x="452" y="24"/>
                  </a:lnTo>
                  <a:lnTo>
                    <a:pt x="460" y="36"/>
                  </a:lnTo>
                  <a:lnTo>
                    <a:pt x="482" y="71"/>
                  </a:lnTo>
                  <a:lnTo>
                    <a:pt x="493" y="86"/>
                  </a:lnTo>
                  <a:lnTo>
                    <a:pt x="498" y="93"/>
                  </a:lnTo>
                  <a:lnTo>
                    <a:pt x="501" y="99"/>
                  </a:lnTo>
                  <a:lnTo>
                    <a:pt x="505" y="110"/>
                  </a:lnTo>
                  <a:lnTo>
                    <a:pt x="503" y="107"/>
                  </a:lnTo>
                  <a:lnTo>
                    <a:pt x="511" y="118"/>
                  </a:lnTo>
                  <a:lnTo>
                    <a:pt x="527" y="142"/>
                  </a:lnTo>
                  <a:lnTo>
                    <a:pt x="543" y="166"/>
                  </a:lnTo>
                  <a:cubicBezTo>
                    <a:pt x="544" y="167"/>
                    <a:pt x="544" y="168"/>
                    <a:pt x="545" y="169"/>
                  </a:cubicBezTo>
                  <a:lnTo>
                    <a:pt x="549" y="181"/>
                  </a:lnTo>
                  <a:lnTo>
                    <a:pt x="548" y="179"/>
                  </a:lnTo>
                  <a:lnTo>
                    <a:pt x="552" y="187"/>
                  </a:lnTo>
                  <a:lnTo>
                    <a:pt x="550" y="185"/>
                  </a:lnTo>
                  <a:lnTo>
                    <a:pt x="553" y="189"/>
                  </a:lnTo>
                  <a:cubicBezTo>
                    <a:pt x="555" y="191"/>
                    <a:pt x="555" y="193"/>
                    <a:pt x="556" y="195"/>
                  </a:cubicBezTo>
                  <a:lnTo>
                    <a:pt x="556" y="197"/>
                  </a:lnTo>
                  <a:lnTo>
                    <a:pt x="559" y="205"/>
                  </a:lnTo>
                  <a:lnTo>
                    <a:pt x="557" y="201"/>
                  </a:lnTo>
                  <a:lnTo>
                    <a:pt x="565" y="212"/>
                  </a:lnTo>
                  <a:lnTo>
                    <a:pt x="576" y="227"/>
                  </a:lnTo>
                  <a:lnTo>
                    <a:pt x="580" y="233"/>
                  </a:lnTo>
                  <a:cubicBezTo>
                    <a:pt x="580" y="234"/>
                    <a:pt x="581" y="234"/>
                    <a:pt x="581" y="236"/>
                  </a:cubicBezTo>
                  <a:lnTo>
                    <a:pt x="584" y="241"/>
                  </a:lnTo>
                  <a:lnTo>
                    <a:pt x="588" y="252"/>
                  </a:lnTo>
                  <a:lnTo>
                    <a:pt x="586" y="249"/>
                  </a:lnTo>
                  <a:lnTo>
                    <a:pt x="594" y="260"/>
                  </a:lnTo>
                  <a:lnTo>
                    <a:pt x="610" y="283"/>
                  </a:lnTo>
                  <a:cubicBezTo>
                    <a:pt x="610" y="284"/>
                    <a:pt x="611" y="286"/>
                    <a:pt x="611" y="287"/>
                  </a:cubicBezTo>
                  <a:lnTo>
                    <a:pt x="617" y="303"/>
                  </a:lnTo>
                  <a:cubicBezTo>
                    <a:pt x="618" y="304"/>
                    <a:pt x="618" y="305"/>
                    <a:pt x="618" y="306"/>
                  </a:cubicBezTo>
                  <a:lnTo>
                    <a:pt x="621" y="329"/>
                  </a:lnTo>
                  <a:lnTo>
                    <a:pt x="622" y="348"/>
                  </a:lnTo>
                  <a:lnTo>
                    <a:pt x="623" y="362"/>
                  </a:lnTo>
                  <a:cubicBezTo>
                    <a:pt x="624" y="366"/>
                    <a:pt x="623" y="369"/>
                    <a:pt x="621" y="372"/>
                  </a:cubicBezTo>
                  <a:lnTo>
                    <a:pt x="615" y="382"/>
                  </a:lnTo>
                  <a:lnTo>
                    <a:pt x="612" y="387"/>
                  </a:lnTo>
                  <a:lnTo>
                    <a:pt x="614" y="384"/>
                  </a:lnTo>
                  <a:lnTo>
                    <a:pt x="612" y="389"/>
                  </a:lnTo>
                  <a:lnTo>
                    <a:pt x="608" y="404"/>
                  </a:lnTo>
                  <a:cubicBezTo>
                    <a:pt x="607" y="407"/>
                    <a:pt x="605" y="411"/>
                    <a:pt x="601" y="413"/>
                  </a:cubicBezTo>
                  <a:lnTo>
                    <a:pt x="593" y="418"/>
                  </a:lnTo>
                  <a:lnTo>
                    <a:pt x="589" y="421"/>
                  </a:lnTo>
                  <a:cubicBezTo>
                    <a:pt x="582" y="426"/>
                    <a:pt x="573" y="425"/>
                    <a:pt x="567" y="419"/>
                  </a:cubicBezTo>
                  <a:cubicBezTo>
                    <a:pt x="562" y="413"/>
                    <a:pt x="562" y="403"/>
                    <a:pt x="568" y="397"/>
                  </a:cubicBezTo>
                  <a:lnTo>
                    <a:pt x="569" y="396"/>
                  </a:lnTo>
                  <a:lnTo>
                    <a:pt x="566" y="400"/>
                  </a:lnTo>
                  <a:lnTo>
                    <a:pt x="567" y="398"/>
                  </a:lnTo>
                  <a:lnTo>
                    <a:pt x="585" y="421"/>
                  </a:lnTo>
                  <a:lnTo>
                    <a:pt x="581" y="422"/>
                  </a:lnTo>
                  <a:lnTo>
                    <a:pt x="584" y="421"/>
                  </a:lnTo>
                  <a:lnTo>
                    <a:pt x="575" y="425"/>
                  </a:lnTo>
                  <a:lnTo>
                    <a:pt x="577" y="424"/>
                  </a:lnTo>
                  <a:lnTo>
                    <a:pt x="565" y="432"/>
                  </a:lnTo>
                  <a:cubicBezTo>
                    <a:pt x="565" y="432"/>
                    <a:pt x="564" y="433"/>
                    <a:pt x="563" y="433"/>
                  </a:cubicBezTo>
                  <a:lnTo>
                    <a:pt x="554" y="437"/>
                  </a:lnTo>
                  <a:lnTo>
                    <a:pt x="556" y="436"/>
                  </a:lnTo>
                  <a:lnTo>
                    <a:pt x="553" y="438"/>
                  </a:lnTo>
                  <a:cubicBezTo>
                    <a:pt x="547" y="442"/>
                    <a:pt x="539" y="441"/>
                    <a:pt x="534" y="436"/>
                  </a:cubicBezTo>
                  <a:cubicBezTo>
                    <a:pt x="528" y="432"/>
                    <a:pt x="527" y="424"/>
                    <a:pt x="530" y="417"/>
                  </a:cubicBezTo>
                  <a:lnTo>
                    <a:pt x="531" y="415"/>
                  </a:lnTo>
                  <a:cubicBezTo>
                    <a:pt x="532" y="414"/>
                    <a:pt x="533" y="412"/>
                    <a:pt x="534" y="411"/>
                  </a:cubicBezTo>
                  <a:lnTo>
                    <a:pt x="535" y="410"/>
                  </a:lnTo>
                  <a:lnTo>
                    <a:pt x="556" y="434"/>
                  </a:lnTo>
                  <a:lnTo>
                    <a:pt x="551" y="438"/>
                  </a:lnTo>
                  <a:lnTo>
                    <a:pt x="542" y="444"/>
                  </a:lnTo>
                  <a:cubicBezTo>
                    <a:pt x="541" y="445"/>
                    <a:pt x="540" y="445"/>
                    <a:pt x="539" y="446"/>
                  </a:cubicBezTo>
                  <a:lnTo>
                    <a:pt x="527" y="450"/>
                  </a:lnTo>
                  <a:lnTo>
                    <a:pt x="512" y="455"/>
                  </a:lnTo>
                  <a:lnTo>
                    <a:pt x="506" y="456"/>
                  </a:lnTo>
                  <a:lnTo>
                    <a:pt x="501" y="458"/>
                  </a:lnTo>
                  <a:lnTo>
                    <a:pt x="505" y="457"/>
                  </a:lnTo>
                  <a:lnTo>
                    <a:pt x="495" y="464"/>
                  </a:lnTo>
                  <a:cubicBezTo>
                    <a:pt x="493" y="464"/>
                    <a:pt x="492" y="465"/>
                    <a:pt x="491" y="466"/>
                  </a:cubicBezTo>
                  <a:lnTo>
                    <a:pt x="479" y="470"/>
                  </a:lnTo>
                  <a:lnTo>
                    <a:pt x="468" y="474"/>
                  </a:lnTo>
                  <a:lnTo>
                    <a:pt x="456" y="478"/>
                  </a:lnTo>
                  <a:lnTo>
                    <a:pt x="432" y="486"/>
                  </a:lnTo>
                  <a:lnTo>
                    <a:pt x="435" y="484"/>
                  </a:lnTo>
                  <a:lnTo>
                    <a:pt x="423" y="491"/>
                  </a:lnTo>
                  <a:cubicBezTo>
                    <a:pt x="422" y="492"/>
                    <a:pt x="421" y="492"/>
                    <a:pt x="420" y="493"/>
                  </a:cubicBezTo>
                  <a:lnTo>
                    <a:pt x="408" y="497"/>
                  </a:lnTo>
                  <a:lnTo>
                    <a:pt x="397" y="501"/>
                  </a:lnTo>
                  <a:lnTo>
                    <a:pt x="381" y="506"/>
                  </a:lnTo>
                  <a:lnTo>
                    <a:pt x="374" y="508"/>
                  </a:lnTo>
                  <a:lnTo>
                    <a:pt x="379" y="505"/>
                  </a:lnTo>
                  <a:lnTo>
                    <a:pt x="374" y="509"/>
                  </a:lnTo>
                  <a:lnTo>
                    <a:pt x="362" y="516"/>
                  </a:lnTo>
                  <a:lnTo>
                    <a:pt x="353" y="520"/>
                  </a:lnTo>
                  <a:lnTo>
                    <a:pt x="342" y="523"/>
                  </a:lnTo>
                  <a:lnTo>
                    <a:pt x="328" y="527"/>
                  </a:lnTo>
                  <a:lnTo>
                    <a:pt x="319" y="529"/>
                  </a:lnTo>
                  <a:lnTo>
                    <a:pt x="294" y="533"/>
                  </a:lnTo>
                  <a:lnTo>
                    <a:pt x="263" y="536"/>
                  </a:lnTo>
                  <a:lnTo>
                    <a:pt x="232" y="541"/>
                  </a:lnTo>
                  <a:lnTo>
                    <a:pt x="235" y="541"/>
                  </a:lnTo>
                  <a:lnTo>
                    <a:pt x="222" y="545"/>
                  </a:lnTo>
                  <a:lnTo>
                    <a:pt x="207" y="549"/>
                  </a:lnTo>
                  <a:cubicBezTo>
                    <a:pt x="205" y="549"/>
                    <a:pt x="204" y="549"/>
                    <a:pt x="202" y="549"/>
                  </a:cubicBezTo>
                  <a:lnTo>
                    <a:pt x="198" y="549"/>
                  </a:lnTo>
                  <a:lnTo>
                    <a:pt x="202" y="549"/>
                  </a:lnTo>
                  <a:lnTo>
                    <a:pt x="198" y="550"/>
                  </a:lnTo>
                  <a:lnTo>
                    <a:pt x="187" y="553"/>
                  </a:lnTo>
                  <a:lnTo>
                    <a:pt x="176" y="557"/>
                  </a:lnTo>
                  <a:cubicBezTo>
                    <a:pt x="174" y="557"/>
                    <a:pt x="173" y="557"/>
                    <a:pt x="171" y="557"/>
                  </a:cubicBezTo>
                  <a:lnTo>
                    <a:pt x="88" y="560"/>
                  </a:lnTo>
                  <a:cubicBezTo>
                    <a:pt x="87" y="561"/>
                    <a:pt x="85" y="560"/>
                    <a:pt x="84" y="560"/>
                  </a:cubicBezTo>
                  <a:lnTo>
                    <a:pt x="71" y="557"/>
                  </a:lnTo>
                  <a:lnTo>
                    <a:pt x="52" y="551"/>
                  </a:lnTo>
                  <a:cubicBezTo>
                    <a:pt x="50" y="550"/>
                    <a:pt x="49" y="550"/>
                    <a:pt x="48" y="549"/>
                  </a:cubicBezTo>
                  <a:lnTo>
                    <a:pt x="31" y="539"/>
                  </a:lnTo>
                  <a:cubicBezTo>
                    <a:pt x="29" y="538"/>
                    <a:pt x="27" y="536"/>
                    <a:pt x="26" y="534"/>
                  </a:cubicBezTo>
                  <a:lnTo>
                    <a:pt x="19" y="522"/>
                  </a:lnTo>
                  <a:cubicBezTo>
                    <a:pt x="17" y="519"/>
                    <a:pt x="17" y="517"/>
                    <a:pt x="16" y="514"/>
                  </a:cubicBezTo>
                  <a:lnTo>
                    <a:pt x="13" y="447"/>
                  </a:lnTo>
                  <a:lnTo>
                    <a:pt x="12" y="379"/>
                  </a:lnTo>
                  <a:lnTo>
                    <a:pt x="13" y="347"/>
                  </a:lnTo>
                  <a:lnTo>
                    <a:pt x="14" y="322"/>
                  </a:lnTo>
                  <a:lnTo>
                    <a:pt x="15" y="283"/>
                  </a:lnTo>
                  <a:lnTo>
                    <a:pt x="15" y="246"/>
                  </a:lnTo>
                  <a:lnTo>
                    <a:pt x="15" y="222"/>
                  </a:lnTo>
                  <a:lnTo>
                    <a:pt x="13" y="193"/>
                  </a:lnTo>
                  <a:lnTo>
                    <a:pt x="11" y="183"/>
                  </a:lnTo>
                  <a:lnTo>
                    <a:pt x="9" y="174"/>
                  </a:lnTo>
                  <a:lnTo>
                    <a:pt x="32" y="185"/>
                  </a:lnTo>
                  <a:lnTo>
                    <a:pt x="30" y="18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7"/>
            <p:cNvSpPr>
              <a:spLocks noEditPoints="1"/>
            </p:cNvSpPr>
            <p:nvPr/>
          </p:nvSpPr>
          <p:spPr bwMode="auto">
            <a:xfrm>
              <a:off x="4955641" y="6182126"/>
              <a:ext cx="75756" cy="68609"/>
            </a:xfrm>
            <a:custGeom>
              <a:avLst/>
              <a:gdLst/>
              <a:ahLst/>
              <a:cxnLst>
                <a:cxn ang="0">
                  <a:pos x="47" y="245"/>
                </a:cxn>
                <a:cxn ang="0">
                  <a:pos x="46" y="505"/>
                </a:cxn>
                <a:cxn ang="0">
                  <a:pos x="87" y="528"/>
                </a:cxn>
                <a:cxn ang="0">
                  <a:pos x="202" y="517"/>
                </a:cxn>
                <a:cxn ang="0">
                  <a:pos x="314" y="498"/>
                </a:cxn>
                <a:cxn ang="0">
                  <a:pos x="365" y="477"/>
                </a:cxn>
                <a:cxn ang="0">
                  <a:pos x="421" y="455"/>
                </a:cxn>
                <a:cxn ang="0">
                  <a:pos x="490" y="429"/>
                </a:cxn>
                <a:cxn ang="0">
                  <a:pos x="537" y="409"/>
                </a:cxn>
                <a:cxn ang="0">
                  <a:pos x="539" y="409"/>
                </a:cxn>
                <a:cxn ang="0">
                  <a:pos x="574" y="391"/>
                </a:cxn>
                <a:cxn ang="0">
                  <a:pos x="570" y="396"/>
                </a:cxn>
                <a:cxn ang="0">
                  <a:pos x="588" y="365"/>
                </a:cxn>
                <a:cxn ang="0">
                  <a:pos x="581" y="298"/>
                </a:cxn>
                <a:cxn ang="0">
                  <a:pos x="553" y="250"/>
                </a:cxn>
                <a:cxn ang="0">
                  <a:pos x="528" y="208"/>
                </a:cxn>
                <a:cxn ang="0">
                  <a:pos x="500" y="159"/>
                </a:cxn>
                <a:cxn ang="0">
                  <a:pos x="456" y="90"/>
                </a:cxn>
                <a:cxn ang="0">
                  <a:pos x="381" y="36"/>
                </a:cxn>
                <a:cxn ang="0">
                  <a:pos x="339" y="21"/>
                </a:cxn>
                <a:cxn ang="0">
                  <a:pos x="337" y="53"/>
                </a:cxn>
                <a:cxn ang="0">
                  <a:pos x="303" y="48"/>
                </a:cxn>
                <a:cxn ang="0">
                  <a:pos x="279" y="84"/>
                </a:cxn>
                <a:cxn ang="0">
                  <a:pos x="230" y="101"/>
                </a:cxn>
                <a:cxn ang="0">
                  <a:pos x="99" y="147"/>
                </a:cxn>
                <a:cxn ang="0">
                  <a:pos x="34" y="166"/>
                </a:cxn>
                <a:cxn ang="0">
                  <a:pos x="8" y="164"/>
                </a:cxn>
                <a:cxn ang="0">
                  <a:pos x="35" y="181"/>
                </a:cxn>
                <a:cxn ang="0">
                  <a:pos x="3" y="166"/>
                </a:cxn>
                <a:cxn ang="0">
                  <a:pos x="45" y="130"/>
                </a:cxn>
                <a:cxn ang="0">
                  <a:pos x="157" y="96"/>
                </a:cxn>
                <a:cxn ang="0">
                  <a:pos x="240" y="65"/>
                </a:cxn>
                <a:cxn ang="0">
                  <a:pos x="285" y="46"/>
                </a:cxn>
                <a:cxn ang="0">
                  <a:pos x="289" y="42"/>
                </a:cxn>
                <a:cxn ang="0">
                  <a:pos x="333" y="21"/>
                </a:cxn>
                <a:cxn ang="0">
                  <a:pos x="323" y="43"/>
                </a:cxn>
                <a:cxn ang="0">
                  <a:pos x="417" y="1"/>
                </a:cxn>
                <a:cxn ang="0">
                  <a:pos x="493" y="86"/>
                </a:cxn>
                <a:cxn ang="0">
                  <a:pos x="543" y="166"/>
                </a:cxn>
                <a:cxn ang="0">
                  <a:pos x="556" y="195"/>
                </a:cxn>
                <a:cxn ang="0">
                  <a:pos x="581" y="236"/>
                </a:cxn>
                <a:cxn ang="0">
                  <a:pos x="617" y="303"/>
                </a:cxn>
                <a:cxn ang="0">
                  <a:pos x="612" y="387"/>
                </a:cxn>
                <a:cxn ang="0">
                  <a:pos x="567" y="419"/>
                </a:cxn>
                <a:cxn ang="0">
                  <a:pos x="584" y="421"/>
                </a:cxn>
                <a:cxn ang="0">
                  <a:pos x="553" y="438"/>
                </a:cxn>
                <a:cxn ang="0">
                  <a:pos x="551" y="438"/>
                </a:cxn>
                <a:cxn ang="0">
                  <a:pos x="505" y="457"/>
                </a:cxn>
                <a:cxn ang="0">
                  <a:pos x="435" y="484"/>
                </a:cxn>
                <a:cxn ang="0">
                  <a:pos x="379" y="505"/>
                </a:cxn>
                <a:cxn ang="0">
                  <a:pos x="294" y="533"/>
                </a:cxn>
                <a:cxn ang="0">
                  <a:pos x="198" y="549"/>
                </a:cxn>
                <a:cxn ang="0">
                  <a:pos x="84" y="560"/>
                </a:cxn>
                <a:cxn ang="0">
                  <a:pos x="16" y="514"/>
                </a:cxn>
                <a:cxn ang="0">
                  <a:pos x="15" y="222"/>
                </a:cxn>
              </a:cxnLst>
              <a:rect l="0" t="0" r="r" b="b"/>
              <a:pathLst>
                <a:path w="624" h="561">
                  <a:moveTo>
                    <a:pt x="17" y="156"/>
                  </a:moveTo>
                  <a:cubicBezTo>
                    <a:pt x="22" y="154"/>
                    <a:pt x="27" y="154"/>
                    <a:pt x="31" y="156"/>
                  </a:cubicBezTo>
                  <a:cubicBezTo>
                    <a:pt x="36" y="158"/>
                    <a:pt x="39" y="162"/>
                    <a:pt x="40" y="167"/>
                  </a:cubicBezTo>
                  <a:lnTo>
                    <a:pt x="42" y="176"/>
                  </a:lnTo>
                  <a:lnTo>
                    <a:pt x="44" y="188"/>
                  </a:lnTo>
                  <a:lnTo>
                    <a:pt x="46" y="220"/>
                  </a:lnTo>
                  <a:lnTo>
                    <a:pt x="47" y="245"/>
                  </a:lnTo>
                  <a:lnTo>
                    <a:pt x="47" y="283"/>
                  </a:lnTo>
                  <a:lnTo>
                    <a:pt x="46" y="323"/>
                  </a:lnTo>
                  <a:lnTo>
                    <a:pt x="45" y="348"/>
                  </a:lnTo>
                  <a:lnTo>
                    <a:pt x="44" y="380"/>
                  </a:lnTo>
                  <a:lnTo>
                    <a:pt x="45" y="446"/>
                  </a:lnTo>
                  <a:lnTo>
                    <a:pt x="48" y="513"/>
                  </a:lnTo>
                  <a:lnTo>
                    <a:pt x="46" y="505"/>
                  </a:lnTo>
                  <a:lnTo>
                    <a:pt x="53" y="517"/>
                  </a:lnTo>
                  <a:lnTo>
                    <a:pt x="48" y="512"/>
                  </a:lnTo>
                  <a:lnTo>
                    <a:pt x="65" y="522"/>
                  </a:lnTo>
                  <a:lnTo>
                    <a:pt x="61" y="520"/>
                  </a:lnTo>
                  <a:lnTo>
                    <a:pt x="80" y="526"/>
                  </a:lnTo>
                  <a:lnTo>
                    <a:pt x="91" y="529"/>
                  </a:lnTo>
                  <a:lnTo>
                    <a:pt x="87" y="528"/>
                  </a:lnTo>
                  <a:lnTo>
                    <a:pt x="170" y="525"/>
                  </a:lnTo>
                  <a:lnTo>
                    <a:pt x="165" y="526"/>
                  </a:lnTo>
                  <a:lnTo>
                    <a:pt x="176" y="522"/>
                  </a:lnTo>
                  <a:lnTo>
                    <a:pt x="191" y="519"/>
                  </a:lnTo>
                  <a:lnTo>
                    <a:pt x="195" y="518"/>
                  </a:lnTo>
                  <a:cubicBezTo>
                    <a:pt x="196" y="518"/>
                    <a:pt x="197" y="517"/>
                    <a:pt x="198" y="517"/>
                  </a:cubicBezTo>
                  <a:lnTo>
                    <a:pt x="202" y="517"/>
                  </a:lnTo>
                  <a:lnTo>
                    <a:pt x="198" y="518"/>
                  </a:lnTo>
                  <a:lnTo>
                    <a:pt x="213" y="514"/>
                  </a:lnTo>
                  <a:lnTo>
                    <a:pt x="224" y="510"/>
                  </a:lnTo>
                  <a:cubicBezTo>
                    <a:pt x="225" y="510"/>
                    <a:pt x="226" y="510"/>
                    <a:pt x="227" y="510"/>
                  </a:cubicBezTo>
                  <a:lnTo>
                    <a:pt x="258" y="505"/>
                  </a:lnTo>
                  <a:lnTo>
                    <a:pt x="291" y="502"/>
                  </a:lnTo>
                  <a:lnTo>
                    <a:pt x="314" y="498"/>
                  </a:lnTo>
                  <a:lnTo>
                    <a:pt x="321" y="496"/>
                  </a:lnTo>
                  <a:lnTo>
                    <a:pt x="333" y="492"/>
                  </a:lnTo>
                  <a:lnTo>
                    <a:pt x="344" y="489"/>
                  </a:lnTo>
                  <a:lnTo>
                    <a:pt x="349" y="487"/>
                  </a:lnTo>
                  <a:lnTo>
                    <a:pt x="357" y="482"/>
                  </a:lnTo>
                  <a:lnTo>
                    <a:pt x="360" y="480"/>
                  </a:lnTo>
                  <a:cubicBezTo>
                    <a:pt x="361" y="478"/>
                    <a:pt x="363" y="478"/>
                    <a:pt x="365" y="477"/>
                  </a:cubicBezTo>
                  <a:lnTo>
                    <a:pt x="372" y="475"/>
                  </a:lnTo>
                  <a:lnTo>
                    <a:pt x="386" y="470"/>
                  </a:lnTo>
                  <a:lnTo>
                    <a:pt x="397" y="466"/>
                  </a:lnTo>
                  <a:lnTo>
                    <a:pt x="409" y="462"/>
                  </a:lnTo>
                  <a:lnTo>
                    <a:pt x="406" y="464"/>
                  </a:lnTo>
                  <a:lnTo>
                    <a:pt x="418" y="457"/>
                  </a:lnTo>
                  <a:cubicBezTo>
                    <a:pt x="419" y="456"/>
                    <a:pt x="420" y="456"/>
                    <a:pt x="421" y="455"/>
                  </a:cubicBezTo>
                  <a:lnTo>
                    <a:pt x="445" y="447"/>
                  </a:lnTo>
                  <a:lnTo>
                    <a:pt x="457" y="443"/>
                  </a:lnTo>
                  <a:lnTo>
                    <a:pt x="468" y="439"/>
                  </a:lnTo>
                  <a:lnTo>
                    <a:pt x="480" y="435"/>
                  </a:lnTo>
                  <a:lnTo>
                    <a:pt x="476" y="437"/>
                  </a:lnTo>
                  <a:lnTo>
                    <a:pt x="486" y="430"/>
                  </a:lnTo>
                  <a:cubicBezTo>
                    <a:pt x="487" y="430"/>
                    <a:pt x="488" y="429"/>
                    <a:pt x="490" y="429"/>
                  </a:cubicBezTo>
                  <a:lnTo>
                    <a:pt x="495" y="427"/>
                  </a:lnTo>
                  <a:lnTo>
                    <a:pt x="501" y="424"/>
                  </a:lnTo>
                  <a:lnTo>
                    <a:pt x="516" y="419"/>
                  </a:lnTo>
                  <a:lnTo>
                    <a:pt x="528" y="415"/>
                  </a:lnTo>
                  <a:lnTo>
                    <a:pt x="525" y="417"/>
                  </a:lnTo>
                  <a:lnTo>
                    <a:pt x="534" y="411"/>
                  </a:lnTo>
                  <a:lnTo>
                    <a:pt x="537" y="409"/>
                  </a:lnTo>
                  <a:cubicBezTo>
                    <a:pt x="544" y="404"/>
                    <a:pt x="553" y="405"/>
                    <a:pt x="559" y="411"/>
                  </a:cubicBezTo>
                  <a:cubicBezTo>
                    <a:pt x="564" y="417"/>
                    <a:pt x="564" y="427"/>
                    <a:pt x="558" y="433"/>
                  </a:cubicBezTo>
                  <a:lnTo>
                    <a:pt x="557" y="434"/>
                  </a:lnTo>
                  <a:lnTo>
                    <a:pt x="560" y="430"/>
                  </a:lnTo>
                  <a:lnTo>
                    <a:pt x="559" y="432"/>
                  </a:lnTo>
                  <a:lnTo>
                    <a:pt x="536" y="411"/>
                  </a:lnTo>
                  <a:lnTo>
                    <a:pt x="539" y="409"/>
                  </a:lnTo>
                  <a:cubicBezTo>
                    <a:pt x="539" y="409"/>
                    <a:pt x="540" y="408"/>
                    <a:pt x="541" y="408"/>
                  </a:cubicBezTo>
                  <a:lnTo>
                    <a:pt x="550" y="404"/>
                  </a:lnTo>
                  <a:lnTo>
                    <a:pt x="548" y="405"/>
                  </a:lnTo>
                  <a:lnTo>
                    <a:pt x="560" y="397"/>
                  </a:lnTo>
                  <a:cubicBezTo>
                    <a:pt x="560" y="397"/>
                    <a:pt x="561" y="396"/>
                    <a:pt x="562" y="396"/>
                  </a:cubicBezTo>
                  <a:lnTo>
                    <a:pt x="571" y="392"/>
                  </a:lnTo>
                  <a:cubicBezTo>
                    <a:pt x="572" y="391"/>
                    <a:pt x="573" y="391"/>
                    <a:pt x="574" y="391"/>
                  </a:cubicBezTo>
                  <a:lnTo>
                    <a:pt x="578" y="390"/>
                  </a:lnTo>
                  <a:cubicBezTo>
                    <a:pt x="584" y="388"/>
                    <a:pt x="590" y="391"/>
                    <a:pt x="594" y="395"/>
                  </a:cubicBezTo>
                  <a:cubicBezTo>
                    <a:pt x="598" y="400"/>
                    <a:pt x="599" y="407"/>
                    <a:pt x="596" y="413"/>
                  </a:cubicBezTo>
                  <a:lnTo>
                    <a:pt x="595" y="415"/>
                  </a:lnTo>
                  <a:cubicBezTo>
                    <a:pt x="594" y="416"/>
                    <a:pt x="593" y="418"/>
                    <a:pt x="592" y="419"/>
                  </a:cubicBezTo>
                  <a:lnTo>
                    <a:pt x="591" y="420"/>
                  </a:lnTo>
                  <a:lnTo>
                    <a:pt x="570" y="396"/>
                  </a:lnTo>
                  <a:lnTo>
                    <a:pt x="574" y="393"/>
                  </a:lnTo>
                  <a:lnTo>
                    <a:pt x="584" y="386"/>
                  </a:lnTo>
                  <a:lnTo>
                    <a:pt x="577" y="395"/>
                  </a:lnTo>
                  <a:lnTo>
                    <a:pt x="581" y="380"/>
                  </a:lnTo>
                  <a:lnTo>
                    <a:pt x="583" y="373"/>
                  </a:lnTo>
                  <a:cubicBezTo>
                    <a:pt x="584" y="372"/>
                    <a:pt x="584" y="371"/>
                    <a:pt x="585" y="370"/>
                  </a:cubicBezTo>
                  <a:lnTo>
                    <a:pt x="588" y="365"/>
                  </a:lnTo>
                  <a:lnTo>
                    <a:pt x="594" y="355"/>
                  </a:lnTo>
                  <a:lnTo>
                    <a:pt x="592" y="365"/>
                  </a:lnTo>
                  <a:lnTo>
                    <a:pt x="591" y="351"/>
                  </a:lnTo>
                  <a:lnTo>
                    <a:pt x="589" y="330"/>
                  </a:lnTo>
                  <a:lnTo>
                    <a:pt x="587" y="311"/>
                  </a:lnTo>
                  <a:lnTo>
                    <a:pt x="587" y="314"/>
                  </a:lnTo>
                  <a:lnTo>
                    <a:pt x="581" y="298"/>
                  </a:lnTo>
                  <a:lnTo>
                    <a:pt x="583" y="302"/>
                  </a:lnTo>
                  <a:lnTo>
                    <a:pt x="567" y="279"/>
                  </a:lnTo>
                  <a:lnTo>
                    <a:pt x="559" y="266"/>
                  </a:lnTo>
                  <a:cubicBezTo>
                    <a:pt x="558" y="265"/>
                    <a:pt x="558" y="264"/>
                    <a:pt x="557" y="263"/>
                  </a:cubicBezTo>
                  <a:lnTo>
                    <a:pt x="553" y="252"/>
                  </a:lnTo>
                  <a:lnTo>
                    <a:pt x="552" y="247"/>
                  </a:lnTo>
                  <a:lnTo>
                    <a:pt x="553" y="250"/>
                  </a:lnTo>
                  <a:lnTo>
                    <a:pt x="549" y="244"/>
                  </a:lnTo>
                  <a:lnTo>
                    <a:pt x="539" y="231"/>
                  </a:lnTo>
                  <a:lnTo>
                    <a:pt x="532" y="220"/>
                  </a:lnTo>
                  <a:cubicBezTo>
                    <a:pt x="531" y="219"/>
                    <a:pt x="530" y="217"/>
                    <a:pt x="529" y="216"/>
                  </a:cubicBezTo>
                  <a:lnTo>
                    <a:pt x="526" y="208"/>
                  </a:lnTo>
                  <a:lnTo>
                    <a:pt x="525" y="202"/>
                  </a:lnTo>
                  <a:lnTo>
                    <a:pt x="528" y="208"/>
                  </a:lnTo>
                  <a:lnTo>
                    <a:pt x="525" y="204"/>
                  </a:lnTo>
                  <a:cubicBezTo>
                    <a:pt x="524" y="203"/>
                    <a:pt x="524" y="202"/>
                    <a:pt x="523" y="202"/>
                  </a:cubicBezTo>
                  <a:lnTo>
                    <a:pt x="519" y="194"/>
                  </a:lnTo>
                  <a:cubicBezTo>
                    <a:pt x="519" y="193"/>
                    <a:pt x="519" y="192"/>
                    <a:pt x="518" y="192"/>
                  </a:cubicBezTo>
                  <a:lnTo>
                    <a:pt x="514" y="180"/>
                  </a:lnTo>
                  <a:lnTo>
                    <a:pt x="516" y="183"/>
                  </a:lnTo>
                  <a:lnTo>
                    <a:pt x="500" y="159"/>
                  </a:lnTo>
                  <a:lnTo>
                    <a:pt x="484" y="137"/>
                  </a:lnTo>
                  <a:lnTo>
                    <a:pt x="476" y="124"/>
                  </a:lnTo>
                  <a:cubicBezTo>
                    <a:pt x="475" y="123"/>
                    <a:pt x="475" y="122"/>
                    <a:pt x="474" y="121"/>
                  </a:cubicBezTo>
                  <a:lnTo>
                    <a:pt x="470" y="110"/>
                  </a:lnTo>
                  <a:lnTo>
                    <a:pt x="469" y="108"/>
                  </a:lnTo>
                  <a:lnTo>
                    <a:pt x="466" y="103"/>
                  </a:lnTo>
                  <a:lnTo>
                    <a:pt x="456" y="90"/>
                  </a:lnTo>
                  <a:lnTo>
                    <a:pt x="433" y="53"/>
                  </a:lnTo>
                  <a:lnTo>
                    <a:pt x="425" y="41"/>
                  </a:lnTo>
                  <a:lnTo>
                    <a:pt x="417" y="29"/>
                  </a:lnTo>
                  <a:lnTo>
                    <a:pt x="425" y="36"/>
                  </a:lnTo>
                  <a:lnTo>
                    <a:pt x="413" y="32"/>
                  </a:lnTo>
                  <a:lnTo>
                    <a:pt x="420" y="32"/>
                  </a:lnTo>
                  <a:lnTo>
                    <a:pt x="381" y="36"/>
                  </a:lnTo>
                  <a:lnTo>
                    <a:pt x="384" y="36"/>
                  </a:lnTo>
                  <a:lnTo>
                    <a:pt x="356" y="44"/>
                  </a:lnTo>
                  <a:lnTo>
                    <a:pt x="360" y="42"/>
                  </a:lnTo>
                  <a:lnTo>
                    <a:pt x="351" y="48"/>
                  </a:lnTo>
                  <a:lnTo>
                    <a:pt x="348" y="50"/>
                  </a:lnTo>
                  <a:lnTo>
                    <a:pt x="338" y="21"/>
                  </a:lnTo>
                  <a:lnTo>
                    <a:pt x="339" y="21"/>
                  </a:lnTo>
                  <a:lnTo>
                    <a:pt x="325" y="30"/>
                  </a:lnTo>
                  <a:lnTo>
                    <a:pt x="326" y="28"/>
                  </a:lnTo>
                  <a:lnTo>
                    <a:pt x="344" y="51"/>
                  </a:lnTo>
                  <a:lnTo>
                    <a:pt x="340" y="52"/>
                  </a:lnTo>
                  <a:lnTo>
                    <a:pt x="343" y="51"/>
                  </a:lnTo>
                  <a:lnTo>
                    <a:pt x="334" y="55"/>
                  </a:lnTo>
                  <a:lnTo>
                    <a:pt x="337" y="53"/>
                  </a:lnTo>
                  <a:lnTo>
                    <a:pt x="326" y="61"/>
                  </a:lnTo>
                  <a:cubicBezTo>
                    <a:pt x="325" y="62"/>
                    <a:pt x="323" y="63"/>
                    <a:pt x="322" y="64"/>
                  </a:cubicBezTo>
                  <a:lnTo>
                    <a:pt x="310" y="68"/>
                  </a:lnTo>
                  <a:lnTo>
                    <a:pt x="302" y="71"/>
                  </a:lnTo>
                  <a:lnTo>
                    <a:pt x="305" y="69"/>
                  </a:lnTo>
                  <a:lnTo>
                    <a:pt x="301" y="72"/>
                  </a:lnTo>
                  <a:lnTo>
                    <a:pt x="303" y="48"/>
                  </a:lnTo>
                  <a:lnTo>
                    <a:pt x="304" y="49"/>
                  </a:lnTo>
                  <a:cubicBezTo>
                    <a:pt x="308" y="53"/>
                    <a:pt x="309" y="59"/>
                    <a:pt x="308" y="65"/>
                  </a:cubicBezTo>
                  <a:cubicBezTo>
                    <a:pt x="306" y="70"/>
                    <a:pt x="302" y="75"/>
                    <a:pt x="296" y="76"/>
                  </a:cubicBezTo>
                  <a:lnTo>
                    <a:pt x="292" y="77"/>
                  </a:lnTo>
                  <a:lnTo>
                    <a:pt x="286" y="79"/>
                  </a:lnTo>
                  <a:lnTo>
                    <a:pt x="289" y="78"/>
                  </a:lnTo>
                  <a:lnTo>
                    <a:pt x="279" y="84"/>
                  </a:lnTo>
                  <a:lnTo>
                    <a:pt x="276" y="86"/>
                  </a:lnTo>
                  <a:cubicBezTo>
                    <a:pt x="275" y="87"/>
                    <a:pt x="273" y="88"/>
                    <a:pt x="272" y="89"/>
                  </a:cubicBezTo>
                  <a:lnTo>
                    <a:pt x="266" y="91"/>
                  </a:lnTo>
                  <a:lnTo>
                    <a:pt x="251" y="96"/>
                  </a:lnTo>
                  <a:lnTo>
                    <a:pt x="237" y="99"/>
                  </a:lnTo>
                  <a:lnTo>
                    <a:pt x="227" y="103"/>
                  </a:lnTo>
                  <a:lnTo>
                    <a:pt x="230" y="101"/>
                  </a:lnTo>
                  <a:lnTo>
                    <a:pt x="218" y="109"/>
                  </a:lnTo>
                  <a:cubicBezTo>
                    <a:pt x="217" y="110"/>
                    <a:pt x="216" y="110"/>
                    <a:pt x="215" y="111"/>
                  </a:cubicBezTo>
                  <a:lnTo>
                    <a:pt x="191" y="119"/>
                  </a:lnTo>
                  <a:lnTo>
                    <a:pt x="168" y="127"/>
                  </a:lnTo>
                  <a:lnTo>
                    <a:pt x="132" y="139"/>
                  </a:lnTo>
                  <a:lnTo>
                    <a:pt x="120" y="143"/>
                  </a:lnTo>
                  <a:lnTo>
                    <a:pt x="99" y="147"/>
                  </a:lnTo>
                  <a:lnTo>
                    <a:pt x="77" y="155"/>
                  </a:lnTo>
                  <a:lnTo>
                    <a:pt x="65" y="159"/>
                  </a:lnTo>
                  <a:cubicBezTo>
                    <a:pt x="64" y="159"/>
                    <a:pt x="63" y="159"/>
                    <a:pt x="62" y="159"/>
                  </a:cubicBezTo>
                  <a:lnTo>
                    <a:pt x="50" y="161"/>
                  </a:lnTo>
                  <a:lnTo>
                    <a:pt x="44" y="162"/>
                  </a:lnTo>
                  <a:lnTo>
                    <a:pt x="41" y="163"/>
                  </a:lnTo>
                  <a:lnTo>
                    <a:pt x="34" y="166"/>
                  </a:lnTo>
                  <a:lnTo>
                    <a:pt x="44" y="156"/>
                  </a:lnTo>
                  <a:lnTo>
                    <a:pt x="40" y="168"/>
                  </a:lnTo>
                  <a:cubicBezTo>
                    <a:pt x="39" y="169"/>
                    <a:pt x="39" y="170"/>
                    <a:pt x="38" y="171"/>
                  </a:cubicBezTo>
                  <a:lnTo>
                    <a:pt x="30" y="183"/>
                  </a:lnTo>
                  <a:lnTo>
                    <a:pt x="32" y="174"/>
                  </a:lnTo>
                  <a:lnTo>
                    <a:pt x="32" y="177"/>
                  </a:lnTo>
                  <a:lnTo>
                    <a:pt x="8" y="164"/>
                  </a:lnTo>
                  <a:lnTo>
                    <a:pt x="11" y="162"/>
                  </a:lnTo>
                  <a:lnTo>
                    <a:pt x="7" y="166"/>
                  </a:lnTo>
                  <a:lnTo>
                    <a:pt x="10" y="162"/>
                  </a:lnTo>
                  <a:cubicBezTo>
                    <a:pt x="11" y="160"/>
                    <a:pt x="13" y="158"/>
                    <a:pt x="15" y="157"/>
                  </a:cubicBezTo>
                  <a:lnTo>
                    <a:pt x="17" y="156"/>
                  </a:lnTo>
                  <a:close/>
                  <a:moveTo>
                    <a:pt x="30" y="186"/>
                  </a:moveTo>
                  <a:lnTo>
                    <a:pt x="35" y="181"/>
                  </a:lnTo>
                  <a:lnTo>
                    <a:pt x="32" y="185"/>
                  </a:lnTo>
                  <a:cubicBezTo>
                    <a:pt x="31" y="187"/>
                    <a:pt x="30" y="188"/>
                    <a:pt x="28" y="189"/>
                  </a:cubicBezTo>
                  <a:lnTo>
                    <a:pt x="25" y="191"/>
                  </a:lnTo>
                  <a:cubicBezTo>
                    <a:pt x="20" y="194"/>
                    <a:pt x="14" y="194"/>
                    <a:pt x="9" y="192"/>
                  </a:cubicBezTo>
                  <a:cubicBezTo>
                    <a:pt x="4" y="189"/>
                    <a:pt x="0" y="183"/>
                    <a:pt x="0" y="177"/>
                  </a:cubicBezTo>
                  <a:lnTo>
                    <a:pt x="0" y="174"/>
                  </a:lnTo>
                  <a:cubicBezTo>
                    <a:pt x="0" y="171"/>
                    <a:pt x="1" y="168"/>
                    <a:pt x="3" y="166"/>
                  </a:cubicBezTo>
                  <a:lnTo>
                    <a:pt x="11" y="154"/>
                  </a:lnTo>
                  <a:lnTo>
                    <a:pt x="9" y="157"/>
                  </a:lnTo>
                  <a:lnTo>
                    <a:pt x="13" y="145"/>
                  </a:lnTo>
                  <a:cubicBezTo>
                    <a:pt x="15" y="141"/>
                    <a:pt x="19" y="137"/>
                    <a:pt x="23" y="135"/>
                  </a:cubicBezTo>
                  <a:lnTo>
                    <a:pt x="34" y="132"/>
                  </a:lnTo>
                  <a:lnTo>
                    <a:pt x="39" y="131"/>
                  </a:lnTo>
                  <a:lnTo>
                    <a:pt x="45" y="130"/>
                  </a:lnTo>
                  <a:lnTo>
                    <a:pt x="57" y="128"/>
                  </a:lnTo>
                  <a:lnTo>
                    <a:pt x="54" y="128"/>
                  </a:lnTo>
                  <a:lnTo>
                    <a:pt x="66" y="124"/>
                  </a:lnTo>
                  <a:lnTo>
                    <a:pt x="92" y="116"/>
                  </a:lnTo>
                  <a:lnTo>
                    <a:pt x="109" y="112"/>
                  </a:lnTo>
                  <a:lnTo>
                    <a:pt x="121" y="108"/>
                  </a:lnTo>
                  <a:lnTo>
                    <a:pt x="157" y="96"/>
                  </a:lnTo>
                  <a:lnTo>
                    <a:pt x="180" y="88"/>
                  </a:lnTo>
                  <a:lnTo>
                    <a:pt x="204" y="80"/>
                  </a:lnTo>
                  <a:lnTo>
                    <a:pt x="201" y="82"/>
                  </a:lnTo>
                  <a:lnTo>
                    <a:pt x="213" y="74"/>
                  </a:lnTo>
                  <a:cubicBezTo>
                    <a:pt x="214" y="73"/>
                    <a:pt x="215" y="73"/>
                    <a:pt x="216" y="72"/>
                  </a:cubicBezTo>
                  <a:lnTo>
                    <a:pt x="230" y="68"/>
                  </a:lnTo>
                  <a:lnTo>
                    <a:pt x="240" y="65"/>
                  </a:lnTo>
                  <a:lnTo>
                    <a:pt x="255" y="60"/>
                  </a:lnTo>
                  <a:lnTo>
                    <a:pt x="261" y="58"/>
                  </a:lnTo>
                  <a:lnTo>
                    <a:pt x="257" y="61"/>
                  </a:lnTo>
                  <a:lnTo>
                    <a:pt x="262" y="57"/>
                  </a:lnTo>
                  <a:lnTo>
                    <a:pt x="272" y="51"/>
                  </a:lnTo>
                  <a:cubicBezTo>
                    <a:pt x="273" y="50"/>
                    <a:pt x="274" y="50"/>
                    <a:pt x="275" y="49"/>
                  </a:cubicBezTo>
                  <a:lnTo>
                    <a:pt x="285" y="46"/>
                  </a:lnTo>
                  <a:lnTo>
                    <a:pt x="289" y="45"/>
                  </a:lnTo>
                  <a:lnTo>
                    <a:pt x="281" y="72"/>
                  </a:lnTo>
                  <a:lnTo>
                    <a:pt x="280" y="71"/>
                  </a:lnTo>
                  <a:cubicBezTo>
                    <a:pt x="277" y="67"/>
                    <a:pt x="275" y="63"/>
                    <a:pt x="276" y="58"/>
                  </a:cubicBezTo>
                  <a:cubicBezTo>
                    <a:pt x="276" y="54"/>
                    <a:pt x="278" y="49"/>
                    <a:pt x="282" y="47"/>
                  </a:cubicBezTo>
                  <a:lnTo>
                    <a:pt x="286" y="44"/>
                  </a:lnTo>
                  <a:cubicBezTo>
                    <a:pt x="287" y="43"/>
                    <a:pt x="288" y="42"/>
                    <a:pt x="289" y="42"/>
                  </a:cubicBezTo>
                  <a:lnTo>
                    <a:pt x="299" y="37"/>
                  </a:lnTo>
                  <a:lnTo>
                    <a:pt x="311" y="33"/>
                  </a:lnTo>
                  <a:lnTo>
                    <a:pt x="307" y="36"/>
                  </a:lnTo>
                  <a:lnTo>
                    <a:pt x="318" y="28"/>
                  </a:lnTo>
                  <a:cubicBezTo>
                    <a:pt x="319" y="27"/>
                    <a:pt x="320" y="26"/>
                    <a:pt x="321" y="26"/>
                  </a:cubicBezTo>
                  <a:lnTo>
                    <a:pt x="330" y="22"/>
                  </a:lnTo>
                  <a:cubicBezTo>
                    <a:pt x="331" y="21"/>
                    <a:pt x="332" y="21"/>
                    <a:pt x="333" y="21"/>
                  </a:cubicBezTo>
                  <a:lnTo>
                    <a:pt x="337" y="20"/>
                  </a:lnTo>
                  <a:cubicBezTo>
                    <a:pt x="343" y="18"/>
                    <a:pt x="349" y="21"/>
                    <a:pt x="353" y="25"/>
                  </a:cubicBezTo>
                  <a:cubicBezTo>
                    <a:pt x="357" y="30"/>
                    <a:pt x="358" y="37"/>
                    <a:pt x="355" y="43"/>
                  </a:cubicBezTo>
                  <a:lnTo>
                    <a:pt x="354" y="45"/>
                  </a:lnTo>
                  <a:cubicBezTo>
                    <a:pt x="351" y="50"/>
                    <a:pt x="346" y="53"/>
                    <a:pt x="339" y="53"/>
                  </a:cubicBezTo>
                  <a:lnTo>
                    <a:pt x="338" y="53"/>
                  </a:lnTo>
                  <a:cubicBezTo>
                    <a:pt x="332" y="53"/>
                    <a:pt x="325" y="49"/>
                    <a:pt x="323" y="43"/>
                  </a:cubicBezTo>
                  <a:cubicBezTo>
                    <a:pt x="321" y="36"/>
                    <a:pt x="323" y="29"/>
                    <a:pt x="329" y="25"/>
                  </a:cubicBezTo>
                  <a:lnTo>
                    <a:pt x="334" y="21"/>
                  </a:lnTo>
                  <a:lnTo>
                    <a:pt x="343" y="15"/>
                  </a:lnTo>
                  <a:cubicBezTo>
                    <a:pt x="344" y="14"/>
                    <a:pt x="345" y="14"/>
                    <a:pt x="347" y="13"/>
                  </a:cubicBezTo>
                  <a:lnTo>
                    <a:pt x="375" y="5"/>
                  </a:lnTo>
                  <a:cubicBezTo>
                    <a:pt x="376" y="5"/>
                    <a:pt x="377" y="5"/>
                    <a:pt x="378" y="5"/>
                  </a:cubicBezTo>
                  <a:lnTo>
                    <a:pt x="417" y="1"/>
                  </a:lnTo>
                  <a:cubicBezTo>
                    <a:pt x="419" y="0"/>
                    <a:pt x="421" y="1"/>
                    <a:pt x="424" y="1"/>
                  </a:cubicBezTo>
                  <a:lnTo>
                    <a:pt x="436" y="5"/>
                  </a:lnTo>
                  <a:cubicBezTo>
                    <a:pt x="439" y="6"/>
                    <a:pt x="442" y="9"/>
                    <a:pt x="444" y="12"/>
                  </a:cubicBezTo>
                  <a:lnTo>
                    <a:pt x="452" y="24"/>
                  </a:lnTo>
                  <a:lnTo>
                    <a:pt x="460" y="36"/>
                  </a:lnTo>
                  <a:lnTo>
                    <a:pt x="482" y="71"/>
                  </a:lnTo>
                  <a:lnTo>
                    <a:pt x="493" y="86"/>
                  </a:lnTo>
                  <a:lnTo>
                    <a:pt x="498" y="93"/>
                  </a:lnTo>
                  <a:lnTo>
                    <a:pt x="501" y="99"/>
                  </a:lnTo>
                  <a:lnTo>
                    <a:pt x="505" y="110"/>
                  </a:lnTo>
                  <a:lnTo>
                    <a:pt x="503" y="107"/>
                  </a:lnTo>
                  <a:lnTo>
                    <a:pt x="511" y="118"/>
                  </a:lnTo>
                  <a:lnTo>
                    <a:pt x="527" y="142"/>
                  </a:lnTo>
                  <a:lnTo>
                    <a:pt x="543" y="166"/>
                  </a:lnTo>
                  <a:cubicBezTo>
                    <a:pt x="544" y="167"/>
                    <a:pt x="544" y="168"/>
                    <a:pt x="545" y="169"/>
                  </a:cubicBezTo>
                  <a:lnTo>
                    <a:pt x="549" y="181"/>
                  </a:lnTo>
                  <a:lnTo>
                    <a:pt x="548" y="179"/>
                  </a:lnTo>
                  <a:lnTo>
                    <a:pt x="552" y="187"/>
                  </a:lnTo>
                  <a:lnTo>
                    <a:pt x="550" y="185"/>
                  </a:lnTo>
                  <a:lnTo>
                    <a:pt x="553" y="189"/>
                  </a:lnTo>
                  <a:cubicBezTo>
                    <a:pt x="555" y="191"/>
                    <a:pt x="555" y="193"/>
                    <a:pt x="556" y="195"/>
                  </a:cubicBezTo>
                  <a:lnTo>
                    <a:pt x="556" y="197"/>
                  </a:lnTo>
                  <a:lnTo>
                    <a:pt x="559" y="205"/>
                  </a:lnTo>
                  <a:lnTo>
                    <a:pt x="557" y="201"/>
                  </a:lnTo>
                  <a:lnTo>
                    <a:pt x="565" y="212"/>
                  </a:lnTo>
                  <a:lnTo>
                    <a:pt x="576" y="227"/>
                  </a:lnTo>
                  <a:lnTo>
                    <a:pt x="580" y="233"/>
                  </a:lnTo>
                  <a:cubicBezTo>
                    <a:pt x="580" y="234"/>
                    <a:pt x="581" y="234"/>
                    <a:pt x="581" y="236"/>
                  </a:cubicBezTo>
                  <a:lnTo>
                    <a:pt x="584" y="241"/>
                  </a:lnTo>
                  <a:lnTo>
                    <a:pt x="588" y="252"/>
                  </a:lnTo>
                  <a:lnTo>
                    <a:pt x="586" y="249"/>
                  </a:lnTo>
                  <a:lnTo>
                    <a:pt x="594" y="260"/>
                  </a:lnTo>
                  <a:lnTo>
                    <a:pt x="610" y="283"/>
                  </a:lnTo>
                  <a:cubicBezTo>
                    <a:pt x="610" y="284"/>
                    <a:pt x="611" y="286"/>
                    <a:pt x="611" y="287"/>
                  </a:cubicBezTo>
                  <a:lnTo>
                    <a:pt x="617" y="303"/>
                  </a:lnTo>
                  <a:cubicBezTo>
                    <a:pt x="618" y="304"/>
                    <a:pt x="618" y="305"/>
                    <a:pt x="618" y="306"/>
                  </a:cubicBezTo>
                  <a:lnTo>
                    <a:pt x="621" y="329"/>
                  </a:lnTo>
                  <a:lnTo>
                    <a:pt x="622" y="348"/>
                  </a:lnTo>
                  <a:lnTo>
                    <a:pt x="623" y="362"/>
                  </a:lnTo>
                  <a:cubicBezTo>
                    <a:pt x="624" y="366"/>
                    <a:pt x="623" y="369"/>
                    <a:pt x="621" y="372"/>
                  </a:cubicBezTo>
                  <a:lnTo>
                    <a:pt x="615" y="382"/>
                  </a:lnTo>
                  <a:lnTo>
                    <a:pt x="612" y="387"/>
                  </a:lnTo>
                  <a:lnTo>
                    <a:pt x="614" y="384"/>
                  </a:lnTo>
                  <a:lnTo>
                    <a:pt x="612" y="389"/>
                  </a:lnTo>
                  <a:lnTo>
                    <a:pt x="608" y="404"/>
                  </a:lnTo>
                  <a:cubicBezTo>
                    <a:pt x="607" y="407"/>
                    <a:pt x="605" y="411"/>
                    <a:pt x="601" y="413"/>
                  </a:cubicBezTo>
                  <a:lnTo>
                    <a:pt x="593" y="418"/>
                  </a:lnTo>
                  <a:lnTo>
                    <a:pt x="589" y="421"/>
                  </a:lnTo>
                  <a:cubicBezTo>
                    <a:pt x="582" y="426"/>
                    <a:pt x="573" y="425"/>
                    <a:pt x="567" y="419"/>
                  </a:cubicBezTo>
                  <a:cubicBezTo>
                    <a:pt x="562" y="413"/>
                    <a:pt x="562" y="403"/>
                    <a:pt x="568" y="397"/>
                  </a:cubicBezTo>
                  <a:lnTo>
                    <a:pt x="569" y="396"/>
                  </a:lnTo>
                  <a:lnTo>
                    <a:pt x="566" y="400"/>
                  </a:lnTo>
                  <a:lnTo>
                    <a:pt x="567" y="398"/>
                  </a:lnTo>
                  <a:lnTo>
                    <a:pt x="585" y="421"/>
                  </a:lnTo>
                  <a:lnTo>
                    <a:pt x="581" y="422"/>
                  </a:lnTo>
                  <a:lnTo>
                    <a:pt x="584" y="421"/>
                  </a:lnTo>
                  <a:lnTo>
                    <a:pt x="575" y="425"/>
                  </a:lnTo>
                  <a:lnTo>
                    <a:pt x="577" y="424"/>
                  </a:lnTo>
                  <a:lnTo>
                    <a:pt x="565" y="432"/>
                  </a:lnTo>
                  <a:cubicBezTo>
                    <a:pt x="565" y="432"/>
                    <a:pt x="564" y="433"/>
                    <a:pt x="563" y="433"/>
                  </a:cubicBezTo>
                  <a:lnTo>
                    <a:pt x="554" y="437"/>
                  </a:lnTo>
                  <a:lnTo>
                    <a:pt x="556" y="436"/>
                  </a:lnTo>
                  <a:lnTo>
                    <a:pt x="553" y="438"/>
                  </a:lnTo>
                  <a:cubicBezTo>
                    <a:pt x="547" y="442"/>
                    <a:pt x="539" y="441"/>
                    <a:pt x="534" y="436"/>
                  </a:cubicBezTo>
                  <a:cubicBezTo>
                    <a:pt x="528" y="432"/>
                    <a:pt x="527" y="424"/>
                    <a:pt x="530" y="417"/>
                  </a:cubicBezTo>
                  <a:lnTo>
                    <a:pt x="531" y="415"/>
                  </a:lnTo>
                  <a:cubicBezTo>
                    <a:pt x="532" y="414"/>
                    <a:pt x="533" y="412"/>
                    <a:pt x="534" y="411"/>
                  </a:cubicBezTo>
                  <a:lnTo>
                    <a:pt x="535" y="410"/>
                  </a:lnTo>
                  <a:lnTo>
                    <a:pt x="556" y="434"/>
                  </a:lnTo>
                  <a:lnTo>
                    <a:pt x="551" y="438"/>
                  </a:lnTo>
                  <a:lnTo>
                    <a:pt x="542" y="444"/>
                  </a:lnTo>
                  <a:cubicBezTo>
                    <a:pt x="541" y="445"/>
                    <a:pt x="540" y="445"/>
                    <a:pt x="539" y="446"/>
                  </a:cubicBezTo>
                  <a:lnTo>
                    <a:pt x="527" y="450"/>
                  </a:lnTo>
                  <a:lnTo>
                    <a:pt x="512" y="455"/>
                  </a:lnTo>
                  <a:lnTo>
                    <a:pt x="506" y="456"/>
                  </a:lnTo>
                  <a:lnTo>
                    <a:pt x="501" y="458"/>
                  </a:lnTo>
                  <a:lnTo>
                    <a:pt x="505" y="457"/>
                  </a:lnTo>
                  <a:lnTo>
                    <a:pt x="495" y="464"/>
                  </a:lnTo>
                  <a:cubicBezTo>
                    <a:pt x="493" y="464"/>
                    <a:pt x="492" y="465"/>
                    <a:pt x="491" y="466"/>
                  </a:cubicBezTo>
                  <a:lnTo>
                    <a:pt x="479" y="470"/>
                  </a:lnTo>
                  <a:lnTo>
                    <a:pt x="468" y="474"/>
                  </a:lnTo>
                  <a:lnTo>
                    <a:pt x="456" y="478"/>
                  </a:lnTo>
                  <a:lnTo>
                    <a:pt x="432" y="486"/>
                  </a:lnTo>
                  <a:lnTo>
                    <a:pt x="435" y="484"/>
                  </a:lnTo>
                  <a:lnTo>
                    <a:pt x="423" y="491"/>
                  </a:lnTo>
                  <a:cubicBezTo>
                    <a:pt x="422" y="492"/>
                    <a:pt x="421" y="492"/>
                    <a:pt x="420" y="493"/>
                  </a:cubicBezTo>
                  <a:lnTo>
                    <a:pt x="408" y="497"/>
                  </a:lnTo>
                  <a:lnTo>
                    <a:pt x="397" y="501"/>
                  </a:lnTo>
                  <a:lnTo>
                    <a:pt x="381" y="506"/>
                  </a:lnTo>
                  <a:lnTo>
                    <a:pt x="374" y="508"/>
                  </a:lnTo>
                  <a:lnTo>
                    <a:pt x="379" y="505"/>
                  </a:lnTo>
                  <a:lnTo>
                    <a:pt x="374" y="509"/>
                  </a:lnTo>
                  <a:lnTo>
                    <a:pt x="362" y="516"/>
                  </a:lnTo>
                  <a:lnTo>
                    <a:pt x="353" y="520"/>
                  </a:lnTo>
                  <a:lnTo>
                    <a:pt x="342" y="523"/>
                  </a:lnTo>
                  <a:lnTo>
                    <a:pt x="328" y="527"/>
                  </a:lnTo>
                  <a:lnTo>
                    <a:pt x="319" y="529"/>
                  </a:lnTo>
                  <a:lnTo>
                    <a:pt x="294" y="533"/>
                  </a:lnTo>
                  <a:lnTo>
                    <a:pt x="263" y="536"/>
                  </a:lnTo>
                  <a:lnTo>
                    <a:pt x="232" y="541"/>
                  </a:lnTo>
                  <a:lnTo>
                    <a:pt x="235" y="541"/>
                  </a:lnTo>
                  <a:lnTo>
                    <a:pt x="222" y="545"/>
                  </a:lnTo>
                  <a:lnTo>
                    <a:pt x="207" y="549"/>
                  </a:lnTo>
                  <a:cubicBezTo>
                    <a:pt x="205" y="549"/>
                    <a:pt x="204" y="549"/>
                    <a:pt x="202" y="549"/>
                  </a:cubicBezTo>
                  <a:lnTo>
                    <a:pt x="198" y="549"/>
                  </a:lnTo>
                  <a:lnTo>
                    <a:pt x="202" y="549"/>
                  </a:lnTo>
                  <a:lnTo>
                    <a:pt x="198" y="550"/>
                  </a:lnTo>
                  <a:lnTo>
                    <a:pt x="187" y="553"/>
                  </a:lnTo>
                  <a:lnTo>
                    <a:pt x="176" y="557"/>
                  </a:lnTo>
                  <a:cubicBezTo>
                    <a:pt x="174" y="557"/>
                    <a:pt x="173" y="557"/>
                    <a:pt x="171" y="557"/>
                  </a:cubicBezTo>
                  <a:lnTo>
                    <a:pt x="88" y="560"/>
                  </a:lnTo>
                  <a:cubicBezTo>
                    <a:pt x="87" y="561"/>
                    <a:pt x="85" y="560"/>
                    <a:pt x="84" y="560"/>
                  </a:cubicBezTo>
                  <a:lnTo>
                    <a:pt x="71" y="557"/>
                  </a:lnTo>
                  <a:lnTo>
                    <a:pt x="52" y="551"/>
                  </a:lnTo>
                  <a:cubicBezTo>
                    <a:pt x="50" y="550"/>
                    <a:pt x="49" y="550"/>
                    <a:pt x="48" y="549"/>
                  </a:cubicBezTo>
                  <a:lnTo>
                    <a:pt x="31" y="539"/>
                  </a:lnTo>
                  <a:cubicBezTo>
                    <a:pt x="29" y="538"/>
                    <a:pt x="27" y="536"/>
                    <a:pt x="26" y="534"/>
                  </a:cubicBezTo>
                  <a:lnTo>
                    <a:pt x="19" y="522"/>
                  </a:lnTo>
                  <a:cubicBezTo>
                    <a:pt x="17" y="519"/>
                    <a:pt x="17" y="517"/>
                    <a:pt x="16" y="514"/>
                  </a:cubicBezTo>
                  <a:lnTo>
                    <a:pt x="13" y="447"/>
                  </a:lnTo>
                  <a:lnTo>
                    <a:pt x="12" y="379"/>
                  </a:lnTo>
                  <a:lnTo>
                    <a:pt x="13" y="347"/>
                  </a:lnTo>
                  <a:lnTo>
                    <a:pt x="14" y="322"/>
                  </a:lnTo>
                  <a:lnTo>
                    <a:pt x="15" y="283"/>
                  </a:lnTo>
                  <a:lnTo>
                    <a:pt x="15" y="246"/>
                  </a:lnTo>
                  <a:lnTo>
                    <a:pt x="15" y="222"/>
                  </a:lnTo>
                  <a:lnTo>
                    <a:pt x="13" y="193"/>
                  </a:lnTo>
                  <a:lnTo>
                    <a:pt x="11" y="183"/>
                  </a:lnTo>
                  <a:lnTo>
                    <a:pt x="9" y="174"/>
                  </a:lnTo>
                  <a:lnTo>
                    <a:pt x="32" y="185"/>
                  </a:lnTo>
                  <a:lnTo>
                    <a:pt x="30" y="18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 name="Freeform 21"/>
            <p:cNvSpPr>
              <a:spLocks noEditPoints="1"/>
            </p:cNvSpPr>
            <p:nvPr/>
          </p:nvSpPr>
          <p:spPr bwMode="auto">
            <a:xfrm>
              <a:off x="5450198" y="6084930"/>
              <a:ext cx="68609" cy="68609"/>
            </a:xfrm>
            <a:custGeom>
              <a:avLst/>
              <a:gdLst/>
              <a:ahLst/>
              <a:cxnLst>
                <a:cxn ang="0">
                  <a:pos x="21" y="76"/>
                </a:cxn>
                <a:cxn ang="0">
                  <a:pos x="29" y="49"/>
                </a:cxn>
                <a:cxn ang="0">
                  <a:pos x="53" y="21"/>
                </a:cxn>
                <a:cxn ang="0">
                  <a:pos x="65" y="16"/>
                </a:cxn>
                <a:cxn ang="0">
                  <a:pos x="74" y="10"/>
                </a:cxn>
                <a:cxn ang="0">
                  <a:pos x="102" y="1"/>
                </a:cxn>
                <a:cxn ang="0">
                  <a:pos x="129" y="3"/>
                </a:cxn>
                <a:cxn ang="0">
                  <a:pos x="157" y="7"/>
                </a:cxn>
                <a:cxn ang="0">
                  <a:pos x="191" y="28"/>
                </a:cxn>
                <a:cxn ang="0">
                  <a:pos x="218" y="58"/>
                </a:cxn>
                <a:cxn ang="0">
                  <a:pos x="227" y="79"/>
                </a:cxn>
                <a:cxn ang="0">
                  <a:pos x="230" y="84"/>
                </a:cxn>
                <a:cxn ang="0">
                  <a:pos x="240" y="123"/>
                </a:cxn>
                <a:cxn ang="0">
                  <a:pos x="233" y="179"/>
                </a:cxn>
                <a:cxn ang="0">
                  <a:pos x="209" y="199"/>
                </a:cxn>
                <a:cxn ang="0">
                  <a:pos x="197" y="205"/>
                </a:cxn>
                <a:cxn ang="0">
                  <a:pos x="172" y="215"/>
                </a:cxn>
                <a:cxn ang="0">
                  <a:pos x="159" y="221"/>
                </a:cxn>
                <a:cxn ang="0">
                  <a:pos x="103" y="221"/>
                </a:cxn>
                <a:cxn ang="0">
                  <a:pos x="74" y="211"/>
                </a:cxn>
                <a:cxn ang="0">
                  <a:pos x="43" y="184"/>
                </a:cxn>
                <a:cxn ang="0">
                  <a:pos x="71" y="179"/>
                </a:cxn>
                <a:cxn ang="0">
                  <a:pos x="28" y="167"/>
                </a:cxn>
                <a:cxn ang="0">
                  <a:pos x="25" y="158"/>
                </a:cxn>
                <a:cxn ang="0">
                  <a:pos x="11" y="131"/>
                </a:cxn>
                <a:cxn ang="0">
                  <a:pos x="9" y="117"/>
                </a:cxn>
                <a:cxn ang="0">
                  <a:pos x="5" y="117"/>
                </a:cxn>
                <a:cxn ang="0">
                  <a:pos x="4" y="74"/>
                </a:cxn>
                <a:cxn ang="0">
                  <a:pos x="26" y="46"/>
                </a:cxn>
                <a:cxn ang="0">
                  <a:pos x="59" y="47"/>
                </a:cxn>
                <a:cxn ang="0">
                  <a:pos x="67" y="85"/>
                </a:cxn>
                <a:cxn ang="0">
                  <a:pos x="21" y="71"/>
                </a:cxn>
                <a:cxn ang="0">
                  <a:pos x="29" y="85"/>
                </a:cxn>
                <a:cxn ang="0">
                  <a:pos x="53" y="82"/>
                </a:cxn>
                <a:cxn ang="0">
                  <a:pos x="48" y="104"/>
                </a:cxn>
                <a:cxn ang="0">
                  <a:pos x="47" y="95"/>
                </a:cxn>
                <a:cxn ang="0">
                  <a:pos x="57" y="118"/>
                </a:cxn>
                <a:cxn ang="0">
                  <a:pos x="62" y="126"/>
                </a:cxn>
                <a:cxn ang="0">
                  <a:pos x="68" y="137"/>
                </a:cxn>
                <a:cxn ang="0">
                  <a:pos x="74" y="149"/>
                </a:cxn>
                <a:cxn ang="0">
                  <a:pos x="56" y="137"/>
                </a:cxn>
                <a:cxn ang="0">
                  <a:pos x="89" y="166"/>
                </a:cxn>
                <a:cxn ang="0">
                  <a:pos x="95" y="169"/>
                </a:cxn>
                <a:cxn ang="0">
                  <a:pos x="134" y="177"/>
                </a:cxn>
                <a:cxn ang="0">
                  <a:pos x="143" y="177"/>
                </a:cxn>
                <a:cxn ang="0">
                  <a:pos x="164" y="167"/>
                </a:cxn>
                <a:cxn ang="0">
                  <a:pos x="179" y="159"/>
                </a:cxn>
                <a:cxn ang="0">
                  <a:pos x="188" y="157"/>
                </a:cxn>
                <a:cxn ang="0">
                  <a:pos x="191" y="154"/>
                </a:cxn>
                <a:cxn ang="0">
                  <a:pos x="193" y="127"/>
                </a:cxn>
                <a:cxn ang="0">
                  <a:pos x="186" y="104"/>
                </a:cxn>
                <a:cxn ang="0">
                  <a:pos x="180" y="91"/>
                </a:cxn>
                <a:cxn ang="0">
                  <a:pos x="167" y="68"/>
                </a:cxn>
                <a:cxn ang="0">
                  <a:pos x="155" y="62"/>
                </a:cxn>
                <a:cxn ang="0">
                  <a:pos x="134" y="50"/>
                </a:cxn>
                <a:cxn ang="0">
                  <a:pos x="112" y="49"/>
                </a:cxn>
                <a:cxn ang="0">
                  <a:pos x="105" y="51"/>
                </a:cxn>
                <a:cxn ang="0">
                  <a:pos x="92" y="56"/>
                </a:cxn>
                <a:cxn ang="0">
                  <a:pos x="77" y="62"/>
                </a:cxn>
                <a:cxn ang="0">
                  <a:pos x="74" y="65"/>
                </a:cxn>
                <a:cxn ang="0">
                  <a:pos x="72" y="67"/>
                </a:cxn>
                <a:cxn ang="0">
                  <a:pos x="65" y="94"/>
                </a:cxn>
                <a:cxn ang="0">
                  <a:pos x="20" y="79"/>
                </a:cxn>
              </a:cxnLst>
              <a:rect l="0" t="0" r="r" b="b"/>
              <a:pathLst>
                <a:path w="241" h="225">
                  <a:moveTo>
                    <a:pt x="66" y="92"/>
                  </a:moveTo>
                  <a:lnTo>
                    <a:pt x="20" y="79"/>
                  </a:lnTo>
                  <a:lnTo>
                    <a:pt x="21" y="76"/>
                  </a:lnTo>
                  <a:lnTo>
                    <a:pt x="22" y="70"/>
                  </a:lnTo>
                  <a:lnTo>
                    <a:pt x="25" y="57"/>
                  </a:lnTo>
                  <a:cubicBezTo>
                    <a:pt x="26" y="54"/>
                    <a:pt x="27" y="51"/>
                    <a:pt x="29" y="49"/>
                  </a:cubicBezTo>
                  <a:lnTo>
                    <a:pt x="41" y="32"/>
                  </a:lnTo>
                  <a:cubicBezTo>
                    <a:pt x="43" y="29"/>
                    <a:pt x="45" y="27"/>
                    <a:pt x="47" y="25"/>
                  </a:cubicBezTo>
                  <a:lnTo>
                    <a:pt x="53" y="21"/>
                  </a:lnTo>
                  <a:lnTo>
                    <a:pt x="56" y="19"/>
                  </a:lnTo>
                  <a:cubicBezTo>
                    <a:pt x="58" y="18"/>
                    <a:pt x="60" y="17"/>
                    <a:pt x="62" y="17"/>
                  </a:cubicBezTo>
                  <a:lnTo>
                    <a:pt x="65" y="16"/>
                  </a:lnTo>
                  <a:lnTo>
                    <a:pt x="71" y="14"/>
                  </a:lnTo>
                  <a:lnTo>
                    <a:pt x="65" y="16"/>
                  </a:lnTo>
                  <a:lnTo>
                    <a:pt x="74" y="10"/>
                  </a:lnTo>
                  <a:cubicBezTo>
                    <a:pt x="76" y="9"/>
                    <a:pt x="79" y="8"/>
                    <a:pt x="81" y="7"/>
                  </a:cubicBezTo>
                  <a:lnTo>
                    <a:pt x="92" y="4"/>
                  </a:lnTo>
                  <a:lnTo>
                    <a:pt x="102" y="1"/>
                  </a:lnTo>
                  <a:cubicBezTo>
                    <a:pt x="105" y="0"/>
                    <a:pt x="108" y="0"/>
                    <a:pt x="112" y="1"/>
                  </a:cubicBezTo>
                  <a:lnTo>
                    <a:pt x="119" y="2"/>
                  </a:lnTo>
                  <a:lnTo>
                    <a:pt x="129" y="3"/>
                  </a:lnTo>
                  <a:lnTo>
                    <a:pt x="142" y="4"/>
                  </a:lnTo>
                  <a:cubicBezTo>
                    <a:pt x="144" y="4"/>
                    <a:pt x="146" y="4"/>
                    <a:pt x="147" y="4"/>
                  </a:cubicBezTo>
                  <a:lnTo>
                    <a:pt x="157" y="7"/>
                  </a:lnTo>
                  <a:cubicBezTo>
                    <a:pt x="160" y="8"/>
                    <a:pt x="162" y="9"/>
                    <a:pt x="164" y="10"/>
                  </a:cubicBezTo>
                  <a:lnTo>
                    <a:pt x="182" y="22"/>
                  </a:lnTo>
                  <a:lnTo>
                    <a:pt x="191" y="28"/>
                  </a:lnTo>
                  <a:lnTo>
                    <a:pt x="200" y="34"/>
                  </a:lnTo>
                  <a:cubicBezTo>
                    <a:pt x="202" y="36"/>
                    <a:pt x="204" y="38"/>
                    <a:pt x="206" y="41"/>
                  </a:cubicBezTo>
                  <a:lnTo>
                    <a:pt x="218" y="58"/>
                  </a:lnTo>
                  <a:cubicBezTo>
                    <a:pt x="219" y="59"/>
                    <a:pt x="220" y="61"/>
                    <a:pt x="221" y="63"/>
                  </a:cubicBezTo>
                  <a:lnTo>
                    <a:pt x="225" y="74"/>
                  </a:lnTo>
                  <a:lnTo>
                    <a:pt x="227" y="79"/>
                  </a:lnTo>
                  <a:lnTo>
                    <a:pt x="228" y="83"/>
                  </a:lnTo>
                  <a:lnTo>
                    <a:pt x="225" y="77"/>
                  </a:lnTo>
                  <a:lnTo>
                    <a:pt x="230" y="84"/>
                  </a:lnTo>
                  <a:cubicBezTo>
                    <a:pt x="232" y="86"/>
                    <a:pt x="233" y="89"/>
                    <a:pt x="234" y="92"/>
                  </a:cubicBezTo>
                  <a:lnTo>
                    <a:pt x="240" y="116"/>
                  </a:lnTo>
                  <a:cubicBezTo>
                    <a:pt x="240" y="118"/>
                    <a:pt x="241" y="121"/>
                    <a:pt x="240" y="123"/>
                  </a:cubicBezTo>
                  <a:lnTo>
                    <a:pt x="237" y="164"/>
                  </a:lnTo>
                  <a:cubicBezTo>
                    <a:pt x="237" y="166"/>
                    <a:pt x="237" y="169"/>
                    <a:pt x="236" y="171"/>
                  </a:cubicBezTo>
                  <a:lnTo>
                    <a:pt x="233" y="179"/>
                  </a:lnTo>
                  <a:cubicBezTo>
                    <a:pt x="231" y="183"/>
                    <a:pt x="229" y="187"/>
                    <a:pt x="225" y="190"/>
                  </a:cubicBezTo>
                  <a:lnTo>
                    <a:pt x="217" y="196"/>
                  </a:lnTo>
                  <a:cubicBezTo>
                    <a:pt x="215" y="197"/>
                    <a:pt x="212" y="199"/>
                    <a:pt x="209" y="199"/>
                  </a:cubicBezTo>
                  <a:lnTo>
                    <a:pt x="199" y="202"/>
                  </a:lnTo>
                  <a:lnTo>
                    <a:pt x="206" y="199"/>
                  </a:lnTo>
                  <a:lnTo>
                    <a:pt x="197" y="205"/>
                  </a:lnTo>
                  <a:cubicBezTo>
                    <a:pt x="195" y="206"/>
                    <a:pt x="193" y="207"/>
                    <a:pt x="192" y="208"/>
                  </a:cubicBezTo>
                  <a:lnTo>
                    <a:pt x="181" y="212"/>
                  </a:lnTo>
                  <a:lnTo>
                    <a:pt x="172" y="215"/>
                  </a:lnTo>
                  <a:lnTo>
                    <a:pt x="179" y="211"/>
                  </a:lnTo>
                  <a:lnTo>
                    <a:pt x="170" y="217"/>
                  </a:lnTo>
                  <a:cubicBezTo>
                    <a:pt x="167" y="220"/>
                    <a:pt x="163" y="221"/>
                    <a:pt x="159" y="221"/>
                  </a:cubicBezTo>
                  <a:lnTo>
                    <a:pt x="134" y="224"/>
                  </a:lnTo>
                  <a:cubicBezTo>
                    <a:pt x="132" y="225"/>
                    <a:pt x="131" y="225"/>
                    <a:pt x="129" y="224"/>
                  </a:cubicBezTo>
                  <a:lnTo>
                    <a:pt x="103" y="221"/>
                  </a:lnTo>
                  <a:cubicBezTo>
                    <a:pt x="101" y="221"/>
                    <a:pt x="99" y="221"/>
                    <a:pt x="98" y="220"/>
                  </a:cubicBezTo>
                  <a:lnTo>
                    <a:pt x="80" y="214"/>
                  </a:lnTo>
                  <a:cubicBezTo>
                    <a:pt x="78" y="214"/>
                    <a:pt x="76" y="213"/>
                    <a:pt x="74" y="211"/>
                  </a:cubicBezTo>
                  <a:lnTo>
                    <a:pt x="56" y="199"/>
                  </a:lnTo>
                  <a:cubicBezTo>
                    <a:pt x="54" y="198"/>
                    <a:pt x="51" y="195"/>
                    <a:pt x="49" y="193"/>
                  </a:cubicBezTo>
                  <a:lnTo>
                    <a:pt x="43" y="184"/>
                  </a:lnTo>
                  <a:lnTo>
                    <a:pt x="38" y="177"/>
                  </a:lnTo>
                  <a:lnTo>
                    <a:pt x="72" y="178"/>
                  </a:lnTo>
                  <a:lnTo>
                    <a:pt x="71" y="179"/>
                  </a:lnTo>
                  <a:cubicBezTo>
                    <a:pt x="66" y="185"/>
                    <a:pt x="59" y="187"/>
                    <a:pt x="52" y="186"/>
                  </a:cubicBezTo>
                  <a:cubicBezTo>
                    <a:pt x="45" y="186"/>
                    <a:pt x="38" y="182"/>
                    <a:pt x="34" y="176"/>
                  </a:cubicBezTo>
                  <a:lnTo>
                    <a:pt x="28" y="167"/>
                  </a:lnTo>
                  <a:cubicBezTo>
                    <a:pt x="27" y="165"/>
                    <a:pt x="26" y="163"/>
                    <a:pt x="26" y="161"/>
                  </a:cubicBezTo>
                  <a:lnTo>
                    <a:pt x="23" y="152"/>
                  </a:lnTo>
                  <a:lnTo>
                    <a:pt x="25" y="158"/>
                  </a:lnTo>
                  <a:lnTo>
                    <a:pt x="19" y="149"/>
                  </a:lnTo>
                  <a:cubicBezTo>
                    <a:pt x="19" y="148"/>
                    <a:pt x="18" y="146"/>
                    <a:pt x="17" y="145"/>
                  </a:cubicBezTo>
                  <a:lnTo>
                    <a:pt x="11" y="131"/>
                  </a:lnTo>
                  <a:cubicBezTo>
                    <a:pt x="10" y="128"/>
                    <a:pt x="9" y="125"/>
                    <a:pt x="9" y="121"/>
                  </a:cubicBezTo>
                  <a:lnTo>
                    <a:pt x="9" y="118"/>
                  </a:lnTo>
                  <a:lnTo>
                    <a:pt x="9" y="117"/>
                  </a:lnTo>
                  <a:lnTo>
                    <a:pt x="14" y="132"/>
                  </a:lnTo>
                  <a:lnTo>
                    <a:pt x="8" y="124"/>
                  </a:lnTo>
                  <a:cubicBezTo>
                    <a:pt x="7" y="122"/>
                    <a:pt x="6" y="120"/>
                    <a:pt x="5" y="117"/>
                  </a:cubicBezTo>
                  <a:lnTo>
                    <a:pt x="2" y="108"/>
                  </a:lnTo>
                  <a:cubicBezTo>
                    <a:pt x="1" y="105"/>
                    <a:pt x="0" y="101"/>
                    <a:pt x="1" y="97"/>
                  </a:cubicBezTo>
                  <a:lnTo>
                    <a:pt x="4" y="74"/>
                  </a:lnTo>
                  <a:cubicBezTo>
                    <a:pt x="4" y="71"/>
                    <a:pt x="5" y="67"/>
                    <a:pt x="7" y="64"/>
                  </a:cubicBezTo>
                  <a:lnTo>
                    <a:pt x="13" y="55"/>
                  </a:lnTo>
                  <a:cubicBezTo>
                    <a:pt x="16" y="51"/>
                    <a:pt x="21" y="47"/>
                    <a:pt x="26" y="46"/>
                  </a:cubicBezTo>
                  <a:lnTo>
                    <a:pt x="35" y="43"/>
                  </a:lnTo>
                  <a:cubicBezTo>
                    <a:pt x="42" y="40"/>
                    <a:pt x="50" y="41"/>
                    <a:pt x="56" y="45"/>
                  </a:cubicBezTo>
                  <a:lnTo>
                    <a:pt x="59" y="47"/>
                  </a:lnTo>
                  <a:cubicBezTo>
                    <a:pt x="66" y="53"/>
                    <a:pt x="71" y="62"/>
                    <a:pt x="69" y="71"/>
                  </a:cubicBezTo>
                  <a:lnTo>
                    <a:pt x="68" y="78"/>
                  </a:lnTo>
                  <a:lnTo>
                    <a:pt x="67" y="85"/>
                  </a:lnTo>
                  <a:lnTo>
                    <a:pt x="66" y="92"/>
                  </a:lnTo>
                  <a:close/>
                  <a:moveTo>
                    <a:pt x="20" y="79"/>
                  </a:moveTo>
                  <a:lnTo>
                    <a:pt x="21" y="71"/>
                  </a:lnTo>
                  <a:lnTo>
                    <a:pt x="22" y="64"/>
                  </a:lnTo>
                  <a:lnTo>
                    <a:pt x="32" y="87"/>
                  </a:lnTo>
                  <a:lnTo>
                    <a:pt x="29" y="85"/>
                  </a:lnTo>
                  <a:lnTo>
                    <a:pt x="50" y="88"/>
                  </a:lnTo>
                  <a:lnTo>
                    <a:pt x="41" y="91"/>
                  </a:lnTo>
                  <a:lnTo>
                    <a:pt x="53" y="82"/>
                  </a:lnTo>
                  <a:lnTo>
                    <a:pt x="47" y="91"/>
                  </a:lnTo>
                  <a:lnTo>
                    <a:pt x="51" y="81"/>
                  </a:lnTo>
                  <a:lnTo>
                    <a:pt x="48" y="104"/>
                  </a:lnTo>
                  <a:lnTo>
                    <a:pt x="47" y="93"/>
                  </a:lnTo>
                  <a:lnTo>
                    <a:pt x="50" y="102"/>
                  </a:lnTo>
                  <a:lnTo>
                    <a:pt x="47" y="95"/>
                  </a:lnTo>
                  <a:lnTo>
                    <a:pt x="53" y="103"/>
                  </a:lnTo>
                  <a:cubicBezTo>
                    <a:pt x="56" y="107"/>
                    <a:pt x="57" y="112"/>
                    <a:pt x="57" y="117"/>
                  </a:cubicBezTo>
                  <a:lnTo>
                    <a:pt x="57" y="118"/>
                  </a:lnTo>
                  <a:lnTo>
                    <a:pt x="57" y="121"/>
                  </a:lnTo>
                  <a:lnTo>
                    <a:pt x="56" y="112"/>
                  </a:lnTo>
                  <a:lnTo>
                    <a:pt x="62" y="126"/>
                  </a:lnTo>
                  <a:lnTo>
                    <a:pt x="59" y="122"/>
                  </a:lnTo>
                  <a:lnTo>
                    <a:pt x="65" y="131"/>
                  </a:lnTo>
                  <a:cubicBezTo>
                    <a:pt x="67" y="133"/>
                    <a:pt x="68" y="135"/>
                    <a:pt x="68" y="137"/>
                  </a:cubicBezTo>
                  <a:lnTo>
                    <a:pt x="71" y="146"/>
                  </a:lnTo>
                  <a:lnTo>
                    <a:pt x="68" y="140"/>
                  </a:lnTo>
                  <a:lnTo>
                    <a:pt x="74" y="149"/>
                  </a:lnTo>
                  <a:lnTo>
                    <a:pt x="37" y="145"/>
                  </a:lnTo>
                  <a:lnTo>
                    <a:pt x="38" y="144"/>
                  </a:lnTo>
                  <a:cubicBezTo>
                    <a:pt x="43" y="140"/>
                    <a:pt x="50" y="137"/>
                    <a:pt x="56" y="137"/>
                  </a:cubicBezTo>
                  <a:cubicBezTo>
                    <a:pt x="63" y="138"/>
                    <a:pt x="69" y="141"/>
                    <a:pt x="73" y="146"/>
                  </a:cubicBezTo>
                  <a:lnTo>
                    <a:pt x="83" y="157"/>
                  </a:lnTo>
                  <a:lnTo>
                    <a:pt x="89" y="166"/>
                  </a:lnTo>
                  <a:lnTo>
                    <a:pt x="83" y="159"/>
                  </a:lnTo>
                  <a:lnTo>
                    <a:pt x="101" y="171"/>
                  </a:lnTo>
                  <a:lnTo>
                    <a:pt x="95" y="169"/>
                  </a:lnTo>
                  <a:lnTo>
                    <a:pt x="113" y="175"/>
                  </a:lnTo>
                  <a:lnTo>
                    <a:pt x="108" y="174"/>
                  </a:lnTo>
                  <a:lnTo>
                    <a:pt x="134" y="177"/>
                  </a:lnTo>
                  <a:lnTo>
                    <a:pt x="129" y="177"/>
                  </a:lnTo>
                  <a:lnTo>
                    <a:pt x="154" y="174"/>
                  </a:lnTo>
                  <a:lnTo>
                    <a:pt x="143" y="177"/>
                  </a:lnTo>
                  <a:lnTo>
                    <a:pt x="152" y="171"/>
                  </a:lnTo>
                  <a:cubicBezTo>
                    <a:pt x="154" y="170"/>
                    <a:pt x="156" y="169"/>
                    <a:pt x="159" y="168"/>
                  </a:cubicBezTo>
                  <a:lnTo>
                    <a:pt x="164" y="167"/>
                  </a:lnTo>
                  <a:lnTo>
                    <a:pt x="175" y="163"/>
                  </a:lnTo>
                  <a:lnTo>
                    <a:pt x="170" y="165"/>
                  </a:lnTo>
                  <a:lnTo>
                    <a:pt x="179" y="159"/>
                  </a:lnTo>
                  <a:cubicBezTo>
                    <a:pt x="181" y="158"/>
                    <a:pt x="183" y="157"/>
                    <a:pt x="186" y="156"/>
                  </a:cubicBezTo>
                  <a:lnTo>
                    <a:pt x="196" y="153"/>
                  </a:lnTo>
                  <a:lnTo>
                    <a:pt x="188" y="157"/>
                  </a:lnTo>
                  <a:lnTo>
                    <a:pt x="196" y="151"/>
                  </a:lnTo>
                  <a:lnTo>
                    <a:pt x="188" y="162"/>
                  </a:lnTo>
                  <a:lnTo>
                    <a:pt x="191" y="154"/>
                  </a:lnTo>
                  <a:lnTo>
                    <a:pt x="190" y="161"/>
                  </a:lnTo>
                  <a:lnTo>
                    <a:pt x="193" y="120"/>
                  </a:lnTo>
                  <a:lnTo>
                    <a:pt x="193" y="127"/>
                  </a:lnTo>
                  <a:lnTo>
                    <a:pt x="187" y="103"/>
                  </a:lnTo>
                  <a:lnTo>
                    <a:pt x="191" y="111"/>
                  </a:lnTo>
                  <a:lnTo>
                    <a:pt x="186" y="104"/>
                  </a:lnTo>
                  <a:cubicBezTo>
                    <a:pt x="185" y="102"/>
                    <a:pt x="183" y="100"/>
                    <a:pt x="183" y="98"/>
                  </a:cubicBezTo>
                  <a:lnTo>
                    <a:pt x="182" y="96"/>
                  </a:lnTo>
                  <a:lnTo>
                    <a:pt x="180" y="91"/>
                  </a:lnTo>
                  <a:lnTo>
                    <a:pt x="176" y="80"/>
                  </a:lnTo>
                  <a:lnTo>
                    <a:pt x="179" y="85"/>
                  </a:lnTo>
                  <a:lnTo>
                    <a:pt x="167" y="68"/>
                  </a:lnTo>
                  <a:lnTo>
                    <a:pt x="173" y="74"/>
                  </a:lnTo>
                  <a:lnTo>
                    <a:pt x="164" y="68"/>
                  </a:lnTo>
                  <a:lnTo>
                    <a:pt x="155" y="62"/>
                  </a:lnTo>
                  <a:lnTo>
                    <a:pt x="137" y="50"/>
                  </a:lnTo>
                  <a:lnTo>
                    <a:pt x="144" y="53"/>
                  </a:lnTo>
                  <a:lnTo>
                    <a:pt x="134" y="50"/>
                  </a:lnTo>
                  <a:lnTo>
                    <a:pt x="139" y="51"/>
                  </a:lnTo>
                  <a:lnTo>
                    <a:pt x="125" y="50"/>
                  </a:lnTo>
                  <a:lnTo>
                    <a:pt x="112" y="49"/>
                  </a:lnTo>
                  <a:lnTo>
                    <a:pt x="105" y="48"/>
                  </a:lnTo>
                  <a:lnTo>
                    <a:pt x="115" y="47"/>
                  </a:lnTo>
                  <a:lnTo>
                    <a:pt x="105" y="51"/>
                  </a:lnTo>
                  <a:lnTo>
                    <a:pt x="94" y="54"/>
                  </a:lnTo>
                  <a:lnTo>
                    <a:pt x="101" y="50"/>
                  </a:lnTo>
                  <a:lnTo>
                    <a:pt x="92" y="56"/>
                  </a:lnTo>
                  <a:cubicBezTo>
                    <a:pt x="90" y="58"/>
                    <a:pt x="88" y="59"/>
                    <a:pt x="86" y="59"/>
                  </a:cubicBezTo>
                  <a:lnTo>
                    <a:pt x="80" y="61"/>
                  </a:lnTo>
                  <a:lnTo>
                    <a:pt x="77" y="62"/>
                  </a:lnTo>
                  <a:lnTo>
                    <a:pt x="83" y="59"/>
                  </a:lnTo>
                  <a:lnTo>
                    <a:pt x="80" y="61"/>
                  </a:lnTo>
                  <a:lnTo>
                    <a:pt x="74" y="65"/>
                  </a:lnTo>
                  <a:lnTo>
                    <a:pt x="80" y="59"/>
                  </a:lnTo>
                  <a:lnTo>
                    <a:pt x="68" y="76"/>
                  </a:lnTo>
                  <a:lnTo>
                    <a:pt x="72" y="67"/>
                  </a:lnTo>
                  <a:lnTo>
                    <a:pt x="69" y="83"/>
                  </a:lnTo>
                  <a:lnTo>
                    <a:pt x="66" y="91"/>
                  </a:lnTo>
                  <a:lnTo>
                    <a:pt x="65" y="94"/>
                  </a:lnTo>
                  <a:cubicBezTo>
                    <a:pt x="61" y="106"/>
                    <a:pt x="48" y="113"/>
                    <a:pt x="36" y="110"/>
                  </a:cubicBezTo>
                  <a:cubicBezTo>
                    <a:pt x="23" y="106"/>
                    <a:pt x="16" y="93"/>
                    <a:pt x="19" y="81"/>
                  </a:cubicBezTo>
                  <a:lnTo>
                    <a:pt x="20" y="79"/>
                  </a:lnTo>
                  <a:close/>
                </a:path>
              </a:pathLst>
            </a:custGeom>
            <a:solidFill>
              <a:srgbClr val="FFC000"/>
            </a:solidFill>
            <a:ln w="38100" cap="flat">
              <a:solidFill>
                <a:srgbClr val="FFC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 name="Rectangle 8"/>
            <p:cNvSpPr>
              <a:spLocks noChangeArrowheads="1"/>
            </p:cNvSpPr>
            <p:nvPr/>
          </p:nvSpPr>
          <p:spPr bwMode="auto">
            <a:xfrm>
              <a:off x="3716813" y="6005930"/>
              <a:ext cx="778987" cy="16627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Translation </a:t>
              </a:r>
            </a:p>
          </p:txBody>
        </p:sp>
      </p:grpSp>
      <p:grpSp>
        <p:nvGrpSpPr>
          <p:cNvPr id="158" name="组合 352"/>
          <p:cNvGrpSpPr/>
          <p:nvPr/>
        </p:nvGrpSpPr>
        <p:grpSpPr>
          <a:xfrm>
            <a:off x="5338838" y="3004756"/>
            <a:ext cx="1542596" cy="1770882"/>
            <a:chOff x="4206324" y="3004756"/>
            <a:chExt cx="1542596" cy="1770882"/>
          </a:xfrm>
        </p:grpSpPr>
        <p:grpSp>
          <p:nvGrpSpPr>
            <p:cNvPr id="159" name="组合 337"/>
            <p:cNvGrpSpPr/>
            <p:nvPr/>
          </p:nvGrpSpPr>
          <p:grpSpPr>
            <a:xfrm>
              <a:off x="4206306" y="3004760"/>
              <a:ext cx="1263912" cy="1770878"/>
              <a:chOff x="4206306" y="3004760"/>
              <a:chExt cx="1263912" cy="1770878"/>
            </a:xfrm>
          </p:grpSpPr>
          <p:grpSp>
            <p:nvGrpSpPr>
              <p:cNvPr id="161" name="组合 200"/>
              <p:cNvGrpSpPr/>
              <p:nvPr/>
            </p:nvGrpSpPr>
            <p:grpSpPr>
              <a:xfrm rot="15507641">
                <a:off x="4186527" y="3024539"/>
                <a:ext cx="161505" cy="121948"/>
                <a:chOff x="4003758" y="2670201"/>
                <a:chExt cx="179374" cy="135441"/>
              </a:xfrm>
            </p:grpSpPr>
            <p:sp>
              <p:nvSpPr>
                <p:cNvPr id="182" name="Freeform 113"/>
                <p:cNvSpPr/>
                <p:nvPr/>
              </p:nvSpPr>
              <p:spPr>
                <a:xfrm>
                  <a:off x="4003758" y="2670201"/>
                  <a:ext cx="119062" cy="113974"/>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83" name="Freeform 87"/>
                <p:cNvSpPr/>
                <p:nvPr/>
              </p:nvSpPr>
              <p:spPr>
                <a:xfrm>
                  <a:off x="4095922" y="2738610"/>
                  <a:ext cx="48764" cy="48764"/>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84" name="Freeform 137"/>
                <p:cNvSpPr/>
                <p:nvPr/>
              </p:nvSpPr>
              <p:spPr>
                <a:xfrm rot="8729882">
                  <a:off x="4119825" y="2758203"/>
                  <a:ext cx="63307" cy="47439"/>
                </a:xfrm>
                <a:custGeom>
                  <a:avLst/>
                  <a:gdLst>
                    <a:gd name="connsiteX0" fmla="*/ 21431 w 257401"/>
                    <a:gd name="connsiteY0" fmla="*/ 64293 h 192881"/>
                    <a:gd name="connsiteX1" fmla="*/ 33337 w 257401"/>
                    <a:gd name="connsiteY1" fmla="*/ 57150 h 192881"/>
                    <a:gd name="connsiteX2" fmla="*/ 45244 w 257401"/>
                    <a:gd name="connsiteY2" fmla="*/ 47625 h 192881"/>
                    <a:gd name="connsiteX3" fmla="*/ 50006 w 257401"/>
                    <a:gd name="connsiteY3" fmla="*/ 40481 h 192881"/>
                    <a:gd name="connsiteX4" fmla="*/ 64294 w 257401"/>
                    <a:gd name="connsiteY4" fmla="*/ 33337 h 192881"/>
                    <a:gd name="connsiteX5" fmla="*/ 69056 w 257401"/>
                    <a:gd name="connsiteY5" fmla="*/ 26193 h 192881"/>
                    <a:gd name="connsiteX6" fmla="*/ 83344 w 257401"/>
                    <a:gd name="connsiteY6" fmla="*/ 21431 h 192881"/>
                    <a:gd name="connsiteX7" fmla="*/ 97631 w 257401"/>
                    <a:gd name="connsiteY7" fmla="*/ 14287 h 192881"/>
                    <a:gd name="connsiteX8" fmla="*/ 111919 w 257401"/>
                    <a:gd name="connsiteY8" fmla="*/ 7143 h 192881"/>
                    <a:gd name="connsiteX9" fmla="*/ 135731 w 257401"/>
                    <a:gd name="connsiteY9" fmla="*/ 4762 h 192881"/>
                    <a:gd name="connsiteX10" fmla="*/ 147637 w 257401"/>
                    <a:gd name="connsiteY10" fmla="*/ 2381 h 192881"/>
                    <a:gd name="connsiteX11" fmla="*/ 178594 w 257401"/>
                    <a:gd name="connsiteY11" fmla="*/ 0 h 192881"/>
                    <a:gd name="connsiteX12" fmla="*/ 216694 w 257401"/>
                    <a:gd name="connsiteY12" fmla="*/ 2381 h 192881"/>
                    <a:gd name="connsiteX13" fmla="*/ 230981 w 257401"/>
                    <a:gd name="connsiteY13" fmla="*/ 7143 h 192881"/>
                    <a:gd name="connsiteX14" fmla="*/ 238125 w 257401"/>
                    <a:gd name="connsiteY14" fmla="*/ 11906 h 192881"/>
                    <a:gd name="connsiteX15" fmla="*/ 247650 w 257401"/>
                    <a:gd name="connsiteY15" fmla="*/ 26193 h 192881"/>
                    <a:gd name="connsiteX16" fmla="*/ 252412 w 257401"/>
                    <a:gd name="connsiteY16" fmla="*/ 45243 h 192881"/>
                    <a:gd name="connsiteX17" fmla="*/ 254794 w 257401"/>
                    <a:gd name="connsiteY17" fmla="*/ 52387 h 192881"/>
                    <a:gd name="connsiteX18" fmla="*/ 254794 w 257401"/>
                    <a:gd name="connsiteY18" fmla="*/ 97631 h 192881"/>
                    <a:gd name="connsiteX19" fmla="*/ 252412 w 257401"/>
                    <a:gd name="connsiteY19" fmla="*/ 104775 h 192881"/>
                    <a:gd name="connsiteX20" fmla="*/ 242887 w 257401"/>
                    <a:gd name="connsiteY20" fmla="*/ 119062 h 192881"/>
                    <a:gd name="connsiteX21" fmla="*/ 235744 w 257401"/>
                    <a:gd name="connsiteY21" fmla="*/ 133350 h 192881"/>
                    <a:gd name="connsiteX22" fmla="*/ 233362 w 257401"/>
                    <a:gd name="connsiteY22" fmla="*/ 140493 h 192881"/>
                    <a:gd name="connsiteX23" fmla="*/ 228600 w 257401"/>
                    <a:gd name="connsiteY23" fmla="*/ 147637 h 192881"/>
                    <a:gd name="connsiteX24" fmla="*/ 226219 w 257401"/>
                    <a:gd name="connsiteY24" fmla="*/ 154781 h 192881"/>
                    <a:gd name="connsiteX25" fmla="*/ 204787 w 257401"/>
                    <a:gd name="connsiteY25" fmla="*/ 166687 h 192881"/>
                    <a:gd name="connsiteX26" fmla="*/ 197644 w 257401"/>
                    <a:gd name="connsiteY26" fmla="*/ 171450 h 192881"/>
                    <a:gd name="connsiteX27" fmla="*/ 178594 w 257401"/>
                    <a:gd name="connsiteY27" fmla="*/ 176212 h 192881"/>
                    <a:gd name="connsiteX28" fmla="*/ 164306 w 257401"/>
                    <a:gd name="connsiteY28" fmla="*/ 178593 h 192881"/>
                    <a:gd name="connsiteX29" fmla="*/ 142875 w 257401"/>
                    <a:gd name="connsiteY29" fmla="*/ 185737 h 192881"/>
                    <a:gd name="connsiteX30" fmla="*/ 135731 w 257401"/>
                    <a:gd name="connsiteY30" fmla="*/ 188118 h 192881"/>
                    <a:gd name="connsiteX31" fmla="*/ 128587 w 257401"/>
                    <a:gd name="connsiteY31" fmla="*/ 190500 h 192881"/>
                    <a:gd name="connsiteX32" fmla="*/ 107156 w 257401"/>
                    <a:gd name="connsiteY32" fmla="*/ 192881 h 192881"/>
                    <a:gd name="connsiteX33" fmla="*/ 30956 w 257401"/>
                    <a:gd name="connsiteY33" fmla="*/ 190500 h 192881"/>
                    <a:gd name="connsiteX34" fmla="*/ 23812 w 257401"/>
                    <a:gd name="connsiteY34" fmla="*/ 185737 h 192881"/>
                    <a:gd name="connsiteX35" fmla="*/ 7144 w 257401"/>
                    <a:gd name="connsiteY35" fmla="*/ 164306 h 192881"/>
                    <a:gd name="connsiteX36" fmla="*/ 2381 w 257401"/>
                    <a:gd name="connsiteY36" fmla="*/ 150018 h 192881"/>
                    <a:gd name="connsiteX37" fmla="*/ 0 w 257401"/>
                    <a:gd name="connsiteY37" fmla="*/ 142875 h 192881"/>
                    <a:gd name="connsiteX38" fmla="*/ 2381 w 257401"/>
                    <a:gd name="connsiteY38" fmla="*/ 107156 h 192881"/>
                    <a:gd name="connsiteX39" fmla="*/ 4762 w 257401"/>
                    <a:gd name="connsiteY39" fmla="*/ 92868 h 192881"/>
                    <a:gd name="connsiteX40" fmla="*/ 28575 w 257401"/>
                    <a:gd name="connsiteY40" fmla="*/ 69056 h 192881"/>
                    <a:gd name="connsiteX41" fmla="*/ 21431 w 257401"/>
                    <a:gd name="connsiteY41" fmla="*/ 64293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7401" h="192881">
                      <a:moveTo>
                        <a:pt x="21431" y="64293"/>
                      </a:moveTo>
                      <a:cubicBezTo>
                        <a:pt x="22225" y="62309"/>
                        <a:pt x="29823" y="60162"/>
                        <a:pt x="33337" y="57150"/>
                      </a:cubicBezTo>
                      <a:cubicBezTo>
                        <a:pt x="47046" y="45400"/>
                        <a:pt x="28760" y="53119"/>
                        <a:pt x="45244" y="47625"/>
                      </a:cubicBezTo>
                      <a:cubicBezTo>
                        <a:pt x="46831" y="45244"/>
                        <a:pt x="47982" y="42505"/>
                        <a:pt x="50006" y="40481"/>
                      </a:cubicBezTo>
                      <a:cubicBezTo>
                        <a:pt x="54623" y="35864"/>
                        <a:pt x="58483" y="35274"/>
                        <a:pt x="64294" y="33337"/>
                      </a:cubicBezTo>
                      <a:cubicBezTo>
                        <a:pt x="65881" y="30956"/>
                        <a:pt x="66629" y="27710"/>
                        <a:pt x="69056" y="26193"/>
                      </a:cubicBezTo>
                      <a:cubicBezTo>
                        <a:pt x="73313" y="23532"/>
                        <a:pt x="83344" y="21431"/>
                        <a:pt x="83344" y="21431"/>
                      </a:cubicBezTo>
                      <a:cubicBezTo>
                        <a:pt x="103800" y="7791"/>
                        <a:pt x="77927" y="24138"/>
                        <a:pt x="97631" y="14287"/>
                      </a:cubicBezTo>
                      <a:cubicBezTo>
                        <a:pt x="105477" y="10364"/>
                        <a:pt x="103276" y="8473"/>
                        <a:pt x="111919" y="7143"/>
                      </a:cubicBezTo>
                      <a:cubicBezTo>
                        <a:pt x="119803" y="5930"/>
                        <a:pt x="127824" y="5816"/>
                        <a:pt x="135731" y="4762"/>
                      </a:cubicBezTo>
                      <a:cubicBezTo>
                        <a:pt x="139743" y="4227"/>
                        <a:pt x="143614" y="2828"/>
                        <a:pt x="147637" y="2381"/>
                      </a:cubicBezTo>
                      <a:cubicBezTo>
                        <a:pt x="157923" y="1238"/>
                        <a:pt x="168275" y="794"/>
                        <a:pt x="178594" y="0"/>
                      </a:cubicBezTo>
                      <a:cubicBezTo>
                        <a:pt x="191294" y="794"/>
                        <a:pt x="204086" y="662"/>
                        <a:pt x="216694" y="2381"/>
                      </a:cubicBezTo>
                      <a:cubicBezTo>
                        <a:pt x="221668" y="3059"/>
                        <a:pt x="230981" y="7143"/>
                        <a:pt x="230981" y="7143"/>
                      </a:cubicBezTo>
                      <a:cubicBezTo>
                        <a:pt x="233362" y="8731"/>
                        <a:pt x="236240" y="9752"/>
                        <a:pt x="238125" y="11906"/>
                      </a:cubicBezTo>
                      <a:cubicBezTo>
                        <a:pt x="241894" y="16213"/>
                        <a:pt x="247650" y="26193"/>
                        <a:pt x="247650" y="26193"/>
                      </a:cubicBezTo>
                      <a:cubicBezTo>
                        <a:pt x="253096" y="42532"/>
                        <a:pt x="246661" y="22240"/>
                        <a:pt x="252412" y="45243"/>
                      </a:cubicBezTo>
                      <a:cubicBezTo>
                        <a:pt x="253021" y="47678"/>
                        <a:pt x="254000" y="50006"/>
                        <a:pt x="254794" y="52387"/>
                      </a:cubicBezTo>
                      <a:cubicBezTo>
                        <a:pt x="258007" y="74884"/>
                        <a:pt x="258525" y="69651"/>
                        <a:pt x="254794" y="97631"/>
                      </a:cubicBezTo>
                      <a:cubicBezTo>
                        <a:pt x="254462" y="100119"/>
                        <a:pt x="253631" y="102581"/>
                        <a:pt x="252412" y="104775"/>
                      </a:cubicBezTo>
                      <a:cubicBezTo>
                        <a:pt x="249632" y="109778"/>
                        <a:pt x="242887" y="119062"/>
                        <a:pt x="242887" y="119062"/>
                      </a:cubicBezTo>
                      <a:cubicBezTo>
                        <a:pt x="236906" y="137009"/>
                        <a:pt x="244971" y="114896"/>
                        <a:pt x="235744" y="133350"/>
                      </a:cubicBezTo>
                      <a:cubicBezTo>
                        <a:pt x="234621" y="135595"/>
                        <a:pt x="234485" y="138248"/>
                        <a:pt x="233362" y="140493"/>
                      </a:cubicBezTo>
                      <a:cubicBezTo>
                        <a:pt x="232082" y="143053"/>
                        <a:pt x="229880" y="145077"/>
                        <a:pt x="228600" y="147637"/>
                      </a:cubicBezTo>
                      <a:cubicBezTo>
                        <a:pt x="227478" y="149882"/>
                        <a:pt x="227994" y="153006"/>
                        <a:pt x="226219" y="154781"/>
                      </a:cubicBezTo>
                      <a:cubicBezTo>
                        <a:pt x="218031" y="162969"/>
                        <a:pt x="213771" y="163693"/>
                        <a:pt x="204787" y="166687"/>
                      </a:cubicBezTo>
                      <a:cubicBezTo>
                        <a:pt x="202406" y="168275"/>
                        <a:pt x="200204" y="170170"/>
                        <a:pt x="197644" y="171450"/>
                      </a:cubicBezTo>
                      <a:cubicBezTo>
                        <a:pt x="192925" y="173810"/>
                        <a:pt x="182861" y="175436"/>
                        <a:pt x="178594" y="176212"/>
                      </a:cubicBezTo>
                      <a:cubicBezTo>
                        <a:pt x="173844" y="177076"/>
                        <a:pt x="169069" y="177799"/>
                        <a:pt x="164306" y="178593"/>
                      </a:cubicBezTo>
                      <a:lnTo>
                        <a:pt x="142875" y="185737"/>
                      </a:lnTo>
                      <a:lnTo>
                        <a:pt x="135731" y="188118"/>
                      </a:lnTo>
                      <a:cubicBezTo>
                        <a:pt x="133350" y="188912"/>
                        <a:pt x="131082" y="190223"/>
                        <a:pt x="128587" y="190500"/>
                      </a:cubicBezTo>
                      <a:lnTo>
                        <a:pt x="107156" y="192881"/>
                      </a:lnTo>
                      <a:cubicBezTo>
                        <a:pt x="81756" y="192087"/>
                        <a:pt x="56276" y="192670"/>
                        <a:pt x="30956" y="190500"/>
                      </a:cubicBezTo>
                      <a:cubicBezTo>
                        <a:pt x="28104" y="190256"/>
                        <a:pt x="26011" y="187569"/>
                        <a:pt x="23812" y="185737"/>
                      </a:cubicBezTo>
                      <a:cubicBezTo>
                        <a:pt x="18124" y="180996"/>
                        <a:pt x="9186" y="170430"/>
                        <a:pt x="7144" y="164306"/>
                      </a:cubicBezTo>
                      <a:lnTo>
                        <a:pt x="2381" y="150018"/>
                      </a:lnTo>
                      <a:lnTo>
                        <a:pt x="0" y="142875"/>
                      </a:lnTo>
                      <a:cubicBezTo>
                        <a:pt x="794" y="130969"/>
                        <a:pt x="1250" y="119035"/>
                        <a:pt x="2381" y="107156"/>
                      </a:cubicBezTo>
                      <a:cubicBezTo>
                        <a:pt x="2839" y="102349"/>
                        <a:pt x="2905" y="97325"/>
                        <a:pt x="4762" y="92868"/>
                      </a:cubicBezTo>
                      <a:cubicBezTo>
                        <a:pt x="10868" y="78214"/>
                        <a:pt x="16120" y="77360"/>
                        <a:pt x="28575" y="69056"/>
                      </a:cubicBezTo>
                      <a:cubicBezTo>
                        <a:pt x="37198" y="63307"/>
                        <a:pt x="20637" y="66277"/>
                        <a:pt x="21431" y="64293"/>
                      </a:cubicBezTo>
                      <a:close/>
                    </a:path>
                  </a:pathLst>
                </a:cu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sp>
            <p:nvSpPr>
              <p:cNvPr id="162" name="Freeform 113"/>
              <p:cNvSpPr/>
              <p:nvPr/>
            </p:nvSpPr>
            <p:spPr>
              <a:xfrm rot="14787752">
                <a:off x="4331513" y="3094949"/>
                <a:ext cx="107201" cy="102620"/>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63" name="Freeform 87"/>
              <p:cNvSpPr/>
              <p:nvPr/>
            </p:nvSpPr>
            <p:spPr>
              <a:xfrm rot="14787752">
                <a:off x="4372216" y="3064368"/>
                <a:ext cx="43906" cy="43906"/>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64" name="Freeform 113"/>
              <p:cNvSpPr/>
              <p:nvPr/>
            </p:nvSpPr>
            <p:spPr>
              <a:xfrm rot="14787752">
                <a:off x="4457592" y="3110989"/>
                <a:ext cx="107201" cy="102620"/>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nvGrpSpPr>
              <p:cNvPr id="165" name="组合 216"/>
              <p:cNvGrpSpPr/>
              <p:nvPr/>
            </p:nvGrpSpPr>
            <p:grpSpPr>
              <a:xfrm rot="20956631">
                <a:off x="4641831" y="3036665"/>
                <a:ext cx="356181" cy="211143"/>
                <a:chOff x="4740972" y="2754935"/>
                <a:chExt cx="395586" cy="234504"/>
              </a:xfrm>
            </p:grpSpPr>
            <p:grpSp>
              <p:nvGrpSpPr>
                <p:cNvPr id="175" name="组合 209"/>
                <p:cNvGrpSpPr/>
                <p:nvPr/>
              </p:nvGrpSpPr>
              <p:grpSpPr>
                <a:xfrm rot="15507641">
                  <a:off x="4719006" y="2776901"/>
                  <a:ext cx="179374" cy="135441"/>
                  <a:chOff x="4003758" y="2670201"/>
                  <a:chExt cx="179374" cy="135441"/>
                </a:xfrm>
              </p:grpSpPr>
              <p:sp>
                <p:nvSpPr>
                  <p:cNvPr id="179" name="Freeform 113"/>
                  <p:cNvSpPr/>
                  <p:nvPr/>
                </p:nvSpPr>
                <p:spPr>
                  <a:xfrm>
                    <a:off x="4003758" y="2670201"/>
                    <a:ext cx="119062" cy="113974"/>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80" name="Freeform 87"/>
                  <p:cNvSpPr/>
                  <p:nvPr/>
                </p:nvSpPr>
                <p:spPr>
                  <a:xfrm>
                    <a:off x="4095922" y="2738610"/>
                    <a:ext cx="48764" cy="48764"/>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81" name="Freeform 137"/>
                  <p:cNvSpPr/>
                  <p:nvPr/>
                </p:nvSpPr>
                <p:spPr>
                  <a:xfrm rot="8729882">
                    <a:off x="4119825" y="2758203"/>
                    <a:ext cx="63307" cy="47439"/>
                  </a:xfrm>
                  <a:custGeom>
                    <a:avLst/>
                    <a:gdLst>
                      <a:gd name="connsiteX0" fmla="*/ 21431 w 257401"/>
                      <a:gd name="connsiteY0" fmla="*/ 64293 h 192881"/>
                      <a:gd name="connsiteX1" fmla="*/ 33337 w 257401"/>
                      <a:gd name="connsiteY1" fmla="*/ 57150 h 192881"/>
                      <a:gd name="connsiteX2" fmla="*/ 45244 w 257401"/>
                      <a:gd name="connsiteY2" fmla="*/ 47625 h 192881"/>
                      <a:gd name="connsiteX3" fmla="*/ 50006 w 257401"/>
                      <a:gd name="connsiteY3" fmla="*/ 40481 h 192881"/>
                      <a:gd name="connsiteX4" fmla="*/ 64294 w 257401"/>
                      <a:gd name="connsiteY4" fmla="*/ 33337 h 192881"/>
                      <a:gd name="connsiteX5" fmla="*/ 69056 w 257401"/>
                      <a:gd name="connsiteY5" fmla="*/ 26193 h 192881"/>
                      <a:gd name="connsiteX6" fmla="*/ 83344 w 257401"/>
                      <a:gd name="connsiteY6" fmla="*/ 21431 h 192881"/>
                      <a:gd name="connsiteX7" fmla="*/ 97631 w 257401"/>
                      <a:gd name="connsiteY7" fmla="*/ 14287 h 192881"/>
                      <a:gd name="connsiteX8" fmla="*/ 111919 w 257401"/>
                      <a:gd name="connsiteY8" fmla="*/ 7143 h 192881"/>
                      <a:gd name="connsiteX9" fmla="*/ 135731 w 257401"/>
                      <a:gd name="connsiteY9" fmla="*/ 4762 h 192881"/>
                      <a:gd name="connsiteX10" fmla="*/ 147637 w 257401"/>
                      <a:gd name="connsiteY10" fmla="*/ 2381 h 192881"/>
                      <a:gd name="connsiteX11" fmla="*/ 178594 w 257401"/>
                      <a:gd name="connsiteY11" fmla="*/ 0 h 192881"/>
                      <a:gd name="connsiteX12" fmla="*/ 216694 w 257401"/>
                      <a:gd name="connsiteY12" fmla="*/ 2381 h 192881"/>
                      <a:gd name="connsiteX13" fmla="*/ 230981 w 257401"/>
                      <a:gd name="connsiteY13" fmla="*/ 7143 h 192881"/>
                      <a:gd name="connsiteX14" fmla="*/ 238125 w 257401"/>
                      <a:gd name="connsiteY14" fmla="*/ 11906 h 192881"/>
                      <a:gd name="connsiteX15" fmla="*/ 247650 w 257401"/>
                      <a:gd name="connsiteY15" fmla="*/ 26193 h 192881"/>
                      <a:gd name="connsiteX16" fmla="*/ 252412 w 257401"/>
                      <a:gd name="connsiteY16" fmla="*/ 45243 h 192881"/>
                      <a:gd name="connsiteX17" fmla="*/ 254794 w 257401"/>
                      <a:gd name="connsiteY17" fmla="*/ 52387 h 192881"/>
                      <a:gd name="connsiteX18" fmla="*/ 254794 w 257401"/>
                      <a:gd name="connsiteY18" fmla="*/ 97631 h 192881"/>
                      <a:gd name="connsiteX19" fmla="*/ 252412 w 257401"/>
                      <a:gd name="connsiteY19" fmla="*/ 104775 h 192881"/>
                      <a:gd name="connsiteX20" fmla="*/ 242887 w 257401"/>
                      <a:gd name="connsiteY20" fmla="*/ 119062 h 192881"/>
                      <a:gd name="connsiteX21" fmla="*/ 235744 w 257401"/>
                      <a:gd name="connsiteY21" fmla="*/ 133350 h 192881"/>
                      <a:gd name="connsiteX22" fmla="*/ 233362 w 257401"/>
                      <a:gd name="connsiteY22" fmla="*/ 140493 h 192881"/>
                      <a:gd name="connsiteX23" fmla="*/ 228600 w 257401"/>
                      <a:gd name="connsiteY23" fmla="*/ 147637 h 192881"/>
                      <a:gd name="connsiteX24" fmla="*/ 226219 w 257401"/>
                      <a:gd name="connsiteY24" fmla="*/ 154781 h 192881"/>
                      <a:gd name="connsiteX25" fmla="*/ 204787 w 257401"/>
                      <a:gd name="connsiteY25" fmla="*/ 166687 h 192881"/>
                      <a:gd name="connsiteX26" fmla="*/ 197644 w 257401"/>
                      <a:gd name="connsiteY26" fmla="*/ 171450 h 192881"/>
                      <a:gd name="connsiteX27" fmla="*/ 178594 w 257401"/>
                      <a:gd name="connsiteY27" fmla="*/ 176212 h 192881"/>
                      <a:gd name="connsiteX28" fmla="*/ 164306 w 257401"/>
                      <a:gd name="connsiteY28" fmla="*/ 178593 h 192881"/>
                      <a:gd name="connsiteX29" fmla="*/ 142875 w 257401"/>
                      <a:gd name="connsiteY29" fmla="*/ 185737 h 192881"/>
                      <a:gd name="connsiteX30" fmla="*/ 135731 w 257401"/>
                      <a:gd name="connsiteY30" fmla="*/ 188118 h 192881"/>
                      <a:gd name="connsiteX31" fmla="*/ 128587 w 257401"/>
                      <a:gd name="connsiteY31" fmla="*/ 190500 h 192881"/>
                      <a:gd name="connsiteX32" fmla="*/ 107156 w 257401"/>
                      <a:gd name="connsiteY32" fmla="*/ 192881 h 192881"/>
                      <a:gd name="connsiteX33" fmla="*/ 30956 w 257401"/>
                      <a:gd name="connsiteY33" fmla="*/ 190500 h 192881"/>
                      <a:gd name="connsiteX34" fmla="*/ 23812 w 257401"/>
                      <a:gd name="connsiteY34" fmla="*/ 185737 h 192881"/>
                      <a:gd name="connsiteX35" fmla="*/ 7144 w 257401"/>
                      <a:gd name="connsiteY35" fmla="*/ 164306 h 192881"/>
                      <a:gd name="connsiteX36" fmla="*/ 2381 w 257401"/>
                      <a:gd name="connsiteY36" fmla="*/ 150018 h 192881"/>
                      <a:gd name="connsiteX37" fmla="*/ 0 w 257401"/>
                      <a:gd name="connsiteY37" fmla="*/ 142875 h 192881"/>
                      <a:gd name="connsiteX38" fmla="*/ 2381 w 257401"/>
                      <a:gd name="connsiteY38" fmla="*/ 107156 h 192881"/>
                      <a:gd name="connsiteX39" fmla="*/ 4762 w 257401"/>
                      <a:gd name="connsiteY39" fmla="*/ 92868 h 192881"/>
                      <a:gd name="connsiteX40" fmla="*/ 28575 w 257401"/>
                      <a:gd name="connsiteY40" fmla="*/ 69056 h 192881"/>
                      <a:gd name="connsiteX41" fmla="*/ 21431 w 257401"/>
                      <a:gd name="connsiteY41" fmla="*/ 64293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7401" h="192881">
                        <a:moveTo>
                          <a:pt x="21431" y="64293"/>
                        </a:moveTo>
                        <a:cubicBezTo>
                          <a:pt x="22225" y="62309"/>
                          <a:pt x="29823" y="60162"/>
                          <a:pt x="33337" y="57150"/>
                        </a:cubicBezTo>
                        <a:cubicBezTo>
                          <a:pt x="47046" y="45400"/>
                          <a:pt x="28760" y="53119"/>
                          <a:pt x="45244" y="47625"/>
                        </a:cubicBezTo>
                        <a:cubicBezTo>
                          <a:pt x="46831" y="45244"/>
                          <a:pt x="47982" y="42505"/>
                          <a:pt x="50006" y="40481"/>
                        </a:cubicBezTo>
                        <a:cubicBezTo>
                          <a:pt x="54623" y="35864"/>
                          <a:pt x="58483" y="35274"/>
                          <a:pt x="64294" y="33337"/>
                        </a:cubicBezTo>
                        <a:cubicBezTo>
                          <a:pt x="65881" y="30956"/>
                          <a:pt x="66629" y="27710"/>
                          <a:pt x="69056" y="26193"/>
                        </a:cubicBezTo>
                        <a:cubicBezTo>
                          <a:pt x="73313" y="23532"/>
                          <a:pt x="83344" y="21431"/>
                          <a:pt x="83344" y="21431"/>
                        </a:cubicBezTo>
                        <a:cubicBezTo>
                          <a:pt x="103800" y="7791"/>
                          <a:pt x="77927" y="24138"/>
                          <a:pt x="97631" y="14287"/>
                        </a:cubicBezTo>
                        <a:cubicBezTo>
                          <a:pt x="105477" y="10364"/>
                          <a:pt x="103276" y="8473"/>
                          <a:pt x="111919" y="7143"/>
                        </a:cubicBezTo>
                        <a:cubicBezTo>
                          <a:pt x="119803" y="5930"/>
                          <a:pt x="127824" y="5816"/>
                          <a:pt x="135731" y="4762"/>
                        </a:cubicBezTo>
                        <a:cubicBezTo>
                          <a:pt x="139743" y="4227"/>
                          <a:pt x="143614" y="2828"/>
                          <a:pt x="147637" y="2381"/>
                        </a:cubicBezTo>
                        <a:cubicBezTo>
                          <a:pt x="157923" y="1238"/>
                          <a:pt x="168275" y="794"/>
                          <a:pt x="178594" y="0"/>
                        </a:cubicBezTo>
                        <a:cubicBezTo>
                          <a:pt x="191294" y="794"/>
                          <a:pt x="204086" y="662"/>
                          <a:pt x="216694" y="2381"/>
                        </a:cubicBezTo>
                        <a:cubicBezTo>
                          <a:pt x="221668" y="3059"/>
                          <a:pt x="230981" y="7143"/>
                          <a:pt x="230981" y="7143"/>
                        </a:cubicBezTo>
                        <a:cubicBezTo>
                          <a:pt x="233362" y="8731"/>
                          <a:pt x="236240" y="9752"/>
                          <a:pt x="238125" y="11906"/>
                        </a:cubicBezTo>
                        <a:cubicBezTo>
                          <a:pt x="241894" y="16213"/>
                          <a:pt x="247650" y="26193"/>
                          <a:pt x="247650" y="26193"/>
                        </a:cubicBezTo>
                        <a:cubicBezTo>
                          <a:pt x="253096" y="42532"/>
                          <a:pt x="246661" y="22240"/>
                          <a:pt x="252412" y="45243"/>
                        </a:cubicBezTo>
                        <a:cubicBezTo>
                          <a:pt x="253021" y="47678"/>
                          <a:pt x="254000" y="50006"/>
                          <a:pt x="254794" y="52387"/>
                        </a:cubicBezTo>
                        <a:cubicBezTo>
                          <a:pt x="258007" y="74884"/>
                          <a:pt x="258525" y="69651"/>
                          <a:pt x="254794" y="97631"/>
                        </a:cubicBezTo>
                        <a:cubicBezTo>
                          <a:pt x="254462" y="100119"/>
                          <a:pt x="253631" y="102581"/>
                          <a:pt x="252412" y="104775"/>
                        </a:cubicBezTo>
                        <a:cubicBezTo>
                          <a:pt x="249632" y="109778"/>
                          <a:pt x="242887" y="119062"/>
                          <a:pt x="242887" y="119062"/>
                        </a:cubicBezTo>
                        <a:cubicBezTo>
                          <a:pt x="236906" y="137009"/>
                          <a:pt x="244971" y="114896"/>
                          <a:pt x="235744" y="133350"/>
                        </a:cubicBezTo>
                        <a:cubicBezTo>
                          <a:pt x="234621" y="135595"/>
                          <a:pt x="234485" y="138248"/>
                          <a:pt x="233362" y="140493"/>
                        </a:cubicBezTo>
                        <a:cubicBezTo>
                          <a:pt x="232082" y="143053"/>
                          <a:pt x="229880" y="145077"/>
                          <a:pt x="228600" y="147637"/>
                        </a:cubicBezTo>
                        <a:cubicBezTo>
                          <a:pt x="227478" y="149882"/>
                          <a:pt x="227994" y="153006"/>
                          <a:pt x="226219" y="154781"/>
                        </a:cubicBezTo>
                        <a:cubicBezTo>
                          <a:pt x="218031" y="162969"/>
                          <a:pt x="213771" y="163693"/>
                          <a:pt x="204787" y="166687"/>
                        </a:cubicBezTo>
                        <a:cubicBezTo>
                          <a:pt x="202406" y="168275"/>
                          <a:pt x="200204" y="170170"/>
                          <a:pt x="197644" y="171450"/>
                        </a:cubicBezTo>
                        <a:cubicBezTo>
                          <a:pt x="192925" y="173810"/>
                          <a:pt x="182861" y="175436"/>
                          <a:pt x="178594" y="176212"/>
                        </a:cubicBezTo>
                        <a:cubicBezTo>
                          <a:pt x="173844" y="177076"/>
                          <a:pt x="169069" y="177799"/>
                          <a:pt x="164306" y="178593"/>
                        </a:cubicBezTo>
                        <a:lnTo>
                          <a:pt x="142875" y="185737"/>
                        </a:lnTo>
                        <a:lnTo>
                          <a:pt x="135731" y="188118"/>
                        </a:lnTo>
                        <a:cubicBezTo>
                          <a:pt x="133350" y="188912"/>
                          <a:pt x="131082" y="190223"/>
                          <a:pt x="128587" y="190500"/>
                        </a:cubicBezTo>
                        <a:lnTo>
                          <a:pt x="107156" y="192881"/>
                        </a:lnTo>
                        <a:cubicBezTo>
                          <a:pt x="81756" y="192087"/>
                          <a:pt x="56276" y="192670"/>
                          <a:pt x="30956" y="190500"/>
                        </a:cubicBezTo>
                        <a:cubicBezTo>
                          <a:pt x="28104" y="190256"/>
                          <a:pt x="26011" y="187569"/>
                          <a:pt x="23812" y="185737"/>
                        </a:cubicBezTo>
                        <a:cubicBezTo>
                          <a:pt x="18124" y="180996"/>
                          <a:pt x="9186" y="170430"/>
                          <a:pt x="7144" y="164306"/>
                        </a:cubicBezTo>
                        <a:lnTo>
                          <a:pt x="2381" y="150018"/>
                        </a:lnTo>
                        <a:lnTo>
                          <a:pt x="0" y="142875"/>
                        </a:lnTo>
                        <a:cubicBezTo>
                          <a:pt x="794" y="130969"/>
                          <a:pt x="1250" y="119035"/>
                          <a:pt x="2381" y="107156"/>
                        </a:cubicBezTo>
                        <a:cubicBezTo>
                          <a:pt x="2839" y="102349"/>
                          <a:pt x="2905" y="97325"/>
                          <a:pt x="4762" y="92868"/>
                        </a:cubicBezTo>
                        <a:cubicBezTo>
                          <a:pt x="10868" y="78214"/>
                          <a:pt x="16120" y="77360"/>
                          <a:pt x="28575" y="69056"/>
                        </a:cubicBezTo>
                        <a:cubicBezTo>
                          <a:pt x="37198" y="63307"/>
                          <a:pt x="20637" y="66277"/>
                          <a:pt x="21431" y="64293"/>
                        </a:cubicBezTo>
                        <a:close/>
                      </a:path>
                    </a:pathLst>
                  </a:cu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sp>
              <p:nvSpPr>
                <p:cNvPr id="176" name="Freeform 113"/>
                <p:cNvSpPr/>
                <p:nvPr/>
              </p:nvSpPr>
              <p:spPr>
                <a:xfrm rot="14787752">
                  <a:off x="4880012" y="2855107"/>
                  <a:ext cx="119062" cy="113974"/>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77" name="Freeform 87"/>
                <p:cNvSpPr/>
                <p:nvPr/>
              </p:nvSpPr>
              <p:spPr>
                <a:xfrm rot="14787752">
                  <a:off x="4925218" y="2821142"/>
                  <a:ext cx="48764" cy="48764"/>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78" name="Freeform 113"/>
                <p:cNvSpPr/>
                <p:nvPr/>
              </p:nvSpPr>
              <p:spPr>
                <a:xfrm rot="14787752">
                  <a:off x="5020040" y="2872921"/>
                  <a:ext cx="119062" cy="113974"/>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grpSp>
            <p:nvGrpSpPr>
              <p:cNvPr id="166" name="组合 217"/>
              <p:cNvGrpSpPr/>
              <p:nvPr/>
            </p:nvGrpSpPr>
            <p:grpSpPr>
              <a:xfrm rot="20107136">
                <a:off x="5114037" y="3010161"/>
                <a:ext cx="356181" cy="211143"/>
                <a:chOff x="4740972" y="2754935"/>
                <a:chExt cx="395586" cy="234504"/>
              </a:xfrm>
            </p:grpSpPr>
            <p:grpSp>
              <p:nvGrpSpPr>
                <p:cNvPr id="168" name="组合 218"/>
                <p:cNvGrpSpPr/>
                <p:nvPr/>
              </p:nvGrpSpPr>
              <p:grpSpPr>
                <a:xfrm rot="15507641">
                  <a:off x="4719006" y="2776901"/>
                  <a:ext cx="179374" cy="135441"/>
                  <a:chOff x="4003758" y="2670201"/>
                  <a:chExt cx="179374" cy="135441"/>
                </a:xfrm>
              </p:grpSpPr>
              <p:sp>
                <p:nvSpPr>
                  <p:cNvPr id="172" name="Freeform 113"/>
                  <p:cNvSpPr/>
                  <p:nvPr/>
                </p:nvSpPr>
                <p:spPr>
                  <a:xfrm>
                    <a:off x="4003758" y="2670201"/>
                    <a:ext cx="119062" cy="113974"/>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73" name="Freeform 87"/>
                  <p:cNvSpPr/>
                  <p:nvPr/>
                </p:nvSpPr>
                <p:spPr>
                  <a:xfrm>
                    <a:off x="4095922" y="2738610"/>
                    <a:ext cx="48764" cy="48764"/>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74" name="Freeform 137"/>
                  <p:cNvSpPr/>
                  <p:nvPr/>
                </p:nvSpPr>
                <p:spPr>
                  <a:xfrm rot="8729882">
                    <a:off x="4119825" y="2758203"/>
                    <a:ext cx="63307" cy="47439"/>
                  </a:xfrm>
                  <a:custGeom>
                    <a:avLst/>
                    <a:gdLst>
                      <a:gd name="connsiteX0" fmla="*/ 21431 w 257401"/>
                      <a:gd name="connsiteY0" fmla="*/ 64293 h 192881"/>
                      <a:gd name="connsiteX1" fmla="*/ 33337 w 257401"/>
                      <a:gd name="connsiteY1" fmla="*/ 57150 h 192881"/>
                      <a:gd name="connsiteX2" fmla="*/ 45244 w 257401"/>
                      <a:gd name="connsiteY2" fmla="*/ 47625 h 192881"/>
                      <a:gd name="connsiteX3" fmla="*/ 50006 w 257401"/>
                      <a:gd name="connsiteY3" fmla="*/ 40481 h 192881"/>
                      <a:gd name="connsiteX4" fmla="*/ 64294 w 257401"/>
                      <a:gd name="connsiteY4" fmla="*/ 33337 h 192881"/>
                      <a:gd name="connsiteX5" fmla="*/ 69056 w 257401"/>
                      <a:gd name="connsiteY5" fmla="*/ 26193 h 192881"/>
                      <a:gd name="connsiteX6" fmla="*/ 83344 w 257401"/>
                      <a:gd name="connsiteY6" fmla="*/ 21431 h 192881"/>
                      <a:gd name="connsiteX7" fmla="*/ 97631 w 257401"/>
                      <a:gd name="connsiteY7" fmla="*/ 14287 h 192881"/>
                      <a:gd name="connsiteX8" fmla="*/ 111919 w 257401"/>
                      <a:gd name="connsiteY8" fmla="*/ 7143 h 192881"/>
                      <a:gd name="connsiteX9" fmla="*/ 135731 w 257401"/>
                      <a:gd name="connsiteY9" fmla="*/ 4762 h 192881"/>
                      <a:gd name="connsiteX10" fmla="*/ 147637 w 257401"/>
                      <a:gd name="connsiteY10" fmla="*/ 2381 h 192881"/>
                      <a:gd name="connsiteX11" fmla="*/ 178594 w 257401"/>
                      <a:gd name="connsiteY11" fmla="*/ 0 h 192881"/>
                      <a:gd name="connsiteX12" fmla="*/ 216694 w 257401"/>
                      <a:gd name="connsiteY12" fmla="*/ 2381 h 192881"/>
                      <a:gd name="connsiteX13" fmla="*/ 230981 w 257401"/>
                      <a:gd name="connsiteY13" fmla="*/ 7143 h 192881"/>
                      <a:gd name="connsiteX14" fmla="*/ 238125 w 257401"/>
                      <a:gd name="connsiteY14" fmla="*/ 11906 h 192881"/>
                      <a:gd name="connsiteX15" fmla="*/ 247650 w 257401"/>
                      <a:gd name="connsiteY15" fmla="*/ 26193 h 192881"/>
                      <a:gd name="connsiteX16" fmla="*/ 252412 w 257401"/>
                      <a:gd name="connsiteY16" fmla="*/ 45243 h 192881"/>
                      <a:gd name="connsiteX17" fmla="*/ 254794 w 257401"/>
                      <a:gd name="connsiteY17" fmla="*/ 52387 h 192881"/>
                      <a:gd name="connsiteX18" fmla="*/ 254794 w 257401"/>
                      <a:gd name="connsiteY18" fmla="*/ 97631 h 192881"/>
                      <a:gd name="connsiteX19" fmla="*/ 252412 w 257401"/>
                      <a:gd name="connsiteY19" fmla="*/ 104775 h 192881"/>
                      <a:gd name="connsiteX20" fmla="*/ 242887 w 257401"/>
                      <a:gd name="connsiteY20" fmla="*/ 119062 h 192881"/>
                      <a:gd name="connsiteX21" fmla="*/ 235744 w 257401"/>
                      <a:gd name="connsiteY21" fmla="*/ 133350 h 192881"/>
                      <a:gd name="connsiteX22" fmla="*/ 233362 w 257401"/>
                      <a:gd name="connsiteY22" fmla="*/ 140493 h 192881"/>
                      <a:gd name="connsiteX23" fmla="*/ 228600 w 257401"/>
                      <a:gd name="connsiteY23" fmla="*/ 147637 h 192881"/>
                      <a:gd name="connsiteX24" fmla="*/ 226219 w 257401"/>
                      <a:gd name="connsiteY24" fmla="*/ 154781 h 192881"/>
                      <a:gd name="connsiteX25" fmla="*/ 204787 w 257401"/>
                      <a:gd name="connsiteY25" fmla="*/ 166687 h 192881"/>
                      <a:gd name="connsiteX26" fmla="*/ 197644 w 257401"/>
                      <a:gd name="connsiteY26" fmla="*/ 171450 h 192881"/>
                      <a:gd name="connsiteX27" fmla="*/ 178594 w 257401"/>
                      <a:gd name="connsiteY27" fmla="*/ 176212 h 192881"/>
                      <a:gd name="connsiteX28" fmla="*/ 164306 w 257401"/>
                      <a:gd name="connsiteY28" fmla="*/ 178593 h 192881"/>
                      <a:gd name="connsiteX29" fmla="*/ 142875 w 257401"/>
                      <a:gd name="connsiteY29" fmla="*/ 185737 h 192881"/>
                      <a:gd name="connsiteX30" fmla="*/ 135731 w 257401"/>
                      <a:gd name="connsiteY30" fmla="*/ 188118 h 192881"/>
                      <a:gd name="connsiteX31" fmla="*/ 128587 w 257401"/>
                      <a:gd name="connsiteY31" fmla="*/ 190500 h 192881"/>
                      <a:gd name="connsiteX32" fmla="*/ 107156 w 257401"/>
                      <a:gd name="connsiteY32" fmla="*/ 192881 h 192881"/>
                      <a:gd name="connsiteX33" fmla="*/ 30956 w 257401"/>
                      <a:gd name="connsiteY33" fmla="*/ 190500 h 192881"/>
                      <a:gd name="connsiteX34" fmla="*/ 23812 w 257401"/>
                      <a:gd name="connsiteY34" fmla="*/ 185737 h 192881"/>
                      <a:gd name="connsiteX35" fmla="*/ 7144 w 257401"/>
                      <a:gd name="connsiteY35" fmla="*/ 164306 h 192881"/>
                      <a:gd name="connsiteX36" fmla="*/ 2381 w 257401"/>
                      <a:gd name="connsiteY36" fmla="*/ 150018 h 192881"/>
                      <a:gd name="connsiteX37" fmla="*/ 0 w 257401"/>
                      <a:gd name="connsiteY37" fmla="*/ 142875 h 192881"/>
                      <a:gd name="connsiteX38" fmla="*/ 2381 w 257401"/>
                      <a:gd name="connsiteY38" fmla="*/ 107156 h 192881"/>
                      <a:gd name="connsiteX39" fmla="*/ 4762 w 257401"/>
                      <a:gd name="connsiteY39" fmla="*/ 92868 h 192881"/>
                      <a:gd name="connsiteX40" fmla="*/ 28575 w 257401"/>
                      <a:gd name="connsiteY40" fmla="*/ 69056 h 192881"/>
                      <a:gd name="connsiteX41" fmla="*/ 21431 w 257401"/>
                      <a:gd name="connsiteY41" fmla="*/ 64293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7401" h="192881">
                        <a:moveTo>
                          <a:pt x="21431" y="64293"/>
                        </a:moveTo>
                        <a:cubicBezTo>
                          <a:pt x="22225" y="62309"/>
                          <a:pt x="29823" y="60162"/>
                          <a:pt x="33337" y="57150"/>
                        </a:cubicBezTo>
                        <a:cubicBezTo>
                          <a:pt x="47046" y="45400"/>
                          <a:pt x="28760" y="53119"/>
                          <a:pt x="45244" y="47625"/>
                        </a:cubicBezTo>
                        <a:cubicBezTo>
                          <a:pt x="46831" y="45244"/>
                          <a:pt x="47982" y="42505"/>
                          <a:pt x="50006" y="40481"/>
                        </a:cubicBezTo>
                        <a:cubicBezTo>
                          <a:pt x="54623" y="35864"/>
                          <a:pt x="58483" y="35274"/>
                          <a:pt x="64294" y="33337"/>
                        </a:cubicBezTo>
                        <a:cubicBezTo>
                          <a:pt x="65881" y="30956"/>
                          <a:pt x="66629" y="27710"/>
                          <a:pt x="69056" y="26193"/>
                        </a:cubicBezTo>
                        <a:cubicBezTo>
                          <a:pt x="73313" y="23532"/>
                          <a:pt x="83344" y="21431"/>
                          <a:pt x="83344" y="21431"/>
                        </a:cubicBezTo>
                        <a:cubicBezTo>
                          <a:pt x="103800" y="7791"/>
                          <a:pt x="77927" y="24138"/>
                          <a:pt x="97631" y="14287"/>
                        </a:cubicBezTo>
                        <a:cubicBezTo>
                          <a:pt x="105477" y="10364"/>
                          <a:pt x="103276" y="8473"/>
                          <a:pt x="111919" y="7143"/>
                        </a:cubicBezTo>
                        <a:cubicBezTo>
                          <a:pt x="119803" y="5930"/>
                          <a:pt x="127824" y="5816"/>
                          <a:pt x="135731" y="4762"/>
                        </a:cubicBezTo>
                        <a:cubicBezTo>
                          <a:pt x="139743" y="4227"/>
                          <a:pt x="143614" y="2828"/>
                          <a:pt x="147637" y="2381"/>
                        </a:cubicBezTo>
                        <a:cubicBezTo>
                          <a:pt x="157923" y="1238"/>
                          <a:pt x="168275" y="794"/>
                          <a:pt x="178594" y="0"/>
                        </a:cubicBezTo>
                        <a:cubicBezTo>
                          <a:pt x="191294" y="794"/>
                          <a:pt x="204086" y="662"/>
                          <a:pt x="216694" y="2381"/>
                        </a:cubicBezTo>
                        <a:cubicBezTo>
                          <a:pt x="221668" y="3059"/>
                          <a:pt x="230981" y="7143"/>
                          <a:pt x="230981" y="7143"/>
                        </a:cubicBezTo>
                        <a:cubicBezTo>
                          <a:pt x="233362" y="8731"/>
                          <a:pt x="236240" y="9752"/>
                          <a:pt x="238125" y="11906"/>
                        </a:cubicBezTo>
                        <a:cubicBezTo>
                          <a:pt x="241894" y="16213"/>
                          <a:pt x="247650" y="26193"/>
                          <a:pt x="247650" y="26193"/>
                        </a:cubicBezTo>
                        <a:cubicBezTo>
                          <a:pt x="253096" y="42532"/>
                          <a:pt x="246661" y="22240"/>
                          <a:pt x="252412" y="45243"/>
                        </a:cubicBezTo>
                        <a:cubicBezTo>
                          <a:pt x="253021" y="47678"/>
                          <a:pt x="254000" y="50006"/>
                          <a:pt x="254794" y="52387"/>
                        </a:cubicBezTo>
                        <a:cubicBezTo>
                          <a:pt x="258007" y="74884"/>
                          <a:pt x="258525" y="69651"/>
                          <a:pt x="254794" y="97631"/>
                        </a:cubicBezTo>
                        <a:cubicBezTo>
                          <a:pt x="254462" y="100119"/>
                          <a:pt x="253631" y="102581"/>
                          <a:pt x="252412" y="104775"/>
                        </a:cubicBezTo>
                        <a:cubicBezTo>
                          <a:pt x="249632" y="109778"/>
                          <a:pt x="242887" y="119062"/>
                          <a:pt x="242887" y="119062"/>
                        </a:cubicBezTo>
                        <a:cubicBezTo>
                          <a:pt x="236906" y="137009"/>
                          <a:pt x="244971" y="114896"/>
                          <a:pt x="235744" y="133350"/>
                        </a:cubicBezTo>
                        <a:cubicBezTo>
                          <a:pt x="234621" y="135595"/>
                          <a:pt x="234485" y="138248"/>
                          <a:pt x="233362" y="140493"/>
                        </a:cubicBezTo>
                        <a:cubicBezTo>
                          <a:pt x="232082" y="143053"/>
                          <a:pt x="229880" y="145077"/>
                          <a:pt x="228600" y="147637"/>
                        </a:cubicBezTo>
                        <a:cubicBezTo>
                          <a:pt x="227478" y="149882"/>
                          <a:pt x="227994" y="153006"/>
                          <a:pt x="226219" y="154781"/>
                        </a:cubicBezTo>
                        <a:cubicBezTo>
                          <a:pt x="218031" y="162969"/>
                          <a:pt x="213771" y="163693"/>
                          <a:pt x="204787" y="166687"/>
                        </a:cubicBezTo>
                        <a:cubicBezTo>
                          <a:pt x="202406" y="168275"/>
                          <a:pt x="200204" y="170170"/>
                          <a:pt x="197644" y="171450"/>
                        </a:cubicBezTo>
                        <a:cubicBezTo>
                          <a:pt x="192925" y="173810"/>
                          <a:pt x="182861" y="175436"/>
                          <a:pt x="178594" y="176212"/>
                        </a:cubicBezTo>
                        <a:cubicBezTo>
                          <a:pt x="173844" y="177076"/>
                          <a:pt x="169069" y="177799"/>
                          <a:pt x="164306" y="178593"/>
                        </a:cubicBezTo>
                        <a:lnTo>
                          <a:pt x="142875" y="185737"/>
                        </a:lnTo>
                        <a:lnTo>
                          <a:pt x="135731" y="188118"/>
                        </a:lnTo>
                        <a:cubicBezTo>
                          <a:pt x="133350" y="188912"/>
                          <a:pt x="131082" y="190223"/>
                          <a:pt x="128587" y="190500"/>
                        </a:cubicBezTo>
                        <a:lnTo>
                          <a:pt x="107156" y="192881"/>
                        </a:lnTo>
                        <a:cubicBezTo>
                          <a:pt x="81756" y="192087"/>
                          <a:pt x="56276" y="192670"/>
                          <a:pt x="30956" y="190500"/>
                        </a:cubicBezTo>
                        <a:cubicBezTo>
                          <a:pt x="28104" y="190256"/>
                          <a:pt x="26011" y="187569"/>
                          <a:pt x="23812" y="185737"/>
                        </a:cubicBezTo>
                        <a:cubicBezTo>
                          <a:pt x="18124" y="180996"/>
                          <a:pt x="9186" y="170430"/>
                          <a:pt x="7144" y="164306"/>
                        </a:cubicBezTo>
                        <a:lnTo>
                          <a:pt x="2381" y="150018"/>
                        </a:lnTo>
                        <a:lnTo>
                          <a:pt x="0" y="142875"/>
                        </a:lnTo>
                        <a:cubicBezTo>
                          <a:pt x="794" y="130969"/>
                          <a:pt x="1250" y="119035"/>
                          <a:pt x="2381" y="107156"/>
                        </a:cubicBezTo>
                        <a:cubicBezTo>
                          <a:pt x="2839" y="102349"/>
                          <a:pt x="2905" y="97325"/>
                          <a:pt x="4762" y="92868"/>
                        </a:cubicBezTo>
                        <a:cubicBezTo>
                          <a:pt x="10868" y="78214"/>
                          <a:pt x="16120" y="77360"/>
                          <a:pt x="28575" y="69056"/>
                        </a:cubicBezTo>
                        <a:cubicBezTo>
                          <a:pt x="37198" y="63307"/>
                          <a:pt x="20637" y="66277"/>
                          <a:pt x="21431" y="64293"/>
                        </a:cubicBezTo>
                        <a:close/>
                      </a:path>
                    </a:pathLst>
                  </a:cu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sp>
              <p:nvSpPr>
                <p:cNvPr id="169" name="Freeform 113"/>
                <p:cNvSpPr/>
                <p:nvPr/>
              </p:nvSpPr>
              <p:spPr>
                <a:xfrm rot="14787752">
                  <a:off x="4880012" y="2855107"/>
                  <a:ext cx="119062" cy="113974"/>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70" name="Freeform 87"/>
                <p:cNvSpPr/>
                <p:nvPr/>
              </p:nvSpPr>
              <p:spPr>
                <a:xfrm rot="14787752">
                  <a:off x="4925218" y="2821142"/>
                  <a:ext cx="48764" cy="48764"/>
                </a:xfrm>
                <a:custGeom>
                  <a:avLst/>
                  <a:gdLst>
                    <a:gd name="connsiteX0" fmla="*/ 79899 w 198268"/>
                    <a:gd name="connsiteY0" fmla="*/ 0 h 198268"/>
                    <a:gd name="connsiteX1" fmla="*/ 94695 w 198268"/>
                    <a:gd name="connsiteY1" fmla="*/ 5918 h 198268"/>
                    <a:gd name="connsiteX2" fmla="*/ 100613 w 198268"/>
                    <a:gd name="connsiteY2" fmla="*/ 11837 h 198268"/>
                    <a:gd name="connsiteX3" fmla="*/ 109491 w 198268"/>
                    <a:gd name="connsiteY3" fmla="*/ 14796 h 198268"/>
                    <a:gd name="connsiteX4" fmla="*/ 118369 w 198268"/>
                    <a:gd name="connsiteY4" fmla="*/ 20714 h 198268"/>
                    <a:gd name="connsiteX5" fmla="*/ 136124 w 198268"/>
                    <a:gd name="connsiteY5" fmla="*/ 26633 h 198268"/>
                    <a:gd name="connsiteX6" fmla="*/ 153879 w 198268"/>
                    <a:gd name="connsiteY6" fmla="*/ 35510 h 198268"/>
                    <a:gd name="connsiteX7" fmla="*/ 177553 w 198268"/>
                    <a:gd name="connsiteY7" fmla="*/ 47347 h 198268"/>
                    <a:gd name="connsiteX8" fmla="*/ 186431 w 198268"/>
                    <a:gd name="connsiteY8" fmla="*/ 50307 h 198268"/>
                    <a:gd name="connsiteX9" fmla="*/ 195308 w 198268"/>
                    <a:gd name="connsiteY9" fmla="*/ 53266 h 198268"/>
                    <a:gd name="connsiteX10" fmla="*/ 198268 w 198268"/>
                    <a:gd name="connsiteY10" fmla="*/ 62143 h 198268"/>
                    <a:gd name="connsiteX11" fmla="*/ 189390 w 198268"/>
                    <a:gd name="connsiteY11" fmla="*/ 76940 h 198268"/>
                    <a:gd name="connsiteX12" fmla="*/ 180512 w 198268"/>
                    <a:gd name="connsiteY12" fmla="*/ 82858 h 198268"/>
                    <a:gd name="connsiteX13" fmla="*/ 171635 w 198268"/>
                    <a:gd name="connsiteY13" fmla="*/ 85817 h 198268"/>
                    <a:gd name="connsiteX14" fmla="*/ 162757 w 198268"/>
                    <a:gd name="connsiteY14" fmla="*/ 91736 h 198268"/>
                    <a:gd name="connsiteX15" fmla="*/ 150920 w 198268"/>
                    <a:gd name="connsiteY15" fmla="*/ 103573 h 198268"/>
                    <a:gd name="connsiteX16" fmla="*/ 142042 w 198268"/>
                    <a:gd name="connsiteY16" fmla="*/ 109491 h 198268"/>
                    <a:gd name="connsiteX17" fmla="*/ 139083 w 198268"/>
                    <a:gd name="connsiteY17" fmla="*/ 118369 h 198268"/>
                    <a:gd name="connsiteX18" fmla="*/ 130205 w 198268"/>
                    <a:gd name="connsiteY18" fmla="*/ 124287 h 198268"/>
                    <a:gd name="connsiteX19" fmla="*/ 124287 w 198268"/>
                    <a:gd name="connsiteY19" fmla="*/ 142042 h 198268"/>
                    <a:gd name="connsiteX20" fmla="*/ 121328 w 198268"/>
                    <a:gd name="connsiteY20" fmla="*/ 150920 h 198268"/>
                    <a:gd name="connsiteX21" fmla="*/ 118369 w 198268"/>
                    <a:gd name="connsiteY21" fmla="*/ 159798 h 198268"/>
                    <a:gd name="connsiteX22" fmla="*/ 115409 w 198268"/>
                    <a:gd name="connsiteY22" fmla="*/ 180512 h 198268"/>
                    <a:gd name="connsiteX23" fmla="*/ 109491 w 198268"/>
                    <a:gd name="connsiteY23" fmla="*/ 198268 h 198268"/>
                    <a:gd name="connsiteX24" fmla="*/ 91736 w 198268"/>
                    <a:gd name="connsiteY24" fmla="*/ 192349 h 198268"/>
                    <a:gd name="connsiteX25" fmla="*/ 79899 w 198268"/>
                    <a:gd name="connsiteY25" fmla="*/ 180512 h 198268"/>
                    <a:gd name="connsiteX26" fmla="*/ 62143 w 198268"/>
                    <a:gd name="connsiteY26" fmla="*/ 171635 h 198268"/>
                    <a:gd name="connsiteX27" fmla="*/ 56225 w 198268"/>
                    <a:gd name="connsiteY27" fmla="*/ 165716 h 198268"/>
                    <a:gd name="connsiteX28" fmla="*/ 38469 w 198268"/>
                    <a:gd name="connsiteY28" fmla="*/ 159798 h 198268"/>
                    <a:gd name="connsiteX29" fmla="*/ 32551 w 198268"/>
                    <a:gd name="connsiteY29" fmla="*/ 153879 h 198268"/>
                    <a:gd name="connsiteX30" fmla="*/ 23673 w 198268"/>
                    <a:gd name="connsiteY30" fmla="*/ 150920 h 198268"/>
                    <a:gd name="connsiteX31" fmla="*/ 8877 w 198268"/>
                    <a:gd name="connsiteY31" fmla="*/ 139083 h 198268"/>
                    <a:gd name="connsiteX32" fmla="*/ 0 w 198268"/>
                    <a:gd name="connsiteY32" fmla="*/ 130206 h 19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98268" h="198268">
                      <a:moveTo>
                        <a:pt x="79899" y="0"/>
                      </a:moveTo>
                      <a:cubicBezTo>
                        <a:pt x="84831" y="1973"/>
                        <a:pt x="90083" y="3282"/>
                        <a:pt x="94695" y="5918"/>
                      </a:cubicBezTo>
                      <a:cubicBezTo>
                        <a:pt x="97117" y="7302"/>
                        <a:pt x="98221" y="10402"/>
                        <a:pt x="100613" y="11837"/>
                      </a:cubicBezTo>
                      <a:cubicBezTo>
                        <a:pt x="103288" y="13442"/>
                        <a:pt x="106701" y="13401"/>
                        <a:pt x="109491" y="14796"/>
                      </a:cubicBezTo>
                      <a:cubicBezTo>
                        <a:pt x="112672" y="16386"/>
                        <a:pt x="115119" y="19270"/>
                        <a:pt x="118369" y="20714"/>
                      </a:cubicBezTo>
                      <a:cubicBezTo>
                        <a:pt x="124070" y="23248"/>
                        <a:pt x="130933" y="23173"/>
                        <a:pt x="136124" y="26633"/>
                      </a:cubicBezTo>
                      <a:cubicBezTo>
                        <a:pt x="147597" y="34281"/>
                        <a:pt x="141628" y="31426"/>
                        <a:pt x="153879" y="35510"/>
                      </a:cubicBezTo>
                      <a:cubicBezTo>
                        <a:pt x="164210" y="45841"/>
                        <a:pt x="157150" y="40546"/>
                        <a:pt x="177553" y="47347"/>
                      </a:cubicBezTo>
                      <a:lnTo>
                        <a:pt x="186431" y="50307"/>
                      </a:lnTo>
                      <a:lnTo>
                        <a:pt x="195308" y="53266"/>
                      </a:lnTo>
                      <a:cubicBezTo>
                        <a:pt x="196295" y="56225"/>
                        <a:pt x="198268" y="59024"/>
                        <a:pt x="198268" y="62143"/>
                      </a:cubicBezTo>
                      <a:cubicBezTo>
                        <a:pt x="198268" y="68776"/>
                        <a:pt x="194077" y="73190"/>
                        <a:pt x="189390" y="76940"/>
                      </a:cubicBezTo>
                      <a:cubicBezTo>
                        <a:pt x="186613" y="79162"/>
                        <a:pt x="183693" y="81268"/>
                        <a:pt x="180512" y="82858"/>
                      </a:cubicBezTo>
                      <a:cubicBezTo>
                        <a:pt x="177722" y="84253"/>
                        <a:pt x="174594" y="84831"/>
                        <a:pt x="171635" y="85817"/>
                      </a:cubicBezTo>
                      <a:cubicBezTo>
                        <a:pt x="168676" y="87790"/>
                        <a:pt x="165457" y="89421"/>
                        <a:pt x="162757" y="91736"/>
                      </a:cubicBezTo>
                      <a:cubicBezTo>
                        <a:pt x="158520" y="95367"/>
                        <a:pt x="155563" y="100478"/>
                        <a:pt x="150920" y="103573"/>
                      </a:cubicBezTo>
                      <a:lnTo>
                        <a:pt x="142042" y="109491"/>
                      </a:lnTo>
                      <a:cubicBezTo>
                        <a:pt x="141056" y="112450"/>
                        <a:pt x="141032" y="115933"/>
                        <a:pt x="139083" y="118369"/>
                      </a:cubicBezTo>
                      <a:cubicBezTo>
                        <a:pt x="136861" y="121146"/>
                        <a:pt x="132090" y="121271"/>
                        <a:pt x="130205" y="124287"/>
                      </a:cubicBezTo>
                      <a:cubicBezTo>
                        <a:pt x="126899" y="129577"/>
                        <a:pt x="126260" y="136124"/>
                        <a:pt x="124287" y="142042"/>
                      </a:cubicBezTo>
                      <a:lnTo>
                        <a:pt x="121328" y="150920"/>
                      </a:lnTo>
                      <a:lnTo>
                        <a:pt x="118369" y="159798"/>
                      </a:lnTo>
                      <a:cubicBezTo>
                        <a:pt x="117382" y="166703"/>
                        <a:pt x="116977" y="173716"/>
                        <a:pt x="115409" y="180512"/>
                      </a:cubicBezTo>
                      <a:cubicBezTo>
                        <a:pt x="114006" y="186591"/>
                        <a:pt x="109491" y="198268"/>
                        <a:pt x="109491" y="198268"/>
                      </a:cubicBezTo>
                      <a:cubicBezTo>
                        <a:pt x="103573" y="196295"/>
                        <a:pt x="96147" y="196760"/>
                        <a:pt x="91736" y="192349"/>
                      </a:cubicBezTo>
                      <a:cubicBezTo>
                        <a:pt x="87790" y="188403"/>
                        <a:pt x="85193" y="182276"/>
                        <a:pt x="79899" y="180512"/>
                      </a:cubicBezTo>
                      <a:cubicBezTo>
                        <a:pt x="70524" y="177387"/>
                        <a:pt x="70337" y="178190"/>
                        <a:pt x="62143" y="171635"/>
                      </a:cubicBezTo>
                      <a:cubicBezTo>
                        <a:pt x="59964" y="169892"/>
                        <a:pt x="58720" y="166964"/>
                        <a:pt x="56225" y="165716"/>
                      </a:cubicBezTo>
                      <a:cubicBezTo>
                        <a:pt x="50645" y="162926"/>
                        <a:pt x="38469" y="159798"/>
                        <a:pt x="38469" y="159798"/>
                      </a:cubicBezTo>
                      <a:cubicBezTo>
                        <a:pt x="36496" y="157825"/>
                        <a:pt x="34943" y="155314"/>
                        <a:pt x="32551" y="153879"/>
                      </a:cubicBezTo>
                      <a:cubicBezTo>
                        <a:pt x="29876" y="152274"/>
                        <a:pt x="26109" y="152869"/>
                        <a:pt x="23673" y="150920"/>
                      </a:cubicBezTo>
                      <a:cubicBezTo>
                        <a:pt x="4551" y="135622"/>
                        <a:pt x="31192" y="146521"/>
                        <a:pt x="8877" y="139083"/>
                      </a:cubicBezTo>
                      <a:cubicBezTo>
                        <a:pt x="2412" y="129385"/>
                        <a:pt x="6515" y="130206"/>
                        <a:pt x="0" y="130206"/>
                      </a:cubicBezTo>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171" name="Freeform 113"/>
                <p:cNvSpPr/>
                <p:nvPr/>
              </p:nvSpPr>
              <p:spPr>
                <a:xfrm rot="14787752">
                  <a:off x="5020040" y="2872921"/>
                  <a:ext cx="119062" cy="113974"/>
                </a:xfrm>
                <a:custGeom>
                  <a:avLst/>
                  <a:gdLst>
                    <a:gd name="connsiteX0" fmla="*/ 4137 w 484094"/>
                    <a:gd name="connsiteY0" fmla="*/ 293766 h 463406"/>
                    <a:gd name="connsiteX1" fmla="*/ 12412 w 484094"/>
                    <a:gd name="connsiteY1" fmla="*/ 248253 h 463406"/>
                    <a:gd name="connsiteX2" fmla="*/ 20687 w 484094"/>
                    <a:gd name="connsiteY2" fmla="*/ 235840 h 463406"/>
                    <a:gd name="connsiteX3" fmla="*/ 24825 w 484094"/>
                    <a:gd name="connsiteY3" fmla="*/ 223428 h 463406"/>
                    <a:gd name="connsiteX4" fmla="*/ 41375 w 484094"/>
                    <a:gd name="connsiteY4" fmla="*/ 198602 h 463406"/>
                    <a:gd name="connsiteX5" fmla="*/ 53788 w 484094"/>
                    <a:gd name="connsiteY5" fmla="*/ 177914 h 463406"/>
                    <a:gd name="connsiteX6" fmla="*/ 74476 w 484094"/>
                    <a:gd name="connsiteY6" fmla="*/ 144814 h 463406"/>
                    <a:gd name="connsiteX7" fmla="*/ 82751 w 484094"/>
                    <a:gd name="connsiteY7" fmla="*/ 119989 h 463406"/>
                    <a:gd name="connsiteX8" fmla="*/ 99301 w 484094"/>
                    <a:gd name="connsiteY8" fmla="*/ 95163 h 463406"/>
                    <a:gd name="connsiteX9" fmla="*/ 107576 w 484094"/>
                    <a:gd name="connsiteY9" fmla="*/ 82751 h 463406"/>
                    <a:gd name="connsiteX10" fmla="*/ 119989 w 484094"/>
                    <a:gd name="connsiteY10" fmla="*/ 57925 h 463406"/>
                    <a:gd name="connsiteX11" fmla="*/ 132402 w 484094"/>
                    <a:gd name="connsiteY11" fmla="*/ 45513 h 463406"/>
                    <a:gd name="connsiteX12" fmla="*/ 165502 w 484094"/>
                    <a:gd name="connsiteY12" fmla="*/ 16550 h 463406"/>
                    <a:gd name="connsiteX13" fmla="*/ 177915 w 484094"/>
                    <a:gd name="connsiteY13" fmla="*/ 12412 h 463406"/>
                    <a:gd name="connsiteX14" fmla="*/ 202740 w 484094"/>
                    <a:gd name="connsiteY14" fmla="*/ 0 h 463406"/>
                    <a:gd name="connsiteX15" fmla="*/ 248253 w 484094"/>
                    <a:gd name="connsiteY15" fmla="*/ 8275 h 463406"/>
                    <a:gd name="connsiteX16" fmla="*/ 273078 w 484094"/>
                    <a:gd name="connsiteY16" fmla="*/ 24825 h 463406"/>
                    <a:gd name="connsiteX17" fmla="*/ 285491 w 484094"/>
                    <a:gd name="connsiteY17" fmla="*/ 33100 h 463406"/>
                    <a:gd name="connsiteX18" fmla="*/ 297904 w 484094"/>
                    <a:gd name="connsiteY18" fmla="*/ 41375 h 463406"/>
                    <a:gd name="connsiteX19" fmla="*/ 331004 w 484094"/>
                    <a:gd name="connsiteY19" fmla="*/ 70338 h 463406"/>
                    <a:gd name="connsiteX20" fmla="*/ 355830 w 484094"/>
                    <a:gd name="connsiteY20" fmla="*/ 86888 h 463406"/>
                    <a:gd name="connsiteX21" fmla="*/ 364105 w 484094"/>
                    <a:gd name="connsiteY21" fmla="*/ 99301 h 463406"/>
                    <a:gd name="connsiteX22" fmla="*/ 401343 w 484094"/>
                    <a:gd name="connsiteY22" fmla="*/ 119989 h 463406"/>
                    <a:gd name="connsiteX23" fmla="*/ 426168 w 484094"/>
                    <a:gd name="connsiteY23" fmla="*/ 132401 h 463406"/>
                    <a:gd name="connsiteX24" fmla="*/ 438581 w 484094"/>
                    <a:gd name="connsiteY24" fmla="*/ 140676 h 463406"/>
                    <a:gd name="connsiteX25" fmla="*/ 446856 w 484094"/>
                    <a:gd name="connsiteY25" fmla="*/ 148952 h 463406"/>
                    <a:gd name="connsiteX26" fmla="*/ 459268 w 484094"/>
                    <a:gd name="connsiteY26" fmla="*/ 153089 h 463406"/>
                    <a:gd name="connsiteX27" fmla="*/ 475819 w 484094"/>
                    <a:gd name="connsiteY27" fmla="*/ 173777 h 463406"/>
                    <a:gd name="connsiteX28" fmla="*/ 484094 w 484094"/>
                    <a:gd name="connsiteY28" fmla="*/ 198602 h 463406"/>
                    <a:gd name="connsiteX29" fmla="*/ 479956 w 484094"/>
                    <a:gd name="connsiteY29" fmla="*/ 227565 h 463406"/>
                    <a:gd name="connsiteX30" fmla="*/ 459268 w 484094"/>
                    <a:gd name="connsiteY30" fmla="*/ 248253 h 463406"/>
                    <a:gd name="connsiteX31" fmla="*/ 442718 w 484094"/>
                    <a:gd name="connsiteY31" fmla="*/ 273078 h 463406"/>
                    <a:gd name="connsiteX32" fmla="*/ 422030 w 484094"/>
                    <a:gd name="connsiteY32" fmla="*/ 289629 h 463406"/>
                    <a:gd name="connsiteX33" fmla="*/ 413755 w 484094"/>
                    <a:gd name="connsiteY33" fmla="*/ 314454 h 463406"/>
                    <a:gd name="connsiteX34" fmla="*/ 397205 w 484094"/>
                    <a:gd name="connsiteY34" fmla="*/ 339279 h 463406"/>
                    <a:gd name="connsiteX35" fmla="*/ 393068 w 484094"/>
                    <a:gd name="connsiteY35" fmla="*/ 351692 h 463406"/>
                    <a:gd name="connsiteX36" fmla="*/ 384792 w 484094"/>
                    <a:gd name="connsiteY36" fmla="*/ 359967 h 463406"/>
                    <a:gd name="connsiteX37" fmla="*/ 376517 w 484094"/>
                    <a:gd name="connsiteY37" fmla="*/ 384792 h 463406"/>
                    <a:gd name="connsiteX38" fmla="*/ 372380 w 484094"/>
                    <a:gd name="connsiteY38" fmla="*/ 397205 h 463406"/>
                    <a:gd name="connsiteX39" fmla="*/ 364105 w 484094"/>
                    <a:gd name="connsiteY39" fmla="*/ 409618 h 463406"/>
                    <a:gd name="connsiteX40" fmla="*/ 355830 w 484094"/>
                    <a:gd name="connsiteY40" fmla="*/ 434443 h 463406"/>
                    <a:gd name="connsiteX41" fmla="*/ 343417 w 484094"/>
                    <a:gd name="connsiteY41" fmla="*/ 459268 h 463406"/>
                    <a:gd name="connsiteX42" fmla="*/ 331004 w 484094"/>
                    <a:gd name="connsiteY42" fmla="*/ 463406 h 463406"/>
                    <a:gd name="connsiteX43" fmla="*/ 273078 w 484094"/>
                    <a:gd name="connsiteY43" fmla="*/ 450993 h 463406"/>
                    <a:gd name="connsiteX44" fmla="*/ 248253 w 484094"/>
                    <a:gd name="connsiteY44" fmla="*/ 442718 h 463406"/>
                    <a:gd name="connsiteX45" fmla="*/ 235840 w 484094"/>
                    <a:gd name="connsiteY45" fmla="*/ 438581 h 463406"/>
                    <a:gd name="connsiteX46" fmla="*/ 202740 w 484094"/>
                    <a:gd name="connsiteY46" fmla="*/ 422030 h 463406"/>
                    <a:gd name="connsiteX47" fmla="*/ 177915 w 484094"/>
                    <a:gd name="connsiteY47" fmla="*/ 405480 h 463406"/>
                    <a:gd name="connsiteX48" fmla="*/ 165502 w 484094"/>
                    <a:gd name="connsiteY48" fmla="*/ 397205 h 463406"/>
                    <a:gd name="connsiteX49" fmla="*/ 153089 w 484094"/>
                    <a:gd name="connsiteY49" fmla="*/ 393067 h 463406"/>
                    <a:gd name="connsiteX50" fmla="*/ 128264 w 484094"/>
                    <a:gd name="connsiteY50" fmla="*/ 376517 h 463406"/>
                    <a:gd name="connsiteX51" fmla="*/ 115851 w 484094"/>
                    <a:gd name="connsiteY51" fmla="*/ 368242 h 463406"/>
                    <a:gd name="connsiteX52" fmla="*/ 103439 w 484094"/>
                    <a:gd name="connsiteY52" fmla="*/ 364105 h 463406"/>
                    <a:gd name="connsiteX53" fmla="*/ 82751 w 484094"/>
                    <a:gd name="connsiteY53" fmla="*/ 351692 h 463406"/>
                    <a:gd name="connsiteX54" fmla="*/ 57925 w 484094"/>
                    <a:gd name="connsiteY54" fmla="*/ 335142 h 463406"/>
                    <a:gd name="connsiteX55" fmla="*/ 45513 w 484094"/>
                    <a:gd name="connsiteY55" fmla="*/ 326867 h 463406"/>
                    <a:gd name="connsiteX56" fmla="*/ 37238 w 484094"/>
                    <a:gd name="connsiteY56" fmla="*/ 318591 h 463406"/>
                    <a:gd name="connsiteX57" fmla="*/ 12412 w 484094"/>
                    <a:gd name="connsiteY57" fmla="*/ 302041 h 463406"/>
                    <a:gd name="connsiteX58" fmla="*/ 0 w 484094"/>
                    <a:gd name="connsiteY58" fmla="*/ 293766 h 463406"/>
                    <a:gd name="connsiteX59" fmla="*/ 4137 w 484094"/>
                    <a:gd name="connsiteY59" fmla="*/ 293766 h 463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4094" h="463406">
                      <a:moveTo>
                        <a:pt x="4137" y="293766"/>
                      </a:moveTo>
                      <a:cubicBezTo>
                        <a:pt x="5563" y="282362"/>
                        <a:pt x="6035" y="261007"/>
                        <a:pt x="12412" y="248253"/>
                      </a:cubicBezTo>
                      <a:cubicBezTo>
                        <a:pt x="14636" y="243805"/>
                        <a:pt x="18463" y="240288"/>
                        <a:pt x="20687" y="235840"/>
                      </a:cubicBezTo>
                      <a:cubicBezTo>
                        <a:pt x="22637" y="231939"/>
                        <a:pt x="22707" y="227240"/>
                        <a:pt x="24825" y="223428"/>
                      </a:cubicBezTo>
                      <a:cubicBezTo>
                        <a:pt x="29655" y="214734"/>
                        <a:pt x="38229" y="208037"/>
                        <a:pt x="41375" y="198602"/>
                      </a:cubicBezTo>
                      <a:cubicBezTo>
                        <a:pt x="46747" y="182489"/>
                        <a:pt x="42429" y="189274"/>
                        <a:pt x="53788" y="177914"/>
                      </a:cubicBezTo>
                      <a:cubicBezTo>
                        <a:pt x="63636" y="148371"/>
                        <a:pt x="54805" y="157927"/>
                        <a:pt x="74476" y="144814"/>
                      </a:cubicBezTo>
                      <a:cubicBezTo>
                        <a:pt x="77234" y="136539"/>
                        <a:pt x="77913" y="127247"/>
                        <a:pt x="82751" y="119989"/>
                      </a:cubicBezTo>
                      <a:lnTo>
                        <a:pt x="99301" y="95163"/>
                      </a:lnTo>
                      <a:cubicBezTo>
                        <a:pt x="102059" y="91026"/>
                        <a:pt x="106003" y="87468"/>
                        <a:pt x="107576" y="82751"/>
                      </a:cubicBezTo>
                      <a:cubicBezTo>
                        <a:pt x="111723" y="70312"/>
                        <a:pt x="111078" y="68618"/>
                        <a:pt x="119989" y="57925"/>
                      </a:cubicBezTo>
                      <a:cubicBezTo>
                        <a:pt x="123735" y="53430"/>
                        <a:pt x="128656" y="50008"/>
                        <a:pt x="132402" y="45513"/>
                      </a:cubicBezTo>
                      <a:cubicBezTo>
                        <a:pt x="145399" y="29916"/>
                        <a:pt x="138128" y="25676"/>
                        <a:pt x="165502" y="16550"/>
                      </a:cubicBezTo>
                      <a:cubicBezTo>
                        <a:pt x="169640" y="15171"/>
                        <a:pt x="174014" y="14363"/>
                        <a:pt x="177915" y="12412"/>
                      </a:cubicBezTo>
                      <a:cubicBezTo>
                        <a:pt x="209990" y="-3626"/>
                        <a:pt x="171546" y="10396"/>
                        <a:pt x="202740" y="0"/>
                      </a:cubicBezTo>
                      <a:cubicBezTo>
                        <a:pt x="209959" y="902"/>
                        <a:pt x="237141" y="2102"/>
                        <a:pt x="248253" y="8275"/>
                      </a:cubicBezTo>
                      <a:cubicBezTo>
                        <a:pt x="256947" y="13105"/>
                        <a:pt x="264803" y="19308"/>
                        <a:pt x="273078" y="24825"/>
                      </a:cubicBezTo>
                      <a:lnTo>
                        <a:pt x="285491" y="33100"/>
                      </a:lnTo>
                      <a:lnTo>
                        <a:pt x="297904" y="41375"/>
                      </a:lnTo>
                      <a:cubicBezTo>
                        <a:pt x="321349" y="76544"/>
                        <a:pt x="282735" y="22069"/>
                        <a:pt x="331004" y="70338"/>
                      </a:cubicBezTo>
                      <a:cubicBezTo>
                        <a:pt x="346501" y="85835"/>
                        <a:pt x="337866" y="80901"/>
                        <a:pt x="355830" y="86888"/>
                      </a:cubicBezTo>
                      <a:cubicBezTo>
                        <a:pt x="358588" y="91026"/>
                        <a:pt x="360363" y="96026"/>
                        <a:pt x="364105" y="99301"/>
                      </a:cubicBezTo>
                      <a:cubicBezTo>
                        <a:pt x="398891" y="129739"/>
                        <a:pt x="376718" y="107676"/>
                        <a:pt x="401343" y="119989"/>
                      </a:cubicBezTo>
                      <a:cubicBezTo>
                        <a:pt x="433418" y="136027"/>
                        <a:pt x="394974" y="122005"/>
                        <a:pt x="426168" y="132401"/>
                      </a:cubicBezTo>
                      <a:cubicBezTo>
                        <a:pt x="430306" y="135159"/>
                        <a:pt x="434698" y="137569"/>
                        <a:pt x="438581" y="140676"/>
                      </a:cubicBezTo>
                      <a:cubicBezTo>
                        <a:pt x="441627" y="143113"/>
                        <a:pt x="443511" y="146945"/>
                        <a:pt x="446856" y="148952"/>
                      </a:cubicBezTo>
                      <a:cubicBezTo>
                        <a:pt x="450596" y="151196"/>
                        <a:pt x="455131" y="151710"/>
                        <a:pt x="459268" y="153089"/>
                      </a:cubicBezTo>
                      <a:cubicBezTo>
                        <a:pt x="466148" y="159968"/>
                        <a:pt x="471642" y="164380"/>
                        <a:pt x="475819" y="173777"/>
                      </a:cubicBezTo>
                      <a:cubicBezTo>
                        <a:pt x="479362" y="181748"/>
                        <a:pt x="484094" y="198602"/>
                        <a:pt x="484094" y="198602"/>
                      </a:cubicBezTo>
                      <a:cubicBezTo>
                        <a:pt x="482715" y="208256"/>
                        <a:pt x="484317" y="218842"/>
                        <a:pt x="479956" y="227565"/>
                      </a:cubicBezTo>
                      <a:cubicBezTo>
                        <a:pt x="475595" y="236288"/>
                        <a:pt x="464678" y="240138"/>
                        <a:pt x="459268" y="248253"/>
                      </a:cubicBezTo>
                      <a:cubicBezTo>
                        <a:pt x="453751" y="256528"/>
                        <a:pt x="450993" y="267561"/>
                        <a:pt x="442718" y="273078"/>
                      </a:cubicBezTo>
                      <a:cubicBezTo>
                        <a:pt x="427060" y="283517"/>
                        <a:pt x="433822" y="277837"/>
                        <a:pt x="422030" y="289629"/>
                      </a:cubicBezTo>
                      <a:cubicBezTo>
                        <a:pt x="419272" y="297904"/>
                        <a:pt x="418593" y="307196"/>
                        <a:pt x="413755" y="314454"/>
                      </a:cubicBezTo>
                      <a:lnTo>
                        <a:pt x="397205" y="339279"/>
                      </a:lnTo>
                      <a:cubicBezTo>
                        <a:pt x="395826" y="343417"/>
                        <a:pt x="395312" y="347952"/>
                        <a:pt x="393068" y="351692"/>
                      </a:cubicBezTo>
                      <a:cubicBezTo>
                        <a:pt x="391061" y="355037"/>
                        <a:pt x="386537" y="356478"/>
                        <a:pt x="384792" y="359967"/>
                      </a:cubicBezTo>
                      <a:cubicBezTo>
                        <a:pt x="380891" y="367769"/>
                        <a:pt x="379275" y="376517"/>
                        <a:pt x="376517" y="384792"/>
                      </a:cubicBezTo>
                      <a:cubicBezTo>
                        <a:pt x="375138" y="388930"/>
                        <a:pt x="374799" y="393576"/>
                        <a:pt x="372380" y="397205"/>
                      </a:cubicBezTo>
                      <a:cubicBezTo>
                        <a:pt x="369622" y="401343"/>
                        <a:pt x="366125" y="405074"/>
                        <a:pt x="364105" y="409618"/>
                      </a:cubicBezTo>
                      <a:cubicBezTo>
                        <a:pt x="360562" y="417589"/>
                        <a:pt x="358588" y="426168"/>
                        <a:pt x="355830" y="434443"/>
                      </a:cubicBezTo>
                      <a:cubicBezTo>
                        <a:pt x="353104" y="442620"/>
                        <a:pt x="350708" y="453435"/>
                        <a:pt x="343417" y="459268"/>
                      </a:cubicBezTo>
                      <a:cubicBezTo>
                        <a:pt x="340011" y="461993"/>
                        <a:pt x="335142" y="462027"/>
                        <a:pt x="331004" y="463406"/>
                      </a:cubicBezTo>
                      <a:cubicBezTo>
                        <a:pt x="289247" y="458186"/>
                        <a:pt x="308453" y="462784"/>
                        <a:pt x="273078" y="450993"/>
                      </a:cubicBezTo>
                      <a:lnTo>
                        <a:pt x="248253" y="442718"/>
                      </a:lnTo>
                      <a:lnTo>
                        <a:pt x="235840" y="438581"/>
                      </a:lnTo>
                      <a:cubicBezTo>
                        <a:pt x="208644" y="411382"/>
                        <a:pt x="259781" y="460058"/>
                        <a:pt x="202740" y="422030"/>
                      </a:cubicBezTo>
                      <a:lnTo>
                        <a:pt x="177915" y="405480"/>
                      </a:lnTo>
                      <a:cubicBezTo>
                        <a:pt x="173777" y="402722"/>
                        <a:pt x="170220" y="398778"/>
                        <a:pt x="165502" y="397205"/>
                      </a:cubicBezTo>
                      <a:cubicBezTo>
                        <a:pt x="161364" y="395826"/>
                        <a:pt x="156902" y="395185"/>
                        <a:pt x="153089" y="393067"/>
                      </a:cubicBezTo>
                      <a:cubicBezTo>
                        <a:pt x="144395" y="388237"/>
                        <a:pt x="136539" y="382034"/>
                        <a:pt x="128264" y="376517"/>
                      </a:cubicBezTo>
                      <a:cubicBezTo>
                        <a:pt x="124126" y="373759"/>
                        <a:pt x="120569" y="369814"/>
                        <a:pt x="115851" y="368242"/>
                      </a:cubicBezTo>
                      <a:lnTo>
                        <a:pt x="103439" y="364105"/>
                      </a:lnTo>
                      <a:cubicBezTo>
                        <a:pt x="84876" y="345539"/>
                        <a:pt x="106920" y="365118"/>
                        <a:pt x="82751" y="351692"/>
                      </a:cubicBezTo>
                      <a:cubicBezTo>
                        <a:pt x="74057" y="346862"/>
                        <a:pt x="66200" y="340659"/>
                        <a:pt x="57925" y="335142"/>
                      </a:cubicBezTo>
                      <a:cubicBezTo>
                        <a:pt x="53788" y="332384"/>
                        <a:pt x="49029" y="330383"/>
                        <a:pt x="45513" y="326867"/>
                      </a:cubicBezTo>
                      <a:cubicBezTo>
                        <a:pt x="42755" y="324108"/>
                        <a:pt x="40359" y="320932"/>
                        <a:pt x="37238" y="318591"/>
                      </a:cubicBezTo>
                      <a:cubicBezTo>
                        <a:pt x="29282" y="312624"/>
                        <a:pt x="20687" y="307558"/>
                        <a:pt x="12412" y="302041"/>
                      </a:cubicBezTo>
                      <a:lnTo>
                        <a:pt x="0" y="293766"/>
                      </a:lnTo>
                      <a:lnTo>
                        <a:pt x="4137" y="293766"/>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grpSp>
          <p:sp>
            <p:nvSpPr>
              <p:cNvPr id="167" name="任意多边形 230"/>
              <p:cNvSpPr/>
              <p:nvPr/>
            </p:nvSpPr>
            <p:spPr>
              <a:xfrm>
                <a:off x="4944205" y="3463487"/>
                <a:ext cx="41165" cy="1312151"/>
              </a:xfrm>
              <a:custGeom>
                <a:avLst/>
                <a:gdLst>
                  <a:gd name="connsiteX0" fmla="*/ 57150 w 57150"/>
                  <a:gd name="connsiteY0" fmla="*/ 0 h 1457325"/>
                  <a:gd name="connsiteX1" fmla="*/ 47625 w 57150"/>
                  <a:gd name="connsiteY1" fmla="*/ 47625 h 1457325"/>
                  <a:gd name="connsiteX2" fmla="*/ 28575 w 57150"/>
                  <a:gd name="connsiteY2" fmla="*/ 76200 h 1457325"/>
                  <a:gd name="connsiteX3" fmla="*/ 19050 w 57150"/>
                  <a:gd name="connsiteY3" fmla="*/ 104775 h 1457325"/>
                  <a:gd name="connsiteX4" fmla="*/ 28575 w 57150"/>
                  <a:gd name="connsiteY4" fmla="*/ 161925 h 1457325"/>
                  <a:gd name="connsiteX5" fmla="*/ 47625 w 57150"/>
                  <a:gd name="connsiteY5" fmla="*/ 219075 h 1457325"/>
                  <a:gd name="connsiteX6" fmla="*/ 19050 w 57150"/>
                  <a:gd name="connsiteY6" fmla="*/ 314325 h 1457325"/>
                  <a:gd name="connsiteX7" fmla="*/ 0 w 57150"/>
                  <a:gd name="connsiteY7" fmla="*/ 371475 h 1457325"/>
                  <a:gd name="connsiteX8" fmla="*/ 9525 w 57150"/>
                  <a:gd name="connsiteY8" fmla="*/ 647700 h 1457325"/>
                  <a:gd name="connsiteX9" fmla="*/ 19050 w 57150"/>
                  <a:gd name="connsiteY9" fmla="*/ 676275 h 1457325"/>
                  <a:gd name="connsiteX10" fmla="*/ 47625 w 57150"/>
                  <a:gd name="connsiteY10" fmla="*/ 704850 h 1457325"/>
                  <a:gd name="connsiteX11" fmla="*/ 38100 w 57150"/>
                  <a:gd name="connsiteY11" fmla="*/ 800100 h 1457325"/>
                  <a:gd name="connsiteX12" fmla="*/ 28575 w 57150"/>
                  <a:gd name="connsiteY12" fmla="*/ 828675 h 1457325"/>
                  <a:gd name="connsiteX13" fmla="*/ 19050 w 57150"/>
                  <a:gd name="connsiteY13" fmla="*/ 962025 h 1457325"/>
                  <a:gd name="connsiteX14" fmla="*/ 0 w 57150"/>
                  <a:gd name="connsiteY14" fmla="*/ 1171575 h 1457325"/>
                  <a:gd name="connsiteX15" fmla="*/ 9525 w 57150"/>
                  <a:gd name="connsiteY15" fmla="*/ 1228725 h 1457325"/>
                  <a:gd name="connsiteX16" fmla="*/ 19050 w 57150"/>
                  <a:gd name="connsiteY16" fmla="*/ 1266825 h 1457325"/>
                  <a:gd name="connsiteX17" fmla="*/ 19050 w 57150"/>
                  <a:gd name="connsiteY17" fmla="*/ 1457325 h 145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7150" h="1457325">
                    <a:moveTo>
                      <a:pt x="57150" y="0"/>
                    </a:moveTo>
                    <a:cubicBezTo>
                      <a:pt x="53975" y="15875"/>
                      <a:pt x="53309" y="32466"/>
                      <a:pt x="47625" y="47625"/>
                    </a:cubicBezTo>
                    <a:cubicBezTo>
                      <a:pt x="43605" y="58344"/>
                      <a:pt x="33695" y="65961"/>
                      <a:pt x="28575" y="76200"/>
                    </a:cubicBezTo>
                    <a:cubicBezTo>
                      <a:pt x="24085" y="85180"/>
                      <a:pt x="22225" y="95250"/>
                      <a:pt x="19050" y="104775"/>
                    </a:cubicBezTo>
                    <a:cubicBezTo>
                      <a:pt x="22225" y="123825"/>
                      <a:pt x="23891" y="143189"/>
                      <a:pt x="28575" y="161925"/>
                    </a:cubicBezTo>
                    <a:cubicBezTo>
                      <a:pt x="33445" y="181406"/>
                      <a:pt x="47625" y="219075"/>
                      <a:pt x="47625" y="219075"/>
                    </a:cubicBezTo>
                    <a:cubicBezTo>
                      <a:pt x="26726" y="365369"/>
                      <a:pt x="55528" y="232250"/>
                      <a:pt x="19050" y="314325"/>
                    </a:cubicBezTo>
                    <a:cubicBezTo>
                      <a:pt x="10895" y="332675"/>
                      <a:pt x="0" y="371475"/>
                      <a:pt x="0" y="371475"/>
                    </a:cubicBezTo>
                    <a:cubicBezTo>
                      <a:pt x="3175" y="463550"/>
                      <a:pt x="3778" y="555750"/>
                      <a:pt x="9525" y="647700"/>
                    </a:cubicBezTo>
                    <a:cubicBezTo>
                      <a:pt x="10151" y="657721"/>
                      <a:pt x="13481" y="667921"/>
                      <a:pt x="19050" y="676275"/>
                    </a:cubicBezTo>
                    <a:cubicBezTo>
                      <a:pt x="26522" y="687483"/>
                      <a:pt x="38100" y="695325"/>
                      <a:pt x="47625" y="704850"/>
                    </a:cubicBezTo>
                    <a:cubicBezTo>
                      <a:pt x="44450" y="736600"/>
                      <a:pt x="42952" y="768563"/>
                      <a:pt x="38100" y="800100"/>
                    </a:cubicBezTo>
                    <a:cubicBezTo>
                      <a:pt x="36573" y="810023"/>
                      <a:pt x="29748" y="818704"/>
                      <a:pt x="28575" y="828675"/>
                    </a:cubicBezTo>
                    <a:cubicBezTo>
                      <a:pt x="23368" y="872933"/>
                      <a:pt x="21746" y="917543"/>
                      <a:pt x="19050" y="962025"/>
                    </a:cubicBezTo>
                    <a:cubicBezTo>
                      <a:pt x="7136" y="1158611"/>
                      <a:pt x="28937" y="1084763"/>
                      <a:pt x="0" y="1171575"/>
                    </a:cubicBezTo>
                    <a:cubicBezTo>
                      <a:pt x="3175" y="1190625"/>
                      <a:pt x="5737" y="1209787"/>
                      <a:pt x="9525" y="1228725"/>
                    </a:cubicBezTo>
                    <a:cubicBezTo>
                      <a:pt x="12092" y="1241562"/>
                      <a:pt x="18505" y="1253745"/>
                      <a:pt x="19050" y="1266825"/>
                    </a:cubicBezTo>
                    <a:cubicBezTo>
                      <a:pt x="21694" y="1330270"/>
                      <a:pt x="19050" y="1393825"/>
                      <a:pt x="19050" y="1457325"/>
                    </a:cubicBezTo>
                  </a:path>
                </a:pathLst>
              </a:custGeom>
              <a:ln>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60" name="Rectangle 8"/>
            <p:cNvSpPr>
              <a:spLocks noChangeArrowheads="1"/>
            </p:cNvSpPr>
            <p:nvPr/>
          </p:nvSpPr>
          <p:spPr bwMode="auto">
            <a:xfrm>
              <a:off x="4969933" y="3712195"/>
              <a:ext cx="778987" cy="16627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Translation </a:t>
              </a:r>
            </a:p>
          </p:txBody>
        </p:sp>
      </p:grpSp>
      <p:sp>
        <p:nvSpPr>
          <p:cNvPr id="185" name="TextBox 184"/>
          <p:cNvSpPr txBox="1"/>
          <p:nvPr/>
        </p:nvSpPr>
        <p:spPr>
          <a:xfrm>
            <a:off x="1690354" y="147467"/>
            <a:ext cx="8534400" cy="584775"/>
          </a:xfrm>
          <a:prstGeom prst="rect">
            <a:avLst/>
          </a:prstGeom>
          <a:noFill/>
        </p:spPr>
        <p:txBody>
          <a:bodyPr wrap="square" rtlCol="0">
            <a:spAutoFit/>
          </a:bodyPr>
          <a:lstStyle/>
          <a:p>
            <a:pPr algn="ctr"/>
            <a:r>
              <a:rPr lang="en-US" altLang="zh-CN" sz="3200" b="1" dirty="0" smtClean="0">
                <a:latin typeface="Airal"/>
                <a:ea typeface="SimHei" pitchFamily="49" charset="-122"/>
                <a:cs typeface="Arial" pitchFamily="34" charset="0"/>
              </a:rPr>
              <a:t>HBV</a:t>
            </a:r>
            <a:r>
              <a:rPr lang="zh-CN" altLang="en-US" sz="3200" b="1" dirty="0" smtClean="0">
                <a:latin typeface="Airal"/>
                <a:ea typeface="SimHei" pitchFamily="49" charset="-122"/>
                <a:cs typeface="Arial" pitchFamily="34" charset="0"/>
              </a:rPr>
              <a:t>生命周期、标志物及潜在药物靶点</a:t>
            </a:r>
            <a:endParaRPr lang="en-US" sz="3200" b="1" dirty="0">
              <a:latin typeface="Airal"/>
              <a:ea typeface="SimHei" pitchFamily="49" charset="-122"/>
              <a:cs typeface="Arial" pitchFamily="34" charset="0"/>
            </a:endParaRPr>
          </a:p>
        </p:txBody>
      </p:sp>
      <p:cxnSp>
        <p:nvCxnSpPr>
          <p:cNvPr id="186" name="直接连接符 185"/>
          <p:cNvCxnSpPr/>
          <p:nvPr/>
        </p:nvCxnSpPr>
        <p:spPr>
          <a:xfrm>
            <a:off x="1887217" y="762000"/>
            <a:ext cx="7924800" cy="0"/>
          </a:xfrm>
          <a:prstGeom prst="line">
            <a:avLst/>
          </a:prstGeom>
          <a:ln w="12700"/>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grpSp>
        <p:nvGrpSpPr>
          <p:cNvPr id="187" name="组合 336"/>
          <p:cNvGrpSpPr/>
          <p:nvPr/>
        </p:nvGrpSpPr>
        <p:grpSpPr>
          <a:xfrm>
            <a:off x="7360713" y="5633253"/>
            <a:ext cx="1315601" cy="615147"/>
            <a:chOff x="6228199" y="5633253"/>
            <a:chExt cx="1315601" cy="615147"/>
          </a:xfrm>
        </p:grpSpPr>
        <p:cxnSp>
          <p:nvCxnSpPr>
            <p:cNvPr id="188" name="直接箭头连接符 114"/>
            <p:cNvCxnSpPr/>
            <p:nvPr/>
          </p:nvCxnSpPr>
          <p:spPr>
            <a:xfrm>
              <a:off x="6228199" y="5770471"/>
              <a:ext cx="411655" cy="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grpSp>
          <p:nvGrpSpPr>
            <p:cNvPr id="189" name="组合 285"/>
            <p:cNvGrpSpPr/>
            <p:nvPr/>
          </p:nvGrpSpPr>
          <p:grpSpPr>
            <a:xfrm>
              <a:off x="6762349" y="5633266"/>
              <a:ext cx="345790" cy="345791"/>
              <a:chOff x="7138988" y="5557838"/>
              <a:chExt cx="388937" cy="409575"/>
            </a:xfrm>
          </p:grpSpPr>
          <p:sp>
            <p:nvSpPr>
              <p:cNvPr id="191" name="AutoShape 3"/>
              <p:cNvSpPr>
                <a:spLocks noChangeAspect="1" noChangeArrowheads="1" noTextEdit="1"/>
              </p:cNvSpPr>
              <p:nvPr/>
            </p:nvSpPr>
            <p:spPr bwMode="auto">
              <a:xfrm>
                <a:off x="7138988" y="5557838"/>
                <a:ext cx="388937" cy="385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2" name="Freeform 5"/>
              <p:cNvSpPr>
                <a:spLocks noEditPoints="1"/>
              </p:cNvSpPr>
              <p:nvPr/>
            </p:nvSpPr>
            <p:spPr bwMode="auto">
              <a:xfrm>
                <a:off x="7245350" y="5865813"/>
                <a:ext cx="88900" cy="74612"/>
              </a:xfrm>
              <a:custGeom>
                <a:avLst/>
                <a:gdLst/>
                <a:ahLst/>
                <a:cxnLst>
                  <a:cxn ang="0">
                    <a:pos x="206" y="13"/>
                  </a:cxn>
                  <a:cxn ang="0">
                    <a:pos x="273" y="32"/>
                  </a:cxn>
                  <a:cxn ang="0">
                    <a:pos x="303" y="47"/>
                  </a:cxn>
                  <a:cxn ang="0">
                    <a:pos x="356" y="64"/>
                  </a:cxn>
                  <a:cxn ang="0">
                    <a:pos x="465" y="83"/>
                  </a:cxn>
                  <a:cxn ang="0">
                    <a:pos x="493" y="90"/>
                  </a:cxn>
                  <a:cxn ang="0">
                    <a:pos x="566" y="102"/>
                  </a:cxn>
                  <a:cxn ang="0">
                    <a:pos x="620" y="115"/>
                  </a:cxn>
                  <a:cxn ang="0">
                    <a:pos x="656" y="182"/>
                  </a:cxn>
                  <a:cxn ang="0">
                    <a:pos x="640" y="256"/>
                  </a:cxn>
                  <a:cxn ang="0">
                    <a:pos x="640" y="481"/>
                  </a:cxn>
                  <a:cxn ang="0">
                    <a:pos x="622" y="529"/>
                  </a:cxn>
                  <a:cxn ang="0">
                    <a:pos x="584" y="544"/>
                  </a:cxn>
                  <a:cxn ang="0">
                    <a:pos x="373" y="524"/>
                  </a:cxn>
                  <a:cxn ang="0">
                    <a:pos x="223" y="492"/>
                  </a:cxn>
                  <a:cxn ang="0">
                    <a:pos x="231" y="463"/>
                  </a:cxn>
                  <a:cxn ang="0">
                    <a:pos x="129" y="463"/>
                  </a:cxn>
                  <a:cxn ang="0">
                    <a:pos x="77" y="442"/>
                  </a:cxn>
                  <a:cxn ang="0">
                    <a:pos x="59" y="411"/>
                  </a:cxn>
                  <a:cxn ang="0">
                    <a:pos x="15" y="394"/>
                  </a:cxn>
                  <a:cxn ang="0">
                    <a:pos x="5" y="378"/>
                  </a:cxn>
                  <a:cxn ang="0">
                    <a:pos x="8" y="313"/>
                  </a:cxn>
                  <a:cxn ang="0">
                    <a:pos x="42" y="272"/>
                  </a:cxn>
                  <a:cxn ang="0">
                    <a:pos x="58" y="235"/>
                  </a:cxn>
                  <a:cxn ang="0">
                    <a:pos x="70" y="223"/>
                  </a:cxn>
                  <a:cxn ang="0">
                    <a:pos x="109" y="159"/>
                  </a:cxn>
                  <a:cxn ang="0">
                    <a:pos x="119" y="139"/>
                  </a:cxn>
                  <a:cxn ang="0">
                    <a:pos x="141" y="98"/>
                  </a:cxn>
                  <a:cxn ang="0">
                    <a:pos x="169" y="107"/>
                  </a:cxn>
                  <a:cxn ang="0">
                    <a:pos x="182" y="84"/>
                  </a:cxn>
                  <a:cxn ang="0">
                    <a:pos x="153" y="79"/>
                  </a:cxn>
                  <a:cxn ang="0">
                    <a:pos x="161" y="125"/>
                  </a:cxn>
                  <a:cxn ang="0">
                    <a:pos x="140" y="164"/>
                  </a:cxn>
                  <a:cxn ang="0">
                    <a:pos x="122" y="196"/>
                  </a:cxn>
                  <a:cxn ang="0">
                    <a:pos x="92" y="246"/>
                  </a:cxn>
                  <a:cxn ang="0">
                    <a:pos x="83" y="261"/>
                  </a:cxn>
                  <a:cxn ang="0">
                    <a:pos x="63" y="299"/>
                  </a:cxn>
                  <a:cxn ang="0">
                    <a:pos x="34" y="337"/>
                  </a:cxn>
                  <a:cxn ang="0">
                    <a:pos x="21" y="358"/>
                  </a:cxn>
                  <a:cxn ang="0">
                    <a:pos x="45" y="381"/>
                  </a:cxn>
                  <a:cxn ang="0">
                    <a:pos x="61" y="399"/>
                  </a:cxn>
                  <a:cxn ang="0">
                    <a:pos x="99" y="415"/>
                  </a:cxn>
                  <a:cxn ang="0">
                    <a:pos x="162" y="440"/>
                  </a:cxn>
                  <a:cxn ang="0">
                    <a:pos x="214" y="488"/>
                  </a:cxn>
                  <a:cxn ang="0">
                    <a:pos x="306" y="485"/>
                  </a:cxn>
                  <a:cxn ang="0">
                    <a:pos x="475" y="501"/>
                  </a:cxn>
                  <a:cxn ang="0">
                    <a:pos x="585" y="512"/>
                  </a:cxn>
                  <a:cxn ang="0">
                    <a:pos x="603" y="497"/>
                  </a:cxn>
                  <a:cxn ang="0">
                    <a:pos x="617" y="349"/>
                  </a:cxn>
                  <a:cxn ang="0">
                    <a:pos x="613" y="227"/>
                  </a:cxn>
                  <a:cxn ang="0">
                    <a:pos x="616" y="152"/>
                  </a:cxn>
                  <a:cxn ang="0">
                    <a:pos x="592" y="141"/>
                  </a:cxn>
                  <a:cxn ang="0">
                    <a:pos x="505" y="126"/>
                  </a:cxn>
                  <a:cxn ang="0">
                    <a:pos x="454" y="113"/>
                  </a:cxn>
                  <a:cxn ang="0">
                    <a:pos x="429" y="106"/>
                  </a:cxn>
                  <a:cxn ang="0">
                    <a:pos x="323" y="86"/>
                  </a:cxn>
                  <a:cxn ang="0">
                    <a:pos x="280" y="69"/>
                  </a:cxn>
                  <a:cxn ang="0">
                    <a:pos x="231" y="34"/>
                  </a:cxn>
                  <a:cxn ang="0">
                    <a:pos x="215" y="41"/>
                  </a:cxn>
                </a:cxnLst>
                <a:rect l="0" t="0" r="r" b="b"/>
                <a:pathLst>
                  <a:path w="657" h="545">
                    <a:moveTo>
                      <a:pt x="155" y="55"/>
                    </a:moveTo>
                    <a:cubicBezTo>
                      <a:pt x="155" y="51"/>
                      <a:pt x="158" y="47"/>
                      <a:pt x="161" y="45"/>
                    </a:cubicBezTo>
                    <a:lnTo>
                      <a:pt x="182" y="29"/>
                    </a:lnTo>
                    <a:lnTo>
                      <a:pt x="192" y="18"/>
                    </a:lnTo>
                    <a:cubicBezTo>
                      <a:pt x="194" y="16"/>
                      <a:pt x="196" y="15"/>
                      <a:pt x="198" y="14"/>
                    </a:cubicBezTo>
                    <a:lnTo>
                      <a:pt x="210" y="10"/>
                    </a:lnTo>
                    <a:lnTo>
                      <a:pt x="206" y="13"/>
                    </a:lnTo>
                    <a:lnTo>
                      <a:pt x="218" y="4"/>
                    </a:lnTo>
                    <a:cubicBezTo>
                      <a:pt x="222" y="0"/>
                      <a:pt x="228" y="0"/>
                      <a:pt x="233" y="2"/>
                    </a:cubicBezTo>
                    <a:lnTo>
                      <a:pt x="246" y="7"/>
                    </a:lnTo>
                    <a:cubicBezTo>
                      <a:pt x="248" y="7"/>
                      <a:pt x="249" y="8"/>
                      <a:pt x="250" y="9"/>
                    </a:cubicBezTo>
                    <a:lnTo>
                      <a:pt x="261" y="17"/>
                    </a:lnTo>
                    <a:cubicBezTo>
                      <a:pt x="262" y="17"/>
                      <a:pt x="263" y="19"/>
                      <a:pt x="264" y="20"/>
                    </a:cubicBezTo>
                    <a:lnTo>
                      <a:pt x="273" y="32"/>
                    </a:lnTo>
                    <a:lnTo>
                      <a:pt x="270" y="29"/>
                    </a:lnTo>
                    <a:lnTo>
                      <a:pt x="281" y="37"/>
                    </a:lnTo>
                    <a:lnTo>
                      <a:pt x="276" y="34"/>
                    </a:lnTo>
                    <a:lnTo>
                      <a:pt x="289" y="38"/>
                    </a:lnTo>
                    <a:cubicBezTo>
                      <a:pt x="291" y="39"/>
                      <a:pt x="292" y="39"/>
                      <a:pt x="293" y="40"/>
                    </a:cubicBezTo>
                    <a:lnTo>
                      <a:pt x="305" y="48"/>
                    </a:lnTo>
                    <a:lnTo>
                      <a:pt x="303" y="47"/>
                    </a:lnTo>
                    <a:lnTo>
                      <a:pt x="315" y="52"/>
                    </a:lnTo>
                    <a:lnTo>
                      <a:pt x="323" y="54"/>
                    </a:lnTo>
                    <a:lnTo>
                      <a:pt x="319" y="54"/>
                    </a:lnTo>
                    <a:lnTo>
                      <a:pt x="327" y="55"/>
                    </a:lnTo>
                    <a:lnTo>
                      <a:pt x="341" y="58"/>
                    </a:lnTo>
                    <a:cubicBezTo>
                      <a:pt x="342" y="58"/>
                      <a:pt x="343" y="58"/>
                      <a:pt x="344" y="59"/>
                    </a:cubicBezTo>
                    <a:lnTo>
                      <a:pt x="356" y="64"/>
                    </a:lnTo>
                    <a:lnTo>
                      <a:pt x="353" y="63"/>
                    </a:lnTo>
                    <a:lnTo>
                      <a:pt x="365" y="66"/>
                    </a:lnTo>
                    <a:lnTo>
                      <a:pt x="436" y="75"/>
                    </a:lnTo>
                    <a:cubicBezTo>
                      <a:pt x="437" y="75"/>
                      <a:pt x="439" y="75"/>
                      <a:pt x="440" y="75"/>
                    </a:cubicBezTo>
                    <a:lnTo>
                      <a:pt x="455" y="80"/>
                    </a:lnTo>
                    <a:lnTo>
                      <a:pt x="461" y="82"/>
                    </a:lnTo>
                    <a:lnTo>
                      <a:pt x="465" y="83"/>
                    </a:lnTo>
                    <a:lnTo>
                      <a:pt x="443" y="98"/>
                    </a:lnTo>
                    <a:lnTo>
                      <a:pt x="443" y="97"/>
                    </a:lnTo>
                    <a:cubicBezTo>
                      <a:pt x="443" y="92"/>
                      <a:pt x="446" y="87"/>
                      <a:pt x="450" y="84"/>
                    </a:cubicBezTo>
                    <a:cubicBezTo>
                      <a:pt x="454" y="81"/>
                      <a:pt x="460" y="81"/>
                      <a:pt x="465" y="82"/>
                    </a:cubicBezTo>
                    <a:lnTo>
                      <a:pt x="471" y="84"/>
                    </a:lnTo>
                    <a:lnTo>
                      <a:pt x="482" y="87"/>
                    </a:lnTo>
                    <a:lnTo>
                      <a:pt x="493" y="90"/>
                    </a:lnTo>
                    <a:lnTo>
                      <a:pt x="497" y="91"/>
                    </a:lnTo>
                    <a:lnTo>
                      <a:pt x="502" y="94"/>
                    </a:lnTo>
                    <a:lnTo>
                      <a:pt x="499" y="93"/>
                    </a:lnTo>
                    <a:lnTo>
                      <a:pt x="510" y="95"/>
                    </a:lnTo>
                    <a:lnTo>
                      <a:pt x="524" y="97"/>
                    </a:lnTo>
                    <a:lnTo>
                      <a:pt x="544" y="99"/>
                    </a:lnTo>
                    <a:lnTo>
                      <a:pt x="566" y="102"/>
                    </a:lnTo>
                    <a:lnTo>
                      <a:pt x="578" y="103"/>
                    </a:lnTo>
                    <a:cubicBezTo>
                      <a:pt x="579" y="103"/>
                      <a:pt x="580" y="103"/>
                      <a:pt x="582" y="103"/>
                    </a:cubicBezTo>
                    <a:lnTo>
                      <a:pt x="597" y="108"/>
                    </a:lnTo>
                    <a:lnTo>
                      <a:pt x="605" y="112"/>
                    </a:lnTo>
                    <a:lnTo>
                      <a:pt x="601" y="111"/>
                    </a:lnTo>
                    <a:lnTo>
                      <a:pt x="607" y="112"/>
                    </a:lnTo>
                    <a:lnTo>
                      <a:pt x="620" y="115"/>
                    </a:lnTo>
                    <a:cubicBezTo>
                      <a:pt x="622" y="115"/>
                      <a:pt x="624" y="116"/>
                      <a:pt x="625" y="117"/>
                    </a:cubicBezTo>
                    <a:lnTo>
                      <a:pt x="637" y="125"/>
                    </a:lnTo>
                    <a:cubicBezTo>
                      <a:pt x="640" y="127"/>
                      <a:pt x="642" y="130"/>
                      <a:pt x="643" y="133"/>
                    </a:cubicBezTo>
                    <a:lnTo>
                      <a:pt x="646" y="141"/>
                    </a:lnTo>
                    <a:lnTo>
                      <a:pt x="651" y="152"/>
                    </a:lnTo>
                    <a:lnTo>
                      <a:pt x="656" y="176"/>
                    </a:lnTo>
                    <a:cubicBezTo>
                      <a:pt x="657" y="178"/>
                      <a:pt x="657" y="180"/>
                      <a:pt x="656" y="182"/>
                    </a:cubicBezTo>
                    <a:lnTo>
                      <a:pt x="652" y="210"/>
                    </a:lnTo>
                    <a:cubicBezTo>
                      <a:pt x="652" y="211"/>
                      <a:pt x="652" y="211"/>
                      <a:pt x="652" y="212"/>
                    </a:cubicBezTo>
                    <a:lnTo>
                      <a:pt x="647" y="228"/>
                    </a:lnTo>
                    <a:lnTo>
                      <a:pt x="644" y="238"/>
                    </a:lnTo>
                    <a:lnTo>
                      <a:pt x="644" y="235"/>
                    </a:lnTo>
                    <a:lnTo>
                      <a:pt x="640" y="259"/>
                    </a:lnTo>
                    <a:lnTo>
                      <a:pt x="640" y="256"/>
                    </a:lnTo>
                    <a:lnTo>
                      <a:pt x="640" y="288"/>
                    </a:lnTo>
                    <a:lnTo>
                      <a:pt x="641" y="307"/>
                    </a:lnTo>
                    <a:lnTo>
                      <a:pt x="644" y="322"/>
                    </a:lnTo>
                    <a:lnTo>
                      <a:pt x="648" y="344"/>
                    </a:lnTo>
                    <a:cubicBezTo>
                      <a:pt x="648" y="345"/>
                      <a:pt x="649" y="346"/>
                      <a:pt x="648" y="348"/>
                    </a:cubicBezTo>
                    <a:lnTo>
                      <a:pt x="644" y="409"/>
                    </a:lnTo>
                    <a:lnTo>
                      <a:pt x="640" y="481"/>
                    </a:lnTo>
                    <a:cubicBezTo>
                      <a:pt x="640" y="482"/>
                      <a:pt x="640" y="483"/>
                      <a:pt x="640" y="484"/>
                    </a:cubicBezTo>
                    <a:lnTo>
                      <a:pt x="639" y="489"/>
                    </a:lnTo>
                    <a:lnTo>
                      <a:pt x="637" y="498"/>
                    </a:lnTo>
                    <a:lnTo>
                      <a:pt x="633" y="508"/>
                    </a:lnTo>
                    <a:lnTo>
                      <a:pt x="632" y="514"/>
                    </a:lnTo>
                    <a:cubicBezTo>
                      <a:pt x="631" y="515"/>
                      <a:pt x="631" y="516"/>
                      <a:pt x="630" y="517"/>
                    </a:cubicBezTo>
                    <a:lnTo>
                      <a:pt x="622" y="529"/>
                    </a:lnTo>
                    <a:cubicBezTo>
                      <a:pt x="620" y="532"/>
                      <a:pt x="617" y="534"/>
                      <a:pt x="614" y="535"/>
                    </a:cubicBezTo>
                    <a:lnTo>
                      <a:pt x="599" y="541"/>
                    </a:lnTo>
                    <a:cubicBezTo>
                      <a:pt x="598" y="542"/>
                      <a:pt x="597" y="542"/>
                      <a:pt x="596" y="542"/>
                    </a:cubicBezTo>
                    <a:lnTo>
                      <a:pt x="590" y="543"/>
                    </a:lnTo>
                    <a:lnTo>
                      <a:pt x="593" y="543"/>
                    </a:lnTo>
                    <a:lnTo>
                      <a:pt x="590" y="544"/>
                    </a:lnTo>
                    <a:cubicBezTo>
                      <a:pt x="588" y="544"/>
                      <a:pt x="586" y="545"/>
                      <a:pt x="584" y="544"/>
                    </a:cubicBezTo>
                    <a:lnTo>
                      <a:pt x="539" y="543"/>
                    </a:lnTo>
                    <a:lnTo>
                      <a:pt x="494" y="540"/>
                    </a:lnTo>
                    <a:cubicBezTo>
                      <a:pt x="493" y="540"/>
                      <a:pt x="492" y="540"/>
                      <a:pt x="491" y="540"/>
                    </a:cubicBezTo>
                    <a:lnTo>
                      <a:pt x="466" y="532"/>
                    </a:lnTo>
                    <a:lnTo>
                      <a:pt x="447" y="528"/>
                    </a:lnTo>
                    <a:lnTo>
                      <a:pt x="450" y="528"/>
                    </a:lnTo>
                    <a:lnTo>
                      <a:pt x="373" y="524"/>
                    </a:lnTo>
                    <a:lnTo>
                      <a:pt x="357" y="523"/>
                    </a:lnTo>
                    <a:lnTo>
                      <a:pt x="338" y="521"/>
                    </a:lnTo>
                    <a:lnTo>
                      <a:pt x="318" y="518"/>
                    </a:lnTo>
                    <a:lnTo>
                      <a:pt x="302" y="516"/>
                    </a:lnTo>
                    <a:cubicBezTo>
                      <a:pt x="302" y="516"/>
                      <a:pt x="301" y="516"/>
                      <a:pt x="300" y="516"/>
                    </a:cubicBezTo>
                    <a:lnTo>
                      <a:pt x="260" y="504"/>
                    </a:lnTo>
                    <a:lnTo>
                      <a:pt x="223" y="492"/>
                    </a:lnTo>
                    <a:lnTo>
                      <a:pt x="211" y="488"/>
                    </a:lnTo>
                    <a:lnTo>
                      <a:pt x="208" y="487"/>
                    </a:lnTo>
                    <a:cubicBezTo>
                      <a:pt x="200" y="484"/>
                      <a:pt x="196" y="475"/>
                      <a:pt x="198" y="467"/>
                    </a:cubicBezTo>
                    <a:cubicBezTo>
                      <a:pt x="201" y="459"/>
                      <a:pt x="209" y="454"/>
                      <a:pt x="217" y="456"/>
                    </a:cubicBezTo>
                    <a:lnTo>
                      <a:pt x="221" y="457"/>
                    </a:lnTo>
                    <a:cubicBezTo>
                      <a:pt x="224" y="458"/>
                      <a:pt x="227" y="459"/>
                      <a:pt x="229" y="461"/>
                    </a:cubicBezTo>
                    <a:lnTo>
                      <a:pt x="231" y="463"/>
                    </a:lnTo>
                    <a:cubicBezTo>
                      <a:pt x="236" y="468"/>
                      <a:pt x="237" y="477"/>
                      <a:pt x="233" y="483"/>
                    </a:cubicBezTo>
                    <a:cubicBezTo>
                      <a:pt x="229" y="489"/>
                      <a:pt x="221" y="492"/>
                      <a:pt x="214" y="490"/>
                    </a:cubicBezTo>
                    <a:lnTo>
                      <a:pt x="208" y="488"/>
                    </a:lnTo>
                    <a:lnTo>
                      <a:pt x="195" y="484"/>
                    </a:lnTo>
                    <a:lnTo>
                      <a:pt x="169" y="475"/>
                    </a:lnTo>
                    <a:lnTo>
                      <a:pt x="155" y="471"/>
                    </a:lnTo>
                    <a:lnTo>
                      <a:pt x="129" y="463"/>
                    </a:lnTo>
                    <a:lnTo>
                      <a:pt x="117" y="459"/>
                    </a:lnTo>
                    <a:cubicBezTo>
                      <a:pt x="116" y="458"/>
                      <a:pt x="115" y="458"/>
                      <a:pt x="114" y="457"/>
                    </a:cubicBezTo>
                    <a:lnTo>
                      <a:pt x="102" y="449"/>
                    </a:lnTo>
                    <a:lnTo>
                      <a:pt x="105" y="450"/>
                    </a:lnTo>
                    <a:lnTo>
                      <a:pt x="100" y="448"/>
                    </a:lnTo>
                    <a:lnTo>
                      <a:pt x="90" y="446"/>
                    </a:lnTo>
                    <a:lnTo>
                      <a:pt x="77" y="442"/>
                    </a:lnTo>
                    <a:lnTo>
                      <a:pt x="68" y="438"/>
                    </a:lnTo>
                    <a:lnTo>
                      <a:pt x="56" y="435"/>
                    </a:lnTo>
                    <a:lnTo>
                      <a:pt x="44" y="431"/>
                    </a:lnTo>
                    <a:cubicBezTo>
                      <a:pt x="40" y="429"/>
                      <a:pt x="36" y="425"/>
                      <a:pt x="34" y="421"/>
                    </a:cubicBezTo>
                    <a:lnTo>
                      <a:pt x="31" y="412"/>
                    </a:lnTo>
                    <a:lnTo>
                      <a:pt x="30" y="406"/>
                    </a:lnTo>
                    <a:lnTo>
                      <a:pt x="59" y="411"/>
                    </a:lnTo>
                    <a:lnTo>
                      <a:pt x="57" y="414"/>
                    </a:lnTo>
                    <a:cubicBezTo>
                      <a:pt x="54" y="418"/>
                      <a:pt x="51" y="420"/>
                      <a:pt x="46" y="421"/>
                    </a:cubicBezTo>
                    <a:cubicBezTo>
                      <a:pt x="42" y="422"/>
                      <a:pt x="38" y="421"/>
                      <a:pt x="34" y="419"/>
                    </a:cubicBezTo>
                    <a:lnTo>
                      <a:pt x="24" y="412"/>
                    </a:lnTo>
                    <a:cubicBezTo>
                      <a:pt x="21" y="410"/>
                      <a:pt x="19" y="407"/>
                      <a:pt x="18" y="404"/>
                    </a:cubicBezTo>
                    <a:lnTo>
                      <a:pt x="14" y="392"/>
                    </a:lnTo>
                    <a:lnTo>
                      <a:pt x="15" y="394"/>
                    </a:lnTo>
                    <a:lnTo>
                      <a:pt x="10" y="385"/>
                    </a:lnTo>
                    <a:lnTo>
                      <a:pt x="8" y="381"/>
                    </a:lnTo>
                    <a:lnTo>
                      <a:pt x="34" y="385"/>
                    </a:lnTo>
                    <a:lnTo>
                      <a:pt x="33" y="386"/>
                    </a:lnTo>
                    <a:cubicBezTo>
                      <a:pt x="30" y="389"/>
                      <a:pt x="26" y="390"/>
                      <a:pt x="21" y="390"/>
                    </a:cubicBezTo>
                    <a:lnTo>
                      <a:pt x="20" y="390"/>
                    </a:lnTo>
                    <a:cubicBezTo>
                      <a:pt x="13" y="390"/>
                      <a:pt x="7" y="385"/>
                      <a:pt x="5" y="378"/>
                    </a:cubicBezTo>
                    <a:lnTo>
                      <a:pt x="4" y="374"/>
                    </a:lnTo>
                    <a:lnTo>
                      <a:pt x="1" y="368"/>
                    </a:lnTo>
                    <a:cubicBezTo>
                      <a:pt x="1" y="366"/>
                      <a:pt x="0" y="364"/>
                      <a:pt x="1" y="361"/>
                    </a:cubicBezTo>
                    <a:lnTo>
                      <a:pt x="3" y="332"/>
                    </a:lnTo>
                    <a:cubicBezTo>
                      <a:pt x="3" y="331"/>
                      <a:pt x="3" y="330"/>
                      <a:pt x="3" y="330"/>
                    </a:cubicBezTo>
                    <a:lnTo>
                      <a:pt x="6" y="318"/>
                    </a:lnTo>
                    <a:cubicBezTo>
                      <a:pt x="6" y="316"/>
                      <a:pt x="7" y="314"/>
                      <a:pt x="8" y="313"/>
                    </a:cubicBezTo>
                    <a:lnTo>
                      <a:pt x="16" y="301"/>
                    </a:lnTo>
                    <a:cubicBezTo>
                      <a:pt x="17" y="299"/>
                      <a:pt x="19" y="297"/>
                      <a:pt x="21" y="296"/>
                    </a:cubicBezTo>
                    <a:lnTo>
                      <a:pt x="33" y="288"/>
                    </a:lnTo>
                    <a:lnTo>
                      <a:pt x="29" y="292"/>
                    </a:lnTo>
                    <a:lnTo>
                      <a:pt x="38" y="280"/>
                    </a:lnTo>
                    <a:lnTo>
                      <a:pt x="44" y="269"/>
                    </a:lnTo>
                    <a:lnTo>
                      <a:pt x="42" y="272"/>
                    </a:lnTo>
                    <a:lnTo>
                      <a:pt x="45" y="263"/>
                    </a:lnTo>
                    <a:cubicBezTo>
                      <a:pt x="46" y="263"/>
                      <a:pt x="46" y="262"/>
                      <a:pt x="46" y="261"/>
                    </a:cubicBezTo>
                    <a:lnTo>
                      <a:pt x="48" y="257"/>
                    </a:lnTo>
                    <a:lnTo>
                      <a:pt x="50" y="253"/>
                    </a:lnTo>
                    <a:lnTo>
                      <a:pt x="56" y="244"/>
                    </a:lnTo>
                    <a:lnTo>
                      <a:pt x="54" y="247"/>
                    </a:lnTo>
                    <a:lnTo>
                      <a:pt x="58" y="235"/>
                    </a:lnTo>
                    <a:cubicBezTo>
                      <a:pt x="60" y="229"/>
                      <a:pt x="67" y="224"/>
                      <a:pt x="73" y="224"/>
                    </a:cubicBezTo>
                    <a:lnTo>
                      <a:pt x="75" y="224"/>
                    </a:lnTo>
                    <a:lnTo>
                      <a:pt x="64" y="229"/>
                    </a:lnTo>
                    <a:lnTo>
                      <a:pt x="68" y="225"/>
                    </a:lnTo>
                    <a:lnTo>
                      <a:pt x="67" y="227"/>
                    </a:lnTo>
                    <a:lnTo>
                      <a:pt x="73" y="219"/>
                    </a:lnTo>
                    <a:lnTo>
                      <a:pt x="70" y="223"/>
                    </a:lnTo>
                    <a:lnTo>
                      <a:pt x="74" y="211"/>
                    </a:lnTo>
                    <a:cubicBezTo>
                      <a:pt x="75" y="210"/>
                      <a:pt x="75" y="209"/>
                      <a:pt x="76" y="208"/>
                    </a:cubicBezTo>
                    <a:lnTo>
                      <a:pt x="79" y="203"/>
                    </a:lnTo>
                    <a:lnTo>
                      <a:pt x="88" y="191"/>
                    </a:lnTo>
                    <a:lnTo>
                      <a:pt x="95" y="179"/>
                    </a:lnTo>
                    <a:lnTo>
                      <a:pt x="102" y="170"/>
                    </a:lnTo>
                    <a:lnTo>
                      <a:pt x="109" y="159"/>
                    </a:lnTo>
                    <a:lnTo>
                      <a:pt x="107" y="162"/>
                    </a:lnTo>
                    <a:lnTo>
                      <a:pt x="110" y="153"/>
                    </a:lnTo>
                    <a:cubicBezTo>
                      <a:pt x="111" y="153"/>
                      <a:pt x="111" y="152"/>
                      <a:pt x="111" y="151"/>
                    </a:cubicBezTo>
                    <a:lnTo>
                      <a:pt x="113" y="147"/>
                    </a:lnTo>
                    <a:cubicBezTo>
                      <a:pt x="114" y="146"/>
                      <a:pt x="114" y="146"/>
                      <a:pt x="115" y="145"/>
                    </a:cubicBezTo>
                    <a:lnTo>
                      <a:pt x="118" y="141"/>
                    </a:lnTo>
                    <a:cubicBezTo>
                      <a:pt x="118" y="140"/>
                      <a:pt x="119" y="140"/>
                      <a:pt x="119" y="139"/>
                    </a:cubicBezTo>
                    <a:lnTo>
                      <a:pt x="127" y="131"/>
                    </a:lnTo>
                    <a:lnTo>
                      <a:pt x="123" y="139"/>
                    </a:lnTo>
                    <a:lnTo>
                      <a:pt x="126" y="127"/>
                    </a:lnTo>
                    <a:cubicBezTo>
                      <a:pt x="126" y="126"/>
                      <a:pt x="126" y="125"/>
                      <a:pt x="127" y="124"/>
                    </a:cubicBezTo>
                    <a:lnTo>
                      <a:pt x="132" y="112"/>
                    </a:lnTo>
                    <a:cubicBezTo>
                      <a:pt x="132" y="111"/>
                      <a:pt x="133" y="110"/>
                      <a:pt x="133" y="110"/>
                    </a:cubicBezTo>
                    <a:lnTo>
                      <a:pt x="141" y="98"/>
                    </a:lnTo>
                    <a:lnTo>
                      <a:pt x="140" y="100"/>
                    </a:lnTo>
                    <a:lnTo>
                      <a:pt x="144" y="91"/>
                    </a:lnTo>
                    <a:lnTo>
                      <a:pt x="146" y="86"/>
                    </a:lnTo>
                    <a:lnTo>
                      <a:pt x="168" y="108"/>
                    </a:lnTo>
                    <a:lnTo>
                      <a:pt x="166" y="109"/>
                    </a:lnTo>
                    <a:lnTo>
                      <a:pt x="170" y="106"/>
                    </a:lnTo>
                    <a:lnTo>
                      <a:pt x="169" y="107"/>
                    </a:lnTo>
                    <a:cubicBezTo>
                      <a:pt x="163" y="113"/>
                      <a:pt x="153" y="113"/>
                      <a:pt x="147" y="108"/>
                    </a:cubicBezTo>
                    <a:cubicBezTo>
                      <a:pt x="141" y="102"/>
                      <a:pt x="140" y="93"/>
                      <a:pt x="145" y="86"/>
                    </a:cubicBezTo>
                    <a:lnTo>
                      <a:pt x="148" y="82"/>
                    </a:lnTo>
                    <a:lnTo>
                      <a:pt x="153" y="73"/>
                    </a:lnTo>
                    <a:lnTo>
                      <a:pt x="151" y="79"/>
                    </a:lnTo>
                    <a:lnTo>
                      <a:pt x="155" y="55"/>
                    </a:lnTo>
                    <a:close/>
                    <a:moveTo>
                      <a:pt x="182" y="84"/>
                    </a:moveTo>
                    <a:cubicBezTo>
                      <a:pt x="182" y="86"/>
                      <a:pt x="181" y="88"/>
                      <a:pt x="180" y="90"/>
                    </a:cubicBezTo>
                    <a:lnTo>
                      <a:pt x="173" y="101"/>
                    </a:lnTo>
                    <a:lnTo>
                      <a:pt x="170" y="105"/>
                    </a:lnTo>
                    <a:lnTo>
                      <a:pt x="146" y="84"/>
                    </a:lnTo>
                    <a:lnTo>
                      <a:pt x="147" y="83"/>
                    </a:lnTo>
                    <a:cubicBezTo>
                      <a:pt x="148" y="82"/>
                      <a:pt x="150" y="81"/>
                      <a:pt x="151" y="80"/>
                    </a:cubicBezTo>
                    <a:lnTo>
                      <a:pt x="153" y="79"/>
                    </a:lnTo>
                    <a:cubicBezTo>
                      <a:pt x="159" y="76"/>
                      <a:pt x="167" y="77"/>
                      <a:pt x="172" y="82"/>
                    </a:cubicBezTo>
                    <a:cubicBezTo>
                      <a:pt x="177" y="87"/>
                      <a:pt x="178" y="94"/>
                      <a:pt x="175" y="101"/>
                    </a:cubicBezTo>
                    <a:lnTo>
                      <a:pt x="173" y="104"/>
                    </a:lnTo>
                    <a:lnTo>
                      <a:pt x="169" y="113"/>
                    </a:lnTo>
                    <a:cubicBezTo>
                      <a:pt x="169" y="114"/>
                      <a:pt x="168" y="115"/>
                      <a:pt x="168" y="115"/>
                    </a:cubicBezTo>
                    <a:lnTo>
                      <a:pt x="160" y="127"/>
                    </a:lnTo>
                    <a:lnTo>
                      <a:pt x="161" y="125"/>
                    </a:lnTo>
                    <a:lnTo>
                      <a:pt x="156" y="137"/>
                    </a:lnTo>
                    <a:lnTo>
                      <a:pt x="157" y="134"/>
                    </a:lnTo>
                    <a:lnTo>
                      <a:pt x="154" y="146"/>
                    </a:lnTo>
                    <a:cubicBezTo>
                      <a:pt x="153" y="149"/>
                      <a:pt x="152" y="152"/>
                      <a:pt x="150" y="154"/>
                    </a:cubicBezTo>
                    <a:lnTo>
                      <a:pt x="142" y="162"/>
                    </a:lnTo>
                    <a:lnTo>
                      <a:pt x="143" y="160"/>
                    </a:lnTo>
                    <a:lnTo>
                      <a:pt x="140" y="164"/>
                    </a:lnTo>
                    <a:lnTo>
                      <a:pt x="142" y="162"/>
                    </a:lnTo>
                    <a:lnTo>
                      <a:pt x="140" y="166"/>
                    </a:lnTo>
                    <a:lnTo>
                      <a:pt x="141" y="164"/>
                    </a:lnTo>
                    <a:lnTo>
                      <a:pt x="138" y="173"/>
                    </a:lnTo>
                    <a:cubicBezTo>
                      <a:pt x="137" y="174"/>
                      <a:pt x="137" y="175"/>
                      <a:pt x="136" y="176"/>
                    </a:cubicBezTo>
                    <a:lnTo>
                      <a:pt x="127" y="189"/>
                    </a:lnTo>
                    <a:lnTo>
                      <a:pt x="122" y="196"/>
                    </a:lnTo>
                    <a:lnTo>
                      <a:pt x="113" y="210"/>
                    </a:lnTo>
                    <a:lnTo>
                      <a:pt x="106" y="220"/>
                    </a:lnTo>
                    <a:lnTo>
                      <a:pt x="103" y="225"/>
                    </a:lnTo>
                    <a:lnTo>
                      <a:pt x="105" y="222"/>
                    </a:lnTo>
                    <a:lnTo>
                      <a:pt x="101" y="234"/>
                    </a:lnTo>
                    <a:cubicBezTo>
                      <a:pt x="100" y="235"/>
                      <a:pt x="99" y="237"/>
                      <a:pt x="98" y="238"/>
                    </a:cubicBezTo>
                    <a:lnTo>
                      <a:pt x="92" y="246"/>
                    </a:lnTo>
                    <a:cubicBezTo>
                      <a:pt x="92" y="247"/>
                      <a:pt x="91" y="247"/>
                      <a:pt x="91" y="248"/>
                    </a:cubicBezTo>
                    <a:lnTo>
                      <a:pt x="87" y="252"/>
                    </a:lnTo>
                    <a:cubicBezTo>
                      <a:pt x="84" y="255"/>
                      <a:pt x="80" y="256"/>
                      <a:pt x="75" y="256"/>
                    </a:cubicBezTo>
                    <a:lnTo>
                      <a:pt x="73" y="256"/>
                    </a:lnTo>
                    <a:lnTo>
                      <a:pt x="89" y="246"/>
                    </a:lnTo>
                    <a:lnTo>
                      <a:pt x="85" y="258"/>
                    </a:lnTo>
                    <a:cubicBezTo>
                      <a:pt x="84" y="259"/>
                      <a:pt x="84" y="260"/>
                      <a:pt x="83" y="261"/>
                    </a:cubicBezTo>
                    <a:lnTo>
                      <a:pt x="79" y="268"/>
                    </a:lnTo>
                    <a:lnTo>
                      <a:pt x="77" y="272"/>
                    </a:lnTo>
                    <a:lnTo>
                      <a:pt x="75" y="276"/>
                    </a:lnTo>
                    <a:lnTo>
                      <a:pt x="76" y="274"/>
                    </a:lnTo>
                    <a:lnTo>
                      <a:pt x="73" y="283"/>
                    </a:lnTo>
                    <a:cubicBezTo>
                      <a:pt x="72" y="284"/>
                      <a:pt x="72" y="285"/>
                      <a:pt x="71" y="286"/>
                    </a:cubicBezTo>
                    <a:lnTo>
                      <a:pt x="63" y="299"/>
                    </a:lnTo>
                    <a:lnTo>
                      <a:pt x="54" y="311"/>
                    </a:lnTo>
                    <a:cubicBezTo>
                      <a:pt x="53" y="313"/>
                      <a:pt x="52" y="314"/>
                      <a:pt x="50" y="315"/>
                    </a:cubicBezTo>
                    <a:lnTo>
                      <a:pt x="38" y="323"/>
                    </a:lnTo>
                    <a:lnTo>
                      <a:pt x="43" y="318"/>
                    </a:lnTo>
                    <a:lnTo>
                      <a:pt x="35" y="330"/>
                    </a:lnTo>
                    <a:lnTo>
                      <a:pt x="37" y="325"/>
                    </a:lnTo>
                    <a:lnTo>
                      <a:pt x="34" y="337"/>
                    </a:lnTo>
                    <a:lnTo>
                      <a:pt x="34" y="335"/>
                    </a:lnTo>
                    <a:lnTo>
                      <a:pt x="32" y="364"/>
                    </a:lnTo>
                    <a:lnTo>
                      <a:pt x="31" y="357"/>
                    </a:lnTo>
                    <a:lnTo>
                      <a:pt x="35" y="367"/>
                    </a:lnTo>
                    <a:lnTo>
                      <a:pt x="36" y="371"/>
                    </a:lnTo>
                    <a:lnTo>
                      <a:pt x="20" y="358"/>
                    </a:lnTo>
                    <a:lnTo>
                      <a:pt x="21" y="358"/>
                    </a:lnTo>
                    <a:lnTo>
                      <a:pt x="10" y="363"/>
                    </a:lnTo>
                    <a:lnTo>
                      <a:pt x="11" y="362"/>
                    </a:lnTo>
                    <a:cubicBezTo>
                      <a:pt x="15" y="359"/>
                      <a:pt x="20" y="357"/>
                      <a:pt x="25" y="358"/>
                    </a:cubicBezTo>
                    <a:cubicBezTo>
                      <a:pt x="30" y="358"/>
                      <a:pt x="34" y="362"/>
                      <a:pt x="37" y="366"/>
                    </a:cubicBezTo>
                    <a:lnTo>
                      <a:pt x="38" y="370"/>
                    </a:lnTo>
                    <a:lnTo>
                      <a:pt x="43" y="379"/>
                    </a:lnTo>
                    <a:cubicBezTo>
                      <a:pt x="44" y="380"/>
                      <a:pt x="44" y="380"/>
                      <a:pt x="45" y="381"/>
                    </a:cubicBezTo>
                    <a:lnTo>
                      <a:pt x="49" y="393"/>
                    </a:lnTo>
                    <a:lnTo>
                      <a:pt x="43" y="385"/>
                    </a:lnTo>
                    <a:lnTo>
                      <a:pt x="53" y="392"/>
                    </a:lnTo>
                    <a:lnTo>
                      <a:pt x="30" y="397"/>
                    </a:lnTo>
                    <a:lnTo>
                      <a:pt x="32" y="394"/>
                    </a:lnTo>
                    <a:cubicBezTo>
                      <a:pt x="36" y="388"/>
                      <a:pt x="42" y="386"/>
                      <a:pt x="48" y="387"/>
                    </a:cubicBezTo>
                    <a:cubicBezTo>
                      <a:pt x="54" y="388"/>
                      <a:pt x="59" y="392"/>
                      <a:pt x="61" y="399"/>
                    </a:cubicBezTo>
                    <a:lnTo>
                      <a:pt x="62" y="401"/>
                    </a:lnTo>
                    <a:lnTo>
                      <a:pt x="65" y="410"/>
                    </a:lnTo>
                    <a:lnTo>
                      <a:pt x="55" y="400"/>
                    </a:lnTo>
                    <a:lnTo>
                      <a:pt x="67" y="404"/>
                    </a:lnTo>
                    <a:lnTo>
                      <a:pt x="79" y="408"/>
                    </a:lnTo>
                    <a:lnTo>
                      <a:pt x="86" y="411"/>
                    </a:lnTo>
                    <a:lnTo>
                      <a:pt x="99" y="415"/>
                    </a:lnTo>
                    <a:lnTo>
                      <a:pt x="111" y="419"/>
                    </a:lnTo>
                    <a:lnTo>
                      <a:pt x="116" y="421"/>
                    </a:lnTo>
                    <a:cubicBezTo>
                      <a:pt x="117" y="421"/>
                      <a:pt x="118" y="422"/>
                      <a:pt x="119" y="422"/>
                    </a:cubicBezTo>
                    <a:lnTo>
                      <a:pt x="131" y="430"/>
                    </a:lnTo>
                    <a:lnTo>
                      <a:pt x="128" y="428"/>
                    </a:lnTo>
                    <a:lnTo>
                      <a:pt x="140" y="432"/>
                    </a:lnTo>
                    <a:lnTo>
                      <a:pt x="162" y="440"/>
                    </a:lnTo>
                    <a:lnTo>
                      <a:pt x="180" y="444"/>
                    </a:lnTo>
                    <a:lnTo>
                      <a:pt x="204" y="453"/>
                    </a:lnTo>
                    <a:lnTo>
                      <a:pt x="219" y="457"/>
                    </a:lnTo>
                    <a:lnTo>
                      <a:pt x="225" y="459"/>
                    </a:lnTo>
                    <a:lnTo>
                      <a:pt x="208" y="486"/>
                    </a:lnTo>
                    <a:lnTo>
                      <a:pt x="206" y="484"/>
                    </a:lnTo>
                    <a:lnTo>
                      <a:pt x="214" y="488"/>
                    </a:lnTo>
                    <a:lnTo>
                      <a:pt x="210" y="487"/>
                    </a:lnTo>
                    <a:lnTo>
                      <a:pt x="219" y="456"/>
                    </a:lnTo>
                    <a:lnTo>
                      <a:pt x="222" y="457"/>
                    </a:lnTo>
                    <a:lnTo>
                      <a:pt x="232" y="461"/>
                    </a:lnTo>
                    <a:lnTo>
                      <a:pt x="269" y="473"/>
                    </a:lnTo>
                    <a:lnTo>
                      <a:pt x="309" y="485"/>
                    </a:lnTo>
                    <a:lnTo>
                      <a:pt x="306" y="485"/>
                    </a:lnTo>
                    <a:lnTo>
                      <a:pt x="323" y="487"/>
                    </a:lnTo>
                    <a:lnTo>
                      <a:pt x="341" y="490"/>
                    </a:lnTo>
                    <a:lnTo>
                      <a:pt x="360" y="492"/>
                    </a:lnTo>
                    <a:lnTo>
                      <a:pt x="374" y="492"/>
                    </a:lnTo>
                    <a:lnTo>
                      <a:pt x="451" y="496"/>
                    </a:lnTo>
                    <a:cubicBezTo>
                      <a:pt x="452" y="497"/>
                      <a:pt x="453" y="497"/>
                      <a:pt x="454" y="497"/>
                    </a:cubicBezTo>
                    <a:lnTo>
                      <a:pt x="475" y="501"/>
                    </a:lnTo>
                    <a:lnTo>
                      <a:pt x="500" y="509"/>
                    </a:lnTo>
                    <a:lnTo>
                      <a:pt x="497" y="509"/>
                    </a:lnTo>
                    <a:lnTo>
                      <a:pt x="540" y="511"/>
                    </a:lnTo>
                    <a:lnTo>
                      <a:pt x="585" y="512"/>
                    </a:lnTo>
                    <a:lnTo>
                      <a:pt x="579" y="513"/>
                    </a:lnTo>
                    <a:lnTo>
                      <a:pt x="582" y="512"/>
                    </a:lnTo>
                    <a:cubicBezTo>
                      <a:pt x="583" y="512"/>
                      <a:pt x="584" y="512"/>
                      <a:pt x="585" y="512"/>
                    </a:cubicBezTo>
                    <a:lnTo>
                      <a:pt x="591" y="511"/>
                    </a:lnTo>
                    <a:lnTo>
                      <a:pt x="588" y="512"/>
                    </a:lnTo>
                    <a:lnTo>
                      <a:pt x="603" y="506"/>
                    </a:lnTo>
                    <a:lnTo>
                      <a:pt x="595" y="512"/>
                    </a:lnTo>
                    <a:lnTo>
                      <a:pt x="603" y="500"/>
                    </a:lnTo>
                    <a:lnTo>
                      <a:pt x="601" y="503"/>
                    </a:lnTo>
                    <a:lnTo>
                      <a:pt x="603" y="497"/>
                    </a:lnTo>
                    <a:lnTo>
                      <a:pt x="606" y="491"/>
                    </a:lnTo>
                    <a:lnTo>
                      <a:pt x="608" y="482"/>
                    </a:lnTo>
                    <a:lnTo>
                      <a:pt x="609" y="477"/>
                    </a:lnTo>
                    <a:lnTo>
                      <a:pt x="608" y="480"/>
                    </a:lnTo>
                    <a:lnTo>
                      <a:pt x="613" y="406"/>
                    </a:lnTo>
                    <a:lnTo>
                      <a:pt x="617" y="345"/>
                    </a:lnTo>
                    <a:lnTo>
                      <a:pt x="617" y="349"/>
                    </a:lnTo>
                    <a:lnTo>
                      <a:pt x="613" y="327"/>
                    </a:lnTo>
                    <a:lnTo>
                      <a:pt x="609" y="308"/>
                    </a:lnTo>
                    <a:lnTo>
                      <a:pt x="608" y="288"/>
                    </a:lnTo>
                    <a:lnTo>
                      <a:pt x="608" y="256"/>
                    </a:lnTo>
                    <a:cubicBezTo>
                      <a:pt x="608" y="256"/>
                      <a:pt x="609" y="255"/>
                      <a:pt x="609" y="254"/>
                    </a:cubicBezTo>
                    <a:lnTo>
                      <a:pt x="613" y="230"/>
                    </a:lnTo>
                    <a:cubicBezTo>
                      <a:pt x="613" y="229"/>
                      <a:pt x="613" y="228"/>
                      <a:pt x="613" y="227"/>
                    </a:cubicBezTo>
                    <a:lnTo>
                      <a:pt x="616" y="219"/>
                    </a:lnTo>
                    <a:lnTo>
                      <a:pt x="621" y="203"/>
                    </a:lnTo>
                    <a:lnTo>
                      <a:pt x="621" y="205"/>
                    </a:lnTo>
                    <a:lnTo>
                      <a:pt x="625" y="177"/>
                    </a:lnTo>
                    <a:lnTo>
                      <a:pt x="625" y="183"/>
                    </a:lnTo>
                    <a:lnTo>
                      <a:pt x="620" y="163"/>
                    </a:lnTo>
                    <a:lnTo>
                      <a:pt x="616" y="152"/>
                    </a:lnTo>
                    <a:lnTo>
                      <a:pt x="613" y="144"/>
                    </a:lnTo>
                    <a:lnTo>
                      <a:pt x="620" y="152"/>
                    </a:lnTo>
                    <a:lnTo>
                      <a:pt x="608" y="144"/>
                    </a:lnTo>
                    <a:lnTo>
                      <a:pt x="613" y="146"/>
                    </a:lnTo>
                    <a:lnTo>
                      <a:pt x="602" y="143"/>
                    </a:lnTo>
                    <a:lnTo>
                      <a:pt x="596" y="142"/>
                    </a:lnTo>
                    <a:cubicBezTo>
                      <a:pt x="595" y="142"/>
                      <a:pt x="593" y="142"/>
                      <a:pt x="592" y="141"/>
                    </a:cubicBezTo>
                    <a:lnTo>
                      <a:pt x="586" y="139"/>
                    </a:lnTo>
                    <a:lnTo>
                      <a:pt x="571" y="134"/>
                    </a:lnTo>
                    <a:lnTo>
                      <a:pt x="575" y="134"/>
                    </a:lnTo>
                    <a:lnTo>
                      <a:pt x="561" y="133"/>
                    </a:lnTo>
                    <a:lnTo>
                      <a:pt x="541" y="130"/>
                    </a:lnTo>
                    <a:lnTo>
                      <a:pt x="519" y="128"/>
                    </a:lnTo>
                    <a:lnTo>
                      <a:pt x="505" y="126"/>
                    </a:lnTo>
                    <a:lnTo>
                      <a:pt x="494" y="124"/>
                    </a:lnTo>
                    <a:cubicBezTo>
                      <a:pt x="493" y="124"/>
                      <a:pt x="492" y="124"/>
                      <a:pt x="491" y="123"/>
                    </a:cubicBezTo>
                    <a:lnTo>
                      <a:pt x="486" y="122"/>
                    </a:lnTo>
                    <a:lnTo>
                      <a:pt x="484" y="121"/>
                    </a:lnTo>
                    <a:lnTo>
                      <a:pt x="475" y="118"/>
                    </a:lnTo>
                    <a:lnTo>
                      <a:pt x="460" y="115"/>
                    </a:lnTo>
                    <a:lnTo>
                      <a:pt x="454" y="113"/>
                    </a:lnTo>
                    <a:lnTo>
                      <a:pt x="475" y="97"/>
                    </a:lnTo>
                    <a:lnTo>
                      <a:pt x="475" y="98"/>
                    </a:lnTo>
                    <a:cubicBezTo>
                      <a:pt x="475" y="104"/>
                      <a:pt x="473" y="108"/>
                      <a:pt x="469" y="111"/>
                    </a:cubicBezTo>
                    <a:cubicBezTo>
                      <a:pt x="465" y="114"/>
                      <a:pt x="459" y="115"/>
                      <a:pt x="454" y="114"/>
                    </a:cubicBezTo>
                    <a:lnTo>
                      <a:pt x="452" y="113"/>
                    </a:lnTo>
                    <a:lnTo>
                      <a:pt x="444" y="111"/>
                    </a:lnTo>
                    <a:lnTo>
                      <a:pt x="429" y="106"/>
                    </a:lnTo>
                    <a:lnTo>
                      <a:pt x="433" y="106"/>
                    </a:lnTo>
                    <a:lnTo>
                      <a:pt x="358" y="97"/>
                    </a:lnTo>
                    <a:lnTo>
                      <a:pt x="346" y="94"/>
                    </a:lnTo>
                    <a:cubicBezTo>
                      <a:pt x="345" y="94"/>
                      <a:pt x="344" y="94"/>
                      <a:pt x="343" y="93"/>
                    </a:cubicBezTo>
                    <a:lnTo>
                      <a:pt x="331" y="88"/>
                    </a:lnTo>
                    <a:lnTo>
                      <a:pt x="334" y="89"/>
                    </a:lnTo>
                    <a:lnTo>
                      <a:pt x="323" y="86"/>
                    </a:lnTo>
                    <a:lnTo>
                      <a:pt x="315" y="85"/>
                    </a:lnTo>
                    <a:cubicBezTo>
                      <a:pt x="314" y="85"/>
                      <a:pt x="313" y="85"/>
                      <a:pt x="312" y="85"/>
                    </a:cubicBezTo>
                    <a:lnTo>
                      <a:pt x="302" y="81"/>
                    </a:lnTo>
                    <a:lnTo>
                      <a:pt x="290" y="76"/>
                    </a:lnTo>
                    <a:cubicBezTo>
                      <a:pt x="289" y="76"/>
                      <a:pt x="288" y="75"/>
                      <a:pt x="288" y="75"/>
                    </a:cubicBezTo>
                    <a:lnTo>
                      <a:pt x="276" y="67"/>
                    </a:lnTo>
                    <a:lnTo>
                      <a:pt x="280" y="69"/>
                    </a:lnTo>
                    <a:lnTo>
                      <a:pt x="267" y="65"/>
                    </a:lnTo>
                    <a:cubicBezTo>
                      <a:pt x="265" y="64"/>
                      <a:pt x="263" y="63"/>
                      <a:pt x="262" y="62"/>
                    </a:cubicBezTo>
                    <a:lnTo>
                      <a:pt x="251" y="54"/>
                    </a:lnTo>
                    <a:cubicBezTo>
                      <a:pt x="250" y="53"/>
                      <a:pt x="249" y="52"/>
                      <a:pt x="248" y="51"/>
                    </a:cubicBezTo>
                    <a:lnTo>
                      <a:pt x="239" y="39"/>
                    </a:lnTo>
                    <a:lnTo>
                      <a:pt x="242" y="42"/>
                    </a:lnTo>
                    <a:lnTo>
                      <a:pt x="231" y="34"/>
                    </a:lnTo>
                    <a:lnTo>
                      <a:pt x="235" y="36"/>
                    </a:lnTo>
                    <a:lnTo>
                      <a:pt x="222" y="31"/>
                    </a:lnTo>
                    <a:lnTo>
                      <a:pt x="237" y="29"/>
                    </a:lnTo>
                    <a:lnTo>
                      <a:pt x="225" y="38"/>
                    </a:lnTo>
                    <a:cubicBezTo>
                      <a:pt x="224" y="39"/>
                      <a:pt x="222" y="40"/>
                      <a:pt x="221" y="41"/>
                    </a:cubicBezTo>
                    <a:lnTo>
                      <a:pt x="209" y="45"/>
                    </a:lnTo>
                    <a:lnTo>
                      <a:pt x="215" y="41"/>
                    </a:lnTo>
                    <a:lnTo>
                      <a:pt x="201" y="54"/>
                    </a:lnTo>
                    <a:lnTo>
                      <a:pt x="180" y="70"/>
                    </a:lnTo>
                    <a:lnTo>
                      <a:pt x="186" y="60"/>
                    </a:lnTo>
                    <a:lnTo>
                      <a:pt x="182" y="84"/>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Rectangle 6"/>
              <p:cNvSpPr>
                <a:spLocks noChangeArrowheads="1"/>
              </p:cNvSpPr>
              <p:nvPr/>
            </p:nvSpPr>
            <p:spPr bwMode="auto">
              <a:xfrm>
                <a:off x="7275513" y="5872163"/>
                <a:ext cx="68262" cy="952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 b="1" i="0" u="none" strike="noStrike" cap="none" normalizeH="0" baseline="0" smtClean="0">
                    <a:ln>
                      <a:noFill/>
                    </a:ln>
                    <a:solidFill>
                      <a:srgbClr val="604A7B"/>
                    </a:solidFill>
                    <a:effectLst/>
                    <a:latin typeface="Calibri" pitchFamily="34" charset="0"/>
                    <a:cs typeface="Arial" pitchFamily="34"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94" name="Freeform 7"/>
              <p:cNvSpPr>
                <a:spLocks noEditPoints="1"/>
              </p:cNvSpPr>
              <p:nvPr/>
            </p:nvSpPr>
            <p:spPr bwMode="auto">
              <a:xfrm>
                <a:off x="7337425" y="5865813"/>
                <a:ext cx="84137" cy="76200"/>
              </a:xfrm>
              <a:custGeom>
                <a:avLst/>
                <a:gdLst/>
                <a:ahLst/>
                <a:cxnLst>
                  <a:cxn ang="0">
                    <a:pos x="47" y="245"/>
                  </a:cxn>
                  <a:cxn ang="0">
                    <a:pos x="46" y="505"/>
                  </a:cxn>
                  <a:cxn ang="0">
                    <a:pos x="87" y="528"/>
                  </a:cxn>
                  <a:cxn ang="0">
                    <a:pos x="202" y="517"/>
                  </a:cxn>
                  <a:cxn ang="0">
                    <a:pos x="314" y="498"/>
                  </a:cxn>
                  <a:cxn ang="0">
                    <a:pos x="365" y="477"/>
                  </a:cxn>
                  <a:cxn ang="0">
                    <a:pos x="421" y="455"/>
                  </a:cxn>
                  <a:cxn ang="0">
                    <a:pos x="490" y="429"/>
                  </a:cxn>
                  <a:cxn ang="0">
                    <a:pos x="537" y="409"/>
                  </a:cxn>
                  <a:cxn ang="0">
                    <a:pos x="539" y="409"/>
                  </a:cxn>
                  <a:cxn ang="0">
                    <a:pos x="574" y="391"/>
                  </a:cxn>
                  <a:cxn ang="0">
                    <a:pos x="570" y="396"/>
                  </a:cxn>
                  <a:cxn ang="0">
                    <a:pos x="588" y="365"/>
                  </a:cxn>
                  <a:cxn ang="0">
                    <a:pos x="581" y="298"/>
                  </a:cxn>
                  <a:cxn ang="0">
                    <a:pos x="553" y="250"/>
                  </a:cxn>
                  <a:cxn ang="0">
                    <a:pos x="528" y="208"/>
                  </a:cxn>
                  <a:cxn ang="0">
                    <a:pos x="500" y="159"/>
                  </a:cxn>
                  <a:cxn ang="0">
                    <a:pos x="456" y="90"/>
                  </a:cxn>
                  <a:cxn ang="0">
                    <a:pos x="381" y="36"/>
                  </a:cxn>
                  <a:cxn ang="0">
                    <a:pos x="339" y="21"/>
                  </a:cxn>
                  <a:cxn ang="0">
                    <a:pos x="337" y="53"/>
                  </a:cxn>
                  <a:cxn ang="0">
                    <a:pos x="303" y="48"/>
                  </a:cxn>
                  <a:cxn ang="0">
                    <a:pos x="279" y="84"/>
                  </a:cxn>
                  <a:cxn ang="0">
                    <a:pos x="230" y="101"/>
                  </a:cxn>
                  <a:cxn ang="0">
                    <a:pos x="99" y="147"/>
                  </a:cxn>
                  <a:cxn ang="0">
                    <a:pos x="34" y="166"/>
                  </a:cxn>
                  <a:cxn ang="0">
                    <a:pos x="8" y="164"/>
                  </a:cxn>
                  <a:cxn ang="0">
                    <a:pos x="35" y="181"/>
                  </a:cxn>
                  <a:cxn ang="0">
                    <a:pos x="3" y="166"/>
                  </a:cxn>
                  <a:cxn ang="0">
                    <a:pos x="45" y="130"/>
                  </a:cxn>
                  <a:cxn ang="0">
                    <a:pos x="157" y="96"/>
                  </a:cxn>
                  <a:cxn ang="0">
                    <a:pos x="240" y="65"/>
                  </a:cxn>
                  <a:cxn ang="0">
                    <a:pos x="285" y="46"/>
                  </a:cxn>
                  <a:cxn ang="0">
                    <a:pos x="289" y="42"/>
                  </a:cxn>
                  <a:cxn ang="0">
                    <a:pos x="333" y="21"/>
                  </a:cxn>
                  <a:cxn ang="0">
                    <a:pos x="323" y="43"/>
                  </a:cxn>
                  <a:cxn ang="0">
                    <a:pos x="417" y="1"/>
                  </a:cxn>
                  <a:cxn ang="0">
                    <a:pos x="493" y="86"/>
                  </a:cxn>
                  <a:cxn ang="0">
                    <a:pos x="543" y="166"/>
                  </a:cxn>
                  <a:cxn ang="0">
                    <a:pos x="556" y="195"/>
                  </a:cxn>
                  <a:cxn ang="0">
                    <a:pos x="581" y="236"/>
                  </a:cxn>
                  <a:cxn ang="0">
                    <a:pos x="617" y="303"/>
                  </a:cxn>
                  <a:cxn ang="0">
                    <a:pos x="612" y="387"/>
                  </a:cxn>
                  <a:cxn ang="0">
                    <a:pos x="567" y="419"/>
                  </a:cxn>
                  <a:cxn ang="0">
                    <a:pos x="584" y="421"/>
                  </a:cxn>
                  <a:cxn ang="0">
                    <a:pos x="553" y="438"/>
                  </a:cxn>
                  <a:cxn ang="0">
                    <a:pos x="551" y="438"/>
                  </a:cxn>
                  <a:cxn ang="0">
                    <a:pos x="505" y="457"/>
                  </a:cxn>
                  <a:cxn ang="0">
                    <a:pos x="435" y="484"/>
                  </a:cxn>
                  <a:cxn ang="0">
                    <a:pos x="379" y="505"/>
                  </a:cxn>
                  <a:cxn ang="0">
                    <a:pos x="294" y="533"/>
                  </a:cxn>
                  <a:cxn ang="0">
                    <a:pos x="198" y="549"/>
                  </a:cxn>
                  <a:cxn ang="0">
                    <a:pos x="84" y="560"/>
                  </a:cxn>
                  <a:cxn ang="0">
                    <a:pos x="16" y="514"/>
                  </a:cxn>
                  <a:cxn ang="0">
                    <a:pos x="15" y="222"/>
                  </a:cxn>
                </a:cxnLst>
                <a:rect l="0" t="0" r="r" b="b"/>
                <a:pathLst>
                  <a:path w="624" h="561">
                    <a:moveTo>
                      <a:pt x="17" y="156"/>
                    </a:moveTo>
                    <a:cubicBezTo>
                      <a:pt x="22" y="154"/>
                      <a:pt x="27" y="154"/>
                      <a:pt x="31" y="156"/>
                    </a:cubicBezTo>
                    <a:cubicBezTo>
                      <a:pt x="36" y="158"/>
                      <a:pt x="39" y="162"/>
                      <a:pt x="40" y="167"/>
                    </a:cubicBezTo>
                    <a:lnTo>
                      <a:pt x="42" y="176"/>
                    </a:lnTo>
                    <a:lnTo>
                      <a:pt x="44" y="188"/>
                    </a:lnTo>
                    <a:lnTo>
                      <a:pt x="46" y="220"/>
                    </a:lnTo>
                    <a:lnTo>
                      <a:pt x="47" y="245"/>
                    </a:lnTo>
                    <a:lnTo>
                      <a:pt x="47" y="283"/>
                    </a:lnTo>
                    <a:lnTo>
                      <a:pt x="46" y="323"/>
                    </a:lnTo>
                    <a:lnTo>
                      <a:pt x="45" y="348"/>
                    </a:lnTo>
                    <a:lnTo>
                      <a:pt x="44" y="380"/>
                    </a:lnTo>
                    <a:lnTo>
                      <a:pt x="45" y="446"/>
                    </a:lnTo>
                    <a:lnTo>
                      <a:pt x="48" y="513"/>
                    </a:lnTo>
                    <a:lnTo>
                      <a:pt x="46" y="505"/>
                    </a:lnTo>
                    <a:lnTo>
                      <a:pt x="53" y="517"/>
                    </a:lnTo>
                    <a:lnTo>
                      <a:pt x="48" y="512"/>
                    </a:lnTo>
                    <a:lnTo>
                      <a:pt x="65" y="522"/>
                    </a:lnTo>
                    <a:lnTo>
                      <a:pt x="61" y="520"/>
                    </a:lnTo>
                    <a:lnTo>
                      <a:pt x="80" y="526"/>
                    </a:lnTo>
                    <a:lnTo>
                      <a:pt x="91" y="529"/>
                    </a:lnTo>
                    <a:lnTo>
                      <a:pt x="87" y="528"/>
                    </a:lnTo>
                    <a:lnTo>
                      <a:pt x="170" y="525"/>
                    </a:lnTo>
                    <a:lnTo>
                      <a:pt x="165" y="526"/>
                    </a:lnTo>
                    <a:lnTo>
                      <a:pt x="176" y="522"/>
                    </a:lnTo>
                    <a:lnTo>
                      <a:pt x="191" y="519"/>
                    </a:lnTo>
                    <a:lnTo>
                      <a:pt x="195" y="518"/>
                    </a:lnTo>
                    <a:cubicBezTo>
                      <a:pt x="196" y="518"/>
                      <a:pt x="197" y="517"/>
                      <a:pt x="198" y="517"/>
                    </a:cubicBezTo>
                    <a:lnTo>
                      <a:pt x="202" y="517"/>
                    </a:lnTo>
                    <a:lnTo>
                      <a:pt x="198" y="518"/>
                    </a:lnTo>
                    <a:lnTo>
                      <a:pt x="213" y="514"/>
                    </a:lnTo>
                    <a:lnTo>
                      <a:pt x="224" y="510"/>
                    </a:lnTo>
                    <a:cubicBezTo>
                      <a:pt x="225" y="510"/>
                      <a:pt x="226" y="510"/>
                      <a:pt x="227" y="510"/>
                    </a:cubicBezTo>
                    <a:lnTo>
                      <a:pt x="258" y="505"/>
                    </a:lnTo>
                    <a:lnTo>
                      <a:pt x="291" y="502"/>
                    </a:lnTo>
                    <a:lnTo>
                      <a:pt x="314" y="498"/>
                    </a:lnTo>
                    <a:lnTo>
                      <a:pt x="321" y="496"/>
                    </a:lnTo>
                    <a:lnTo>
                      <a:pt x="333" y="492"/>
                    </a:lnTo>
                    <a:lnTo>
                      <a:pt x="344" y="489"/>
                    </a:lnTo>
                    <a:lnTo>
                      <a:pt x="349" y="487"/>
                    </a:lnTo>
                    <a:lnTo>
                      <a:pt x="357" y="482"/>
                    </a:lnTo>
                    <a:lnTo>
                      <a:pt x="360" y="480"/>
                    </a:lnTo>
                    <a:cubicBezTo>
                      <a:pt x="361" y="478"/>
                      <a:pt x="363" y="478"/>
                      <a:pt x="365" y="477"/>
                    </a:cubicBezTo>
                    <a:lnTo>
                      <a:pt x="372" y="475"/>
                    </a:lnTo>
                    <a:lnTo>
                      <a:pt x="386" y="470"/>
                    </a:lnTo>
                    <a:lnTo>
                      <a:pt x="397" y="466"/>
                    </a:lnTo>
                    <a:lnTo>
                      <a:pt x="409" y="462"/>
                    </a:lnTo>
                    <a:lnTo>
                      <a:pt x="406" y="464"/>
                    </a:lnTo>
                    <a:lnTo>
                      <a:pt x="418" y="457"/>
                    </a:lnTo>
                    <a:cubicBezTo>
                      <a:pt x="419" y="456"/>
                      <a:pt x="420" y="456"/>
                      <a:pt x="421" y="455"/>
                    </a:cubicBezTo>
                    <a:lnTo>
                      <a:pt x="445" y="447"/>
                    </a:lnTo>
                    <a:lnTo>
                      <a:pt x="457" y="443"/>
                    </a:lnTo>
                    <a:lnTo>
                      <a:pt x="468" y="439"/>
                    </a:lnTo>
                    <a:lnTo>
                      <a:pt x="480" y="435"/>
                    </a:lnTo>
                    <a:lnTo>
                      <a:pt x="476" y="437"/>
                    </a:lnTo>
                    <a:lnTo>
                      <a:pt x="486" y="430"/>
                    </a:lnTo>
                    <a:cubicBezTo>
                      <a:pt x="487" y="430"/>
                      <a:pt x="488" y="429"/>
                      <a:pt x="490" y="429"/>
                    </a:cubicBezTo>
                    <a:lnTo>
                      <a:pt x="495" y="427"/>
                    </a:lnTo>
                    <a:lnTo>
                      <a:pt x="501" y="424"/>
                    </a:lnTo>
                    <a:lnTo>
                      <a:pt x="516" y="419"/>
                    </a:lnTo>
                    <a:lnTo>
                      <a:pt x="528" y="415"/>
                    </a:lnTo>
                    <a:lnTo>
                      <a:pt x="525" y="417"/>
                    </a:lnTo>
                    <a:lnTo>
                      <a:pt x="534" y="411"/>
                    </a:lnTo>
                    <a:lnTo>
                      <a:pt x="537" y="409"/>
                    </a:lnTo>
                    <a:cubicBezTo>
                      <a:pt x="544" y="404"/>
                      <a:pt x="553" y="405"/>
                      <a:pt x="559" y="411"/>
                    </a:cubicBezTo>
                    <a:cubicBezTo>
                      <a:pt x="564" y="417"/>
                      <a:pt x="564" y="427"/>
                      <a:pt x="558" y="433"/>
                    </a:cubicBezTo>
                    <a:lnTo>
                      <a:pt x="557" y="434"/>
                    </a:lnTo>
                    <a:lnTo>
                      <a:pt x="560" y="430"/>
                    </a:lnTo>
                    <a:lnTo>
                      <a:pt x="559" y="432"/>
                    </a:lnTo>
                    <a:lnTo>
                      <a:pt x="536" y="411"/>
                    </a:lnTo>
                    <a:lnTo>
                      <a:pt x="539" y="409"/>
                    </a:lnTo>
                    <a:cubicBezTo>
                      <a:pt x="539" y="409"/>
                      <a:pt x="540" y="408"/>
                      <a:pt x="541" y="408"/>
                    </a:cubicBezTo>
                    <a:lnTo>
                      <a:pt x="550" y="404"/>
                    </a:lnTo>
                    <a:lnTo>
                      <a:pt x="548" y="405"/>
                    </a:lnTo>
                    <a:lnTo>
                      <a:pt x="560" y="397"/>
                    </a:lnTo>
                    <a:cubicBezTo>
                      <a:pt x="560" y="397"/>
                      <a:pt x="561" y="396"/>
                      <a:pt x="562" y="396"/>
                    </a:cubicBezTo>
                    <a:lnTo>
                      <a:pt x="571" y="392"/>
                    </a:lnTo>
                    <a:cubicBezTo>
                      <a:pt x="572" y="391"/>
                      <a:pt x="573" y="391"/>
                      <a:pt x="574" y="391"/>
                    </a:cubicBezTo>
                    <a:lnTo>
                      <a:pt x="578" y="390"/>
                    </a:lnTo>
                    <a:cubicBezTo>
                      <a:pt x="584" y="388"/>
                      <a:pt x="590" y="391"/>
                      <a:pt x="594" y="395"/>
                    </a:cubicBezTo>
                    <a:cubicBezTo>
                      <a:pt x="598" y="400"/>
                      <a:pt x="599" y="407"/>
                      <a:pt x="596" y="413"/>
                    </a:cubicBezTo>
                    <a:lnTo>
                      <a:pt x="595" y="415"/>
                    </a:lnTo>
                    <a:cubicBezTo>
                      <a:pt x="594" y="416"/>
                      <a:pt x="593" y="418"/>
                      <a:pt x="592" y="419"/>
                    </a:cubicBezTo>
                    <a:lnTo>
                      <a:pt x="591" y="420"/>
                    </a:lnTo>
                    <a:lnTo>
                      <a:pt x="570" y="396"/>
                    </a:lnTo>
                    <a:lnTo>
                      <a:pt x="574" y="393"/>
                    </a:lnTo>
                    <a:lnTo>
                      <a:pt x="584" y="386"/>
                    </a:lnTo>
                    <a:lnTo>
                      <a:pt x="577" y="395"/>
                    </a:lnTo>
                    <a:lnTo>
                      <a:pt x="581" y="380"/>
                    </a:lnTo>
                    <a:lnTo>
                      <a:pt x="583" y="373"/>
                    </a:lnTo>
                    <a:cubicBezTo>
                      <a:pt x="584" y="372"/>
                      <a:pt x="584" y="371"/>
                      <a:pt x="585" y="370"/>
                    </a:cubicBezTo>
                    <a:lnTo>
                      <a:pt x="588" y="365"/>
                    </a:lnTo>
                    <a:lnTo>
                      <a:pt x="594" y="355"/>
                    </a:lnTo>
                    <a:lnTo>
                      <a:pt x="592" y="365"/>
                    </a:lnTo>
                    <a:lnTo>
                      <a:pt x="591" y="351"/>
                    </a:lnTo>
                    <a:lnTo>
                      <a:pt x="589" y="330"/>
                    </a:lnTo>
                    <a:lnTo>
                      <a:pt x="587" y="311"/>
                    </a:lnTo>
                    <a:lnTo>
                      <a:pt x="587" y="314"/>
                    </a:lnTo>
                    <a:lnTo>
                      <a:pt x="581" y="298"/>
                    </a:lnTo>
                    <a:lnTo>
                      <a:pt x="583" y="302"/>
                    </a:lnTo>
                    <a:lnTo>
                      <a:pt x="567" y="279"/>
                    </a:lnTo>
                    <a:lnTo>
                      <a:pt x="559" y="266"/>
                    </a:lnTo>
                    <a:cubicBezTo>
                      <a:pt x="558" y="265"/>
                      <a:pt x="558" y="264"/>
                      <a:pt x="557" y="263"/>
                    </a:cubicBezTo>
                    <a:lnTo>
                      <a:pt x="553" y="252"/>
                    </a:lnTo>
                    <a:lnTo>
                      <a:pt x="552" y="247"/>
                    </a:lnTo>
                    <a:lnTo>
                      <a:pt x="553" y="250"/>
                    </a:lnTo>
                    <a:lnTo>
                      <a:pt x="549" y="244"/>
                    </a:lnTo>
                    <a:lnTo>
                      <a:pt x="539" y="231"/>
                    </a:lnTo>
                    <a:lnTo>
                      <a:pt x="532" y="220"/>
                    </a:lnTo>
                    <a:cubicBezTo>
                      <a:pt x="531" y="219"/>
                      <a:pt x="530" y="217"/>
                      <a:pt x="529" y="216"/>
                    </a:cubicBezTo>
                    <a:lnTo>
                      <a:pt x="526" y="208"/>
                    </a:lnTo>
                    <a:lnTo>
                      <a:pt x="525" y="202"/>
                    </a:lnTo>
                    <a:lnTo>
                      <a:pt x="528" y="208"/>
                    </a:lnTo>
                    <a:lnTo>
                      <a:pt x="525" y="204"/>
                    </a:lnTo>
                    <a:cubicBezTo>
                      <a:pt x="524" y="203"/>
                      <a:pt x="524" y="202"/>
                      <a:pt x="523" y="202"/>
                    </a:cubicBezTo>
                    <a:lnTo>
                      <a:pt x="519" y="194"/>
                    </a:lnTo>
                    <a:cubicBezTo>
                      <a:pt x="519" y="193"/>
                      <a:pt x="519" y="192"/>
                      <a:pt x="518" y="192"/>
                    </a:cubicBezTo>
                    <a:lnTo>
                      <a:pt x="514" y="180"/>
                    </a:lnTo>
                    <a:lnTo>
                      <a:pt x="516" y="183"/>
                    </a:lnTo>
                    <a:lnTo>
                      <a:pt x="500" y="159"/>
                    </a:lnTo>
                    <a:lnTo>
                      <a:pt x="484" y="137"/>
                    </a:lnTo>
                    <a:lnTo>
                      <a:pt x="476" y="124"/>
                    </a:lnTo>
                    <a:cubicBezTo>
                      <a:pt x="475" y="123"/>
                      <a:pt x="475" y="122"/>
                      <a:pt x="474" y="121"/>
                    </a:cubicBezTo>
                    <a:lnTo>
                      <a:pt x="470" y="110"/>
                    </a:lnTo>
                    <a:lnTo>
                      <a:pt x="469" y="108"/>
                    </a:lnTo>
                    <a:lnTo>
                      <a:pt x="466" y="103"/>
                    </a:lnTo>
                    <a:lnTo>
                      <a:pt x="456" y="90"/>
                    </a:lnTo>
                    <a:lnTo>
                      <a:pt x="433" y="53"/>
                    </a:lnTo>
                    <a:lnTo>
                      <a:pt x="425" y="41"/>
                    </a:lnTo>
                    <a:lnTo>
                      <a:pt x="417" y="29"/>
                    </a:lnTo>
                    <a:lnTo>
                      <a:pt x="425" y="36"/>
                    </a:lnTo>
                    <a:lnTo>
                      <a:pt x="413" y="32"/>
                    </a:lnTo>
                    <a:lnTo>
                      <a:pt x="420" y="32"/>
                    </a:lnTo>
                    <a:lnTo>
                      <a:pt x="381" y="36"/>
                    </a:lnTo>
                    <a:lnTo>
                      <a:pt x="384" y="36"/>
                    </a:lnTo>
                    <a:lnTo>
                      <a:pt x="356" y="44"/>
                    </a:lnTo>
                    <a:lnTo>
                      <a:pt x="360" y="42"/>
                    </a:lnTo>
                    <a:lnTo>
                      <a:pt x="351" y="48"/>
                    </a:lnTo>
                    <a:lnTo>
                      <a:pt x="348" y="50"/>
                    </a:lnTo>
                    <a:lnTo>
                      <a:pt x="338" y="21"/>
                    </a:lnTo>
                    <a:lnTo>
                      <a:pt x="339" y="21"/>
                    </a:lnTo>
                    <a:lnTo>
                      <a:pt x="325" y="30"/>
                    </a:lnTo>
                    <a:lnTo>
                      <a:pt x="326" y="28"/>
                    </a:lnTo>
                    <a:lnTo>
                      <a:pt x="344" y="51"/>
                    </a:lnTo>
                    <a:lnTo>
                      <a:pt x="340" y="52"/>
                    </a:lnTo>
                    <a:lnTo>
                      <a:pt x="343" y="51"/>
                    </a:lnTo>
                    <a:lnTo>
                      <a:pt x="334" y="55"/>
                    </a:lnTo>
                    <a:lnTo>
                      <a:pt x="337" y="53"/>
                    </a:lnTo>
                    <a:lnTo>
                      <a:pt x="326" y="61"/>
                    </a:lnTo>
                    <a:cubicBezTo>
                      <a:pt x="325" y="62"/>
                      <a:pt x="323" y="63"/>
                      <a:pt x="322" y="64"/>
                    </a:cubicBezTo>
                    <a:lnTo>
                      <a:pt x="310" y="68"/>
                    </a:lnTo>
                    <a:lnTo>
                      <a:pt x="302" y="71"/>
                    </a:lnTo>
                    <a:lnTo>
                      <a:pt x="305" y="69"/>
                    </a:lnTo>
                    <a:lnTo>
                      <a:pt x="301" y="72"/>
                    </a:lnTo>
                    <a:lnTo>
                      <a:pt x="303" y="48"/>
                    </a:lnTo>
                    <a:lnTo>
                      <a:pt x="304" y="49"/>
                    </a:lnTo>
                    <a:cubicBezTo>
                      <a:pt x="308" y="53"/>
                      <a:pt x="309" y="59"/>
                      <a:pt x="308" y="65"/>
                    </a:cubicBezTo>
                    <a:cubicBezTo>
                      <a:pt x="306" y="70"/>
                      <a:pt x="302" y="75"/>
                      <a:pt x="296" y="76"/>
                    </a:cubicBezTo>
                    <a:lnTo>
                      <a:pt x="292" y="77"/>
                    </a:lnTo>
                    <a:lnTo>
                      <a:pt x="286" y="79"/>
                    </a:lnTo>
                    <a:lnTo>
                      <a:pt x="289" y="78"/>
                    </a:lnTo>
                    <a:lnTo>
                      <a:pt x="279" y="84"/>
                    </a:lnTo>
                    <a:lnTo>
                      <a:pt x="276" y="86"/>
                    </a:lnTo>
                    <a:cubicBezTo>
                      <a:pt x="275" y="87"/>
                      <a:pt x="273" y="88"/>
                      <a:pt x="272" y="89"/>
                    </a:cubicBezTo>
                    <a:lnTo>
                      <a:pt x="266" y="91"/>
                    </a:lnTo>
                    <a:lnTo>
                      <a:pt x="251" y="96"/>
                    </a:lnTo>
                    <a:lnTo>
                      <a:pt x="237" y="99"/>
                    </a:lnTo>
                    <a:lnTo>
                      <a:pt x="227" y="103"/>
                    </a:lnTo>
                    <a:lnTo>
                      <a:pt x="230" y="101"/>
                    </a:lnTo>
                    <a:lnTo>
                      <a:pt x="218" y="109"/>
                    </a:lnTo>
                    <a:cubicBezTo>
                      <a:pt x="217" y="110"/>
                      <a:pt x="216" y="110"/>
                      <a:pt x="215" y="111"/>
                    </a:cubicBezTo>
                    <a:lnTo>
                      <a:pt x="191" y="119"/>
                    </a:lnTo>
                    <a:lnTo>
                      <a:pt x="168" y="127"/>
                    </a:lnTo>
                    <a:lnTo>
                      <a:pt x="132" y="139"/>
                    </a:lnTo>
                    <a:lnTo>
                      <a:pt x="120" y="143"/>
                    </a:lnTo>
                    <a:lnTo>
                      <a:pt x="99" y="147"/>
                    </a:lnTo>
                    <a:lnTo>
                      <a:pt x="77" y="155"/>
                    </a:lnTo>
                    <a:lnTo>
                      <a:pt x="65" y="159"/>
                    </a:lnTo>
                    <a:cubicBezTo>
                      <a:pt x="64" y="159"/>
                      <a:pt x="63" y="159"/>
                      <a:pt x="62" y="159"/>
                    </a:cubicBezTo>
                    <a:lnTo>
                      <a:pt x="50" y="161"/>
                    </a:lnTo>
                    <a:lnTo>
                      <a:pt x="44" y="162"/>
                    </a:lnTo>
                    <a:lnTo>
                      <a:pt x="41" y="163"/>
                    </a:lnTo>
                    <a:lnTo>
                      <a:pt x="34" y="166"/>
                    </a:lnTo>
                    <a:lnTo>
                      <a:pt x="44" y="156"/>
                    </a:lnTo>
                    <a:lnTo>
                      <a:pt x="40" y="168"/>
                    </a:lnTo>
                    <a:cubicBezTo>
                      <a:pt x="39" y="169"/>
                      <a:pt x="39" y="170"/>
                      <a:pt x="38" y="171"/>
                    </a:cubicBezTo>
                    <a:lnTo>
                      <a:pt x="30" y="183"/>
                    </a:lnTo>
                    <a:lnTo>
                      <a:pt x="32" y="174"/>
                    </a:lnTo>
                    <a:lnTo>
                      <a:pt x="32" y="177"/>
                    </a:lnTo>
                    <a:lnTo>
                      <a:pt x="8" y="164"/>
                    </a:lnTo>
                    <a:lnTo>
                      <a:pt x="11" y="162"/>
                    </a:lnTo>
                    <a:lnTo>
                      <a:pt x="7" y="166"/>
                    </a:lnTo>
                    <a:lnTo>
                      <a:pt x="10" y="162"/>
                    </a:lnTo>
                    <a:cubicBezTo>
                      <a:pt x="11" y="160"/>
                      <a:pt x="13" y="158"/>
                      <a:pt x="15" y="157"/>
                    </a:cubicBezTo>
                    <a:lnTo>
                      <a:pt x="17" y="156"/>
                    </a:lnTo>
                    <a:close/>
                    <a:moveTo>
                      <a:pt x="30" y="186"/>
                    </a:moveTo>
                    <a:lnTo>
                      <a:pt x="35" y="181"/>
                    </a:lnTo>
                    <a:lnTo>
                      <a:pt x="32" y="185"/>
                    </a:lnTo>
                    <a:cubicBezTo>
                      <a:pt x="31" y="187"/>
                      <a:pt x="30" y="188"/>
                      <a:pt x="28" y="189"/>
                    </a:cubicBezTo>
                    <a:lnTo>
                      <a:pt x="25" y="191"/>
                    </a:lnTo>
                    <a:cubicBezTo>
                      <a:pt x="20" y="194"/>
                      <a:pt x="14" y="194"/>
                      <a:pt x="9" y="192"/>
                    </a:cubicBezTo>
                    <a:cubicBezTo>
                      <a:pt x="4" y="189"/>
                      <a:pt x="0" y="183"/>
                      <a:pt x="0" y="177"/>
                    </a:cubicBezTo>
                    <a:lnTo>
                      <a:pt x="0" y="174"/>
                    </a:lnTo>
                    <a:cubicBezTo>
                      <a:pt x="0" y="171"/>
                      <a:pt x="1" y="168"/>
                      <a:pt x="3" y="166"/>
                    </a:cubicBezTo>
                    <a:lnTo>
                      <a:pt x="11" y="154"/>
                    </a:lnTo>
                    <a:lnTo>
                      <a:pt x="9" y="157"/>
                    </a:lnTo>
                    <a:lnTo>
                      <a:pt x="13" y="145"/>
                    </a:lnTo>
                    <a:cubicBezTo>
                      <a:pt x="15" y="141"/>
                      <a:pt x="19" y="137"/>
                      <a:pt x="23" y="135"/>
                    </a:cubicBezTo>
                    <a:lnTo>
                      <a:pt x="34" y="132"/>
                    </a:lnTo>
                    <a:lnTo>
                      <a:pt x="39" y="131"/>
                    </a:lnTo>
                    <a:lnTo>
                      <a:pt x="45" y="130"/>
                    </a:lnTo>
                    <a:lnTo>
                      <a:pt x="57" y="128"/>
                    </a:lnTo>
                    <a:lnTo>
                      <a:pt x="54" y="128"/>
                    </a:lnTo>
                    <a:lnTo>
                      <a:pt x="66" y="124"/>
                    </a:lnTo>
                    <a:lnTo>
                      <a:pt x="92" y="116"/>
                    </a:lnTo>
                    <a:lnTo>
                      <a:pt x="109" y="112"/>
                    </a:lnTo>
                    <a:lnTo>
                      <a:pt x="121" y="108"/>
                    </a:lnTo>
                    <a:lnTo>
                      <a:pt x="157" y="96"/>
                    </a:lnTo>
                    <a:lnTo>
                      <a:pt x="180" y="88"/>
                    </a:lnTo>
                    <a:lnTo>
                      <a:pt x="204" y="80"/>
                    </a:lnTo>
                    <a:lnTo>
                      <a:pt x="201" y="82"/>
                    </a:lnTo>
                    <a:lnTo>
                      <a:pt x="213" y="74"/>
                    </a:lnTo>
                    <a:cubicBezTo>
                      <a:pt x="214" y="73"/>
                      <a:pt x="215" y="73"/>
                      <a:pt x="216" y="72"/>
                    </a:cubicBezTo>
                    <a:lnTo>
                      <a:pt x="230" y="68"/>
                    </a:lnTo>
                    <a:lnTo>
                      <a:pt x="240" y="65"/>
                    </a:lnTo>
                    <a:lnTo>
                      <a:pt x="255" y="60"/>
                    </a:lnTo>
                    <a:lnTo>
                      <a:pt x="261" y="58"/>
                    </a:lnTo>
                    <a:lnTo>
                      <a:pt x="257" y="61"/>
                    </a:lnTo>
                    <a:lnTo>
                      <a:pt x="262" y="57"/>
                    </a:lnTo>
                    <a:lnTo>
                      <a:pt x="272" y="51"/>
                    </a:lnTo>
                    <a:cubicBezTo>
                      <a:pt x="273" y="50"/>
                      <a:pt x="274" y="50"/>
                      <a:pt x="275" y="49"/>
                    </a:cubicBezTo>
                    <a:lnTo>
                      <a:pt x="285" y="46"/>
                    </a:lnTo>
                    <a:lnTo>
                      <a:pt x="289" y="45"/>
                    </a:lnTo>
                    <a:lnTo>
                      <a:pt x="281" y="72"/>
                    </a:lnTo>
                    <a:lnTo>
                      <a:pt x="280" y="71"/>
                    </a:lnTo>
                    <a:cubicBezTo>
                      <a:pt x="277" y="67"/>
                      <a:pt x="275" y="63"/>
                      <a:pt x="276" y="58"/>
                    </a:cubicBezTo>
                    <a:cubicBezTo>
                      <a:pt x="276" y="54"/>
                      <a:pt x="278" y="49"/>
                      <a:pt x="282" y="47"/>
                    </a:cubicBezTo>
                    <a:lnTo>
                      <a:pt x="286" y="44"/>
                    </a:lnTo>
                    <a:cubicBezTo>
                      <a:pt x="287" y="43"/>
                      <a:pt x="288" y="42"/>
                      <a:pt x="289" y="42"/>
                    </a:cubicBezTo>
                    <a:lnTo>
                      <a:pt x="299" y="37"/>
                    </a:lnTo>
                    <a:lnTo>
                      <a:pt x="311" y="33"/>
                    </a:lnTo>
                    <a:lnTo>
                      <a:pt x="307" y="36"/>
                    </a:lnTo>
                    <a:lnTo>
                      <a:pt x="318" y="28"/>
                    </a:lnTo>
                    <a:cubicBezTo>
                      <a:pt x="319" y="27"/>
                      <a:pt x="320" y="26"/>
                      <a:pt x="321" y="26"/>
                    </a:cubicBezTo>
                    <a:lnTo>
                      <a:pt x="330" y="22"/>
                    </a:lnTo>
                    <a:cubicBezTo>
                      <a:pt x="331" y="21"/>
                      <a:pt x="332" y="21"/>
                      <a:pt x="333" y="21"/>
                    </a:cubicBezTo>
                    <a:lnTo>
                      <a:pt x="337" y="20"/>
                    </a:lnTo>
                    <a:cubicBezTo>
                      <a:pt x="343" y="18"/>
                      <a:pt x="349" y="21"/>
                      <a:pt x="353" y="25"/>
                    </a:cubicBezTo>
                    <a:cubicBezTo>
                      <a:pt x="357" y="30"/>
                      <a:pt x="358" y="37"/>
                      <a:pt x="355" y="43"/>
                    </a:cubicBezTo>
                    <a:lnTo>
                      <a:pt x="354" y="45"/>
                    </a:lnTo>
                    <a:cubicBezTo>
                      <a:pt x="351" y="50"/>
                      <a:pt x="346" y="53"/>
                      <a:pt x="339" y="53"/>
                    </a:cubicBezTo>
                    <a:lnTo>
                      <a:pt x="338" y="53"/>
                    </a:lnTo>
                    <a:cubicBezTo>
                      <a:pt x="332" y="53"/>
                      <a:pt x="325" y="49"/>
                      <a:pt x="323" y="43"/>
                    </a:cubicBezTo>
                    <a:cubicBezTo>
                      <a:pt x="321" y="36"/>
                      <a:pt x="323" y="29"/>
                      <a:pt x="329" y="25"/>
                    </a:cubicBezTo>
                    <a:lnTo>
                      <a:pt x="334" y="21"/>
                    </a:lnTo>
                    <a:lnTo>
                      <a:pt x="343" y="15"/>
                    </a:lnTo>
                    <a:cubicBezTo>
                      <a:pt x="344" y="14"/>
                      <a:pt x="345" y="14"/>
                      <a:pt x="347" y="13"/>
                    </a:cubicBezTo>
                    <a:lnTo>
                      <a:pt x="375" y="5"/>
                    </a:lnTo>
                    <a:cubicBezTo>
                      <a:pt x="376" y="5"/>
                      <a:pt x="377" y="5"/>
                      <a:pt x="378" y="5"/>
                    </a:cubicBezTo>
                    <a:lnTo>
                      <a:pt x="417" y="1"/>
                    </a:lnTo>
                    <a:cubicBezTo>
                      <a:pt x="419" y="0"/>
                      <a:pt x="421" y="1"/>
                      <a:pt x="424" y="1"/>
                    </a:cubicBezTo>
                    <a:lnTo>
                      <a:pt x="436" y="5"/>
                    </a:lnTo>
                    <a:cubicBezTo>
                      <a:pt x="439" y="6"/>
                      <a:pt x="442" y="9"/>
                      <a:pt x="444" y="12"/>
                    </a:cubicBezTo>
                    <a:lnTo>
                      <a:pt x="452" y="24"/>
                    </a:lnTo>
                    <a:lnTo>
                      <a:pt x="460" y="36"/>
                    </a:lnTo>
                    <a:lnTo>
                      <a:pt x="482" y="71"/>
                    </a:lnTo>
                    <a:lnTo>
                      <a:pt x="493" y="86"/>
                    </a:lnTo>
                    <a:lnTo>
                      <a:pt x="498" y="93"/>
                    </a:lnTo>
                    <a:lnTo>
                      <a:pt x="501" y="99"/>
                    </a:lnTo>
                    <a:lnTo>
                      <a:pt x="505" y="110"/>
                    </a:lnTo>
                    <a:lnTo>
                      <a:pt x="503" y="107"/>
                    </a:lnTo>
                    <a:lnTo>
                      <a:pt x="511" y="118"/>
                    </a:lnTo>
                    <a:lnTo>
                      <a:pt x="527" y="142"/>
                    </a:lnTo>
                    <a:lnTo>
                      <a:pt x="543" y="166"/>
                    </a:lnTo>
                    <a:cubicBezTo>
                      <a:pt x="544" y="167"/>
                      <a:pt x="544" y="168"/>
                      <a:pt x="545" y="169"/>
                    </a:cubicBezTo>
                    <a:lnTo>
                      <a:pt x="549" y="181"/>
                    </a:lnTo>
                    <a:lnTo>
                      <a:pt x="548" y="179"/>
                    </a:lnTo>
                    <a:lnTo>
                      <a:pt x="552" y="187"/>
                    </a:lnTo>
                    <a:lnTo>
                      <a:pt x="550" y="185"/>
                    </a:lnTo>
                    <a:lnTo>
                      <a:pt x="553" y="189"/>
                    </a:lnTo>
                    <a:cubicBezTo>
                      <a:pt x="555" y="191"/>
                      <a:pt x="555" y="193"/>
                      <a:pt x="556" y="195"/>
                    </a:cubicBezTo>
                    <a:lnTo>
                      <a:pt x="556" y="197"/>
                    </a:lnTo>
                    <a:lnTo>
                      <a:pt x="559" y="205"/>
                    </a:lnTo>
                    <a:lnTo>
                      <a:pt x="557" y="201"/>
                    </a:lnTo>
                    <a:lnTo>
                      <a:pt x="565" y="212"/>
                    </a:lnTo>
                    <a:lnTo>
                      <a:pt x="576" y="227"/>
                    </a:lnTo>
                    <a:lnTo>
                      <a:pt x="580" y="233"/>
                    </a:lnTo>
                    <a:cubicBezTo>
                      <a:pt x="580" y="234"/>
                      <a:pt x="581" y="234"/>
                      <a:pt x="581" y="236"/>
                    </a:cubicBezTo>
                    <a:lnTo>
                      <a:pt x="584" y="241"/>
                    </a:lnTo>
                    <a:lnTo>
                      <a:pt x="588" y="252"/>
                    </a:lnTo>
                    <a:lnTo>
                      <a:pt x="586" y="249"/>
                    </a:lnTo>
                    <a:lnTo>
                      <a:pt x="594" y="260"/>
                    </a:lnTo>
                    <a:lnTo>
                      <a:pt x="610" y="283"/>
                    </a:lnTo>
                    <a:cubicBezTo>
                      <a:pt x="610" y="284"/>
                      <a:pt x="611" y="286"/>
                      <a:pt x="611" y="287"/>
                    </a:cubicBezTo>
                    <a:lnTo>
                      <a:pt x="617" y="303"/>
                    </a:lnTo>
                    <a:cubicBezTo>
                      <a:pt x="618" y="304"/>
                      <a:pt x="618" y="305"/>
                      <a:pt x="618" y="306"/>
                    </a:cubicBezTo>
                    <a:lnTo>
                      <a:pt x="621" y="329"/>
                    </a:lnTo>
                    <a:lnTo>
                      <a:pt x="622" y="348"/>
                    </a:lnTo>
                    <a:lnTo>
                      <a:pt x="623" y="362"/>
                    </a:lnTo>
                    <a:cubicBezTo>
                      <a:pt x="624" y="366"/>
                      <a:pt x="623" y="369"/>
                      <a:pt x="621" y="372"/>
                    </a:cubicBezTo>
                    <a:lnTo>
                      <a:pt x="615" y="382"/>
                    </a:lnTo>
                    <a:lnTo>
                      <a:pt x="612" y="387"/>
                    </a:lnTo>
                    <a:lnTo>
                      <a:pt x="614" y="384"/>
                    </a:lnTo>
                    <a:lnTo>
                      <a:pt x="612" y="389"/>
                    </a:lnTo>
                    <a:lnTo>
                      <a:pt x="608" y="404"/>
                    </a:lnTo>
                    <a:cubicBezTo>
                      <a:pt x="607" y="407"/>
                      <a:pt x="605" y="411"/>
                      <a:pt x="601" y="413"/>
                    </a:cubicBezTo>
                    <a:lnTo>
                      <a:pt x="593" y="418"/>
                    </a:lnTo>
                    <a:lnTo>
                      <a:pt x="589" y="421"/>
                    </a:lnTo>
                    <a:cubicBezTo>
                      <a:pt x="582" y="426"/>
                      <a:pt x="573" y="425"/>
                      <a:pt x="567" y="419"/>
                    </a:cubicBezTo>
                    <a:cubicBezTo>
                      <a:pt x="562" y="413"/>
                      <a:pt x="562" y="403"/>
                      <a:pt x="568" y="397"/>
                    </a:cubicBezTo>
                    <a:lnTo>
                      <a:pt x="569" y="396"/>
                    </a:lnTo>
                    <a:lnTo>
                      <a:pt x="566" y="400"/>
                    </a:lnTo>
                    <a:lnTo>
                      <a:pt x="567" y="398"/>
                    </a:lnTo>
                    <a:lnTo>
                      <a:pt x="585" y="421"/>
                    </a:lnTo>
                    <a:lnTo>
                      <a:pt x="581" y="422"/>
                    </a:lnTo>
                    <a:lnTo>
                      <a:pt x="584" y="421"/>
                    </a:lnTo>
                    <a:lnTo>
                      <a:pt x="575" y="425"/>
                    </a:lnTo>
                    <a:lnTo>
                      <a:pt x="577" y="424"/>
                    </a:lnTo>
                    <a:lnTo>
                      <a:pt x="565" y="432"/>
                    </a:lnTo>
                    <a:cubicBezTo>
                      <a:pt x="565" y="432"/>
                      <a:pt x="564" y="433"/>
                      <a:pt x="563" y="433"/>
                    </a:cubicBezTo>
                    <a:lnTo>
                      <a:pt x="554" y="437"/>
                    </a:lnTo>
                    <a:lnTo>
                      <a:pt x="556" y="436"/>
                    </a:lnTo>
                    <a:lnTo>
                      <a:pt x="553" y="438"/>
                    </a:lnTo>
                    <a:cubicBezTo>
                      <a:pt x="547" y="442"/>
                      <a:pt x="539" y="441"/>
                      <a:pt x="534" y="436"/>
                    </a:cubicBezTo>
                    <a:cubicBezTo>
                      <a:pt x="528" y="432"/>
                      <a:pt x="527" y="424"/>
                      <a:pt x="530" y="417"/>
                    </a:cubicBezTo>
                    <a:lnTo>
                      <a:pt x="531" y="415"/>
                    </a:lnTo>
                    <a:cubicBezTo>
                      <a:pt x="532" y="414"/>
                      <a:pt x="533" y="412"/>
                      <a:pt x="534" y="411"/>
                    </a:cubicBezTo>
                    <a:lnTo>
                      <a:pt x="535" y="410"/>
                    </a:lnTo>
                    <a:lnTo>
                      <a:pt x="556" y="434"/>
                    </a:lnTo>
                    <a:lnTo>
                      <a:pt x="551" y="438"/>
                    </a:lnTo>
                    <a:lnTo>
                      <a:pt x="542" y="444"/>
                    </a:lnTo>
                    <a:cubicBezTo>
                      <a:pt x="541" y="445"/>
                      <a:pt x="540" y="445"/>
                      <a:pt x="539" y="446"/>
                    </a:cubicBezTo>
                    <a:lnTo>
                      <a:pt x="527" y="450"/>
                    </a:lnTo>
                    <a:lnTo>
                      <a:pt x="512" y="455"/>
                    </a:lnTo>
                    <a:lnTo>
                      <a:pt x="506" y="456"/>
                    </a:lnTo>
                    <a:lnTo>
                      <a:pt x="501" y="458"/>
                    </a:lnTo>
                    <a:lnTo>
                      <a:pt x="505" y="457"/>
                    </a:lnTo>
                    <a:lnTo>
                      <a:pt x="495" y="464"/>
                    </a:lnTo>
                    <a:cubicBezTo>
                      <a:pt x="493" y="464"/>
                      <a:pt x="492" y="465"/>
                      <a:pt x="491" y="466"/>
                    </a:cubicBezTo>
                    <a:lnTo>
                      <a:pt x="479" y="470"/>
                    </a:lnTo>
                    <a:lnTo>
                      <a:pt x="468" y="474"/>
                    </a:lnTo>
                    <a:lnTo>
                      <a:pt x="456" y="478"/>
                    </a:lnTo>
                    <a:lnTo>
                      <a:pt x="432" y="486"/>
                    </a:lnTo>
                    <a:lnTo>
                      <a:pt x="435" y="484"/>
                    </a:lnTo>
                    <a:lnTo>
                      <a:pt x="423" y="491"/>
                    </a:lnTo>
                    <a:cubicBezTo>
                      <a:pt x="422" y="492"/>
                      <a:pt x="421" y="492"/>
                      <a:pt x="420" y="493"/>
                    </a:cubicBezTo>
                    <a:lnTo>
                      <a:pt x="408" y="497"/>
                    </a:lnTo>
                    <a:lnTo>
                      <a:pt x="397" y="501"/>
                    </a:lnTo>
                    <a:lnTo>
                      <a:pt x="381" y="506"/>
                    </a:lnTo>
                    <a:lnTo>
                      <a:pt x="374" y="508"/>
                    </a:lnTo>
                    <a:lnTo>
                      <a:pt x="379" y="505"/>
                    </a:lnTo>
                    <a:lnTo>
                      <a:pt x="374" y="509"/>
                    </a:lnTo>
                    <a:lnTo>
                      <a:pt x="362" y="516"/>
                    </a:lnTo>
                    <a:lnTo>
                      <a:pt x="353" y="520"/>
                    </a:lnTo>
                    <a:lnTo>
                      <a:pt x="342" y="523"/>
                    </a:lnTo>
                    <a:lnTo>
                      <a:pt x="328" y="527"/>
                    </a:lnTo>
                    <a:lnTo>
                      <a:pt x="319" y="529"/>
                    </a:lnTo>
                    <a:lnTo>
                      <a:pt x="294" y="533"/>
                    </a:lnTo>
                    <a:lnTo>
                      <a:pt x="263" y="536"/>
                    </a:lnTo>
                    <a:lnTo>
                      <a:pt x="232" y="541"/>
                    </a:lnTo>
                    <a:lnTo>
                      <a:pt x="235" y="541"/>
                    </a:lnTo>
                    <a:lnTo>
                      <a:pt x="222" y="545"/>
                    </a:lnTo>
                    <a:lnTo>
                      <a:pt x="207" y="549"/>
                    </a:lnTo>
                    <a:cubicBezTo>
                      <a:pt x="205" y="549"/>
                      <a:pt x="204" y="549"/>
                      <a:pt x="202" y="549"/>
                    </a:cubicBezTo>
                    <a:lnTo>
                      <a:pt x="198" y="549"/>
                    </a:lnTo>
                    <a:lnTo>
                      <a:pt x="202" y="549"/>
                    </a:lnTo>
                    <a:lnTo>
                      <a:pt x="198" y="550"/>
                    </a:lnTo>
                    <a:lnTo>
                      <a:pt x="187" y="553"/>
                    </a:lnTo>
                    <a:lnTo>
                      <a:pt x="176" y="557"/>
                    </a:lnTo>
                    <a:cubicBezTo>
                      <a:pt x="174" y="557"/>
                      <a:pt x="173" y="557"/>
                      <a:pt x="171" y="557"/>
                    </a:cubicBezTo>
                    <a:lnTo>
                      <a:pt x="88" y="560"/>
                    </a:lnTo>
                    <a:cubicBezTo>
                      <a:pt x="87" y="561"/>
                      <a:pt x="85" y="560"/>
                      <a:pt x="84" y="560"/>
                    </a:cubicBezTo>
                    <a:lnTo>
                      <a:pt x="71" y="557"/>
                    </a:lnTo>
                    <a:lnTo>
                      <a:pt x="52" y="551"/>
                    </a:lnTo>
                    <a:cubicBezTo>
                      <a:pt x="50" y="550"/>
                      <a:pt x="49" y="550"/>
                      <a:pt x="48" y="549"/>
                    </a:cubicBezTo>
                    <a:lnTo>
                      <a:pt x="31" y="539"/>
                    </a:lnTo>
                    <a:cubicBezTo>
                      <a:pt x="29" y="538"/>
                      <a:pt x="27" y="536"/>
                      <a:pt x="26" y="534"/>
                    </a:cubicBezTo>
                    <a:lnTo>
                      <a:pt x="19" y="522"/>
                    </a:lnTo>
                    <a:cubicBezTo>
                      <a:pt x="17" y="519"/>
                      <a:pt x="17" y="517"/>
                      <a:pt x="16" y="514"/>
                    </a:cubicBezTo>
                    <a:lnTo>
                      <a:pt x="13" y="447"/>
                    </a:lnTo>
                    <a:lnTo>
                      <a:pt x="12" y="379"/>
                    </a:lnTo>
                    <a:lnTo>
                      <a:pt x="13" y="347"/>
                    </a:lnTo>
                    <a:lnTo>
                      <a:pt x="14" y="322"/>
                    </a:lnTo>
                    <a:lnTo>
                      <a:pt x="15" y="283"/>
                    </a:lnTo>
                    <a:lnTo>
                      <a:pt x="15" y="246"/>
                    </a:lnTo>
                    <a:lnTo>
                      <a:pt x="15" y="222"/>
                    </a:lnTo>
                    <a:lnTo>
                      <a:pt x="13" y="193"/>
                    </a:lnTo>
                    <a:lnTo>
                      <a:pt x="11" y="183"/>
                    </a:lnTo>
                    <a:lnTo>
                      <a:pt x="9" y="174"/>
                    </a:lnTo>
                    <a:lnTo>
                      <a:pt x="32" y="185"/>
                    </a:lnTo>
                    <a:lnTo>
                      <a:pt x="30" y="18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Freeform 8"/>
              <p:cNvSpPr>
                <a:spLocks noEditPoints="1"/>
              </p:cNvSpPr>
              <p:nvPr/>
            </p:nvSpPr>
            <p:spPr bwMode="auto">
              <a:xfrm>
                <a:off x="7170738" y="5822950"/>
                <a:ext cx="93662" cy="88900"/>
              </a:xfrm>
              <a:custGeom>
                <a:avLst/>
                <a:gdLst/>
                <a:ahLst/>
                <a:cxnLst>
                  <a:cxn ang="0">
                    <a:pos x="75" y="278"/>
                  </a:cxn>
                  <a:cxn ang="0">
                    <a:pos x="147" y="378"/>
                  </a:cxn>
                  <a:cxn ang="0">
                    <a:pos x="162" y="396"/>
                  </a:cxn>
                  <a:cxn ang="0">
                    <a:pos x="197" y="426"/>
                  </a:cxn>
                  <a:cxn ang="0">
                    <a:pos x="211" y="438"/>
                  </a:cxn>
                  <a:cxn ang="0">
                    <a:pos x="279" y="495"/>
                  </a:cxn>
                  <a:cxn ang="0">
                    <a:pos x="319" y="531"/>
                  </a:cxn>
                  <a:cxn ang="0">
                    <a:pos x="366" y="574"/>
                  </a:cxn>
                  <a:cxn ang="0">
                    <a:pos x="395" y="589"/>
                  </a:cxn>
                  <a:cxn ang="0">
                    <a:pos x="453" y="617"/>
                  </a:cxn>
                  <a:cxn ang="0">
                    <a:pos x="506" y="608"/>
                  </a:cxn>
                  <a:cxn ang="0">
                    <a:pos x="518" y="581"/>
                  </a:cxn>
                  <a:cxn ang="0">
                    <a:pos x="555" y="567"/>
                  </a:cxn>
                  <a:cxn ang="0">
                    <a:pos x="553" y="511"/>
                  </a:cxn>
                  <a:cxn ang="0">
                    <a:pos x="585" y="452"/>
                  </a:cxn>
                  <a:cxn ang="0">
                    <a:pos x="607" y="413"/>
                  </a:cxn>
                  <a:cxn ang="0">
                    <a:pos x="619" y="389"/>
                  </a:cxn>
                  <a:cxn ang="0">
                    <a:pos x="645" y="350"/>
                  </a:cxn>
                  <a:cxn ang="0">
                    <a:pos x="661" y="287"/>
                  </a:cxn>
                  <a:cxn ang="0">
                    <a:pos x="621" y="270"/>
                  </a:cxn>
                  <a:cxn ang="0">
                    <a:pos x="559" y="222"/>
                  </a:cxn>
                  <a:cxn ang="0">
                    <a:pos x="501" y="174"/>
                  </a:cxn>
                  <a:cxn ang="0">
                    <a:pos x="477" y="143"/>
                  </a:cxn>
                  <a:cxn ang="0">
                    <a:pos x="447" y="110"/>
                  </a:cxn>
                  <a:cxn ang="0">
                    <a:pos x="439" y="52"/>
                  </a:cxn>
                  <a:cxn ang="0">
                    <a:pos x="392" y="45"/>
                  </a:cxn>
                  <a:cxn ang="0">
                    <a:pos x="348" y="32"/>
                  </a:cxn>
                  <a:cxn ang="0">
                    <a:pos x="309" y="40"/>
                  </a:cxn>
                  <a:cxn ang="0">
                    <a:pos x="151" y="139"/>
                  </a:cxn>
                  <a:cxn ang="0">
                    <a:pos x="64" y="184"/>
                  </a:cxn>
                  <a:cxn ang="0">
                    <a:pos x="48" y="195"/>
                  </a:cxn>
                  <a:cxn ang="0">
                    <a:pos x="34" y="236"/>
                  </a:cxn>
                  <a:cxn ang="0">
                    <a:pos x="22" y="176"/>
                  </a:cxn>
                  <a:cxn ang="0">
                    <a:pos x="68" y="148"/>
                  </a:cxn>
                  <a:cxn ang="0">
                    <a:pos x="137" y="110"/>
                  </a:cxn>
                  <a:cxn ang="0">
                    <a:pos x="294" y="12"/>
                  </a:cxn>
                  <a:cxn ang="0">
                    <a:pos x="370" y="0"/>
                  </a:cxn>
                  <a:cxn ang="0">
                    <a:pos x="424" y="37"/>
                  </a:cxn>
                  <a:cxn ang="0">
                    <a:pos x="436" y="48"/>
                  </a:cxn>
                  <a:cxn ang="0">
                    <a:pos x="479" y="102"/>
                  </a:cxn>
                  <a:cxn ang="0">
                    <a:pos x="479" y="111"/>
                  </a:cxn>
                  <a:cxn ang="0">
                    <a:pos x="524" y="153"/>
                  </a:cxn>
                  <a:cxn ang="0">
                    <a:pos x="578" y="198"/>
                  </a:cxn>
                  <a:cxn ang="0">
                    <a:pos x="638" y="243"/>
                  </a:cxn>
                  <a:cxn ang="0">
                    <a:pos x="672" y="258"/>
                  </a:cxn>
                  <a:cxn ang="0">
                    <a:pos x="670" y="367"/>
                  </a:cxn>
                  <a:cxn ang="0">
                    <a:pos x="620" y="387"/>
                  </a:cxn>
                  <a:cxn ang="0">
                    <a:pos x="636" y="427"/>
                  </a:cxn>
                  <a:cxn ang="0">
                    <a:pos x="614" y="467"/>
                  </a:cxn>
                  <a:cxn ang="0">
                    <a:pos x="575" y="535"/>
                  </a:cxn>
                  <a:cxn ang="0">
                    <a:pos x="540" y="538"/>
                  </a:cxn>
                  <a:cxn ang="0">
                    <a:pos x="548" y="594"/>
                  </a:cxn>
                  <a:cxn ang="0">
                    <a:pos x="535" y="621"/>
                  </a:cxn>
                  <a:cxn ang="0">
                    <a:pos x="456" y="651"/>
                  </a:cxn>
                  <a:cxn ang="0">
                    <a:pos x="393" y="623"/>
                  </a:cxn>
                  <a:cxn ang="0">
                    <a:pos x="342" y="593"/>
                  </a:cxn>
                  <a:cxn ang="0">
                    <a:pos x="314" y="566"/>
                  </a:cxn>
                  <a:cxn ang="0">
                    <a:pos x="262" y="522"/>
                  </a:cxn>
                  <a:cxn ang="0">
                    <a:pos x="201" y="470"/>
                  </a:cxn>
                  <a:cxn ang="0">
                    <a:pos x="163" y="437"/>
                  </a:cxn>
                  <a:cxn ang="0">
                    <a:pos x="145" y="423"/>
                  </a:cxn>
                  <a:cxn ang="0">
                    <a:pos x="127" y="403"/>
                  </a:cxn>
                  <a:cxn ang="0">
                    <a:pos x="48" y="295"/>
                  </a:cxn>
                </a:cxnLst>
                <a:rect l="0" t="0" r="r" b="b"/>
                <a:pathLst>
                  <a:path w="688" h="655">
                    <a:moveTo>
                      <a:pt x="32" y="198"/>
                    </a:moveTo>
                    <a:cubicBezTo>
                      <a:pt x="37" y="194"/>
                      <a:pt x="43" y="193"/>
                      <a:pt x="48" y="196"/>
                    </a:cubicBezTo>
                    <a:cubicBezTo>
                      <a:pt x="53" y="198"/>
                      <a:pt x="57" y="203"/>
                      <a:pt x="57" y="209"/>
                    </a:cubicBezTo>
                    <a:lnTo>
                      <a:pt x="58" y="223"/>
                    </a:lnTo>
                    <a:lnTo>
                      <a:pt x="60" y="241"/>
                    </a:lnTo>
                    <a:lnTo>
                      <a:pt x="63" y="258"/>
                    </a:lnTo>
                    <a:lnTo>
                      <a:pt x="62" y="254"/>
                    </a:lnTo>
                    <a:lnTo>
                      <a:pt x="68" y="268"/>
                    </a:lnTo>
                    <a:lnTo>
                      <a:pt x="67" y="266"/>
                    </a:lnTo>
                    <a:lnTo>
                      <a:pt x="75" y="278"/>
                    </a:lnTo>
                    <a:cubicBezTo>
                      <a:pt x="76" y="279"/>
                      <a:pt x="76" y="280"/>
                      <a:pt x="77" y="281"/>
                    </a:cubicBezTo>
                    <a:lnTo>
                      <a:pt x="85" y="305"/>
                    </a:lnTo>
                    <a:lnTo>
                      <a:pt x="83" y="301"/>
                    </a:lnTo>
                    <a:lnTo>
                      <a:pt x="107" y="336"/>
                    </a:lnTo>
                    <a:lnTo>
                      <a:pt x="115" y="349"/>
                    </a:lnTo>
                    <a:lnTo>
                      <a:pt x="123" y="361"/>
                    </a:lnTo>
                    <a:lnTo>
                      <a:pt x="118" y="356"/>
                    </a:lnTo>
                    <a:lnTo>
                      <a:pt x="130" y="364"/>
                    </a:lnTo>
                    <a:lnTo>
                      <a:pt x="143" y="374"/>
                    </a:lnTo>
                    <a:lnTo>
                      <a:pt x="147" y="378"/>
                    </a:lnTo>
                    <a:cubicBezTo>
                      <a:pt x="153" y="382"/>
                      <a:pt x="155" y="389"/>
                      <a:pt x="153" y="396"/>
                    </a:cubicBezTo>
                    <a:cubicBezTo>
                      <a:pt x="150" y="402"/>
                      <a:pt x="144" y="406"/>
                      <a:pt x="137" y="406"/>
                    </a:cubicBezTo>
                    <a:lnTo>
                      <a:pt x="134" y="406"/>
                    </a:lnTo>
                    <a:cubicBezTo>
                      <a:pt x="133" y="406"/>
                      <a:pt x="132" y="406"/>
                      <a:pt x="131" y="406"/>
                    </a:cubicBezTo>
                    <a:lnTo>
                      <a:pt x="127" y="405"/>
                    </a:lnTo>
                    <a:lnTo>
                      <a:pt x="142" y="378"/>
                    </a:lnTo>
                    <a:lnTo>
                      <a:pt x="145" y="381"/>
                    </a:lnTo>
                    <a:lnTo>
                      <a:pt x="153" y="391"/>
                    </a:lnTo>
                    <a:lnTo>
                      <a:pt x="150" y="388"/>
                    </a:lnTo>
                    <a:lnTo>
                      <a:pt x="162" y="396"/>
                    </a:lnTo>
                    <a:cubicBezTo>
                      <a:pt x="164" y="397"/>
                      <a:pt x="166" y="399"/>
                      <a:pt x="167" y="401"/>
                    </a:cubicBezTo>
                    <a:lnTo>
                      <a:pt x="173" y="410"/>
                    </a:lnTo>
                    <a:lnTo>
                      <a:pt x="175" y="413"/>
                    </a:lnTo>
                    <a:lnTo>
                      <a:pt x="145" y="421"/>
                    </a:lnTo>
                    <a:lnTo>
                      <a:pt x="145" y="418"/>
                    </a:lnTo>
                    <a:cubicBezTo>
                      <a:pt x="145" y="410"/>
                      <a:pt x="153" y="402"/>
                      <a:pt x="161" y="402"/>
                    </a:cubicBezTo>
                    <a:lnTo>
                      <a:pt x="164" y="402"/>
                    </a:lnTo>
                    <a:cubicBezTo>
                      <a:pt x="168" y="402"/>
                      <a:pt x="171" y="404"/>
                      <a:pt x="174" y="406"/>
                    </a:cubicBezTo>
                    <a:lnTo>
                      <a:pt x="182" y="412"/>
                    </a:lnTo>
                    <a:lnTo>
                      <a:pt x="197" y="426"/>
                    </a:lnTo>
                    <a:lnTo>
                      <a:pt x="208" y="436"/>
                    </a:lnTo>
                    <a:lnTo>
                      <a:pt x="212" y="440"/>
                    </a:lnTo>
                    <a:cubicBezTo>
                      <a:pt x="217" y="446"/>
                      <a:pt x="218" y="454"/>
                      <a:pt x="213" y="461"/>
                    </a:cubicBezTo>
                    <a:cubicBezTo>
                      <a:pt x="209" y="467"/>
                      <a:pt x="200" y="469"/>
                      <a:pt x="193" y="466"/>
                    </a:cubicBezTo>
                    <a:lnTo>
                      <a:pt x="191" y="465"/>
                    </a:lnTo>
                    <a:cubicBezTo>
                      <a:pt x="188" y="463"/>
                      <a:pt x="185" y="460"/>
                      <a:pt x="183" y="456"/>
                    </a:cubicBezTo>
                    <a:lnTo>
                      <a:pt x="182" y="453"/>
                    </a:lnTo>
                    <a:cubicBezTo>
                      <a:pt x="180" y="446"/>
                      <a:pt x="182" y="439"/>
                      <a:pt x="188" y="434"/>
                    </a:cubicBezTo>
                    <a:cubicBezTo>
                      <a:pt x="194" y="430"/>
                      <a:pt x="201" y="430"/>
                      <a:pt x="207" y="435"/>
                    </a:cubicBezTo>
                    <a:lnTo>
                      <a:pt x="211" y="438"/>
                    </a:lnTo>
                    <a:lnTo>
                      <a:pt x="220" y="445"/>
                    </a:lnTo>
                    <a:lnTo>
                      <a:pt x="234" y="458"/>
                    </a:lnTo>
                    <a:lnTo>
                      <a:pt x="231" y="456"/>
                    </a:lnTo>
                    <a:lnTo>
                      <a:pt x="246" y="465"/>
                    </a:lnTo>
                    <a:lnTo>
                      <a:pt x="252" y="469"/>
                    </a:lnTo>
                    <a:lnTo>
                      <a:pt x="255" y="471"/>
                    </a:lnTo>
                    <a:cubicBezTo>
                      <a:pt x="257" y="472"/>
                      <a:pt x="259" y="474"/>
                      <a:pt x="260" y="476"/>
                    </a:cubicBezTo>
                    <a:lnTo>
                      <a:pt x="268" y="488"/>
                    </a:lnTo>
                    <a:lnTo>
                      <a:pt x="264" y="484"/>
                    </a:lnTo>
                    <a:lnTo>
                      <a:pt x="279" y="495"/>
                    </a:lnTo>
                    <a:lnTo>
                      <a:pt x="277" y="493"/>
                    </a:lnTo>
                    <a:lnTo>
                      <a:pt x="283" y="496"/>
                    </a:lnTo>
                    <a:lnTo>
                      <a:pt x="287" y="499"/>
                    </a:lnTo>
                    <a:cubicBezTo>
                      <a:pt x="289" y="500"/>
                      <a:pt x="291" y="502"/>
                      <a:pt x="292" y="504"/>
                    </a:cubicBezTo>
                    <a:lnTo>
                      <a:pt x="300" y="516"/>
                    </a:lnTo>
                    <a:lnTo>
                      <a:pt x="295" y="511"/>
                    </a:lnTo>
                    <a:lnTo>
                      <a:pt x="307" y="519"/>
                    </a:lnTo>
                    <a:cubicBezTo>
                      <a:pt x="308" y="520"/>
                      <a:pt x="309" y="520"/>
                      <a:pt x="310" y="521"/>
                    </a:cubicBezTo>
                    <a:lnTo>
                      <a:pt x="322" y="533"/>
                    </a:lnTo>
                    <a:lnTo>
                      <a:pt x="319" y="531"/>
                    </a:lnTo>
                    <a:lnTo>
                      <a:pt x="331" y="539"/>
                    </a:lnTo>
                    <a:cubicBezTo>
                      <a:pt x="332" y="540"/>
                      <a:pt x="333" y="540"/>
                      <a:pt x="334" y="541"/>
                    </a:cubicBezTo>
                    <a:lnTo>
                      <a:pt x="343" y="550"/>
                    </a:lnTo>
                    <a:lnTo>
                      <a:pt x="346" y="553"/>
                    </a:lnTo>
                    <a:lnTo>
                      <a:pt x="342" y="550"/>
                    </a:lnTo>
                    <a:lnTo>
                      <a:pt x="344" y="551"/>
                    </a:lnTo>
                    <a:lnTo>
                      <a:pt x="341" y="550"/>
                    </a:lnTo>
                    <a:lnTo>
                      <a:pt x="351" y="553"/>
                    </a:lnTo>
                    <a:cubicBezTo>
                      <a:pt x="356" y="555"/>
                      <a:pt x="359" y="558"/>
                      <a:pt x="361" y="562"/>
                    </a:cubicBezTo>
                    <a:lnTo>
                      <a:pt x="366" y="574"/>
                    </a:lnTo>
                    <a:lnTo>
                      <a:pt x="361" y="568"/>
                    </a:lnTo>
                    <a:lnTo>
                      <a:pt x="372" y="576"/>
                    </a:lnTo>
                    <a:lnTo>
                      <a:pt x="367" y="573"/>
                    </a:lnTo>
                    <a:lnTo>
                      <a:pt x="380" y="577"/>
                    </a:lnTo>
                    <a:cubicBezTo>
                      <a:pt x="383" y="578"/>
                      <a:pt x="385" y="579"/>
                      <a:pt x="387" y="581"/>
                    </a:cubicBezTo>
                    <a:lnTo>
                      <a:pt x="398" y="592"/>
                    </a:lnTo>
                    <a:lnTo>
                      <a:pt x="399" y="593"/>
                    </a:lnTo>
                    <a:lnTo>
                      <a:pt x="376" y="593"/>
                    </a:lnTo>
                    <a:lnTo>
                      <a:pt x="377" y="592"/>
                    </a:lnTo>
                    <a:cubicBezTo>
                      <a:pt x="382" y="587"/>
                      <a:pt x="389" y="586"/>
                      <a:pt x="395" y="589"/>
                    </a:cubicBezTo>
                    <a:lnTo>
                      <a:pt x="406" y="594"/>
                    </a:lnTo>
                    <a:lnTo>
                      <a:pt x="421" y="603"/>
                    </a:lnTo>
                    <a:lnTo>
                      <a:pt x="428" y="607"/>
                    </a:lnTo>
                    <a:cubicBezTo>
                      <a:pt x="430" y="607"/>
                      <a:pt x="431" y="608"/>
                      <a:pt x="432" y="609"/>
                    </a:cubicBezTo>
                    <a:lnTo>
                      <a:pt x="435" y="612"/>
                    </a:lnTo>
                    <a:lnTo>
                      <a:pt x="432" y="610"/>
                    </a:lnTo>
                    <a:lnTo>
                      <a:pt x="435" y="612"/>
                    </a:lnTo>
                    <a:lnTo>
                      <a:pt x="431" y="610"/>
                    </a:lnTo>
                    <a:lnTo>
                      <a:pt x="438" y="612"/>
                    </a:lnTo>
                    <a:lnTo>
                      <a:pt x="453" y="617"/>
                    </a:lnTo>
                    <a:lnTo>
                      <a:pt x="463" y="620"/>
                    </a:lnTo>
                    <a:lnTo>
                      <a:pt x="477" y="624"/>
                    </a:lnTo>
                    <a:lnTo>
                      <a:pt x="471" y="623"/>
                    </a:lnTo>
                    <a:lnTo>
                      <a:pt x="488" y="623"/>
                    </a:lnTo>
                    <a:lnTo>
                      <a:pt x="484" y="624"/>
                    </a:lnTo>
                    <a:lnTo>
                      <a:pt x="499" y="620"/>
                    </a:lnTo>
                    <a:lnTo>
                      <a:pt x="492" y="625"/>
                    </a:lnTo>
                    <a:lnTo>
                      <a:pt x="504" y="612"/>
                    </a:lnTo>
                    <a:lnTo>
                      <a:pt x="502" y="615"/>
                    </a:lnTo>
                    <a:lnTo>
                      <a:pt x="506" y="608"/>
                    </a:lnTo>
                    <a:lnTo>
                      <a:pt x="504" y="610"/>
                    </a:lnTo>
                    <a:lnTo>
                      <a:pt x="505" y="607"/>
                    </a:lnTo>
                    <a:lnTo>
                      <a:pt x="508" y="599"/>
                    </a:lnTo>
                    <a:lnTo>
                      <a:pt x="509" y="597"/>
                    </a:lnTo>
                    <a:cubicBezTo>
                      <a:pt x="510" y="591"/>
                      <a:pt x="515" y="587"/>
                      <a:pt x="520" y="585"/>
                    </a:cubicBezTo>
                    <a:cubicBezTo>
                      <a:pt x="526" y="584"/>
                      <a:pt x="532" y="585"/>
                      <a:pt x="536" y="589"/>
                    </a:cubicBezTo>
                    <a:lnTo>
                      <a:pt x="537" y="590"/>
                    </a:lnTo>
                    <a:lnTo>
                      <a:pt x="511" y="594"/>
                    </a:lnTo>
                    <a:lnTo>
                      <a:pt x="513" y="590"/>
                    </a:lnTo>
                    <a:lnTo>
                      <a:pt x="518" y="581"/>
                    </a:lnTo>
                    <a:lnTo>
                      <a:pt x="517" y="583"/>
                    </a:lnTo>
                    <a:lnTo>
                      <a:pt x="521" y="571"/>
                    </a:lnTo>
                    <a:cubicBezTo>
                      <a:pt x="522" y="570"/>
                      <a:pt x="522" y="569"/>
                      <a:pt x="523" y="568"/>
                    </a:cubicBezTo>
                    <a:lnTo>
                      <a:pt x="531" y="556"/>
                    </a:lnTo>
                    <a:lnTo>
                      <a:pt x="530" y="558"/>
                    </a:lnTo>
                    <a:lnTo>
                      <a:pt x="534" y="549"/>
                    </a:lnTo>
                    <a:lnTo>
                      <a:pt x="533" y="552"/>
                    </a:lnTo>
                    <a:lnTo>
                      <a:pt x="534" y="548"/>
                    </a:lnTo>
                    <a:lnTo>
                      <a:pt x="557" y="566"/>
                    </a:lnTo>
                    <a:lnTo>
                      <a:pt x="555" y="567"/>
                    </a:lnTo>
                    <a:lnTo>
                      <a:pt x="563" y="552"/>
                    </a:lnTo>
                    <a:lnTo>
                      <a:pt x="563" y="553"/>
                    </a:lnTo>
                    <a:lnTo>
                      <a:pt x="535" y="544"/>
                    </a:lnTo>
                    <a:lnTo>
                      <a:pt x="538" y="540"/>
                    </a:lnTo>
                    <a:lnTo>
                      <a:pt x="543" y="532"/>
                    </a:lnTo>
                    <a:lnTo>
                      <a:pt x="541" y="536"/>
                    </a:lnTo>
                    <a:lnTo>
                      <a:pt x="544" y="525"/>
                    </a:lnTo>
                    <a:cubicBezTo>
                      <a:pt x="545" y="523"/>
                      <a:pt x="545" y="521"/>
                      <a:pt x="547" y="520"/>
                    </a:cubicBezTo>
                    <a:lnTo>
                      <a:pt x="550" y="516"/>
                    </a:lnTo>
                    <a:lnTo>
                      <a:pt x="553" y="511"/>
                    </a:lnTo>
                    <a:lnTo>
                      <a:pt x="563" y="495"/>
                    </a:lnTo>
                    <a:lnTo>
                      <a:pt x="571" y="484"/>
                    </a:lnTo>
                    <a:lnTo>
                      <a:pt x="569" y="487"/>
                    </a:lnTo>
                    <a:lnTo>
                      <a:pt x="574" y="472"/>
                    </a:lnTo>
                    <a:lnTo>
                      <a:pt x="576" y="466"/>
                    </a:lnTo>
                    <a:cubicBezTo>
                      <a:pt x="577" y="466"/>
                      <a:pt x="577" y="465"/>
                      <a:pt x="577" y="464"/>
                    </a:cubicBezTo>
                    <a:lnTo>
                      <a:pt x="579" y="460"/>
                    </a:lnTo>
                    <a:cubicBezTo>
                      <a:pt x="580" y="460"/>
                      <a:pt x="580" y="459"/>
                      <a:pt x="580" y="458"/>
                    </a:cubicBezTo>
                    <a:lnTo>
                      <a:pt x="587" y="448"/>
                    </a:lnTo>
                    <a:lnTo>
                      <a:pt x="585" y="452"/>
                    </a:lnTo>
                    <a:lnTo>
                      <a:pt x="589" y="440"/>
                    </a:lnTo>
                    <a:cubicBezTo>
                      <a:pt x="591" y="434"/>
                      <a:pt x="598" y="429"/>
                      <a:pt x="604" y="429"/>
                    </a:cubicBezTo>
                    <a:lnTo>
                      <a:pt x="606" y="429"/>
                    </a:lnTo>
                    <a:lnTo>
                      <a:pt x="595" y="434"/>
                    </a:lnTo>
                    <a:lnTo>
                      <a:pt x="599" y="430"/>
                    </a:lnTo>
                    <a:lnTo>
                      <a:pt x="598" y="432"/>
                    </a:lnTo>
                    <a:lnTo>
                      <a:pt x="604" y="424"/>
                    </a:lnTo>
                    <a:lnTo>
                      <a:pt x="601" y="428"/>
                    </a:lnTo>
                    <a:lnTo>
                      <a:pt x="605" y="416"/>
                    </a:lnTo>
                    <a:cubicBezTo>
                      <a:pt x="606" y="415"/>
                      <a:pt x="606" y="414"/>
                      <a:pt x="607" y="413"/>
                    </a:cubicBezTo>
                    <a:lnTo>
                      <a:pt x="615" y="401"/>
                    </a:lnTo>
                    <a:lnTo>
                      <a:pt x="614" y="403"/>
                    </a:lnTo>
                    <a:lnTo>
                      <a:pt x="618" y="394"/>
                    </a:lnTo>
                    <a:lnTo>
                      <a:pt x="620" y="389"/>
                    </a:lnTo>
                    <a:lnTo>
                      <a:pt x="642" y="411"/>
                    </a:lnTo>
                    <a:lnTo>
                      <a:pt x="640" y="412"/>
                    </a:lnTo>
                    <a:lnTo>
                      <a:pt x="644" y="409"/>
                    </a:lnTo>
                    <a:lnTo>
                      <a:pt x="643" y="410"/>
                    </a:lnTo>
                    <a:cubicBezTo>
                      <a:pt x="637" y="416"/>
                      <a:pt x="627" y="416"/>
                      <a:pt x="621" y="411"/>
                    </a:cubicBezTo>
                    <a:cubicBezTo>
                      <a:pt x="615" y="405"/>
                      <a:pt x="614" y="396"/>
                      <a:pt x="619" y="389"/>
                    </a:cubicBezTo>
                    <a:lnTo>
                      <a:pt x="622" y="385"/>
                    </a:lnTo>
                    <a:lnTo>
                      <a:pt x="627" y="377"/>
                    </a:lnTo>
                    <a:lnTo>
                      <a:pt x="625" y="380"/>
                    </a:lnTo>
                    <a:lnTo>
                      <a:pt x="630" y="365"/>
                    </a:lnTo>
                    <a:lnTo>
                      <a:pt x="632" y="359"/>
                    </a:lnTo>
                    <a:cubicBezTo>
                      <a:pt x="633" y="356"/>
                      <a:pt x="634" y="354"/>
                      <a:pt x="636" y="352"/>
                    </a:cubicBezTo>
                    <a:lnTo>
                      <a:pt x="639" y="349"/>
                    </a:lnTo>
                    <a:cubicBezTo>
                      <a:pt x="640" y="348"/>
                      <a:pt x="641" y="348"/>
                      <a:pt x="641" y="347"/>
                    </a:cubicBezTo>
                    <a:lnTo>
                      <a:pt x="651" y="340"/>
                    </a:lnTo>
                    <a:lnTo>
                      <a:pt x="645" y="350"/>
                    </a:lnTo>
                    <a:lnTo>
                      <a:pt x="649" y="334"/>
                    </a:lnTo>
                    <a:lnTo>
                      <a:pt x="654" y="318"/>
                    </a:lnTo>
                    <a:lnTo>
                      <a:pt x="657" y="309"/>
                    </a:lnTo>
                    <a:lnTo>
                      <a:pt x="656" y="314"/>
                    </a:lnTo>
                    <a:lnTo>
                      <a:pt x="656" y="293"/>
                    </a:lnTo>
                    <a:lnTo>
                      <a:pt x="657" y="297"/>
                    </a:lnTo>
                    <a:lnTo>
                      <a:pt x="653" y="278"/>
                    </a:lnTo>
                    <a:lnTo>
                      <a:pt x="660" y="288"/>
                    </a:lnTo>
                    <a:lnTo>
                      <a:pt x="655" y="285"/>
                    </a:lnTo>
                    <a:lnTo>
                      <a:pt x="661" y="287"/>
                    </a:lnTo>
                    <a:lnTo>
                      <a:pt x="654" y="286"/>
                    </a:lnTo>
                    <a:cubicBezTo>
                      <a:pt x="652" y="286"/>
                      <a:pt x="650" y="285"/>
                      <a:pt x="649" y="284"/>
                    </a:cubicBezTo>
                    <a:lnTo>
                      <a:pt x="640" y="279"/>
                    </a:lnTo>
                    <a:lnTo>
                      <a:pt x="636" y="277"/>
                    </a:lnTo>
                    <a:cubicBezTo>
                      <a:pt x="631" y="274"/>
                      <a:pt x="628" y="269"/>
                      <a:pt x="628" y="263"/>
                    </a:cubicBezTo>
                    <a:lnTo>
                      <a:pt x="628" y="262"/>
                    </a:lnTo>
                    <a:lnTo>
                      <a:pt x="639" y="278"/>
                    </a:lnTo>
                    <a:lnTo>
                      <a:pt x="636" y="277"/>
                    </a:lnTo>
                    <a:lnTo>
                      <a:pt x="627" y="274"/>
                    </a:lnTo>
                    <a:cubicBezTo>
                      <a:pt x="625" y="273"/>
                      <a:pt x="623" y="272"/>
                      <a:pt x="621" y="270"/>
                    </a:cubicBezTo>
                    <a:lnTo>
                      <a:pt x="605" y="254"/>
                    </a:lnTo>
                    <a:lnTo>
                      <a:pt x="608" y="256"/>
                    </a:lnTo>
                    <a:lnTo>
                      <a:pt x="588" y="244"/>
                    </a:lnTo>
                    <a:lnTo>
                      <a:pt x="591" y="246"/>
                    </a:lnTo>
                    <a:lnTo>
                      <a:pt x="579" y="242"/>
                    </a:lnTo>
                    <a:cubicBezTo>
                      <a:pt x="578" y="241"/>
                      <a:pt x="577" y="241"/>
                      <a:pt x="576" y="240"/>
                    </a:cubicBezTo>
                    <a:lnTo>
                      <a:pt x="564" y="232"/>
                    </a:lnTo>
                    <a:cubicBezTo>
                      <a:pt x="562" y="231"/>
                      <a:pt x="560" y="229"/>
                      <a:pt x="559" y="227"/>
                    </a:cubicBezTo>
                    <a:lnTo>
                      <a:pt x="551" y="215"/>
                    </a:lnTo>
                    <a:lnTo>
                      <a:pt x="559" y="222"/>
                    </a:lnTo>
                    <a:lnTo>
                      <a:pt x="547" y="218"/>
                    </a:lnTo>
                    <a:cubicBezTo>
                      <a:pt x="545" y="217"/>
                      <a:pt x="543" y="216"/>
                      <a:pt x="541" y="214"/>
                    </a:cubicBezTo>
                    <a:lnTo>
                      <a:pt x="529" y="202"/>
                    </a:lnTo>
                    <a:cubicBezTo>
                      <a:pt x="528" y="201"/>
                      <a:pt x="528" y="200"/>
                      <a:pt x="527" y="199"/>
                    </a:cubicBezTo>
                    <a:lnTo>
                      <a:pt x="519" y="187"/>
                    </a:lnTo>
                    <a:lnTo>
                      <a:pt x="527" y="194"/>
                    </a:lnTo>
                    <a:lnTo>
                      <a:pt x="515" y="190"/>
                    </a:lnTo>
                    <a:cubicBezTo>
                      <a:pt x="512" y="189"/>
                      <a:pt x="510" y="187"/>
                      <a:pt x="508" y="184"/>
                    </a:cubicBezTo>
                    <a:lnTo>
                      <a:pt x="499" y="172"/>
                    </a:lnTo>
                    <a:lnTo>
                      <a:pt x="501" y="174"/>
                    </a:lnTo>
                    <a:lnTo>
                      <a:pt x="489" y="163"/>
                    </a:lnTo>
                    <a:lnTo>
                      <a:pt x="491" y="165"/>
                    </a:lnTo>
                    <a:lnTo>
                      <a:pt x="479" y="157"/>
                    </a:lnTo>
                    <a:cubicBezTo>
                      <a:pt x="476" y="155"/>
                      <a:pt x="474" y="153"/>
                      <a:pt x="473" y="151"/>
                    </a:cubicBezTo>
                    <a:lnTo>
                      <a:pt x="468" y="141"/>
                    </a:lnTo>
                    <a:lnTo>
                      <a:pt x="466" y="134"/>
                    </a:lnTo>
                    <a:lnTo>
                      <a:pt x="469" y="140"/>
                    </a:lnTo>
                    <a:lnTo>
                      <a:pt x="468" y="139"/>
                    </a:lnTo>
                    <a:lnTo>
                      <a:pt x="479" y="143"/>
                    </a:lnTo>
                    <a:lnTo>
                      <a:pt x="477" y="143"/>
                    </a:lnTo>
                    <a:cubicBezTo>
                      <a:pt x="474" y="143"/>
                      <a:pt x="470" y="142"/>
                      <a:pt x="467" y="140"/>
                    </a:cubicBezTo>
                    <a:lnTo>
                      <a:pt x="457" y="132"/>
                    </a:lnTo>
                    <a:lnTo>
                      <a:pt x="447" y="122"/>
                    </a:lnTo>
                    <a:lnTo>
                      <a:pt x="442" y="115"/>
                    </a:lnTo>
                    <a:cubicBezTo>
                      <a:pt x="438" y="110"/>
                      <a:pt x="437" y="103"/>
                      <a:pt x="441" y="97"/>
                    </a:cubicBezTo>
                    <a:cubicBezTo>
                      <a:pt x="445" y="91"/>
                      <a:pt x="452" y="88"/>
                      <a:pt x="458" y="90"/>
                    </a:cubicBezTo>
                    <a:lnTo>
                      <a:pt x="462" y="91"/>
                    </a:lnTo>
                    <a:lnTo>
                      <a:pt x="467" y="92"/>
                    </a:lnTo>
                    <a:lnTo>
                      <a:pt x="448" y="113"/>
                    </a:lnTo>
                    <a:lnTo>
                      <a:pt x="447" y="110"/>
                    </a:lnTo>
                    <a:lnTo>
                      <a:pt x="450" y="114"/>
                    </a:lnTo>
                    <a:lnTo>
                      <a:pt x="443" y="105"/>
                    </a:lnTo>
                    <a:lnTo>
                      <a:pt x="447" y="109"/>
                    </a:lnTo>
                    <a:lnTo>
                      <a:pt x="435" y="101"/>
                    </a:lnTo>
                    <a:cubicBezTo>
                      <a:pt x="433" y="100"/>
                      <a:pt x="432" y="98"/>
                      <a:pt x="430" y="97"/>
                    </a:cubicBezTo>
                    <a:lnTo>
                      <a:pt x="418" y="80"/>
                    </a:lnTo>
                    <a:lnTo>
                      <a:pt x="412" y="69"/>
                    </a:lnTo>
                    <a:lnTo>
                      <a:pt x="415" y="73"/>
                    </a:lnTo>
                    <a:lnTo>
                      <a:pt x="413" y="71"/>
                    </a:lnTo>
                    <a:lnTo>
                      <a:pt x="439" y="52"/>
                    </a:lnTo>
                    <a:lnTo>
                      <a:pt x="440" y="54"/>
                    </a:lnTo>
                    <a:lnTo>
                      <a:pt x="441" y="56"/>
                    </a:lnTo>
                    <a:cubicBezTo>
                      <a:pt x="445" y="62"/>
                      <a:pt x="444" y="71"/>
                      <a:pt x="438" y="76"/>
                    </a:cubicBezTo>
                    <a:cubicBezTo>
                      <a:pt x="433" y="81"/>
                      <a:pt x="424" y="82"/>
                      <a:pt x="418" y="77"/>
                    </a:cubicBezTo>
                    <a:lnTo>
                      <a:pt x="414" y="74"/>
                    </a:lnTo>
                    <a:cubicBezTo>
                      <a:pt x="413" y="73"/>
                      <a:pt x="412" y="73"/>
                      <a:pt x="411" y="71"/>
                    </a:cubicBezTo>
                    <a:lnTo>
                      <a:pt x="403" y="61"/>
                    </a:lnTo>
                    <a:lnTo>
                      <a:pt x="396" y="52"/>
                    </a:lnTo>
                    <a:cubicBezTo>
                      <a:pt x="395" y="51"/>
                      <a:pt x="394" y="49"/>
                      <a:pt x="393" y="48"/>
                    </a:cubicBezTo>
                    <a:lnTo>
                      <a:pt x="392" y="45"/>
                    </a:lnTo>
                    <a:lnTo>
                      <a:pt x="400" y="54"/>
                    </a:lnTo>
                    <a:lnTo>
                      <a:pt x="398" y="53"/>
                    </a:lnTo>
                    <a:cubicBezTo>
                      <a:pt x="398" y="52"/>
                      <a:pt x="397" y="52"/>
                      <a:pt x="396" y="52"/>
                    </a:cubicBezTo>
                    <a:lnTo>
                      <a:pt x="386" y="45"/>
                    </a:lnTo>
                    <a:cubicBezTo>
                      <a:pt x="385" y="43"/>
                      <a:pt x="383" y="42"/>
                      <a:pt x="382" y="40"/>
                    </a:cubicBezTo>
                    <a:lnTo>
                      <a:pt x="374" y="28"/>
                    </a:lnTo>
                    <a:lnTo>
                      <a:pt x="385" y="35"/>
                    </a:lnTo>
                    <a:lnTo>
                      <a:pt x="368" y="32"/>
                    </a:lnTo>
                    <a:lnTo>
                      <a:pt x="370" y="32"/>
                    </a:lnTo>
                    <a:lnTo>
                      <a:pt x="348" y="32"/>
                    </a:lnTo>
                    <a:lnTo>
                      <a:pt x="330" y="34"/>
                    </a:lnTo>
                    <a:lnTo>
                      <a:pt x="316" y="35"/>
                    </a:lnTo>
                    <a:lnTo>
                      <a:pt x="320" y="34"/>
                    </a:lnTo>
                    <a:lnTo>
                      <a:pt x="312" y="37"/>
                    </a:lnTo>
                    <a:lnTo>
                      <a:pt x="306" y="39"/>
                    </a:lnTo>
                    <a:lnTo>
                      <a:pt x="314" y="12"/>
                    </a:lnTo>
                    <a:lnTo>
                      <a:pt x="315" y="13"/>
                    </a:lnTo>
                    <a:cubicBezTo>
                      <a:pt x="318" y="16"/>
                      <a:pt x="320" y="21"/>
                      <a:pt x="319" y="26"/>
                    </a:cubicBezTo>
                    <a:cubicBezTo>
                      <a:pt x="319" y="30"/>
                      <a:pt x="317" y="34"/>
                      <a:pt x="313" y="37"/>
                    </a:cubicBezTo>
                    <a:lnTo>
                      <a:pt x="309" y="40"/>
                    </a:lnTo>
                    <a:cubicBezTo>
                      <a:pt x="308" y="41"/>
                      <a:pt x="307" y="42"/>
                      <a:pt x="306" y="42"/>
                    </a:cubicBezTo>
                    <a:lnTo>
                      <a:pt x="297" y="46"/>
                    </a:lnTo>
                    <a:lnTo>
                      <a:pt x="284" y="51"/>
                    </a:lnTo>
                    <a:lnTo>
                      <a:pt x="287" y="49"/>
                    </a:lnTo>
                    <a:lnTo>
                      <a:pt x="263" y="65"/>
                    </a:lnTo>
                    <a:lnTo>
                      <a:pt x="251" y="73"/>
                    </a:lnTo>
                    <a:lnTo>
                      <a:pt x="190" y="113"/>
                    </a:lnTo>
                    <a:lnTo>
                      <a:pt x="166" y="129"/>
                    </a:lnTo>
                    <a:lnTo>
                      <a:pt x="154" y="137"/>
                    </a:lnTo>
                    <a:cubicBezTo>
                      <a:pt x="153" y="138"/>
                      <a:pt x="152" y="138"/>
                      <a:pt x="151" y="139"/>
                    </a:cubicBezTo>
                    <a:lnTo>
                      <a:pt x="139" y="143"/>
                    </a:lnTo>
                    <a:lnTo>
                      <a:pt x="142" y="141"/>
                    </a:lnTo>
                    <a:lnTo>
                      <a:pt x="118" y="157"/>
                    </a:lnTo>
                    <a:lnTo>
                      <a:pt x="106" y="165"/>
                    </a:lnTo>
                    <a:cubicBezTo>
                      <a:pt x="105" y="166"/>
                      <a:pt x="104" y="166"/>
                      <a:pt x="103" y="167"/>
                    </a:cubicBezTo>
                    <a:lnTo>
                      <a:pt x="91" y="171"/>
                    </a:lnTo>
                    <a:lnTo>
                      <a:pt x="94" y="169"/>
                    </a:lnTo>
                    <a:lnTo>
                      <a:pt x="82" y="177"/>
                    </a:lnTo>
                    <a:cubicBezTo>
                      <a:pt x="81" y="178"/>
                      <a:pt x="80" y="178"/>
                      <a:pt x="79" y="179"/>
                    </a:cubicBezTo>
                    <a:lnTo>
                      <a:pt x="64" y="184"/>
                    </a:lnTo>
                    <a:lnTo>
                      <a:pt x="53" y="186"/>
                    </a:lnTo>
                    <a:lnTo>
                      <a:pt x="58" y="184"/>
                    </a:lnTo>
                    <a:lnTo>
                      <a:pt x="49" y="190"/>
                    </a:lnTo>
                    <a:lnTo>
                      <a:pt x="46" y="192"/>
                    </a:lnTo>
                    <a:lnTo>
                      <a:pt x="36" y="163"/>
                    </a:lnTo>
                    <a:lnTo>
                      <a:pt x="38" y="163"/>
                    </a:lnTo>
                    <a:cubicBezTo>
                      <a:pt x="44" y="163"/>
                      <a:pt x="49" y="166"/>
                      <a:pt x="52" y="171"/>
                    </a:cubicBezTo>
                    <a:cubicBezTo>
                      <a:pt x="55" y="176"/>
                      <a:pt x="55" y="182"/>
                      <a:pt x="53" y="187"/>
                    </a:cubicBezTo>
                    <a:lnTo>
                      <a:pt x="51" y="191"/>
                    </a:lnTo>
                    <a:cubicBezTo>
                      <a:pt x="50" y="192"/>
                      <a:pt x="49" y="194"/>
                      <a:pt x="48" y="195"/>
                    </a:cubicBezTo>
                    <a:lnTo>
                      <a:pt x="41" y="202"/>
                    </a:lnTo>
                    <a:cubicBezTo>
                      <a:pt x="40" y="203"/>
                      <a:pt x="39" y="203"/>
                      <a:pt x="38" y="204"/>
                    </a:cubicBezTo>
                    <a:lnTo>
                      <a:pt x="25" y="212"/>
                    </a:lnTo>
                    <a:lnTo>
                      <a:pt x="32" y="197"/>
                    </a:lnTo>
                    <a:lnTo>
                      <a:pt x="34" y="218"/>
                    </a:lnTo>
                    <a:lnTo>
                      <a:pt x="35" y="224"/>
                    </a:lnTo>
                    <a:lnTo>
                      <a:pt x="11" y="213"/>
                    </a:lnTo>
                    <a:lnTo>
                      <a:pt x="17" y="209"/>
                    </a:lnTo>
                    <a:lnTo>
                      <a:pt x="32" y="198"/>
                    </a:lnTo>
                    <a:close/>
                    <a:moveTo>
                      <a:pt x="34" y="236"/>
                    </a:moveTo>
                    <a:lnTo>
                      <a:pt x="28" y="240"/>
                    </a:lnTo>
                    <a:cubicBezTo>
                      <a:pt x="24" y="243"/>
                      <a:pt x="18" y="243"/>
                      <a:pt x="13" y="241"/>
                    </a:cubicBezTo>
                    <a:cubicBezTo>
                      <a:pt x="8" y="239"/>
                      <a:pt x="4" y="234"/>
                      <a:pt x="4" y="229"/>
                    </a:cubicBezTo>
                    <a:lnTo>
                      <a:pt x="3" y="221"/>
                    </a:lnTo>
                    <a:lnTo>
                      <a:pt x="1" y="200"/>
                    </a:lnTo>
                    <a:cubicBezTo>
                      <a:pt x="0" y="194"/>
                      <a:pt x="3" y="188"/>
                      <a:pt x="8" y="185"/>
                    </a:cubicBezTo>
                    <a:lnTo>
                      <a:pt x="21" y="177"/>
                    </a:lnTo>
                    <a:lnTo>
                      <a:pt x="18" y="179"/>
                    </a:lnTo>
                    <a:lnTo>
                      <a:pt x="25" y="172"/>
                    </a:lnTo>
                    <a:lnTo>
                      <a:pt x="22" y="176"/>
                    </a:lnTo>
                    <a:lnTo>
                      <a:pt x="24" y="172"/>
                    </a:lnTo>
                    <a:lnTo>
                      <a:pt x="38" y="195"/>
                    </a:lnTo>
                    <a:lnTo>
                      <a:pt x="36" y="195"/>
                    </a:lnTo>
                    <a:cubicBezTo>
                      <a:pt x="30" y="195"/>
                      <a:pt x="23" y="191"/>
                      <a:pt x="21" y="185"/>
                    </a:cubicBezTo>
                    <a:cubicBezTo>
                      <a:pt x="19" y="178"/>
                      <a:pt x="21" y="171"/>
                      <a:pt x="27" y="167"/>
                    </a:cubicBezTo>
                    <a:lnTo>
                      <a:pt x="32" y="163"/>
                    </a:lnTo>
                    <a:lnTo>
                      <a:pt x="41" y="157"/>
                    </a:lnTo>
                    <a:cubicBezTo>
                      <a:pt x="42" y="156"/>
                      <a:pt x="44" y="155"/>
                      <a:pt x="46" y="155"/>
                    </a:cubicBezTo>
                    <a:lnTo>
                      <a:pt x="53" y="153"/>
                    </a:lnTo>
                    <a:lnTo>
                      <a:pt x="68" y="148"/>
                    </a:lnTo>
                    <a:lnTo>
                      <a:pt x="65" y="150"/>
                    </a:lnTo>
                    <a:lnTo>
                      <a:pt x="77" y="142"/>
                    </a:lnTo>
                    <a:cubicBezTo>
                      <a:pt x="78" y="141"/>
                      <a:pt x="79" y="141"/>
                      <a:pt x="80" y="140"/>
                    </a:cubicBezTo>
                    <a:lnTo>
                      <a:pt x="92" y="136"/>
                    </a:lnTo>
                    <a:lnTo>
                      <a:pt x="89" y="138"/>
                    </a:lnTo>
                    <a:lnTo>
                      <a:pt x="101" y="130"/>
                    </a:lnTo>
                    <a:lnTo>
                      <a:pt x="125" y="114"/>
                    </a:lnTo>
                    <a:cubicBezTo>
                      <a:pt x="126" y="113"/>
                      <a:pt x="127" y="113"/>
                      <a:pt x="128" y="112"/>
                    </a:cubicBezTo>
                    <a:lnTo>
                      <a:pt x="140" y="108"/>
                    </a:lnTo>
                    <a:lnTo>
                      <a:pt x="137" y="110"/>
                    </a:lnTo>
                    <a:lnTo>
                      <a:pt x="149" y="102"/>
                    </a:lnTo>
                    <a:lnTo>
                      <a:pt x="173" y="86"/>
                    </a:lnTo>
                    <a:lnTo>
                      <a:pt x="234" y="46"/>
                    </a:lnTo>
                    <a:lnTo>
                      <a:pt x="246" y="38"/>
                    </a:lnTo>
                    <a:lnTo>
                      <a:pt x="270" y="22"/>
                    </a:lnTo>
                    <a:cubicBezTo>
                      <a:pt x="271" y="21"/>
                      <a:pt x="272" y="21"/>
                      <a:pt x="273" y="20"/>
                    </a:cubicBezTo>
                    <a:lnTo>
                      <a:pt x="284" y="17"/>
                    </a:lnTo>
                    <a:lnTo>
                      <a:pt x="293" y="13"/>
                    </a:lnTo>
                    <a:lnTo>
                      <a:pt x="290" y="15"/>
                    </a:lnTo>
                    <a:lnTo>
                      <a:pt x="294" y="12"/>
                    </a:lnTo>
                    <a:lnTo>
                      <a:pt x="292" y="36"/>
                    </a:lnTo>
                    <a:lnTo>
                      <a:pt x="291" y="35"/>
                    </a:lnTo>
                    <a:cubicBezTo>
                      <a:pt x="287" y="31"/>
                      <a:pt x="286" y="25"/>
                      <a:pt x="287" y="19"/>
                    </a:cubicBezTo>
                    <a:cubicBezTo>
                      <a:pt x="289" y="14"/>
                      <a:pt x="293" y="9"/>
                      <a:pt x="299" y="8"/>
                    </a:cubicBezTo>
                    <a:lnTo>
                      <a:pt x="301" y="7"/>
                    </a:lnTo>
                    <a:lnTo>
                      <a:pt x="309" y="4"/>
                    </a:lnTo>
                    <a:cubicBezTo>
                      <a:pt x="310" y="4"/>
                      <a:pt x="312" y="4"/>
                      <a:pt x="313" y="4"/>
                    </a:cubicBezTo>
                    <a:lnTo>
                      <a:pt x="327" y="3"/>
                    </a:lnTo>
                    <a:lnTo>
                      <a:pt x="348" y="0"/>
                    </a:lnTo>
                    <a:lnTo>
                      <a:pt x="370" y="0"/>
                    </a:lnTo>
                    <a:cubicBezTo>
                      <a:pt x="371" y="0"/>
                      <a:pt x="372" y="1"/>
                      <a:pt x="373" y="1"/>
                    </a:cubicBezTo>
                    <a:lnTo>
                      <a:pt x="390" y="4"/>
                    </a:lnTo>
                    <a:cubicBezTo>
                      <a:pt x="395" y="4"/>
                      <a:pt x="398" y="7"/>
                      <a:pt x="401" y="11"/>
                    </a:cubicBezTo>
                    <a:lnTo>
                      <a:pt x="409" y="23"/>
                    </a:lnTo>
                    <a:lnTo>
                      <a:pt x="405" y="18"/>
                    </a:lnTo>
                    <a:lnTo>
                      <a:pt x="415" y="25"/>
                    </a:lnTo>
                    <a:lnTo>
                      <a:pt x="413" y="24"/>
                    </a:lnTo>
                    <a:lnTo>
                      <a:pt x="415" y="25"/>
                    </a:lnTo>
                    <a:cubicBezTo>
                      <a:pt x="418" y="27"/>
                      <a:pt x="421" y="30"/>
                      <a:pt x="423" y="34"/>
                    </a:cubicBezTo>
                    <a:lnTo>
                      <a:pt x="424" y="37"/>
                    </a:lnTo>
                    <a:lnTo>
                      <a:pt x="421" y="33"/>
                    </a:lnTo>
                    <a:lnTo>
                      <a:pt x="428" y="41"/>
                    </a:lnTo>
                    <a:lnTo>
                      <a:pt x="436" y="51"/>
                    </a:lnTo>
                    <a:lnTo>
                      <a:pt x="433" y="49"/>
                    </a:lnTo>
                    <a:lnTo>
                      <a:pt x="437" y="52"/>
                    </a:lnTo>
                    <a:lnTo>
                      <a:pt x="414" y="73"/>
                    </a:lnTo>
                    <a:lnTo>
                      <a:pt x="411" y="69"/>
                    </a:lnTo>
                    <a:lnTo>
                      <a:pt x="410" y="67"/>
                    </a:lnTo>
                    <a:cubicBezTo>
                      <a:pt x="407" y="60"/>
                      <a:pt x="409" y="51"/>
                      <a:pt x="415" y="46"/>
                    </a:cubicBezTo>
                    <a:cubicBezTo>
                      <a:pt x="421" y="42"/>
                      <a:pt x="430" y="43"/>
                      <a:pt x="436" y="48"/>
                    </a:cubicBezTo>
                    <a:lnTo>
                      <a:pt x="438" y="50"/>
                    </a:lnTo>
                    <a:cubicBezTo>
                      <a:pt x="439" y="51"/>
                      <a:pt x="440" y="52"/>
                      <a:pt x="440" y="54"/>
                    </a:cubicBezTo>
                    <a:lnTo>
                      <a:pt x="445" y="61"/>
                    </a:lnTo>
                    <a:lnTo>
                      <a:pt x="457" y="78"/>
                    </a:lnTo>
                    <a:lnTo>
                      <a:pt x="452" y="74"/>
                    </a:lnTo>
                    <a:lnTo>
                      <a:pt x="464" y="82"/>
                    </a:lnTo>
                    <a:cubicBezTo>
                      <a:pt x="466" y="83"/>
                      <a:pt x="467" y="84"/>
                      <a:pt x="468" y="86"/>
                    </a:cubicBezTo>
                    <a:lnTo>
                      <a:pt x="475" y="95"/>
                    </a:lnTo>
                    <a:cubicBezTo>
                      <a:pt x="476" y="96"/>
                      <a:pt x="477" y="98"/>
                      <a:pt x="478" y="99"/>
                    </a:cubicBezTo>
                    <a:lnTo>
                      <a:pt x="479" y="102"/>
                    </a:lnTo>
                    <a:cubicBezTo>
                      <a:pt x="480" y="108"/>
                      <a:pt x="479" y="114"/>
                      <a:pt x="475" y="118"/>
                    </a:cubicBezTo>
                    <a:cubicBezTo>
                      <a:pt x="472" y="122"/>
                      <a:pt x="466" y="124"/>
                      <a:pt x="460" y="123"/>
                    </a:cubicBezTo>
                    <a:lnTo>
                      <a:pt x="455" y="122"/>
                    </a:lnTo>
                    <a:lnTo>
                      <a:pt x="451" y="121"/>
                    </a:lnTo>
                    <a:lnTo>
                      <a:pt x="467" y="95"/>
                    </a:lnTo>
                    <a:lnTo>
                      <a:pt x="470" y="99"/>
                    </a:lnTo>
                    <a:lnTo>
                      <a:pt x="477" y="107"/>
                    </a:lnTo>
                    <a:lnTo>
                      <a:pt x="487" y="115"/>
                    </a:lnTo>
                    <a:lnTo>
                      <a:pt x="477" y="111"/>
                    </a:lnTo>
                    <a:lnTo>
                      <a:pt x="479" y="111"/>
                    </a:lnTo>
                    <a:cubicBezTo>
                      <a:pt x="484" y="111"/>
                      <a:pt x="488" y="113"/>
                      <a:pt x="491" y="116"/>
                    </a:cubicBezTo>
                    <a:lnTo>
                      <a:pt x="492" y="117"/>
                    </a:lnTo>
                    <a:cubicBezTo>
                      <a:pt x="493" y="119"/>
                      <a:pt x="495" y="121"/>
                      <a:pt x="495" y="123"/>
                    </a:cubicBezTo>
                    <a:lnTo>
                      <a:pt x="497" y="126"/>
                    </a:lnTo>
                    <a:lnTo>
                      <a:pt x="502" y="136"/>
                    </a:lnTo>
                    <a:lnTo>
                      <a:pt x="496" y="130"/>
                    </a:lnTo>
                    <a:lnTo>
                      <a:pt x="508" y="138"/>
                    </a:lnTo>
                    <a:cubicBezTo>
                      <a:pt x="509" y="139"/>
                      <a:pt x="510" y="139"/>
                      <a:pt x="510" y="140"/>
                    </a:cubicBezTo>
                    <a:lnTo>
                      <a:pt x="522" y="151"/>
                    </a:lnTo>
                    <a:cubicBezTo>
                      <a:pt x="523" y="151"/>
                      <a:pt x="524" y="152"/>
                      <a:pt x="524" y="153"/>
                    </a:cubicBezTo>
                    <a:lnTo>
                      <a:pt x="533" y="165"/>
                    </a:lnTo>
                    <a:lnTo>
                      <a:pt x="526" y="159"/>
                    </a:lnTo>
                    <a:lnTo>
                      <a:pt x="538" y="163"/>
                    </a:lnTo>
                    <a:cubicBezTo>
                      <a:pt x="541" y="164"/>
                      <a:pt x="544" y="167"/>
                      <a:pt x="546" y="170"/>
                    </a:cubicBezTo>
                    <a:lnTo>
                      <a:pt x="554" y="182"/>
                    </a:lnTo>
                    <a:lnTo>
                      <a:pt x="552" y="179"/>
                    </a:lnTo>
                    <a:lnTo>
                      <a:pt x="564" y="191"/>
                    </a:lnTo>
                    <a:lnTo>
                      <a:pt x="558" y="187"/>
                    </a:lnTo>
                    <a:lnTo>
                      <a:pt x="570" y="191"/>
                    </a:lnTo>
                    <a:cubicBezTo>
                      <a:pt x="573" y="192"/>
                      <a:pt x="576" y="195"/>
                      <a:pt x="578" y="198"/>
                    </a:cubicBezTo>
                    <a:lnTo>
                      <a:pt x="586" y="210"/>
                    </a:lnTo>
                    <a:lnTo>
                      <a:pt x="581" y="205"/>
                    </a:lnTo>
                    <a:lnTo>
                      <a:pt x="593" y="213"/>
                    </a:lnTo>
                    <a:lnTo>
                      <a:pt x="590" y="211"/>
                    </a:lnTo>
                    <a:lnTo>
                      <a:pt x="602" y="215"/>
                    </a:lnTo>
                    <a:cubicBezTo>
                      <a:pt x="603" y="216"/>
                      <a:pt x="604" y="216"/>
                      <a:pt x="605" y="217"/>
                    </a:cubicBezTo>
                    <a:lnTo>
                      <a:pt x="625" y="229"/>
                    </a:lnTo>
                    <a:cubicBezTo>
                      <a:pt x="626" y="229"/>
                      <a:pt x="627" y="230"/>
                      <a:pt x="628" y="231"/>
                    </a:cubicBezTo>
                    <a:lnTo>
                      <a:pt x="644" y="247"/>
                    </a:lnTo>
                    <a:lnTo>
                      <a:pt x="638" y="243"/>
                    </a:lnTo>
                    <a:lnTo>
                      <a:pt x="647" y="246"/>
                    </a:lnTo>
                    <a:lnTo>
                      <a:pt x="650" y="247"/>
                    </a:lnTo>
                    <a:cubicBezTo>
                      <a:pt x="656" y="249"/>
                      <a:pt x="660" y="256"/>
                      <a:pt x="660" y="262"/>
                    </a:cubicBezTo>
                    <a:lnTo>
                      <a:pt x="660" y="263"/>
                    </a:lnTo>
                    <a:lnTo>
                      <a:pt x="653" y="250"/>
                    </a:lnTo>
                    <a:lnTo>
                      <a:pt x="655" y="251"/>
                    </a:lnTo>
                    <a:lnTo>
                      <a:pt x="664" y="256"/>
                    </a:lnTo>
                    <a:lnTo>
                      <a:pt x="659" y="255"/>
                    </a:lnTo>
                    <a:lnTo>
                      <a:pt x="666" y="256"/>
                    </a:lnTo>
                    <a:cubicBezTo>
                      <a:pt x="668" y="256"/>
                      <a:pt x="670" y="257"/>
                      <a:pt x="672" y="258"/>
                    </a:cubicBezTo>
                    <a:lnTo>
                      <a:pt x="677" y="261"/>
                    </a:lnTo>
                    <a:cubicBezTo>
                      <a:pt x="681" y="263"/>
                      <a:pt x="683" y="267"/>
                      <a:pt x="684" y="271"/>
                    </a:cubicBezTo>
                    <a:lnTo>
                      <a:pt x="688" y="290"/>
                    </a:lnTo>
                    <a:cubicBezTo>
                      <a:pt x="688" y="291"/>
                      <a:pt x="688" y="292"/>
                      <a:pt x="688" y="293"/>
                    </a:cubicBezTo>
                    <a:lnTo>
                      <a:pt x="688" y="314"/>
                    </a:lnTo>
                    <a:cubicBezTo>
                      <a:pt x="688" y="316"/>
                      <a:pt x="688" y="318"/>
                      <a:pt x="688" y="320"/>
                    </a:cubicBezTo>
                    <a:lnTo>
                      <a:pt x="685" y="329"/>
                    </a:lnTo>
                    <a:lnTo>
                      <a:pt x="680" y="341"/>
                    </a:lnTo>
                    <a:lnTo>
                      <a:pt x="676" y="357"/>
                    </a:lnTo>
                    <a:cubicBezTo>
                      <a:pt x="675" y="361"/>
                      <a:pt x="673" y="364"/>
                      <a:pt x="670" y="367"/>
                    </a:cubicBezTo>
                    <a:lnTo>
                      <a:pt x="660" y="374"/>
                    </a:lnTo>
                    <a:lnTo>
                      <a:pt x="662" y="372"/>
                    </a:lnTo>
                    <a:lnTo>
                      <a:pt x="659" y="375"/>
                    </a:lnTo>
                    <a:lnTo>
                      <a:pt x="663" y="368"/>
                    </a:lnTo>
                    <a:lnTo>
                      <a:pt x="661" y="376"/>
                    </a:lnTo>
                    <a:lnTo>
                      <a:pt x="656" y="391"/>
                    </a:lnTo>
                    <a:cubicBezTo>
                      <a:pt x="655" y="392"/>
                      <a:pt x="655" y="393"/>
                      <a:pt x="654" y="394"/>
                    </a:cubicBezTo>
                    <a:lnTo>
                      <a:pt x="647" y="404"/>
                    </a:lnTo>
                    <a:lnTo>
                      <a:pt x="644" y="408"/>
                    </a:lnTo>
                    <a:lnTo>
                      <a:pt x="620" y="387"/>
                    </a:lnTo>
                    <a:lnTo>
                      <a:pt x="621" y="386"/>
                    </a:lnTo>
                    <a:cubicBezTo>
                      <a:pt x="622" y="385"/>
                      <a:pt x="624" y="384"/>
                      <a:pt x="625" y="383"/>
                    </a:cubicBezTo>
                    <a:lnTo>
                      <a:pt x="627" y="382"/>
                    </a:lnTo>
                    <a:cubicBezTo>
                      <a:pt x="633" y="379"/>
                      <a:pt x="641" y="380"/>
                      <a:pt x="646" y="385"/>
                    </a:cubicBezTo>
                    <a:cubicBezTo>
                      <a:pt x="651" y="390"/>
                      <a:pt x="652" y="397"/>
                      <a:pt x="649" y="404"/>
                    </a:cubicBezTo>
                    <a:lnTo>
                      <a:pt x="647" y="407"/>
                    </a:lnTo>
                    <a:lnTo>
                      <a:pt x="643" y="416"/>
                    </a:lnTo>
                    <a:cubicBezTo>
                      <a:pt x="643" y="417"/>
                      <a:pt x="642" y="418"/>
                      <a:pt x="642" y="418"/>
                    </a:cubicBezTo>
                    <a:lnTo>
                      <a:pt x="634" y="430"/>
                    </a:lnTo>
                    <a:lnTo>
                      <a:pt x="636" y="427"/>
                    </a:lnTo>
                    <a:lnTo>
                      <a:pt x="632" y="439"/>
                    </a:lnTo>
                    <a:cubicBezTo>
                      <a:pt x="631" y="440"/>
                      <a:pt x="630" y="442"/>
                      <a:pt x="629" y="443"/>
                    </a:cubicBezTo>
                    <a:lnTo>
                      <a:pt x="623" y="451"/>
                    </a:lnTo>
                    <a:cubicBezTo>
                      <a:pt x="623" y="452"/>
                      <a:pt x="622" y="452"/>
                      <a:pt x="622" y="453"/>
                    </a:cubicBezTo>
                    <a:lnTo>
                      <a:pt x="618" y="457"/>
                    </a:lnTo>
                    <a:cubicBezTo>
                      <a:pt x="615" y="460"/>
                      <a:pt x="611" y="461"/>
                      <a:pt x="606" y="461"/>
                    </a:cubicBezTo>
                    <a:lnTo>
                      <a:pt x="604" y="461"/>
                    </a:lnTo>
                    <a:lnTo>
                      <a:pt x="620" y="451"/>
                    </a:lnTo>
                    <a:lnTo>
                      <a:pt x="616" y="463"/>
                    </a:lnTo>
                    <a:cubicBezTo>
                      <a:pt x="615" y="464"/>
                      <a:pt x="614" y="465"/>
                      <a:pt x="614" y="467"/>
                    </a:cubicBezTo>
                    <a:lnTo>
                      <a:pt x="607" y="477"/>
                    </a:lnTo>
                    <a:lnTo>
                      <a:pt x="608" y="475"/>
                    </a:lnTo>
                    <a:lnTo>
                      <a:pt x="606" y="479"/>
                    </a:lnTo>
                    <a:lnTo>
                      <a:pt x="607" y="477"/>
                    </a:lnTo>
                    <a:lnTo>
                      <a:pt x="605" y="483"/>
                    </a:lnTo>
                    <a:lnTo>
                      <a:pt x="600" y="498"/>
                    </a:lnTo>
                    <a:cubicBezTo>
                      <a:pt x="599" y="499"/>
                      <a:pt x="599" y="500"/>
                      <a:pt x="598" y="501"/>
                    </a:cubicBezTo>
                    <a:lnTo>
                      <a:pt x="589" y="514"/>
                    </a:lnTo>
                    <a:lnTo>
                      <a:pt x="580" y="526"/>
                    </a:lnTo>
                    <a:lnTo>
                      <a:pt x="575" y="535"/>
                    </a:lnTo>
                    <a:lnTo>
                      <a:pt x="572" y="539"/>
                    </a:lnTo>
                    <a:lnTo>
                      <a:pt x="575" y="534"/>
                    </a:lnTo>
                    <a:lnTo>
                      <a:pt x="572" y="545"/>
                    </a:lnTo>
                    <a:cubicBezTo>
                      <a:pt x="571" y="546"/>
                      <a:pt x="571" y="548"/>
                      <a:pt x="570" y="549"/>
                    </a:cubicBezTo>
                    <a:lnTo>
                      <a:pt x="563" y="559"/>
                    </a:lnTo>
                    <a:lnTo>
                      <a:pt x="560" y="563"/>
                    </a:lnTo>
                    <a:cubicBezTo>
                      <a:pt x="556" y="569"/>
                      <a:pt x="549" y="571"/>
                      <a:pt x="542" y="569"/>
                    </a:cubicBezTo>
                    <a:cubicBezTo>
                      <a:pt x="536" y="566"/>
                      <a:pt x="531" y="560"/>
                      <a:pt x="531" y="553"/>
                    </a:cubicBezTo>
                    <a:lnTo>
                      <a:pt x="531" y="552"/>
                    </a:lnTo>
                    <a:cubicBezTo>
                      <a:pt x="531" y="546"/>
                      <a:pt x="535" y="541"/>
                      <a:pt x="540" y="538"/>
                    </a:cubicBezTo>
                    <a:lnTo>
                      <a:pt x="542" y="537"/>
                    </a:lnTo>
                    <a:cubicBezTo>
                      <a:pt x="548" y="534"/>
                      <a:pt x="555" y="535"/>
                      <a:pt x="559" y="539"/>
                    </a:cubicBezTo>
                    <a:cubicBezTo>
                      <a:pt x="564" y="543"/>
                      <a:pt x="567" y="549"/>
                      <a:pt x="565" y="555"/>
                    </a:cubicBezTo>
                    <a:lnTo>
                      <a:pt x="564" y="559"/>
                    </a:lnTo>
                    <a:cubicBezTo>
                      <a:pt x="564" y="560"/>
                      <a:pt x="563" y="561"/>
                      <a:pt x="563" y="562"/>
                    </a:cubicBezTo>
                    <a:lnTo>
                      <a:pt x="559" y="571"/>
                    </a:lnTo>
                    <a:cubicBezTo>
                      <a:pt x="559" y="572"/>
                      <a:pt x="558" y="573"/>
                      <a:pt x="558" y="573"/>
                    </a:cubicBezTo>
                    <a:lnTo>
                      <a:pt x="550" y="585"/>
                    </a:lnTo>
                    <a:lnTo>
                      <a:pt x="552" y="582"/>
                    </a:lnTo>
                    <a:lnTo>
                      <a:pt x="548" y="594"/>
                    </a:lnTo>
                    <a:cubicBezTo>
                      <a:pt x="547" y="594"/>
                      <a:pt x="547" y="595"/>
                      <a:pt x="546" y="596"/>
                    </a:cubicBezTo>
                    <a:lnTo>
                      <a:pt x="542" y="605"/>
                    </a:lnTo>
                    <a:lnTo>
                      <a:pt x="540" y="609"/>
                    </a:lnTo>
                    <a:cubicBezTo>
                      <a:pt x="537" y="613"/>
                      <a:pt x="533" y="616"/>
                      <a:pt x="528" y="617"/>
                    </a:cubicBezTo>
                    <a:cubicBezTo>
                      <a:pt x="523" y="618"/>
                      <a:pt x="518" y="616"/>
                      <a:pt x="514" y="613"/>
                    </a:cubicBezTo>
                    <a:lnTo>
                      <a:pt x="513" y="612"/>
                    </a:lnTo>
                    <a:lnTo>
                      <a:pt x="540" y="604"/>
                    </a:lnTo>
                    <a:lnTo>
                      <a:pt x="538" y="610"/>
                    </a:lnTo>
                    <a:lnTo>
                      <a:pt x="536" y="618"/>
                    </a:lnTo>
                    <a:lnTo>
                      <a:pt x="535" y="621"/>
                    </a:lnTo>
                    <a:cubicBezTo>
                      <a:pt x="534" y="622"/>
                      <a:pt x="534" y="622"/>
                      <a:pt x="533" y="623"/>
                    </a:cubicBezTo>
                    <a:lnTo>
                      <a:pt x="529" y="630"/>
                    </a:lnTo>
                    <a:cubicBezTo>
                      <a:pt x="529" y="631"/>
                      <a:pt x="528" y="632"/>
                      <a:pt x="527" y="633"/>
                    </a:cubicBezTo>
                    <a:lnTo>
                      <a:pt x="515" y="646"/>
                    </a:lnTo>
                    <a:cubicBezTo>
                      <a:pt x="513" y="649"/>
                      <a:pt x="511" y="650"/>
                      <a:pt x="508" y="651"/>
                    </a:cubicBezTo>
                    <a:lnTo>
                      <a:pt x="493" y="655"/>
                    </a:lnTo>
                    <a:cubicBezTo>
                      <a:pt x="491" y="655"/>
                      <a:pt x="490" y="655"/>
                      <a:pt x="488" y="655"/>
                    </a:cubicBezTo>
                    <a:lnTo>
                      <a:pt x="471" y="655"/>
                    </a:lnTo>
                    <a:cubicBezTo>
                      <a:pt x="470" y="655"/>
                      <a:pt x="468" y="655"/>
                      <a:pt x="466" y="655"/>
                    </a:cubicBezTo>
                    <a:lnTo>
                      <a:pt x="456" y="651"/>
                    </a:lnTo>
                    <a:lnTo>
                      <a:pt x="442" y="648"/>
                    </a:lnTo>
                    <a:lnTo>
                      <a:pt x="429" y="643"/>
                    </a:lnTo>
                    <a:lnTo>
                      <a:pt x="422" y="641"/>
                    </a:lnTo>
                    <a:cubicBezTo>
                      <a:pt x="420" y="640"/>
                      <a:pt x="419" y="640"/>
                      <a:pt x="418" y="639"/>
                    </a:cubicBezTo>
                    <a:lnTo>
                      <a:pt x="415" y="637"/>
                    </a:lnTo>
                    <a:cubicBezTo>
                      <a:pt x="414" y="636"/>
                      <a:pt x="413" y="636"/>
                      <a:pt x="412" y="635"/>
                    </a:cubicBezTo>
                    <a:lnTo>
                      <a:pt x="409" y="632"/>
                    </a:lnTo>
                    <a:lnTo>
                      <a:pt x="413" y="634"/>
                    </a:lnTo>
                    <a:lnTo>
                      <a:pt x="406" y="630"/>
                    </a:lnTo>
                    <a:lnTo>
                      <a:pt x="393" y="623"/>
                    </a:lnTo>
                    <a:lnTo>
                      <a:pt x="382" y="618"/>
                    </a:lnTo>
                    <a:lnTo>
                      <a:pt x="400" y="615"/>
                    </a:lnTo>
                    <a:lnTo>
                      <a:pt x="399" y="616"/>
                    </a:lnTo>
                    <a:cubicBezTo>
                      <a:pt x="393" y="622"/>
                      <a:pt x="382" y="622"/>
                      <a:pt x="376" y="616"/>
                    </a:cubicBezTo>
                    <a:lnTo>
                      <a:pt x="375" y="615"/>
                    </a:lnTo>
                    <a:lnTo>
                      <a:pt x="364" y="604"/>
                    </a:lnTo>
                    <a:lnTo>
                      <a:pt x="371" y="608"/>
                    </a:lnTo>
                    <a:lnTo>
                      <a:pt x="358" y="604"/>
                    </a:lnTo>
                    <a:cubicBezTo>
                      <a:pt x="356" y="603"/>
                      <a:pt x="354" y="602"/>
                      <a:pt x="353" y="601"/>
                    </a:cubicBezTo>
                    <a:lnTo>
                      <a:pt x="342" y="593"/>
                    </a:lnTo>
                    <a:cubicBezTo>
                      <a:pt x="340" y="592"/>
                      <a:pt x="338" y="589"/>
                      <a:pt x="337" y="587"/>
                    </a:cubicBezTo>
                    <a:lnTo>
                      <a:pt x="332" y="575"/>
                    </a:lnTo>
                    <a:lnTo>
                      <a:pt x="342" y="584"/>
                    </a:lnTo>
                    <a:lnTo>
                      <a:pt x="332" y="581"/>
                    </a:lnTo>
                    <a:cubicBezTo>
                      <a:pt x="331" y="581"/>
                      <a:pt x="330" y="580"/>
                      <a:pt x="329" y="580"/>
                    </a:cubicBezTo>
                    <a:lnTo>
                      <a:pt x="327" y="579"/>
                    </a:lnTo>
                    <a:cubicBezTo>
                      <a:pt x="326" y="578"/>
                      <a:pt x="324" y="577"/>
                      <a:pt x="323" y="576"/>
                    </a:cubicBezTo>
                    <a:lnTo>
                      <a:pt x="320" y="573"/>
                    </a:lnTo>
                    <a:lnTo>
                      <a:pt x="311" y="564"/>
                    </a:lnTo>
                    <a:lnTo>
                      <a:pt x="314" y="566"/>
                    </a:lnTo>
                    <a:lnTo>
                      <a:pt x="302" y="558"/>
                    </a:lnTo>
                    <a:cubicBezTo>
                      <a:pt x="301" y="557"/>
                      <a:pt x="300" y="557"/>
                      <a:pt x="299" y="556"/>
                    </a:cubicBezTo>
                    <a:lnTo>
                      <a:pt x="287" y="544"/>
                    </a:lnTo>
                    <a:lnTo>
                      <a:pt x="290" y="546"/>
                    </a:lnTo>
                    <a:lnTo>
                      <a:pt x="278" y="538"/>
                    </a:lnTo>
                    <a:cubicBezTo>
                      <a:pt x="276" y="537"/>
                      <a:pt x="274" y="535"/>
                      <a:pt x="273" y="533"/>
                    </a:cubicBezTo>
                    <a:lnTo>
                      <a:pt x="265" y="521"/>
                    </a:lnTo>
                    <a:lnTo>
                      <a:pt x="270" y="526"/>
                    </a:lnTo>
                    <a:lnTo>
                      <a:pt x="268" y="525"/>
                    </a:lnTo>
                    <a:lnTo>
                      <a:pt x="262" y="522"/>
                    </a:lnTo>
                    <a:cubicBezTo>
                      <a:pt x="262" y="521"/>
                      <a:pt x="261" y="521"/>
                      <a:pt x="260" y="520"/>
                    </a:cubicBezTo>
                    <a:lnTo>
                      <a:pt x="245" y="509"/>
                    </a:lnTo>
                    <a:cubicBezTo>
                      <a:pt x="243" y="508"/>
                      <a:pt x="242" y="507"/>
                      <a:pt x="241" y="505"/>
                    </a:cubicBezTo>
                    <a:lnTo>
                      <a:pt x="233" y="493"/>
                    </a:lnTo>
                    <a:lnTo>
                      <a:pt x="238" y="498"/>
                    </a:lnTo>
                    <a:lnTo>
                      <a:pt x="235" y="496"/>
                    </a:lnTo>
                    <a:lnTo>
                      <a:pt x="229" y="492"/>
                    </a:lnTo>
                    <a:lnTo>
                      <a:pt x="214" y="483"/>
                    </a:lnTo>
                    <a:cubicBezTo>
                      <a:pt x="213" y="483"/>
                      <a:pt x="212" y="482"/>
                      <a:pt x="211" y="481"/>
                    </a:cubicBezTo>
                    <a:lnTo>
                      <a:pt x="201" y="470"/>
                    </a:lnTo>
                    <a:lnTo>
                      <a:pt x="192" y="463"/>
                    </a:lnTo>
                    <a:lnTo>
                      <a:pt x="188" y="460"/>
                    </a:lnTo>
                    <a:lnTo>
                      <a:pt x="213" y="442"/>
                    </a:lnTo>
                    <a:lnTo>
                      <a:pt x="214" y="445"/>
                    </a:lnTo>
                    <a:lnTo>
                      <a:pt x="206" y="436"/>
                    </a:lnTo>
                    <a:lnTo>
                      <a:pt x="208" y="437"/>
                    </a:lnTo>
                    <a:lnTo>
                      <a:pt x="189" y="463"/>
                    </a:lnTo>
                    <a:lnTo>
                      <a:pt x="185" y="459"/>
                    </a:lnTo>
                    <a:lnTo>
                      <a:pt x="176" y="449"/>
                    </a:lnTo>
                    <a:lnTo>
                      <a:pt x="163" y="437"/>
                    </a:lnTo>
                    <a:lnTo>
                      <a:pt x="155" y="431"/>
                    </a:lnTo>
                    <a:lnTo>
                      <a:pt x="164" y="434"/>
                    </a:lnTo>
                    <a:lnTo>
                      <a:pt x="161" y="434"/>
                    </a:lnTo>
                    <a:lnTo>
                      <a:pt x="177" y="418"/>
                    </a:lnTo>
                    <a:lnTo>
                      <a:pt x="177" y="421"/>
                    </a:lnTo>
                    <a:cubicBezTo>
                      <a:pt x="177" y="429"/>
                      <a:pt x="173" y="435"/>
                      <a:pt x="166" y="437"/>
                    </a:cubicBezTo>
                    <a:cubicBezTo>
                      <a:pt x="159" y="439"/>
                      <a:pt x="152" y="436"/>
                      <a:pt x="148" y="430"/>
                    </a:cubicBezTo>
                    <a:lnTo>
                      <a:pt x="146" y="427"/>
                    </a:lnTo>
                    <a:lnTo>
                      <a:pt x="140" y="418"/>
                    </a:lnTo>
                    <a:lnTo>
                      <a:pt x="145" y="423"/>
                    </a:lnTo>
                    <a:lnTo>
                      <a:pt x="133" y="415"/>
                    </a:lnTo>
                    <a:cubicBezTo>
                      <a:pt x="131" y="414"/>
                      <a:pt x="130" y="413"/>
                      <a:pt x="130" y="412"/>
                    </a:cubicBezTo>
                    <a:lnTo>
                      <a:pt x="122" y="404"/>
                    </a:lnTo>
                    <a:lnTo>
                      <a:pt x="119" y="401"/>
                    </a:lnTo>
                    <a:cubicBezTo>
                      <a:pt x="114" y="396"/>
                      <a:pt x="113" y="388"/>
                      <a:pt x="117" y="382"/>
                    </a:cubicBezTo>
                    <a:cubicBezTo>
                      <a:pt x="120" y="375"/>
                      <a:pt x="127" y="372"/>
                      <a:pt x="134" y="374"/>
                    </a:cubicBezTo>
                    <a:lnTo>
                      <a:pt x="138" y="375"/>
                    </a:lnTo>
                    <a:lnTo>
                      <a:pt x="134" y="374"/>
                    </a:lnTo>
                    <a:lnTo>
                      <a:pt x="137" y="374"/>
                    </a:lnTo>
                    <a:lnTo>
                      <a:pt x="127" y="403"/>
                    </a:lnTo>
                    <a:lnTo>
                      <a:pt x="122" y="399"/>
                    </a:lnTo>
                    <a:lnTo>
                      <a:pt x="113" y="391"/>
                    </a:lnTo>
                    <a:lnTo>
                      <a:pt x="101" y="383"/>
                    </a:lnTo>
                    <a:cubicBezTo>
                      <a:pt x="99" y="382"/>
                      <a:pt x="97" y="380"/>
                      <a:pt x="96" y="378"/>
                    </a:cubicBezTo>
                    <a:lnTo>
                      <a:pt x="88" y="366"/>
                    </a:lnTo>
                    <a:lnTo>
                      <a:pt x="80" y="355"/>
                    </a:lnTo>
                    <a:lnTo>
                      <a:pt x="56" y="320"/>
                    </a:lnTo>
                    <a:cubicBezTo>
                      <a:pt x="55" y="318"/>
                      <a:pt x="55" y="317"/>
                      <a:pt x="54" y="316"/>
                    </a:cubicBezTo>
                    <a:lnTo>
                      <a:pt x="46" y="292"/>
                    </a:lnTo>
                    <a:lnTo>
                      <a:pt x="48" y="295"/>
                    </a:lnTo>
                    <a:lnTo>
                      <a:pt x="40" y="283"/>
                    </a:lnTo>
                    <a:cubicBezTo>
                      <a:pt x="40" y="283"/>
                      <a:pt x="39" y="282"/>
                      <a:pt x="39" y="281"/>
                    </a:cubicBezTo>
                    <a:lnTo>
                      <a:pt x="33" y="267"/>
                    </a:lnTo>
                    <a:cubicBezTo>
                      <a:pt x="32" y="266"/>
                      <a:pt x="32" y="264"/>
                      <a:pt x="32" y="263"/>
                    </a:cubicBezTo>
                    <a:lnTo>
                      <a:pt x="29" y="244"/>
                    </a:lnTo>
                    <a:lnTo>
                      <a:pt x="27" y="226"/>
                    </a:lnTo>
                    <a:lnTo>
                      <a:pt x="26" y="212"/>
                    </a:lnTo>
                    <a:lnTo>
                      <a:pt x="51" y="223"/>
                    </a:lnTo>
                    <a:lnTo>
                      <a:pt x="34" y="23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Freeform 9"/>
              <p:cNvSpPr>
                <a:spLocks noEditPoints="1"/>
              </p:cNvSpPr>
              <p:nvPr/>
            </p:nvSpPr>
            <p:spPr bwMode="auto">
              <a:xfrm>
                <a:off x="7450138" y="5749925"/>
                <a:ext cx="74612" cy="90487"/>
              </a:xfrm>
              <a:custGeom>
                <a:avLst/>
                <a:gdLst/>
                <a:ahLst/>
                <a:cxnLst>
                  <a:cxn ang="0">
                    <a:pos x="13" y="452"/>
                  </a:cxn>
                  <a:cxn ang="0">
                    <a:pos x="33" y="384"/>
                  </a:cxn>
                  <a:cxn ang="0">
                    <a:pos x="47" y="355"/>
                  </a:cxn>
                  <a:cxn ang="0">
                    <a:pos x="66" y="293"/>
                  </a:cxn>
                  <a:cxn ang="0">
                    <a:pos x="97" y="214"/>
                  </a:cxn>
                  <a:cxn ang="0">
                    <a:pos x="94" y="156"/>
                  </a:cxn>
                  <a:cxn ang="0">
                    <a:pos x="103" y="76"/>
                  </a:cxn>
                  <a:cxn ang="0">
                    <a:pos x="125" y="21"/>
                  </a:cxn>
                  <a:cxn ang="0">
                    <a:pos x="227" y="10"/>
                  </a:cxn>
                  <a:cxn ang="0">
                    <a:pos x="307" y="16"/>
                  </a:cxn>
                  <a:cxn ang="0">
                    <a:pos x="489" y="19"/>
                  </a:cxn>
                  <a:cxn ang="0">
                    <a:pos x="541" y="59"/>
                  </a:cxn>
                  <a:cxn ang="0">
                    <a:pos x="540" y="164"/>
                  </a:cxn>
                  <a:cxn ang="0">
                    <a:pos x="521" y="320"/>
                  </a:cxn>
                  <a:cxn ang="0">
                    <a:pos x="487" y="449"/>
                  </a:cxn>
                  <a:cxn ang="0">
                    <a:pos x="490" y="444"/>
                  </a:cxn>
                  <a:cxn ang="0">
                    <a:pos x="457" y="544"/>
                  </a:cxn>
                  <a:cxn ang="0">
                    <a:pos x="435" y="602"/>
                  </a:cxn>
                  <a:cxn ang="0">
                    <a:pos x="421" y="612"/>
                  </a:cxn>
                  <a:cxn ang="0">
                    <a:pos x="381" y="650"/>
                  </a:cxn>
                  <a:cxn ang="0">
                    <a:pos x="362" y="656"/>
                  </a:cxn>
                  <a:cxn ang="0">
                    <a:pos x="288" y="625"/>
                  </a:cxn>
                  <a:cxn ang="0">
                    <a:pos x="255" y="609"/>
                  </a:cxn>
                  <a:cxn ang="0">
                    <a:pos x="229" y="594"/>
                  </a:cxn>
                  <a:cxn ang="0">
                    <a:pos x="203" y="579"/>
                  </a:cxn>
                  <a:cxn ang="0">
                    <a:pos x="151" y="547"/>
                  </a:cxn>
                  <a:cxn ang="0">
                    <a:pos x="127" y="532"/>
                  </a:cxn>
                  <a:cxn ang="0">
                    <a:pos x="86" y="512"/>
                  </a:cxn>
                  <a:cxn ang="0">
                    <a:pos x="82" y="510"/>
                  </a:cxn>
                  <a:cxn ang="0">
                    <a:pos x="105" y="488"/>
                  </a:cxn>
                  <a:cxn ang="0">
                    <a:pos x="104" y="485"/>
                  </a:cxn>
                  <a:cxn ang="0">
                    <a:pos x="146" y="504"/>
                  </a:cxn>
                  <a:cxn ang="0">
                    <a:pos x="164" y="517"/>
                  </a:cxn>
                  <a:cxn ang="0">
                    <a:pos x="225" y="555"/>
                  </a:cxn>
                  <a:cxn ang="0">
                    <a:pos x="256" y="582"/>
                  </a:cxn>
                  <a:cxn ang="0">
                    <a:pos x="268" y="581"/>
                  </a:cxn>
                  <a:cxn ang="0">
                    <a:pos x="323" y="620"/>
                  </a:cxn>
                  <a:cxn ang="0">
                    <a:pos x="357" y="625"/>
                  </a:cxn>
                  <a:cxn ang="0">
                    <a:pos x="370" y="619"/>
                  </a:cxn>
                  <a:cxn ang="0">
                    <a:pos x="394" y="626"/>
                  </a:cxn>
                  <a:cxn ang="0">
                    <a:pos x="408" y="579"/>
                  </a:cxn>
                  <a:cxn ang="0">
                    <a:pos x="428" y="530"/>
                  </a:cxn>
                  <a:cxn ang="0">
                    <a:pos x="486" y="450"/>
                  </a:cxn>
                  <a:cxn ang="0">
                    <a:pos x="473" y="389"/>
                  </a:cxn>
                  <a:cxn ang="0">
                    <a:pos x="496" y="207"/>
                  </a:cxn>
                  <a:cxn ang="0">
                    <a:pos x="513" y="79"/>
                  </a:cxn>
                  <a:cxn ang="0">
                    <a:pos x="500" y="55"/>
                  </a:cxn>
                  <a:cxn ang="0">
                    <a:pos x="406" y="45"/>
                  </a:cxn>
                  <a:cxn ang="0">
                    <a:pos x="254" y="49"/>
                  </a:cxn>
                  <a:cxn ang="0">
                    <a:pos x="184" y="32"/>
                  </a:cxn>
                  <a:cxn ang="0">
                    <a:pos x="143" y="56"/>
                  </a:cxn>
                  <a:cxn ang="0">
                    <a:pos x="130" y="117"/>
                  </a:cxn>
                  <a:cxn ang="0">
                    <a:pos x="118" y="183"/>
                  </a:cxn>
                  <a:cxn ang="0">
                    <a:pos x="113" y="206"/>
                  </a:cxn>
                  <a:cxn ang="0">
                    <a:pos x="88" y="327"/>
                  </a:cxn>
                  <a:cxn ang="0">
                    <a:pos x="69" y="378"/>
                  </a:cxn>
                  <a:cxn ang="0">
                    <a:pos x="35" y="426"/>
                  </a:cxn>
                  <a:cxn ang="0">
                    <a:pos x="41" y="443"/>
                  </a:cxn>
                </a:cxnLst>
                <a:rect l="0" t="0" r="r" b="b"/>
                <a:pathLst>
                  <a:path w="545" h="657">
                    <a:moveTo>
                      <a:pt x="54" y="502"/>
                    </a:moveTo>
                    <a:cubicBezTo>
                      <a:pt x="51" y="501"/>
                      <a:pt x="47" y="499"/>
                      <a:pt x="45" y="496"/>
                    </a:cubicBezTo>
                    <a:lnTo>
                      <a:pt x="29" y="476"/>
                    </a:lnTo>
                    <a:lnTo>
                      <a:pt x="18" y="466"/>
                    </a:lnTo>
                    <a:cubicBezTo>
                      <a:pt x="16" y="464"/>
                      <a:pt x="15" y="462"/>
                      <a:pt x="14" y="460"/>
                    </a:cubicBezTo>
                    <a:lnTo>
                      <a:pt x="10" y="448"/>
                    </a:lnTo>
                    <a:lnTo>
                      <a:pt x="13" y="452"/>
                    </a:lnTo>
                    <a:lnTo>
                      <a:pt x="4" y="440"/>
                    </a:lnTo>
                    <a:cubicBezTo>
                      <a:pt x="0" y="436"/>
                      <a:pt x="0" y="430"/>
                      <a:pt x="2" y="425"/>
                    </a:cubicBezTo>
                    <a:lnTo>
                      <a:pt x="7" y="412"/>
                    </a:lnTo>
                    <a:cubicBezTo>
                      <a:pt x="7" y="411"/>
                      <a:pt x="8" y="410"/>
                      <a:pt x="8" y="409"/>
                    </a:cubicBezTo>
                    <a:lnTo>
                      <a:pt x="16" y="397"/>
                    </a:lnTo>
                    <a:cubicBezTo>
                      <a:pt x="17" y="395"/>
                      <a:pt x="19" y="393"/>
                      <a:pt x="21" y="392"/>
                    </a:cubicBezTo>
                    <a:lnTo>
                      <a:pt x="33" y="384"/>
                    </a:lnTo>
                    <a:lnTo>
                      <a:pt x="29" y="388"/>
                    </a:lnTo>
                    <a:lnTo>
                      <a:pt x="37" y="377"/>
                    </a:lnTo>
                    <a:lnTo>
                      <a:pt x="34" y="382"/>
                    </a:lnTo>
                    <a:lnTo>
                      <a:pt x="38" y="369"/>
                    </a:lnTo>
                    <a:cubicBezTo>
                      <a:pt x="39" y="367"/>
                      <a:pt x="39" y="366"/>
                      <a:pt x="40" y="365"/>
                    </a:cubicBezTo>
                    <a:lnTo>
                      <a:pt x="48" y="353"/>
                    </a:lnTo>
                    <a:lnTo>
                      <a:pt x="47" y="355"/>
                    </a:lnTo>
                    <a:lnTo>
                      <a:pt x="52" y="343"/>
                    </a:lnTo>
                    <a:lnTo>
                      <a:pt x="54" y="335"/>
                    </a:lnTo>
                    <a:lnTo>
                      <a:pt x="58" y="317"/>
                    </a:lnTo>
                    <a:cubicBezTo>
                      <a:pt x="58" y="316"/>
                      <a:pt x="58" y="315"/>
                      <a:pt x="59" y="314"/>
                    </a:cubicBezTo>
                    <a:lnTo>
                      <a:pt x="64" y="302"/>
                    </a:lnTo>
                    <a:lnTo>
                      <a:pt x="63" y="305"/>
                    </a:lnTo>
                    <a:lnTo>
                      <a:pt x="66" y="293"/>
                    </a:lnTo>
                    <a:lnTo>
                      <a:pt x="75" y="222"/>
                    </a:lnTo>
                    <a:cubicBezTo>
                      <a:pt x="75" y="220"/>
                      <a:pt x="75" y="219"/>
                      <a:pt x="75" y="218"/>
                    </a:cubicBezTo>
                    <a:lnTo>
                      <a:pt x="80" y="203"/>
                    </a:lnTo>
                    <a:lnTo>
                      <a:pt x="82" y="197"/>
                    </a:lnTo>
                    <a:lnTo>
                      <a:pt x="83" y="193"/>
                    </a:lnTo>
                    <a:lnTo>
                      <a:pt x="98" y="214"/>
                    </a:lnTo>
                    <a:lnTo>
                      <a:pt x="97" y="214"/>
                    </a:lnTo>
                    <a:cubicBezTo>
                      <a:pt x="92" y="214"/>
                      <a:pt x="87" y="212"/>
                      <a:pt x="84" y="208"/>
                    </a:cubicBezTo>
                    <a:cubicBezTo>
                      <a:pt x="81" y="204"/>
                      <a:pt x="81" y="198"/>
                      <a:pt x="82" y="193"/>
                    </a:cubicBezTo>
                    <a:lnTo>
                      <a:pt x="84" y="187"/>
                    </a:lnTo>
                    <a:lnTo>
                      <a:pt x="87" y="176"/>
                    </a:lnTo>
                    <a:lnTo>
                      <a:pt x="90" y="165"/>
                    </a:lnTo>
                    <a:lnTo>
                      <a:pt x="91" y="161"/>
                    </a:lnTo>
                    <a:lnTo>
                      <a:pt x="94" y="156"/>
                    </a:lnTo>
                    <a:lnTo>
                      <a:pt x="93" y="159"/>
                    </a:lnTo>
                    <a:lnTo>
                      <a:pt x="95" y="148"/>
                    </a:lnTo>
                    <a:lnTo>
                      <a:pt x="97" y="134"/>
                    </a:lnTo>
                    <a:lnTo>
                      <a:pt x="99" y="114"/>
                    </a:lnTo>
                    <a:lnTo>
                      <a:pt x="102" y="92"/>
                    </a:lnTo>
                    <a:lnTo>
                      <a:pt x="103" y="80"/>
                    </a:lnTo>
                    <a:cubicBezTo>
                      <a:pt x="103" y="79"/>
                      <a:pt x="103" y="78"/>
                      <a:pt x="103" y="76"/>
                    </a:cubicBezTo>
                    <a:lnTo>
                      <a:pt x="108" y="61"/>
                    </a:lnTo>
                    <a:lnTo>
                      <a:pt x="112" y="53"/>
                    </a:lnTo>
                    <a:lnTo>
                      <a:pt x="111" y="57"/>
                    </a:lnTo>
                    <a:lnTo>
                      <a:pt x="112" y="51"/>
                    </a:lnTo>
                    <a:lnTo>
                      <a:pt x="115" y="38"/>
                    </a:lnTo>
                    <a:cubicBezTo>
                      <a:pt x="115" y="36"/>
                      <a:pt x="116" y="34"/>
                      <a:pt x="117" y="33"/>
                    </a:cubicBezTo>
                    <a:lnTo>
                      <a:pt x="125" y="21"/>
                    </a:lnTo>
                    <a:cubicBezTo>
                      <a:pt x="127" y="18"/>
                      <a:pt x="130" y="16"/>
                      <a:pt x="133" y="14"/>
                    </a:cubicBezTo>
                    <a:lnTo>
                      <a:pt x="141" y="11"/>
                    </a:lnTo>
                    <a:lnTo>
                      <a:pt x="152" y="7"/>
                    </a:lnTo>
                    <a:lnTo>
                      <a:pt x="175" y="1"/>
                    </a:lnTo>
                    <a:cubicBezTo>
                      <a:pt x="178" y="0"/>
                      <a:pt x="180" y="0"/>
                      <a:pt x="182" y="1"/>
                    </a:cubicBezTo>
                    <a:lnTo>
                      <a:pt x="210" y="6"/>
                    </a:lnTo>
                    <a:lnTo>
                      <a:pt x="227" y="10"/>
                    </a:lnTo>
                    <a:cubicBezTo>
                      <a:pt x="228" y="10"/>
                      <a:pt x="229" y="10"/>
                      <a:pt x="230" y="11"/>
                    </a:cubicBezTo>
                    <a:lnTo>
                      <a:pt x="239" y="15"/>
                    </a:lnTo>
                    <a:lnTo>
                      <a:pt x="235" y="14"/>
                    </a:lnTo>
                    <a:lnTo>
                      <a:pt x="259" y="18"/>
                    </a:lnTo>
                    <a:lnTo>
                      <a:pt x="256" y="17"/>
                    </a:lnTo>
                    <a:lnTo>
                      <a:pt x="288" y="17"/>
                    </a:lnTo>
                    <a:lnTo>
                      <a:pt x="307" y="16"/>
                    </a:lnTo>
                    <a:lnTo>
                      <a:pt x="322" y="14"/>
                    </a:lnTo>
                    <a:lnTo>
                      <a:pt x="344" y="10"/>
                    </a:lnTo>
                    <a:cubicBezTo>
                      <a:pt x="345" y="9"/>
                      <a:pt x="346" y="9"/>
                      <a:pt x="348" y="9"/>
                    </a:cubicBezTo>
                    <a:lnTo>
                      <a:pt x="409" y="13"/>
                    </a:lnTo>
                    <a:lnTo>
                      <a:pt x="481" y="17"/>
                    </a:lnTo>
                    <a:cubicBezTo>
                      <a:pt x="482" y="18"/>
                      <a:pt x="483" y="18"/>
                      <a:pt x="484" y="18"/>
                    </a:cubicBezTo>
                    <a:lnTo>
                      <a:pt x="489" y="19"/>
                    </a:lnTo>
                    <a:lnTo>
                      <a:pt x="498" y="21"/>
                    </a:lnTo>
                    <a:lnTo>
                      <a:pt x="508" y="24"/>
                    </a:lnTo>
                    <a:lnTo>
                      <a:pt x="514" y="26"/>
                    </a:lnTo>
                    <a:cubicBezTo>
                      <a:pt x="515" y="27"/>
                      <a:pt x="516" y="27"/>
                      <a:pt x="517" y="28"/>
                    </a:cubicBezTo>
                    <a:lnTo>
                      <a:pt x="529" y="36"/>
                    </a:lnTo>
                    <a:cubicBezTo>
                      <a:pt x="532" y="38"/>
                      <a:pt x="534" y="41"/>
                      <a:pt x="535" y="44"/>
                    </a:cubicBezTo>
                    <a:lnTo>
                      <a:pt x="541" y="59"/>
                    </a:lnTo>
                    <a:cubicBezTo>
                      <a:pt x="542" y="60"/>
                      <a:pt x="542" y="61"/>
                      <a:pt x="542" y="62"/>
                    </a:cubicBezTo>
                    <a:lnTo>
                      <a:pt x="543" y="68"/>
                    </a:lnTo>
                    <a:lnTo>
                      <a:pt x="543" y="65"/>
                    </a:lnTo>
                    <a:lnTo>
                      <a:pt x="544" y="68"/>
                    </a:lnTo>
                    <a:cubicBezTo>
                      <a:pt x="544" y="70"/>
                      <a:pt x="545" y="72"/>
                      <a:pt x="544" y="74"/>
                    </a:cubicBezTo>
                    <a:lnTo>
                      <a:pt x="543" y="119"/>
                    </a:lnTo>
                    <a:lnTo>
                      <a:pt x="540" y="164"/>
                    </a:lnTo>
                    <a:cubicBezTo>
                      <a:pt x="540" y="165"/>
                      <a:pt x="540" y="166"/>
                      <a:pt x="540" y="167"/>
                    </a:cubicBezTo>
                    <a:lnTo>
                      <a:pt x="532" y="192"/>
                    </a:lnTo>
                    <a:lnTo>
                      <a:pt x="528" y="211"/>
                    </a:lnTo>
                    <a:lnTo>
                      <a:pt x="528" y="208"/>
                    </a:lnTo>
                    <a:lnTo>
                      <a:pt x="524" y="285"/>
                    </a:lnTo>
                    <a:lnTo>
                      <a:pt x="523" y="301"/>
                    </a:lnTo>
                    <a:lnTo>
                      <a:pt x="521" y="320"/>
                    </a:lnTo>
                    <a:lnTo>
                      <a:pt x="518" y="340"/>
                    </a:lnTo>
                    <a:lnTo>
                      <a:pt x="516" y="355"/>
                    </a:lnTo>
                    <a:cubicBezTo>
                      <a:pt x="516" y="356"/>
                      <a:pt x="516" y="357"/>
                      <a:pt x="516" y="358"/>
                    </a:cubicBezTo>
                    <a:lnTo>
                      <a:pt x="504" y="398"/>
                    </a:lnTo>
                    <a:lnTo>
                      <a:pt x="492" y="435"/>
                    </a:lnTo>
                    <a:lnTo>
                      <a:pt x="488" y="447"/>
                    </a:lnTo>
                    <a:lnTo>
                      <a:pt x="487" y="449"/>
                    </a:lnTo>
                    <a:cubicBezTo>
                      <a:pt x="485" y="458"/>
                      <a:pt x="476" y="463"/>
                      <a:pt x="468" y="461"/>
                    </a:cubicBezTo>
                    <a:cubicBezTo>
                      <a:pt x="459" y="459"/>
                      <a:pt x="454" y="451"/>
                      <a:pt x="456" y="442"/>
                    </a:cubicBezTo>
                    <a:lnTo>
                      <a:pt x="457" y="437"/>
                    </a:lnTo>
                    <a:cubicBezTo>
                      <a:pt x="457" y="434"/>
                      <a:pt x="459" y="431"/>
                      <a:pt x="461" y="429"/>
                    </a:cubicBezTo>
                    <a:lnTo>
                      <a:pt x="463" y="427"/>
                    </a:lnTo>
                    <a:cubicBezTo>
                      <a:pt x="468" y="422"/>
                      <a:pt x="477" y="421"/>
                      <a:pt x="483" y="425"/>
                    </a:cubicBezTo>
                    <a:cubicBezTo>
                      <a:pt x="489" y="429"/>
                      <a:pt x="492" y="436"/>
                      <a:pt x="490" y="444"/>
                    </a:cubicBezTo>
                    <a:lnTo>
                      <a:pt x="488" y="450"/>
                    </a:lnTo>
                    <a:lnTo>
                      <a:pt x="484" y="463"/>
                    </a:lnTo>
                    <a:lnTo>
                      <a:pt x="474" y="488"/>
                    </a:lnTo>
                    <a:lnTo>
                      <a:pt x="471" y="503"/>
                    </a:lnTo>
                    <a:lnTo>
                      <a:pt x="463" y="529"/>
                    </a:lnTo>
                    <a:lnTo>
                      <a:pt x="459" y="541"/>
                    </a:lnTo>
                    <a:cubicBezTo>
                      <a:pt x="458" y="542"/>
                      <a:pt x="458" y="543"/>
                      <a:pt x="457" y="544"/>
                    </a:cubicBezTo>
                    <a:lnTo>
                      <a:pt x="449" y="556"/>
                    </a:lnTo>
                    <a:lnTo>
                      <a:pt x="450" y="553"/>
                    </a:lnTo>
                    <a:lnTo>
                      <a:pt x="448" y="558"/>
                    </a:lnTo>
                    <a:lnTo>
                      <a:pt x="446" y="568"/>
                    </a:lnTo>
                    <a:lnTo>
                      <a:pt x="442" y="581"/>
                    </a:lnTo>
                    <a:lnTo>
                      <a:pt x="438" y="590"/>
                    </a:lnTo>
                    <a:lnTo>
                      <a:pt x="435" y="602"/>
                    </a:lnTo>
                    <a:lnTo>
                      <a:pt x="431" y="614"/>
                    </a:lnTo>
                    <a:cubicBezTo>
                      <a:pt x="429" y="618"/>
                      <a:pt x="425" y="622"/>
                      <a:pt x="421" y="624"/>
                    </a:cubicBezTo>
                    <a:lnTo>
                      <a:pt x="412" y="627"/>
                    </a:lnTo>
                    <a:lnTo>
                      <a:pt x="406" y="628"/>
                    </a:lnTo>
                    <a:lnTo>
                      <a:pt x="411" y="599"/>
                    </a:lnTo>
                    <a:lnTo>
                      <a:pt x="414" y="601"/>
                    </a:lnTo>
                    <a:cubicBezTo>
                      <a:pt x="418" y="604"/>
                      <a:pt x="420" y="607"/>
                      <a:pt x="421" y="612"/>
                    </a:cubicBezTo>
                    <a:cubicBezTo>
                      <a:pt x="422" y="616"/>
                      <a:pt x="421" y="620"/>
                      <a:pt x="419" y="624"/>
                    </a:cubicBezTo>
                    <a:lnTo>
                      <a:pt x="412" y="634"/>
                    </a:lnTo>
                    <a:cubicBezTo>
                      <a:pt x="410" y="636"/>
                      <a:pt x="407" y="639"/>
                      <a:pt x="404" y="640"/>
                    </a:cubicBezTo>
                    <a:lnTo>
                      <a:pt x="392" y="644"/>
                    </a:lnTo>
                    <a:lnTo>
                      <a:pt x="394" y="642"/>
                    </a:lnTo>
                    <a:lnTo>
                      <a:pt x="385" y="647"/>
                    </a:lnTo>
                    <a:lnTo>
                      <a:pt x="381" y="650"/>
                    </a:lnTo>
                    <a:lnTo>
                      <a:pt x="385" y="624"/>
                    </a:lnTo>
                    <a:lnTo>
                      <a:pt x="386" y="625"/>
                    </a:lnTo>
                    <a:cubicBezTo>
                      <a:pt x="390" y="629"/>
                      <a:pt x="391" y="635"/>
                      <a:pt x="390" y="641"/>
                    </a:cubicBezTo>
                    <a:cubicBezTo>
                      <a:pt x="388" y="646"/>
                      <a:pt x="384" y="651"/>
                      <a:pt x="378" y="652"/>
                    </a:cubicBezTo>
                    <a:lnTo>
                      <a:pt x="374" y="653"/>
                    </a:lnTo>
                    <a:lnTo>
                      <a:pt x="368" y="655"/>
                    </a:lnTo>
                    <a:cubicBezTo>
                      <a:pt x="366" y="656"/>
                      <a:pt x="364" y="657"/>
                      <a:pt x="362" y="656"/>
                    </a:cubicBezTo>
                    <a:lnTo>
                      <a:pt x="333" y="655"/>
                    </a:lnTo>
                    <a:cubicBezTo>
                      <a:pt x="332" y="655"/>
                      <a:pt x="331" y="655"/>
                      <a:pt x="330" y="655"/>
                    </a:cubicBezTo>
                    <a:lnTo>
                      <a:pt x="318" y="652"/>
                    </a:lnTo>
                    <a:cubicBezTo>
                      <a:pt x="316" y="652"/>
                      <a:pt x="314" y="651"/>
                      <a:pt x="313" y="650"/>
                    </a:cubicBezTo>
                    <a:lnTo>
                      <a:pt x="301" y="642"/>
                    </a:lnTo>
                    <a:cubicBezTo>
                      <a:pt x="299" y="641"/>
                      <a:pt x="297" y="639"/>
                      <a:pt x="296" y="637"/>
                    </a:cubicBezTo>
                    <a:lnTo>
                      <a:pt x="288" y="625"/>
                    </a:lnTo>
                    <a:lnTo>
                      <a:pt x="292" y="629"/>
                    </a:lnTo>
                    <a:lnTo>
                      <a:pt x="280" y="620"/>
                    </a:lnTo>
                    <a:lnTo>
                      <a:pt x="269" y="614"/>
                    </a:lnTo>
                    <a:lnTo>
                      <a:pt x="272" y="616"/>
                    </a:lnTo>
                    <a:lnTo>
                      <a:pt x="263" y="613"/>
                    </a:lnTo>
                    <a:lnTo>
                      <a:pt x="261" y="612"/>
                    </a:lnTo>
                    <a:cubicBezTo>
                      <a:pt x="259" y="611"/>
                      <a:pt x="257" y="611"/>
                      <a:pt x="255" y="609"/>
                    </a:cubicBezTo>
                    <a:lnTo>
                      <a:pt x="251" y="606"/>
                    </a:lnTo>
                    <a:lnTo>
                      <a:pt x="244" y="602"/>
                    </a:lnTo>
                    <a:lnTo>
                      <a:pt x="247" y="604"/>
                    </a:lnTo>
                    <a:lnTo>
                      <a:pt x="235" y="600"/>
                    </a:lnTo>
                    <a:cubicBezTo>
                      <a:pt x="229" y="597"/>
                      <a:pt x="224" y="591"/>
                      <a:pt x="224" y="584"/>
                    </a:cubicBezTo>
                    <a:lnTo>
                      <a:pt x="224" y="582"/>
                    </a:lnTo>
                    <a:lnTo>
                      <a:pt x="229" y="594"/>
                    </a:lnTo>
                    <a:lnTo>
                      <a:pt x="225" y="590"/>
                    </a:lnTo>
                    <a:lnTo>
                      <a:pt x="227" y="591"/>
                    </a:lnTo>
                    <a:lnTo>
                      <a:pt x="219" y="585"/>
                    </a:lnTo>
                    <a:lnTo>
                      <a:pt x="223" y="588"/>
                    </a:lnTo>
                    <a:lnTo>
                      <a:pt x="211" y="584"/>
                    </a:lnTo>
                    <a:cubicBezTo>
                      <a:pt x="210" y="583"/>
                      <a:pt x="209" y="583"/>
                      <a:pt x="208" y="582"/>
                    </a:cubicBezTo>
                    <a:lnTo>
                      <a:pt x="203" y="579"/>
                    </a:lnTo>
                    <a:lnTo>
                      <a:pt x="191" y="570"/>
                    </a:lnTo>
                    <a:lnTo>
                      <a:pt x="179" y="563"/>
                    </a:lnTo>
                    <a:lnTo>
                      <a:pt x="170" y="556"/>
                    </a:lnTo>
                    <a:lnTo>
                      <a:pt x="159" y="549"/>
                    </a:lnTo>
                    <a:lnTo>
                      <a:pt x="162" y="551"/>
                    </a:lnTo>
                    <a:lnTo>
                      <a:pt x="153" y="548"/>
                    </a:lnTo>
                    <a:cubicBezTo>
                      <a:pt x="153" y="547"/>
                      <a:pt x="152" y="547"/>
                      <a:pt x="151" y="547"/>
                    </a:cubicBezTo>
                    <a:lnTo>
                      <a:pt x="147" y="545"/>
                    </a:lnTo>
                    <a:cubicBezTo>
                      <a:pt x="146" y="544"/>
                      <a:pt x="146" y="544"/>
                      <a:pt x="145" y="543"/>
                    </a:cubicBezTo>
                    <a:lnTo>
                      <a:pt x="141" y="540"/>
                    </a:lnTo>
                    <a:cubicBezTo>
                      <a:pt x="140" y="540"/>
                      <a:pt x="140" y="539"/>
                      <a:pt x="139" y="539"/>
                    </a:cubicBezTo>
                    <a:lnTo>
                      <a:pt x="131" y="531"/>
                    </a:lnTo>
                    <a:lnTo>
                      <a:pt x="139" y="535"/>
                    </a:lnTo>
                    <a:lnTo>
                      <a:pt x="127" y="532"/>
                    </a:lnTo>
                    <a:cubicBezTo>
                      <a:pt x="126" y="532"/>
                      <a:pt x="125" y="532"/>
                      <a:pt x="124" y="531"/>
                    </a:cubicBezTo>
                    <a:lnTo>
                      <a:pt x="112" y="526"/>
                    </a:lnTo>
                    <a:cubicBezTo>
                      <a:pt x="111" y="526"/>
                      <a:pt x="110" y="525"/>
                      <a:pt x="110" y="525"/>
                    </a:cubicBezTo>
                    <a:lnTo>
                      <a:pt x="98" y="517"/>
                    </a:lnTo>
                    <a:lnTo>
                      <a:pt x="100" y="518"/>
                    </a:lnTo>
                    <a:lnTo>
                      <a:pt x="91" y="514"/>
                    </a:lnTo>
                    <a:lnTo>
                      <a:pt x="86" y="512"/>
                    </a:lnTo>
                    <a:lnTo>
                      <a:pt x="108" y="490"/>
                    </a:lnTo>
                    <a:lnTo>
                      <a:pt x="109" y="492"/>
                    </a:lnTo>
                    <a:lnTo>
                      <a:pt x="106" y="488"/>
                    </a:lnTo>
                    <a:lnTo>
                      <a:pt x="107" y="489"/>
                    </a:lnTo>
                    <a:cubicBezTo>
                      <a:pt x="113" y="495"/>
                      <a:pt x="113" y="505"/>
                      <a:pt x="108" y="511"/>
                    </a:cubicBezTo>
                    <a:cubicBezTo>
                      <a:pt x="102" y="517"/>
                      <a:pt x="93" y="518"/>
                      <a:pt x="86" y="513"/>
                    </a:cubicBezTo>
                    <a:lnTo>
                      <a:pt x="82" y="510"/>
                    </a:lnTo>
                    <a:lnTo>
                      <a:pt x="73" y="505"/>
                    </a:lnTo>
                    <a:lnTo>
                      <a:pt x="78" y="507"/>
                    </a:lnTo>
                    <a:lnTo>
                      <a:pt x="54" y="502"/>
                    </a:lnTo>
                    <a:close/>
                    <a:moveTo>
                      <a:pt x="85" y="476"/>
                    </a:moveTo>
                    <a:cubicBezTo>
                      <a:pt x="86" y="476"/>
                      <a:pt x="88" y="477"/>
                      <a:pt x="90" y="478"/>
                    </a:cubicBezTo>
                    <a:lnTo>
                      <a:pt x="101" y="485"/>
                    </a:lnTo>
                    <a:lnTo>
                      <a:pt x="105" y="488"/>
                    </a:lnTo>
                    <a:lnTo>
                      <a:pt x="84" y="512"/>
                    </a:lnTo>
                    <a:lnTo>
                      <a:pt x="83" y="511"/>
                    </a:lnTo>
                    <a:cubicBezTo>
                      <a:pt x="82" y="510"/>
                      <a:pt x="81" y="508"/>
                      <a:pt x="80" y="507"/>
                    </a:cubicBezTo>
                    <a:lnTo>
                      <a:pt x="79" y="505"/>
                    </a:lnTo>
                    <a:cubicBezTo>
                      <a:pt x="76" y="498"/>
                      <a:pt x="77" y="491"/>
                      <a:pt x="82" y="486"/>
                    </a:cubicBezTo>
                    <a:cubicBezTo>
                      <a:pt x="87" y="481"/>
                      <a:pt x="94" y="480"/>
                      <a:pt x="101" y="483"/>
                    </a:cubicBezTo>
                    <a:lnTo>
                      <a:pt x="104" y="485"/>
                    </a:lnTo>
                    <a:lnTo>
                      <a:pt x="113" y="489"/>
                    </a:lnTo>
                    <a:cubicBezTo>
                      <a:pt x="114" y="489"/>
                      <a:pt x="115" y="490"/>
                      <a:pt x="115" y="490"/>
                    </a:cubicBezTo>
                    <a:lnTo>
                      <a:pt x="127" y="498"/>
                    </a:lnTo>
                    <a:lnTo>
                      <a:pt x="125" y="497"/>
                    </a:lnTo>
                    <a:lnTo>
                      <a:pt x="137" y="502"/>
                    </a:lnTo>
                    <a:lnTo>
                      <a:pt x="134" y="501"/>
                    </a:lnTo>
                    <a:lnTo>
                      <a:pt x="146" y="504"/>
                    </a:lnTo>
                    <a:cubicBezTo>
                      <a:pt x="149" y="505"/>
                      <a:pt x="152" y="506"/>
                      <a:pt x="154" y="508"/>
                    </a:cubicBezTo>
                    <a:lnTo>
                      <a:pt x="162" y="516"/>
                    </a:lnTo>
                    <a:lnTo>
                      <a:pt x="160" y="515"/>
                    </a:lnTo>
                    <a:lnTo>
                      <a:pt x="164" y="518"/>
                    </a:lnTo>
                    <a:lnTo>
                      <a:pt x="162" y="516"/>
                    </a:lnTo>
                    <a:lnTo>
                      <a:pt x="166" y="518"/>
                    </a:lnTo>
                    <a:lnTo>
                      <a:pt x="164" y="517"/>
                    </a:lnTo>
                    <a:lnTo>
                      <a:pt x="173" y="520"/>
                    </a:lnTo>
                    <a:cubicBezTo>
                      <a:pt x="174" y="521"/>
                      <a:pt x="175" y="521"/>
                      <a:pt x="176" y="522"/>
                    </a:cubicBezTo>
                    <a:lnTo>
                      <a:pt x="189" y="531"/>
                    </a:lnTo>
                    <a:lnTo>
                      <a:pt x="196" y="536"/>
                    </a:lnTo>
                    <a:lnTo>
                      <a:pt x="210" y="545"/>
                    </a:lnTo>
                    <a:lnTo>
                      <a:pt x="220" y="552"/>
                    </a:lnTo>
                    <a:lnTo>
                      <a:pt x="225" y="555"/>
                    </a:lnTo>
                    <a:lnTo>
                      <a:pt x="222" y="553"/>
                    </a:lnTo>
                    <a:lnTo>
                      <a:pt x="234" y="557"/>
                    </a:lnTo>
                    <a:cubicBezTo>
                      <a:pt x="235" y="558"/>
                      <a:pt x="237" y="559"/>
                      <a:pt x="238" y="560"/>
                    </a:cubicBezTo>
                    <a:lnTo>
                      <a:pt x="246" y="566"/>
                    </a:lnTo>
                    <a:cubicBezTo>
                      <a:pt x="247" y="566"/>
                      <a:pt x="247" y="567"/>
                      <a:pt x="248" y="567"/>
                    </a:cubicBezTo>
                    <a:lnTo>
                      <a:pt x="252" y="571"/>
                    </a:lnTo>
                    <a:cubicBezTo>
                      <a:pt x="255" y="574"/>
                      <a:pt x="256" y="578"/>
                      <a:pt x="256" y="582"/>
                    </a:cubicBezTo>
                    <a:lnTo>
                      <a:pt x="256" y="584"/>
                    </a:lnTo>
                    <a:lnTo>
                      <a:pt x="246" y="569"/>
                    </a:lnTo>
                    <a:lnTo>
                      <a:pt x="258" y="573"/>
                    </a:lnTo>
                    <a:cubicBezTo>
                      <a:pt x="259" y="574"/>
                      <a:pt x="260" y="574"/>
                      <a:pt x="261" y="575"/>
                    </a:cubicBezTo>
                    <a:lnTo>
                      <a:pt x="270" y="581"/>
                    </a:lnTo>
                    <a:lnTo>
                      <a:pt x="274" y="584"/>
                    </a:lnTo>
                    <a:lnTo>
                      <a:pt x="268" y="581"/>
                    </a:lnTo>
                    <a:lnTo>
                      <a:pt x="274" y="582"/>
                    </a:lnTo>
                    <a:lnTo>
                      <a:pt x="283" y="585"/>
                    </a:lnTo>
                    <a:cubicBezTo>
                      <a:pt x="284" y="586"/>
                      <a:pt x="285" y="586"/>
                      <a:pt x="286" y="587"/>
                    </a:cubicBezTo>
                    <a:lnTo>
                      <a:pt x="299" y="595"/>
                    </a:lnTo>
                    <a:lnTo>
                      <a:pt x="311" y="604"/>
                    </a:lnTo>
                    <a:cubicBezTo>
                      <a:pt x="313" y="605"/>
                      <a:pt x="314" y="606"/>
                      <a:pt x="315" y="608"/>
                    </a:cubicBezTo>
                    <a:lnTo>
                      <a:pt x="323" y="620"/>
                    </a:lnTo>
                    <a:lnTo>
                      <a:pt x="318" y="615"/>
                    </a:lnTo>
                    <a:lnTo>
                      <a:pt x="330" y="623"/>
                    </a:lnTo>
                    <a:lnTo>
                      <a:pt x="325" y="621"/>
                    </a:lnTo>
                    <a:lnTo>
                      <a:pt x="337" y="624"/>
                    </a:lnTo>
                    <a:lnTo>
                      <a:pt x="334" y="623"/>
                    </a:lnTo>
                    <a:lnTo>
                      <a:pt x="363" y="624"/>
                    </a:lnTo>
                    <a:lnTo>
                      <a:pt x="357" y="625"/>
                    </a:lnTo>
                    <a:lnTo>
                      <a:pt x="367" y="622"/>
                    </a:lnTo>
                    <a:lnTo>
                      <a:pt x="371" y="621"/>
                    </a:lnTo>
                    <a:lnTo>
                      <a:pt x="363" y="648"/>
                    </a:lnTo>
                    <a:lnTo>
                      <a:pt x="362" y="647"/>
                    </a:lnTo>
                    <a:cubicBezTo>
                      <a:pt x="359" y="643"/>
                      <a:pt x="357" y="638"/>
                      <a:pt x="358" y="633"/>
                    </a:cubicBezTo>
                    <a:cubicBezTo>
                      <a:pt x="358" y="628"/>
                      <a:pt x="362" y="623"/>
                      <a:pt x="366" y="621"/>
                    </a:cubicBezTo>
                    <a:lnTo>
                      <a:pt x="370" y="619"/>
                    </a:lnTo>
                    <a:lnTo>
                      <a:pt x="379" y="614"/>
                    </a:lnTo>
                    <a:cubicBezTo>
                      <a:pt x="380" y="614"/>
                      <a:pt x="380" y="614"/>
                      <a:pt x="381" y="613"/>
                    </a:cubicBezTo>
                    <a:lnTo>
                      <a:pt x="393" y="609"/>
                    </a:lnTo>
                    <a:lnTo>
                      <a:pt x="385" y="615"/>
                    </a:lnTo>
                    <a:lnTo>
                      <a:pt x="392" y="605"/>
                    </a:lnTo>
                    <a:lnTo>
                      <a:pt x="397" y="628"/>
                    </a:lnTo>
                    <a:lnTo>
                      <a:pt x="394" y="626"/>
                    </a:lnTo>
                    <a:cubicBezTo>
                      <a:pt x="388" y="622"/>
                      <a:pt x="386" y="616"/>
                      <a:pt x="387" y="610"/>
                    </a:cubicBezTo>
                    <a:cubicBezTo>
                      <a:pt x="388" y="603"/>
                      <a:pt x="392" y="598"/>
                      <a:pt x="399" y="597"/>
                    </a:cubicBezTo>
                    <a:lnTo>
                      <a:pt x="401" y="596"/>
                    </a:lnTo>
                    <a:lnTo>
                      <a:pt x="410" y="593"/>
                    </a:lnTo>
                    <a:lnTo>
                      <a:pt x="400" y="603"/>
                    </a:lnTo>
                    <a:lnTo>
                      <a:pt x="404" y="591"/>
                    </a:lnTo>
                    <a:lnTo>
                      <a:pt x="408" y="579"/>
                    </a:lnTo>
                    <a:lnTo>
                      <a:pt x="411" y="572"/>
                    </a:lnTo>
                    <a:lnTo>
                      <a:pt x="415" y="559"/>
                    </a:lnTo>
                    <a:lnTo>
                      <a:pt x="419" y="547"/>
                    </a:lnTo>
                    <a:lnTo>
                      <a:pt x="421" y="542"/>
                    </a:lnTo>
                    <a:cubicBezTo>
                      <a:pt x="421" y="540"/>
                      <a:pt x="422" y="540"/>
                      <a:pt x="422" y="539"/>
                    </a:cubicBezTo>
                    <a:lnTo>
                      <a:pt x="430" y="527"/>
                    </a:lnTo>
                    <a:lnTo>
                      <a:pt x="428" y="530"/>
                    </a:lnTo>
                    <a:lnTo>
                      <a:pt x="432" y="518"/>
                    </a:lnTo>
                    <a:lnTo>
                      <a:pt x="440" y="496"/>
                    </a:lnTo>
                    <a:lnTo>
                      <a:pt x="444" y="477"/>
                    </a:lnTo>
                    <a:lnTo>
                      <a:pt x="453" y="454"/>
                    </a:lnTo>
                    <a:lnTo>
                      <a:pt x="457" y="439"/>
                    </a:lnTo>
                    <a:lnTo>
                      <a:pt x="459" y="433"/>
                    </a:lnTo>
                    <a:lnTo>
                      <a:pt x="486" y="450"/>
                    </a:lnTo>
                    <a:lnTo>
                      <a:pt x="484" y="452"/>
                    </a:lnTo>
                    <a:lnTo>
                      <a:pt x="488" y="444"/>
                    </a:lnTo>
                    <a:lnTo>
                      <a:pt x="487" y="449"/>
                    </a:lnTo>
                    <a:lnTo>
                      <a:pt x="456" y="442"/>
                    </a:lnTo>
                    <a:lnTo>
                      <a:pt x="457" y="436"/>
                    </a:lnTo>
                    <a:lnTo>
                      <a:pt x="461" y="426"/>
                    </a:lnTo>
                    <a:lnTo>
                      <a:pt x="473" y="389"/>
                    </a:lnTo>
                    <a:lnTo>
                      <a:pt x="485" y="349"/>
                    </a:lnTo>
                    <a:lnTo>
                      <a:pt x="485" y="351"/>
                    </a:lnTo>
                    <a:lnTo>
                      <a:pt x="487" y="335"/>
                    </a:lnTo>
                    <a:lnTo>
                      <a:pt x="490" y="317"/>
                    </a:lnTo>
                    <a:lnTo>
                      <a:pt x="492" y="298"/>
                    </a:lnTo>
                    <a:lnTo>
                      <a:pt x="492" y="284"/>
                    </a:lnTo>
                    <a:lnTo>
                      <a:pt x="496" y="207"/>
                    </a:lnTo>
                    <a:cubicBezTo>
                      <a:pt x="497" y="206"/>
                      <a:pt x="497" y="205"/>
                      <a:pt x="497" y="204"/>
                    </a:cubicBezTo>
                    <a:lnTo>
                      <a:pt x="501" y="183"/>
                    </a:lnTo>
                    <a:lnTo>
                      <a:pt x="509" y="158"/>
                    </a:lnTo>
                    <a:lnTo>
                      <a:pt x="509" y="161"/>
                    </a:lnTo>
                    <a:lnTo>
                      <a:pt x="511" y="118"/>
                    </a:lnTo>
                    <a:lnTo>
                      <a:pt x="512" y="73"/>
                    </a:lnTo>
                    <a:lnTo>
                      <a:pt x="513" y="79"/>
                    </a:lnTo>
                    <a:lnTo>
                      <a:pt x="512" y="76"/>
                    </a:lnTo>
                    <a:cubicBezTo>
                      <a:pt x="512" y="75"/>
                      <a:pt x="512" y="74"/>
                      <a:pt x="512" y="73"/>
                    </a:cubicBezTo>
                    <a:lnTo>
                      <a:pt x="511" y="67"/>
                    </a:lnTo>
                    <a:lnTo>
                      <a:pt x="512" y="70"/>
                    </a:lnTo>
                    <a:lnTo>
                      <a:pt x="506" y="55"/>
                    </a:lnTo>
                    <a:lnTo>
                      <a:pt x="512" y="63"/>
                    </a:lnTo>
                    <a:lnTo>
                      <a:pt x="500" y="55"/>
                    </a:lnTo>
                    <a:lnTo>
                      <a:pt x="503" y="57"/>
                    </a:lnTo>
                    <a:lnTo>
                      <a:pt x="497" y="54"/>
                    </a:lnTo>
                    <a:lnTo>
                      <a:pt x="491" y="52"/>
                    </a:lnTo>
                    <a:lnTo>
                      <a:pt x="482" y="50"/>
                    </a:lnTo>
                    <a:lnTo>
                      <a:pt x="477" y="49"/>
                    </a:lnTo>
                    <a:lnTo>
                      <a:pt x="480" y="49"/>
                    </a:lnTo>
                    <a:lnTo>
                      <a:pt x="406" y="45"/>
                    </a:lnTo>
                    <a:lnTo>
                      <a:pt x="345" y="41"/>
                    </a:lnTo>
                    <a:lnTo>
                      <a:pt x="349" y="41"/>
                    </a:lnTo>
                    <a:lnTo>
                      <a:pt x="327" y="45"/>
                    </a:lnTo>
                    <a:lnTo>
                      <a:pt x="308" y="48"/>
                    </a:lnTo>
                    <a:lnTo>
                      <a:pt x="288" y="49"/>
                    </a:lnTo>
                    <a:lnTo>
                      <a:pt x="256" y="49"/>
                    </a:lnTo>
                    <a:cubicBezTo>
                      <a:pt x="256" y="49"/>
                      <a:pt x="255" y="49"/>
                      <a:pt x="254" y="49"/>
                    </a:cubicBezTo>
                    <a:lnTo>
                      <a:pt x="230" y="45"/>
                    </a:lnTo>
                    <a:cubicBezTo>
                      <a:pt x="229" y="45"/>
                      <a:pt x="227" y="45"/>
                      <a:pt x="226" y="44"/>
                    </a:cubicBezTo>
                    <a:lnTo>
                      <a:pt x="217" y="40"/>
                    </a:lnTo>
                    <a:lnTo>
                      <a:pt x="220" y="41"/>
                    </a:lnTo>
                    <a:lnTo>
                      <a:pt x="205" y="37"/>
                    </a:lnTo>
                    <a:lnTo>
                      <a:pt x="177" y="32"/>
                    </a:lnTo>
                    <a:lnTo>
                      <a:pt x="184" y="32"/>
                    </a:lnTo>
                    <a:lnTo>
                      <a:pt x="163" y="38"/>
                    </a:lnTo>
                    <a:lnTo>
                      <a:pt x="152" y="41"/>
                    </a:lnTo>
                    <a:lnTo>
                      <a:pt x="144" y="44"/>
                    </a:lnTo>
                    <a:lnTo>
                      <a:pt x="152" y="38"/>
                    </a:lnTo>
                    <a:lnTo>
                      <a:pt x="144" y="50"/>
                    </a:lnTo>
                    <a:lnTo>
                      <a:pt x="146" y="45"/>
                    </a:lnTo>
                    <a:lnTo>
                      <a:pt x="143" y="56"/>
                    </a:lnTo>
                    <a:lnTo>
                      <a:pt x="142" y="62"/>
                    </a:lnTo>
                    <a:cubicBezTo>
                      <a:pt x="142" y="63"/>
                      <a:pt x="142" y="65"/>
                      <a:pt x="141" y="66"/>
                    </a:cubicBezTo>
                    <a:lnTo>
                      <a:pt x="139" y="72"/>
                    </a:lnTo>
                    <a:lnTo>
                      <a:pt x="134" y="87"/>
                    </a:lnTo>
                    <a:lnTo>
                      <a:pt x="134" y="83"/>
                    </a:lnTo>
                    <a:lnTo>
                      <a:pt x="133" y="97"/>
                    </a:lnTo>
                    <a:lnTo>
                      <a:pt x="130" y="117"/>
                    </a:lnTo>
                    <a:lnTo>
                      <a:pt x="128" y="139"/>
                    </a:lnTo>
                    <a:lnTo>
                      <a:pt x="126" y="153"/>
                    </a:lnTo>
                    <a:lnTo>
                      <a:pt x="124" y="164"/>
                    </a:lnTo>
                    <a:cubicBezTo>
                      <a:pt x="124" y="165"/>
                      <a:pt x="124" y="166"/>
                      <a:pt x="123" y="167"/>
                    </a:cubicBezTo>
                    <a:lnTo>
                      <a:pt x="122" y="172"/>
                    </a:lnTo>
                    <a:lnTo>
                      <a:pt x="121" y="174"/>
                    </a:lnTo>
                    <a:lnTo>
                      <a:pt x="118" y="183"/>
                    </a:lnTo>
                    <a:lnTo>
                      <a:pt x="115" y="198"/>
                    </a:lnTo>
                    <a:lnTo>
                      <a:pt x="113" y="204"/>
                    </a:lnTo>
                    <a:lnTo>
                      <a:pt x="97" y="182"/>
                    </a:lnTo>
                    <a:lnTo>
                      <a:pt x="98" y="182"/>
                    </a:lnTo>
                    <a:cubicBezTo>
                      <a:pt x="104" y="182"/>
                      <a:pt x="108" y="185"/>
                      <a:pt x="111" y="189"/>
                    </a:cubicBezTo>
                    <a:cubicBezTo>
                      <a:pt x="114" y="193"/>
                      <a:pt x="115" y="199"/>
                      <a:pt x="114" y="204"/>
                    </a:cubicBezTo>
                    <a:lnTo>
                      <a:pt x="113" y="206"/>
                    </a:lnTo>
                    <a:lnTo>
                      <a:pt x="111" y="214"/>
                    </a:lnTo>
                    <a:lnTo>
                      <a:pt x="106" y="229"/>
                    </a:lnTo>
                    <a:lnTo>
                      <a:pt x="106" y="225"/>
                    </a:lnTo>
                    <a:lnTo>
                      <a:pt x="97" y="300"/>
                    </a:lnTo>
                    <a:lnTo>
                      <a:pt x="94" y="312"/>
                    </a:lnTo>
                    <a:cubicBezTo>
                      <a:pt x="94" y="313"/>
                      <a:pt x="94" y="314"/>
                      <a:pt x="93" y="315"/>
                    </a:cubicBezTo>
                    <a:lnTo>
                      <a:pt x="88" y="327"/>
                    </a:lnTo>
                    <a:lnTo>
                      <a:pt x="89" y="324"/>
                    </a:lnTo>
                    <a:lnTo>
                      <a:pt x="85" y="346"/>
                    </a:lnTo>
                    <a:lnTo>
                      <a:pt x="81" y="356"/>
                    </a:lnTo>
                    <a:lnTo>
                      <a:pt x="76" y="368"/>
                    </a:lnTo>
                    <a:cubicBezTo>
                      <a:pt x="76" y="369"/>
                      <a:pt x="75" y="369"/>
                      <a:pt x="75" y="370"/>
                    </a:cubicBezTo>
                    <a:lnTo>
                      <a:pt x="67" y="382"/>
                    </a:lnTo>
                    <a:lnTo>
                      <a:pt x="69" y="378"/>
                    </a:lnTo>
                    <a:lnTo>
                      <a:pt x="65" y="391"/>
                    </a:lnTo>
                    <a:cubicBezTo>
                      <a:pt x="64" y="393"/>
                      <a:pt x="63" y="394"/>
                      <a:pt x="62" y="396"/>
                    </a:cubicBezTo>
                    <a:lnTo>
                      <a:pt x="54" y="407"/>
                    </a:lnTo>
                    <a:cubicBezTo>
                      <a:pt x="53" y="408"/>
                      <a:pt x="52" y="410"/>
                      <a:pt x="50" y="411"/>
                    </a:cubicBezTo>
                    <a:lnTo>
                      <a:pt x="38" y="419"/>
                    </a:lnTo>
                    <a:lnTo>
                      <a:pt x="43" y="414"/>
                    </a:lnTo>
                    <a:lnTo>
                      <a:pt x="35" y="426"/>
                    </a:lnTo>
                    <a:lnTo>
                      <a:pt x="36" y="423"/>
                    </a:lnTo>
                    <a:lnTo>
                      <a:pt x="31" y="436"/>
                    </a:lnTo>
                    <a:lnTo>
                      <a:pt x="29" y="421"/>
                    </a:lnTo>
                    <a:lnTo>
                      <a:pt x="38" y="433"/>
                    </a:lnTo>
                    <a:cubicBezTo>
                      <a:pt x="39" y="434"/>
                      <a:pt x="40" y="436"/>
                      <a:pt x="41" y="437"/>
                    </a:cubicBezTo>
                    <a:lnTo>
                      <a:pt x="45" y="449"/>
                    </a:lnTo>
                    <a:lnTo>
                      <a:pt x="41" y="443"/>
                    </a:lnTo>
                    <a:lnTo>
                      <a:pt x="54" y="456"/>
                    </a:lnTo>
                    <a:lnTo>
                      <a:pt x="70" y="476"/>
                    </a:lnTo>
                    <a:lnTo>
                      <a:pt x="61" y="471"/>
                    </a:lnTo>
                    <a:lnTo>
                      <a:pt x="85" y="47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Freeform 10"/>
              <p:cNvSpPr>
                <a:spLocks noEditPoints="1"/>
              </p:cNvSpPr>
              <p:nvPr/>
            </p:nvSpPr>
            <p:spPr bwMode="auto">
              <a:xfrm>
                <a:off x="7450138" y="5661025"/>
                <a:ext cx="76200" cy="87312"/>
              </a:xfrm>
              <a:custGeom>
                <a:avLst/>
                <a:gdLst/>
                <a:ahLst/>
                <a:cxnLst>
                  <a:cxn ang="0">
                    <a:pos x="244" y="593"/>
                  </a:cxn>
                  <a:cxn ang="0">
                    <a:pos x="506" y="594"/>
                  </a:cxn>
                  <a:cxn ang="0">
                    <a:pos x="526" y="559"/>
                  </a:cxn>
                  <a:cxn ang="0">
                    <a:pos x="518" y="444"/>
                  </a:cxn>
                  <a:cxn ang="0">
                    <a:pos x="502" y="343"/>
                  </a:cxn>
                  <a:cxn ang="0">
                    <a:pos x="482" y="275"/>
                  </a:cxn>
                  <a:cxn ang="0">
                    <a:pos x="464" y="224"/>
                  </a:cxn>
                  <a:cxn ang="0">
                    <a:pos x="437" y="152"/>
                  </a:cxn>
                  <a:cxn ang="0">
                    <a:pos x="415" y="98"/>
                  </a:cxn>
                  <a:cxn ang="0">
                    <a:pos x="430" y="67"/>
                  </a:cxn>
                  <a:cxn ang="0">
                    <a:pos x="396" y="64"/>
                  </a:cxn>
                  <a:cxn ang="0">
                    <a:pos x="422" y="38"/>
                  </a:cxn>
                  <a:cxn ang="0">
                    <a:pos x="379" y="44"/>
                  </a:cxn>
                  <a:cxn ang="0">
                    <a:pos x="331" y="35"/>
                  </a:cxn>
                  <a:cxn ang="0">
                    <a:pos x="263" y="69"/>
                  </a:cxn>
                  <a:cxn ang="0">
                    <a:pos x="216" y="96"/>
                  </a:cxn>
                  <a:cxn ang="0">
                    <a:pos x="202" y="104"/>
                  </a:cxn>
                  <a:cxn ang="0">
                    <a:pos x="124" y="152"/>
                  </a:cxn>
                  <a:cxn ang="0">
                    <a:pos x="41" y="205"/>
                  </a:cxn>
                  <a:cxn ang="0">
                    <a:pos x="44" y="276"/>
                  </a:cxn>
                  <a:cxn ang="0">
                    <a:pos x="24" y="303"/>
                  </a:cxn>
                  <a:cxn ang="0">
                    <a:pos x="64" y="311"/>
                  </a:cxn>
                  <a:cxn ang="0">
                    <a:pos x="76" y="336"/>
                  </a:cxn>
                  <a:cxn ang="0">
                    <a:pos x="91" y="370"/>
                  </a:cxn>
                  <a:cxn ang="0">
                    <a:pos x="119" y="445"/>
                  </a:cxn>
                  <a:cxn ang="0">
                    <a:pos x="161" y="590"/>
                  </a:cxn>
                  <a:cxn ang="0">
                    <a:pos x="183" y="611"/>
                  </a:cxn>
                  <a:cxn ang="0">
                    <a:pos x="156" y="624"/>
                  </a:cxn>
                  <a:cxn ang="0">
                    <a:pos x="174" y="640"/>
                  </a:cxn>
                  <a:cxn ang="0">
                    <a:pos x="131" y="601"/>
                  </a:cxn>
                  <a:cxn ang="0">
                    <a:pos x="96" y="480"/>
                  </a:cxn>
                  <a:cxn ang="0">
                    <a:pos x="65" y="395"/>
                  </a:cxn>
                  <a:cxn ang="0">
                    <a:pos x="46" y="350"/>
                  </a:cxn>
                  <a:cxn ang="0">
                    <a:pos x="37" y="334"/>
                  </a:cxn>
                  <a:cxn ang="0">
                    <a:pos x="20" y="295"/>
                  </a:cxn>
                  <a:cxn ang="0">
                    <a:pos x="25" y="304"/>
                  </a:cxn>
                  <a:cxn ang="0">
                    <a:pos x="1" y="206"/>
                  </a:cxn>
                  <a:cxn ang="0">
                    <a:pos x="93" y="130"/>
                  </a:cxn>
                  <a:cxn ang="0">
                    <a:pos x="169" y="82"/>
                  </a:cxn>
                  <a:cxn ang="0">
                    <a:pos x="182" y="85"/>
                  </a:cxn>
                  <a:cxn ang="0">
                    <a:pos x="233" y="46"/>
                  </a:cxn>
                  <a:cxn ang="0">
                    <a:pos x="286" y="15"/>
                  </a:cxn>
                  <a:cxn ang="0">
                    <a:pos x="382" y="10"/>
                  </a:cxn>
                  <a:cxn ang="0">
                    <a:pos x="421" y="38"/>
                  </a:cxn>
                  <a:cxn ang="0">
                    <a:pos x="421" y="42"/>
                  </a:cxn>
                  <a:cxn ang="0">
                    <a:pos x="436" y="94"/>
                  </a:cxn>
                  <a:cxn ang="0">
                    <a:pos x="444" y="85"/>
                  </a:cxn>
                  <a:cxn ang="0">
                    <a:pos x="457" y="123"/>
                  </a:cxn>
                  <a:cxn ang="0">
                    <a:pos x="484" y="195"/>
                  </a:cxn>
                  <a:cxn ang="0">
                    <a:pos x="506" y="253"/>
                  </a:cxn>
                  <a:cxn ang="0">
                    <a:pos x="529" y="314"/>
                  </a:cxn>
                  <a:cxn ang="0">
                    <a:pos x="549" y="438"/>
                  </a:cxn>
                  <a:cxn ang="0">
                    <a:pos x="560" y="555"/>
                  </a:cxn>
                  <a:cxn ang="0">
                    <a:pos x="527" y="620"/>
                  </a:cxn>
                  <a:cxn ang="0">
                    <a:pos x="283" y="624"/>
                  </a:cxn>
                  <a:cxn ang="0">
                    <a:pos x="186" y="611"/>
                  </a:cxn>
                </a:cxnLst>
                <a:rect l="0" t="0" r="r" b="b"/>
                <a:pathLst>
                  <a:path w="561" h="640">
                    <a:moveTo>
                      <a:pt x="156" y="624"/>
                    </a:moveTo>
                    <a:cubicBezTo>
                      <a:pt x="154" y="619"/>
                      <a:pt x="154" y="614"/>
                      <a:pt x="156" y="610"/>
                    </a:cubicBezTo>
                    <a:cubicBezTo>
                      <a:pt x="158" y="605"/>
                      <a:pt x="162" y="602"/>
                      <a:pt x="167" y="601"/>
                    </a:cubicBezTo>
                    <a:lnTo>
                      <a:pt x="176" y="599"/>
                    </a:lnTo>
                    <a:lnTo>
                      <a:pt x="188" y="597"/>
                    </a:lnTo>
                    <a:lnTo>
                      <a:pt x="220" y="594"/>
                    </a:lnTo>
                    <a:lnTo>
                      <a:pt x="244" y="593"/>
                    </a:lnTo>
                    <a:lnTo>
                      <a:pt x="283" y="592"/>
                    </a:lnTo>
                    <a:lnTo>
                      <a:pt x="323" y="593"/>
                    </a:lnTo>
                    <a:lnTo>
                      <a:pt x="349" y="596"/>
                    </a:lnTo>
                    <a:lnTo>
                      <a:pt x="380" y="596"/>
                    </a:lnTo>
                    <a:lnTo>
                      <a:pt x="446" y="595"/>
                    </a:lnTo>
                    <a:lnTo>
                      <a:pt x="513" y="592"/>
                    </a:lnTo>
                    <a:lnTo>
                      <a:pt x="506" y="594"/>
                    </a:lnTo>
                    <a:lnTo>
                      <a:pt x="512" y="591"/>
                    </a:lnTo>
                    <a:lnTo>
                      <a:pt x="509" y="593"/>
                    </a:lnTo>
                    <a:lnTo>
                      <a:pt x="515" y="588"/>
                    </a:lnTo>
                    <a:lnTo>
                      <a:pt x="511" y="593"/>
                    </a:lnTo>
                    <a:lnTo>
                      <a:pt x="521" y="575"/>
                    </a:lnTo>
                    <a:lnTo>
                      <a:pt x="520" y="578"/>
                    </a:lnTo>
                    <a:lnTo>
                      <a:pt x="526" y="559"/>
                    </a:lnTo>
                    <a:lnTo>
                      <a:pt x="529" y="548"/>
                    </a:lnTo>
                    <a:lnTo>
                      <a:pt x="528" y="552"/>
                    </a:lnTo>
                    <a:lnTo>
                      <a:pt x="525" y="467"/>
                    </a:lnTo>
                    <a:lnTo>
                      <a:pt x="526" y="472"/>
                    </a:lnTo>
                    <a:lnTo>
                      <a:pt x="522" y="460"/>
                    </a:lnTo>
                    <a:lnTo>
                      <a:pt x="519" y="445"/>
                    </a:lnTo>
                    <a:lnTo>
                      <a:pt x="518" y="444"/>
                    </a:lnTo>
                    <a:cubicBezTo>
                      <a:pt x="518" y="442"/>
                      <a:pt x="517" y="440"/>
                      <a:pt x="517" y="438"/>
                    </a:cubicBezTo>
                    <a:lnTo>
                      <a:pt x="517" y="433"/>
                    </a:lnTo>
                    <a:lnTo>
                      <a:pt x="518" y="438"/>
                    </a:lnTo>
                    <a:lnTo>
                      <a:pt x="514" y="423"/>
                    </a:lnTo>
                    <a:lnTo>
                      <a:pt x="510" y="410"/>
                    </a:lnTo>
                    <a:lnTo>
                      <a:pt x="505" y="377"/>
                    </a:lnTo>
                    <a:lnTo>
                      <a:pt x="502" y="343"/>
                    </a:lnTo>
                    <a:lnTo>
                      <a:pt x="498" y="319"/>
                    </a:lnTo>
                    <a:lnTo>
                      <a:pt x="496" y="311"/>
                    </a:lnTo>
                    <a:lnTo>
                      <a:pt x="492" y="301"/>
                    </a:lnTo>
                    <a:lnTo>
                      <a:pt x="489" y="287"/>
                    </a:lnTo>
                    <a:lnTo>
                      <a:pt x="490" y="290"/>
                    </a:lnTo>
                    <a:lnTo>
                      <a:pt x="487" y="283"/>
                    </a:lnTo>
                    <a:lnTo>
                      <a:pt x="482" y="275"/>
                    </a:lnTo>
                    <a:lnTo>
                      <a:pt x="479" y="270"/>
                    </a:lnTo>
                    <a:cubicBezTo>
                      <a:pt x="478" y="268"/>
                      <a:pt x="477" y="267"/>
                      <a:pt x="477" y="266"/>
                    </a:cubicBezTo>
                    <a:lnTo>
                      <a:pt x="475" y="259"/>
                    </a:lnTo>
                    <a:lnTo>
                      <a:pt x="470" y="245"/>
                    </a:lnTo>
                    <a:lnTo>
                      <a:pt x="466" y="233"/>
                    </a:lnTo>
                    <a:lnTo>
                      <a:pt x="462" y="221"/>
                    </a:lnTo>
                    <a:lnTo>
                      <a:pt x="464" y="224"/>
                    </a:lnTo>
                    <a:lnTo>
                      <a:pt x="457" y="212"/>
                    </a:lnTo>
                    <a:cubicBezTo>
                      <a:pt x="456" y="211"/>
                      <a:pt x="456" y="210"/>
                      <a:pt x="455" y="209"/>
                    </a:cubicBezTo>
                    <a:lnTo>
                      <a:pt x="447" y="185"/>
                    </a:lnTo>
                    <a:lnTo>
                      <a:pt x="443" y="171"/>
                    </a:lnTo>
                    <a:lnTo>
                      <a:pt x="439" y="160"/>
                    </a:lnTo>
                    <a:lnTo>
                      <a:pt x="435" y="148"/>
                    </a:lnTo>
                    <a:lnTo>
                      <a:pt x="437" y="152"/>
                    </a:lnTo>
                    <a:lnTo>
                      <a:pt x="430" y="142"/>
                    </a:lnTo>
                    <a:cubicBezTo>
                      <a:pt x="430" y="141"/>
                      <a:pt x="430" y="140"/>
                      <a:pt x="429" y="140"/>
                    </a:cubicBezTo>
                    <a:lnTo>
                      <a:pt x="427" y="136"/>
                    </a:lnTo>
                    <a:cubicBezTo>
                      <a:pt x="427" y="135"/>
                      <a:pt x="426" y="134"/>
                      <a:pt x="426" y="133"/>
                    </a:cubicBezTo>
                    <a:lnTo>
                      <a:pt x="424" y="126"/>
                    </a:lnTo>
                    <a:lnTo>
                      <a:pt x="419" y="112"/>
                    </a:lnTo>
                    <a:lnTo>
                      <a:pt x="415" y="98"/>
                    </a:lnTo>
                    <a:lnTo>
                      <a:pt x="417" y="102"/>
                    </a:lnTo>
                    <a:lnTo>
                      <a:pt x="411" y="93"/>
                    </a:lnTo>
                    <a:lnTo>
                      <a:pt x="409" y="90"/>
                    </a:lnTo>
                    <a:cubicBezTo>
                      <a:pt x="404" y="83"/>
                      <a:pt x="405" y="74"/>
                      <a:pt x="411" y="68"/>
                    </a:cubicBezTo>
                    <a:cubicBezTo>
                      <a:pt x="417" y="63"/>
                      <a:pt x="427" y="63"/>
                      <a:pt x="433" y="69"/>
                    </a:cubicBezTo>
                    <a:lnTo>
                      <a:pt x="434" y="70"/>
                    </a:lnTo>
                    <a:lnTo>
                      <a:pt x="430" y="67"/>
                    </a:lnTo>
                    <a:lnTo>
                      <a:pt x="432" y="68"/>
                    </a:lnTo>
                    <a:lnTo>
                      <a:pt x="410" y="90"/>
                    </a:lnTo>
                    <a:lnTo>
                      <a:pt x="408" y="86"/>
                    </a:lnTo>
                    <a:lnTo>
                      <a:pt x="404" y="76"/>
                    </a:lnTo>
                    <a:lnTo>
                      <a:pt x="405" y="78"/>
                    </a:lnTo>
                    <a:lnTo>
                      <a:pt x="397" y="66"/>
                    </a:lnTo>
                    <a:cubicBezTo>
                      <a:pt x="397" y="66"/>
                      <a:pt x="396" y="65"/>
                      <a:pt x="396" y="64"/>
                    </a:cubicBezTo>
                    <a:lnTo>
                      <a:pt x="392" y="55"/>
                    </a:lnTo>
                    <a:cubicBezTo>
                      <a:pt x="391" y="54"/>
                      <a:pt x="391" y="53"/>
                      <a:pt x="391" y="52"/>
                    </a:cubicBezTo>
                    <a:lnTo>
                      <a:pt x="390" y="48"/>
                    </a:lnTo>
                    <a:cubicBezTo>
                      <a:pt x="388" y="42"/>
                      <a:pt x="391" y="36"/>
                      <a:pt x="395" y="32"/>
                    </a:cubicBezTo>
                    <a:cubicBezTo>
                      <a:pt x="400" y="28"/>
                      <a:pt x="407" y="27"/>
                      <a:pt x="413" y="30"/>
                    </a:cubicBezTo>
                    <a:lnTo>
                      <a:pt x="415" y="31"/>
                    </a:lnTo>
                    <a:cubicBezTo>
                      <a:pt x="418" y="33"/>
                      <a:pt x="420" y="35"/>
                      <a:pt x="422" y="38"/>
                    </a:cubicBezTo>
                    <a:lnTo>
                      <a:pt x="423" y="40"/>
                    </a:lnTo>
                    <a:cubicBezTo>
                      <a:pt x="426" y="48"/>
                      <a:pt x="424" y="57"/>
                      <a:pt x="417" y="61"/>
                    </a:cubicBezTo>
                    <a:cubicBezTo>
                      <a:pt x="410" y="65"/>
                      <a:pt x="401" y="64"/>
                      <a:pt x="396" y="57"/>
                    </a:cubicBezTo>
                    <a:lnTo>
                      <a:pt x="393" y="53"/>
                    </a:lnTo>
                    <a:lnTo>
                      <a:pt x="386" y="42"/>
                    </a:lnTo>
                    <a:lnTo>
                      <a:pt x="394" y="49"/>
                    </a:lnTo>
                    <a:lnTo>
                      <a:pt x="379" y="44"/>
                    </a:lnTo>
                    <a:lnTo>
                      <a:pt x="373" y="42"/>
                    </a:lnTo>
                    <a:cubicBezTo>
                      <a:pt x="372" y="41"/>
                      <a:pt x="371" y="41"/>
                      <a:pt x="370" y="40"/>
                    </a:cubicBezTo>
                    <a:lnTo>
                      <a:pt x="365" y="37"/>
                    </a:lnTo>
                    <a:lnTo>
                      <a:pt x="354" y="30"/>
                    </a:lnTo>
                    <a:lnTo>
                      <a:pt x="365" y="32"/>
                    </a:lnTo>
                    <a:lnTo>
                      <a:pt x="351" y="33"/>
                    </a:lnTo>
                    <a:lnTo>
                      <a:pt x="331" y="35"/>
                    </a:lnTo>
                    <a:lnTo>
                      <a:pt x="311" y="38"/>
                    </a:lnTo>
                    <a:lnTo>
                      <a:pt x="315" y="37"/>
                    </a:lnTo>
                    <a:lnTo>
                      <a:pt x="299" y="44"/>
                    </a:lnTo>
                    <a:lnTo>
                      <a:pt x="302" y="43"/>
                    </a:lnTo>
                    <a:lnTo>
                      <a:pt x="279" y="59"/>
                    </a:lnTo>
                    <a:lnTo>
                      <a:pt x="266" y="67"/>
                    </a:lnTo>
                    <a:cubicBezTo>
                      <a:pt x="265" y="67"/>
                      <a:pt x="264" y="68"/>
                      <a:pt x="263" y="69"/>
                    </a:cubicBezTo>
                    <a:lnTo>
                      <a:pt x="252" y="73"/>
                    </a:lnTo>
                    <a:lnTo>
                      <a:pt x="247" y="74"/>
                    </a:lnTo>
                    <a:lnTo>
                      <a:pt x="250" y="73"/>
                    </a:lnTo>
                    <a:lnTo>
                      <a:pt x="244" y="77"/>
                    </a:lnTo>
                    <a:lnTo>
                      <a:pt x="231" y="86"/>
                    </a:lnTo>
                    <a:lnTo>
                      <a:pt x="220" y="94"/>
                    </a:lnTo>
                    <a:cubicBezTo>
                      <a:pt x="219" y="95"/>
                      <a:pt x="217" y="96"/>
                      <a:pt x="216" y="96"/>
                    </a:cubicBezTo>
                    <a:lnTo>
                      <a:pt x="208" y="99"/>
                    </a:lnTo>
                    <a:lnTo>
                      <a:pt x="202" y="101"/>
                    </a:lnTo>
                    <a:lnTo>
                      <a:pt x="214" y="85"/>
                    </a:lnTo>
                    <a:lnTo>
                      <a:pt x="214" y="86"/>
                    </a:lnTo>
                    <a:cubicBezTo>
                      <a:pt x="214" y="92"/>
                      <a:pt x="212" y="96"/>
                      <a:pt x="208" y="99"/>
                    </a:cubicBezTo>
                    <a:lnTo>
                      <a:pt x="204" y="102"/>
                    </a:lnTo>
                    <a:cubicBezTo>
                      <a:pt x="203" y="103"/>
                      <a:pt x="202" y="103"/>
                      <a:pt x="202" y="104"/>
                    </a:cubicBezTo>
                    <a:lnTo>
                      <a:pt x="194" y="108"/>
                    </a:lnTo>
                    <a:cubicBezTo>
                      <a:pt x="193" y="108"/>
                      <a:pt x="192" y="108"/>
                      <a:pt x="192" y="109"/>
                    </a:cubicBezTo>
                    <a:lnTo>
                      <a:pt x="180" y="113"/>
                    </a:lnTo>
                    <a:lnTo>
                      <a:pt x="184" y="111"/>
                    </a:lnTo>
                    <a:lnTo>
                      <a:pt x="160" y="128"/>
                    </a:lnTo>
                    <a:lnTo>
                      <a:pt x="137" y="144"/>
                    </a:lnTo>
                    <a:lnTo>
                      <a:pt x="124" y="152"/>
                    </a:lnTo>
                    <a:cubicBezTo>
                      <a:pt x="123" y="152"/>
                      <a:pt x="122" y="153"/>
                      <a:pt x="121" y="154"/>
                    </a:cubicBezTo>
                    <a:lnTo>
                      <a:pt x="110" y="158"/>
                    </a:lnTo>
                    <a:lnTo>
                      <a:pt x="108" y="159"/>
                    </a:lnTo>
                    <a:lnTo>
                      <a:pt x="103" y="162"/>
                    </a:lnTo>
                    <a:lnTo>
                      <a:pt x="90" y="171"/>
                    </a:lnTo>
                    <a:lnTo>
                      <a:pt x="54" y="197"/>
                    </a:lnTo>
                    <a:lnTo>
                      <a:pt x="41" y="205"/>
                    </a:lnTo>
                    <a:lnTo>
                      <a:pt x="29" y="213"/>
                    </a:lnTo>
                    <a:lnTo>
                      <a:pt x="36" y="205"/>
                    </a:lnTo>
                    <a:lnTo>
                      <a:pt x="32" y="217"/>
                    </a:lnTo>
                    <a:lnTo>
                      <a:pt x="32" y="210"/>
                    </a:lnTo>
                    <a:lnTo>
                      <a:pt x="36" y="250"/>
                    </a:lnTo>
                    <a:lnTo>
                      <a:pt x="36" y="247"/>
                    </a:lnTo>
                    <a:lnTo>
                      <a:pt x="44" y="276"/>
                    </a:lnTo>
                    <a:lnTo>
                      <a:pt x="42" y="272"/>
                    </a:lnTo>
                    <a:lnTo>
                      <a:pt x="48" y="282"/>
                    </a:lnTo>
                    <a:lnTo>
                      <a:pt x="50" y="285"/>
                    </a:lnTo>
                    <a:lnTo>
                      <a:pt x="21" y="294"/>
                    </a:lnTo>
                    <a:lnTo>
                      <a:pt x="21" y="293"/>
                    </a:lnTo>
                    <a:lnTo>
                      <a:pt x="26" y="305"/>
                    </a:lnTo>
                    <a:lnTo>
                      <a:pt x="24" y="303"/>
                    </a:lnTo>
                    <a:lnTo>
                      <a:pt x="51" y="288"/>
                    </a:lnTo>
                    <a:lnTo>
                      <a:pt x="52" y="292"/>
                    </a:lnTo>
                    <a:lnTo>
                      <a:pt x="51" y="289"/>
                    </a:lnTo>
                    <a:lnTo>
                      <a:pt x="55" y="298"/>
                    </a:lnTo>
                    <a:lnTo>
                      <a:pt x="54" y="296"/>
                    </a:lnTo>
                    <a:lnTo>
                      <a:pt x="62" y="308"/>
                    </a:lnTo>
                    <a:cubicBezTo>
                      <a:pt x="63" y="309"/>
                      <a:pt x="63" y="310"/>
                      <a:pt x="64" y="311"/>
                    </a:cubicBezTo>
                    <a:lnTo>
                      <a:pt x="68" y="323"/>
                    </a:lnTo>
                    <a:lnTo>
                      <a:pt x="71" y="331"/>
                    </a:lnTo>
                    <a:lnTo>
                      <a:pt x="69" y="328"/>
                    </a:lnTo>
                    <a:lnTo>
                      <a:pt x="72" y="332"/>
                    </a:lnTo>
                    <a:lnTo>
                      <a:pt x="59" y="325"/>
                    </a:lnTo>
                    <a:lnTo>
                      <a:pt x="60" y="325"/>
                    </a:lnTo>
                    <a:cubicBezTo>
                      <a:pt x="67" y="325"/>
                      <a:pt x="73" y="330"/>
                      <a:pt x="76" y="336"/>
                    </a:cubicBezTo>
                    <a:lnTo>
                      <a:pt x="77" y="339"/>
                    </a:lnTo>
                    <a:lnTo>
                      <a:pt x="80" y="348"/>
                    </a:lnTo>
                    <a:lnTo>
                      <a:pt x="78" y="345"/>
                    </a:lnTo>
                    <a:lnTo>
                      <a:pt x="84" y="355"/>
                    </a:lnTo>
                    <a:lnTo>
                      <a:pt x="86" y="358"/>
                    </a:lnTo>
                    <a:cubicBezTo>
                      <a:pt x="87" y="359"/>
                      <a:pt x="88" y="361"/>
                      <a:pt x="89" y="363"/>
                    </a:cubicBezTo>
                    <a:lnTo>
                      <a:pt x="91" y="370"/>
                    </a:lnTo>
                    <a:lnTo>
                      <a:pt x="96" y="384"/>
                    </a:lnTo>
                    <a:lnTo>
                      <a:pt x="99" y="398"/>
                    </a:lnTo>
                    <a:lnTo>
                      <a:pt x="103" y="410"/>
                    </a:lnTo>
                    <a:lnTo>
                      <a:pt x="101" y="406"/>
                    </a:lnTo>
                    <a:lnTo>
                      <a:pt x="109" y="418"/>
                    </a:lnTo>
                    <a:cubicBezTo>
                      <a:pt x="110" y="419"/>
                      <a:pt x="110" y="420"/>
                      <a:pt x="111" y="421"/>
                    </a:cubicBezTo>
                    <a:lnTo>
                      <a:pt x="119" y="445"/>
                    </a:lnTo>
                    <a:lnTo>
                      <a:pt x="127" y="469"/>
                    </a:lnTo>
                    <a:lnTo>
                      <a:pt x="139" y="507"/>
                    </a:lnTo>
                    <a:lnTo>
                      <a:pt x="143" y="518"/>
                    </a:lnTo>
                    <a:lnTo>
                      <a:pt x="147" y="540"/>
                    </a:lnTo>
                    <a:lnTo>
                      <a:pt x="155" y="562"/>
                    </a:lnTo>
                    <a:lnTo>
                      <a:pt x="159" y="576"/>
                    </a:lnTo>
                    <a:lnTo>
                      <a:pt x="161" y="590"/>
                    </a:lnTo>
                    <a:lnTo>
                      <a:pt x="162" y="596"/>
                    </a:lnTo>
                    <a:lnTo>
                      <a:pt x="163" y="599"/>
                    </a:lnTo>
                    <a:lnTo>
                      <a:pt x="166" y="608"/>
                    </a:lnTo>
                    <a:lnTo>
                      <a:pt x="156" y="597"/>
                    </a:lnTo>
                    <a:lnTo>
                      <a:pt x="168" y="601"/>
                    </a:lnTo>
                    <a:cubicBezTo>
                      <a:pt x="169" y="602"/>
                      <a:pt x="170" y="602"/>
                      <a:pt x="171" y="603"/>
                    </a:cubicBezTo>
                    <a:lnTo>
                      <a:pt x="183" y="611"/>
                    </a:lnTo>
                    <a:lnTo>
                      <a:pt x="174" y="608"/>
                    </a:lnTo>
                    <a:lnTo>
                      <a:pt x="177" y="608"/>
                    </a:lnTo>
                    <a:lnTo>
                      <a:pt x="166" y="636"/>
                    </a:lnTo>
                    <a:lnTo>
                      <a:pt x="164" y="634"/>
                    </a:lnTo>
                    <a:lnTo>
                      <a:pt x="160" y="630"/>
                    </a:lnTo>
                    <a:cubicBezTo>
                      <a:pt x="159" y="629"/>
                      <a:pt x="158" y="627"/>
                      <a:pt x="157" y="626"/>
                    </a:cubicBezTo>
                    <a:lnTo>
                      <a:pt x="156" y="624"/>
                    </a:lnTo>
                    <a:close/>
                    <a:moveTo>
                      <a:pt x="186" y="611"/>
                    </a:moveTo>
                    <a:lnTo>
                      <a:pt x="183" y="607"/>
                    </a:lnTo>
                    <a:lnTo>
                      <a:pt x="187" y="611"/>
                    </a:lnTo>
                    <a:lnTo>
                      <a:pt x="189" y="613"/>
                    </a:lnTo>
                    <a:cubicBezTo>
                      <a:pt x="193" y="618"/>
                      <a:pt x="195" y="625"/>
                      <a:pt x="192" y="631"/>
                    </a:cubicBezTo>
                    <a:cubicBezTo>
                      <a:pt x="190" y="637"/>
                      <a:pt x="184" y="640"/>
                      <a:pt x="177" y="640"/>
                    </a:cubicBezTo>
                    <a:lnTo>
                      <a:pt x="174" y="640"/>
                    </a:lnTo>
                    <a:cubicBezTo>
                      <a:pt x="171" y="640"/>
                      <a:pt x="168" y="640"/>
                      <a:pt x="166" y="638"/>
                    </a:cubicBezTo>
                    <a:lnTo>
                      <a:pt x="154" y="630"/>
                    </a:lnTo>
                    <a:lnTo>
                      <a:pt x="157" y="632"/>
                    </a:lnTo>
                    <a:lnTo>
                      <a:pt x="145" y="628"/>
                    </a:lnTo>
                    <a:cubicBezTo>
                      <a:pt x="140" y="626"/>
                      <a:pt x="137" y="622"/>
                      <a:pt x="135" y="617"/>
                    </a:cubicBezTo>
                    <a:lnTo>
                      <a:pt x="132" y="606"/>
                    </a:lnTo>
                    <a:lnTo>
                      <a:pt x="131" y="601"/>
                    </a:lnTo>
                    <a:lnTo>
                      <a:pt x="130" y="595"/>
                    </a:lnTo>
                    <a:lnTo>
                      <a:pt x="128" y="585"/>
                    </a:lnTo>
                    <a:lnTo>
                      <a:pt x="124" y="573"/>
                    </a:lnTo>
                    <a:lnTo>
                      <a:pt x="116" y="547"/>
                    </a:lnTo>
                    <a:lnTo>
                      <a:pt x="112" y="529"/>
                    </a:lnTo>
                    <a:lnTo>
                      <a:pt x="108" y="516"/>
                    </a:lnTo>
                    <a:lnTo>
                      <a:pt x="96" y="480"/>
                    </a:lnTo>
                    <a:lnTo>
                      <a:pt x="88" y="456"/>
                    </a:lnTo>
                    <a:lnTo>
                      <a:pt x="80" y="432"/>
                    </a:lnTo>
                    <a:lnTo>
                      <a:pt x="82" y="435"/>
                    </a:lnTo>
                    <a:lnTo>
                      <a:pt x="74" y="423"/>
                    </a:lnTo>
                    <a:cubicBezTo>
                      <a:pt x="73" y="422"/>
                      <a:pt x="73" y="421"/>
                      <a:pt x="72" y="419"/>
                    </a:cubicBezTo>
                    <a:lnTo>
                      <a:pt x="68" y="405"/>
                    </a:lnTo>
                    <a:lnTo>
                      <a:pt x="65" y="395"/>
                    </a:lnTo>
                    <a:lnTo>
                      <a:pt x="60" y="379"/>
                    </a:lnTo>
                    <a:lnTo>
                      <a:pt x="58" y="372"/>
                    </a:lnTo>
                    <a:lnTo>
                      <a:pt x="61" y="377"/>
                    </a:lnTo>
                    <a:lnTo>
                      <a:pt x="57" y="372"/>
                    </a:lnTo>
                    <a:lnTo>
                      <a:pt x="51" y="362"/>
                    </a:lnTo>
                    <a:cubicBezTo>
                      <a:pt x="50" y="361"/>
                      <a:pt x="50" y="360"/>
                      <a:pt x="49" y="359"/>
                    </a:cubicBezTo>
                    <a:lnTo>
                      <a:pt x="46" y="350"/>
                    </a:lnTo>
                    <a:lnTo>
                      <a:pt x="45" y="347"/>
                    </a:lnTo>
                    <a:lnTo>
                      <a:pt x="60" y="357"/>
                    </a:lnTo>
                    <a:lnTo>
                      <a:pt x="59" y="357"/>
                    </a:lnTo>
                    <a:cubicBezTo>
                      <a:pt x="54" y="357"/>
                      <a:pt x="50" y="355"/>
                      <a:pt x="47" y="351"/>
                    </a:cubicBezTo>
                    <a:lnTo>
                      <a:pt x="44" y="347"/>
                    </a:lnTo>
                    <a:cubicBezTo>
                      <a:pt x="43" y="346"/>
                      <a:pt x="42" y="345"/>
                      <a:pt x="42" y="344"/>
                    </a:cubicBezTo>
                    <a:lnTo>
                      <a:pt x="37" y="334"/>
                    </a:lnTo>
                    <a:lnTo>
                      <a:pt x="33" y="322"/>
                    </a:lnTo>
                    <a:lnTo>
                      <a:pt x="35" y="325"/>
                    </a:lnTo>
                    <a:lnTo>
                      <a:pt x="27" y="313"/>
                    </a:lnTo>
                    <a:cubicBezTo>
                      <a:pt x="27" y="313"/>
                      <a:pt x="26" y="312"/>
                      <a:pt x="26" y="311"/>
                    </a:cubicBezTo>
                    <a:lnTo>
                      <a:pt x="22" y="302"/>
                    </a:lnTo>
                    <a:cubicBezTo>
                      <a:pt x="21" y="301"/>
                      <a:pt x="21" y="300"/>
                      <a:pt x="21" y="299"/>
                    </a:cubicBezTo>
                    <a:lnTo>
                      <a:pt x="20" y="295"/>
                    </a:lnTo>
                    <a:cubicBezTo>
                      <a:pt x="18" y="288"/>
                      <a:pt x="21" y="281"/>
                      <a:pt x="28" y="278"/>
                    </a:cubicBezTo>
                    <a:cubicBezTo>
                      <a:pt x="34" y="274"/>
                      <a:pt x="42" y="275"/>
                      <a:pt x="47" y="280"/>
                    </a:cubicBezTo>
                    <a:lnTo>
                      <a:pt x="49" y="282"/>
                    </a:lnTo>
                    <a:cubicBezTo>
                      <a:pt x="52" y="285"/>
                      <a:pt x="53" y="289"/>
                      <a:pt x="53" y="293"/>
                    </a:cubicBezTo>
                    <a:lnTo>
                      <a:pt x="53" y="294"/>
                    </a:lnTo>
                    <a:cubicBezTo>
                      <a:pt x="53" y="301"/>
                      <a:pt x="49" y="307"/>
                      <a:pt x="43" y="310"/>
                    </a:cubicBezTo>
                    <a:cubicBezTo>
                      <a:pt x="36" y="312"/>
                      <a:pt x="29" y="310"/>
                      <a:pt x="25" y="304"/>
                    </a:cubicBezTo>
                    <a:lnTo>
                      <a:pt x="21" y="299"/>
                    </a:lnTo>
                    <a:lnTo>
                      <a:pt x="15" y="289"/>
                    </a:lnTo>
                    <a:cubicBezTo>
                      <a:pt x="14" y="287"/>
                      <a:pt x="13" y="286"/>
                      <a:pt x="13" y="285"/>
                    </a:cubicBezTo>
                    <a:lnTo>
                      <a:pt x="5" y="256"/>
                    </a:lnTo>
                    <a:cubicBezTo>
                      <a:pt x="5" y="255"/>
                      <a:pt x="5" y="254"/>
                      <a:pt x="5" y="253"/>
                    </a:cubicBezTo>
                    <a:lnTo>
                      <a:pt x="1" y="213"/>
                    </a:lnTo>
                    <a:cubicBezTo>
                      <a:pt x="0" y="211"/>
                      <a:pt x="1" y="209"/>
                      <a:pt x="1" y="206"/>
                    </a:cubicBezTo>
                    <a:lnTo>
                      <a:pt x="5" y="194"/>
                    </a:lnTo>
                    <a:cubicBezTo>
                      <a:pt x="6" y="191"/>
                      <a:pt x="9" y="188"/>
                      <a:pt x="12" y="186"/>
                    </a:cubicBezTo>
                    <a:lnTo>
                      <a:pt x="24" y="178"/>
                    </a:lnTo>
                    <a:lnTo>
                      <a:pt x="35" y="170"/>
                    </a:lnTo>
                    <a:lnTo>
                      <a:pt x="71" y="145"/>
                    </a:lnTo>
                    <a:lnTo>
                      <a:pt x="86" y="135"/>
                    </a:lnTo>
                    <a:lnTo>
                      <a:pt x="93" y="130"/>
                    </a:lnTo>
                    <a:lnTo>
                      <a:pt x="99" y="127"/>
                    </a:lnTo>
                    <a:lnTo>
                      <a:pt x="110" y="123"/>
                    </a:lnTo>
                    <a:lnTo>
                      <a:pt x="107" y="125"/>
                    </a:lnTo>
                    <a:lnTo>
                      <a:pt x="118" y="117"/>
                    </a:lnTo>
                    <a:lnTo>
                      <a:pt x="141" y="101"/>
                    </a:lnTo>
                    <a:lnTo>
                      <a:pt x="165" y="84"/>
                    </a:lnTo>
                    <a:cubicBezTo>
                      <a:pt x="167" y="83"/>
                      <a:pt x="168" y="83"/>
                      <a:pt x="169" y="82"/>
                    </a:cubicBezTo>
                    <a:lnTo>
                      <a:pt x="181" y="78"/>
                    </a:lnTo>
                    <a:lnTo>
                      <a:pt x="179" y="79"/>
                    </a:lnTo>
                    <a:lnTo>
                      <a:pt x="187" y="75"/>
                    </a:lnTo>
                    <a:lnTo>
                      <a:pt x="185" y="77"/>
                    </a:lnTo>
                    <a:lnTo>
                      <a:pt x="189" y="74"/>
                    </a:lnTo>
                    <a:lnTo>
                      <a:pt x="182" y="86"/>
                    </a:lnTo>
                    <a:lnTo>
                      <a:pt x="182" y="85"/>
                    </a:lnTo>
                    <a:cubicBezTo>
                      <a:pt x="182" y="78"/>
                      <a:pt x="187" y="72"/>
                      <a:pt x="195" y="70"/>
                    </a:cubicBezTo>
                    <a:lnTo>
                      <a:pt x="197" y="69"/>
                    </a:lnTo>
                    <a:lnTo>
                      <a:pt x="205" y="66"/>
                    </a:lnTo>
                    <a:lnTo>
                      <a:pt x="201" y="69"/>
                    </a:lnTo>
                    <a:lnTo>
                      <a:pt x="212" y="60"/>
                    </a:lnTo>
                    <a:lnTo>
                      <a:pt x="227" y="50"/>
                    </a:lnTo>
                    <a:lnTo>
                      <a:pt x="233" y="46"/>
                    </a:lnTo>
                    <a:cubicBezTo>
                      <a:pt x="234" y="46"/>
                      <a:pt x="234" y="45"/>
                      <a:pt x="236" y="45"/>
                    </a:cubicBezTo>
                    <a:lnTo>
                      <a:pt x="241" y="42"/>
                    </a:lnTo>
                    <a:lnTo>
                      <a:pt x="252" y="38"/>
                    </a:lnTo>
                    <a:lnTo>
                      <a:pt x="249" y="40"/>
                    </a:lnTo>
                    <a:lnTo>
                      <a:pt x="260" y="32"/>
                    </a:lnTo>
                    <a:lnTo>
                      <a:pt x="283" y="16"/>
                    </a:lnTo>
                    <a:cubicBezTo>
                      <a:pt x="284" y="16"/>
                      <a:pt x="285" y="15"/>
                      <a:pt x="286" y="15"/>
                    </a:cubicBezTo>
                    <a:lnTo>
                      <a:pt x="302" y="8"/>
                    </a:lnTo>
                    <a:cubicBezTo>
                      <a:pt x="303" y="7"/>
                      <a:pt x="305" y="7"/>
                      <a:pt x="306" y="7"/>
                    </a:cubicBezTo>
                    <a:lnTo>
                      <a:pt x="328" y="4"/>
                    </a:lnTo>
                    <a:lnTo>
                      <a:pt x="348" y="2"/>
                    </a:lnTo>
                    <a:lnTo>
                      <a:pt x="362" y="1"/>
                    </a:lnTo>
                    <a:cubicBezTo>
                      <a:pt x="366" y="0"/>
                      <a:pt x="370" y="1"/>
                      <a:pt x="373" y="3"/>
                    </a:cubicBezTo>
                    <a:lnTo>
                      <a:pt x="382" y="10"/>
                    </a:lnTo>
                    <a:lnTo>
                      <a:pt x="387" y="13"/>
                    </a:lnTo>
                    <a:lnTo>
                      <a:pt x="384" y="11"/>
                    </a:lnTo>
                    <a:lnTo>
                      <a:pt x="390" y="13"/>
                    </a:lnTo>
                    <a:lnTo>
                      <a:pt x="405" y="18"/>
                    </a:lnTo>
                    <a:cubicBezTo>
                      <a:pt x="408" y="19"/>
                      <a:pt x="411" y="22"/>
                      <a:pt x="413" y="25"/>
                    </a:cubicBezTo>
                    <a:lnTo>
                      <a:pt x="418" y="34"/>
                    </a:lnTo>
                    <a:lnTo>
                      <a:pt x="421" y="38"/>
                    </a:lnTo>
                    <a:lnTo>
                      <a:pt x="394" y="55"/>
                    </a:lnTo>
                    <a:lnTo>
                      <a:pt x="393" y="53"/>
                    </a:lnTo>
                    <a:lnTo>
                      <a:pt x="400" y="60"/>
                    </a:lnTo>
                    <a:lnTo>
                      <a:pt x="398" y="59"/>
                    </a:lnTo>
                    <a:lnTo>
                      <a:pt x="421" y="41"/>
                    </a:lnTo>
                    <a:lnTo>
                      <a:pt x="422" y="45"/>
                    </a:lnTo>
                    <a:lnTo>
                      <a:pt x="421" y="42"/>
                    </a:lnTo>
                    <a:lnTo>
                      <a:pt x="425" y="51"/>
                    </a:lnTo>
                    <a:lnTo>
                      <a:pt x="424" y="49"/>
                    </a:lnTo>
                    <a:lnTo>
                      <a:pt x="432" y="61"/>
                    </a:lnTo>
                    <a:cubicBezTo>
                      <a:pt x="432" y="61"/>
                      <a:pt x="433" y="62"/>
                      <a:pt x="433" y="63"/>
                    </a:cubicBezTo>
                    <a:lnTo>
                      <a:pt x="437" y="71"/>
                    </a:lnTo>
                    <a:lnTo>
                      <a:pt x="439" y="75"/>
                    </a:lnTo>
                    <a:cubicBezTo>
                      <a:pt x="442" y="81"/>
                      <a:pt x="441" y="89"/>
                      <a:pt x="436" y="94"/>
                    </a:cubicBezTo>
                    <a:cubicBezTo>
                      <a:pt x="431" y="99"/>
                      <a:pt x="423" y="100"/>
                      <a:pt x="417" y="97"/>
                    </a:cubicBezTo>
                    <a:lnTo>
                      <a:pt x="415" y="96"/>
                    </a:lnTo>
                    <a:cubicBezTo>
                      <a:pt x="414" y="95"/>
                      <a:pt x="412" y="94"/>
                      <a:pt x="411" y="93"/>
                    </a:cubicBezTo>
                    <a:lnTo>
                      <a:pt x="410" y="92"/>
                    </a:lnTo>
                    <a:lnTo>
                      <a:pt x="434" y="71"/>
                    </a:lnTo>
                    <a:lnTo>
                      <a:pt x="438" y="76"/>
                    </a:lnTo>
                    <a:lnTo>
                      <a:pt x="444" y="85"/>
                    </a:lnTo>
                    <a:cubicBezTo>
                      <a:pt x="445" y="86"/>
                      <a:pt x="445" y="87"/>
                      <a:pt x="446" y="89"/>
                    </a:cubicBezTo>
                    <a:lnTo>
                      <a:pt x="450" y="101"/>
                    </a:lnTo>
                    <a:lnTo>
                      <a:pt x="455" y="117"/>
                    </a:lnTo>
                    <a:lnTo>
                      <a:pt x="457" y="124"/>
                    </a:lnTo>
                    <a:lnTo>
                      <a:pt x="456" y="121"/>
                    </a:lnTo>
                    <a:lnTo>
                      <a:pt x="458" y="125"/>
                    </a:lnTo>
                    <a:lnTo>
                      <a:pt x="457" y="123"/>
                    </a:lnTo>
                    <a:lnTo>
                      <a:pt x="464" y="133"/>
                    </a:lnTo>
                    <a:cubicBezTo>
                      <a:pt x="464" y="135"/>
                      <a:pt x="465" y="136"/>
                      <a:pt x="466" y="137"/>
                    </a:cubicBezTo>
                    <a:lnTo>
                      <a:pt x="470" y="149"/>
                    </a:lnTo>
                    <a:lnTo>
                      <a:pt x="474" y="162"/>
                    </a:lnTo>
                    <a:lnTo>
                      <a:pt x="478" y="174"/>
                    </a:lnTo>
                    <a:lnTo>
                      <a:pt x="486" y="198"/>
                    </a:lnTo>
                    <a:lnTo>
                      <a:pt x="484" y="195"/>
                    </a:lnTo>
                    <a:lnTo>
                      <a:pt x="491" y="207"/>
                    </a:lnTo>
                    <a:cubicBezTo>
                      <a:pt x="492" y="208"/>
                      <a:pt x="492" y="209"/>
                      <a:pt x="493" y="210"/>
                    </a:cubicBezTo>
                    <a:lnTo>
                      <a:pt x="497" y="222"/>
                    </a:lnTo>
                    <a:lnTo>
                      <a:pt x="501" y="234"/>
                    </a:lnTo>
                    <a:lnTo>
                      <a:pt x="506" y="250"/>
                    </a:lnTo>
                    <a:lnTo>
                      <a:pt x="508" y="257"/>
                    </a:lnTo>
                    <a:lnTo>
                      <a:pt x="506" y="253"/>
                    </a:lnTo>
                    <a:lnTo>
                      <a:pt x="509" y="258"/>
                    </a:lnTo>
                    <a:lnTo>
                      <a:pt x="516" y="270"/>
                    </a:lnTo>
                    <a:lnTo>
                      <a:pt x="519" y="277"/>
                    </a:lnTo>
                    <a:cubicBezTo>
                      <a:pt x="520" y="278"/>
                      <a:pt x="520" y="279"/>
                      <a:pt x="520" y="280"/>
                    </a:cubicBezTo>
                    <a:lnTo>
                      <a:pt x="523" y="290"/>
                    </a:lnTo>
                    <a:lnTo>
                      <a:pt x="527" y="304"/>
                    </a:lnTo>
                    <a:lnTo>
                      <a:pt x="529" y="314"/>
                    </a:lnTo>
                    <a:lnTo>
                      <a:pt x="533" y="340"/>
                    </a:lnTo>
                    <a:lnTo>
                      <a:pt x="536" y="372"/>
                    </a:lnTo>
                    <a:lnTo>
                      <a:pt x="541" y="401"/>
                    </a:lnTo>
                    <a:lnTo>
                      <a:pt x="545" y="414"/>
                    </a:lnTo>
                    <a:lnTo>
                      <a:pt x="549" y="429"/>
                    </a:lnTo>
                    <a:cubicBezTo>
                      <a:pt x="549" y="431"/>
                      <a:pt x="549" y="432"/>
                      <a:pt x="549" y="433"/>
                    </a:cubicBezTo>
                    <a:lnTo>
                      <a:pt x="549" y="438"/>
                    </a:lnTo>
                    <a:lnTo>
                      <a:pt x="549" y="433"/>
                    </a:lnTo>
                    <a:lnTo>
                      <a:pt x="550" y="438"/>
                    </a:lnTo>
                    <a:lnTo>
                      <a:pt x="553" y="449"/>
                    </a:lnTo>
                    <a:lnTo>
                      <a:pt x="557" y="461"/>
                    </a:lnTo>
                    <a:cubicBezTo>
                      <a:pt x="557" y="463"/>
                      <a:pt x="557" y="464"/>
                      <a:pt x="557" y="466"/>
                    </a:cubicBezTo>
                    <a:lnTo>
                      <a:pt x="560" y="551"/>
                    </a:lnTo>
                    <a:cubicBezTo>
                      <a:pt x="561" y="552"/>
                      <a:pt x="560" y="554"/>
                      <a:pt x="560" y="555"/>
                    </a:cubicBezTo>
                    <a:lnTo>
                      <a:pt x="557" y="568"/>
                    </a:lnTo>
                    <a:lnTo>
                      <a:pt x="551" y="587"/>
                    </a:lnTo>
                    <a:cubicBezTo>
                      <a:pt x="550" y="588"/>
                      <a:pt x="550" y="589"/>
                      <a:pt x="549" y="590"/>
                    </a:cubicBezTo>
                    <a:lnTo>
                      <a:pt x="539" y="608"/>
                    </a:lnTo>
                    <a:cubicBezTo>
                      <a:pt x="538" y="610"/>
                      <a:pt x="537" y="611"/>
                      <a:pt x="536" y="613"/>
                    </a:cubicBezTo>
                    <a:lnTo>
                      <a:pt x="530" y="618"/>
                    </a:lnTo>
                    <a:cubicBezTo>
                      <a:pt x="529" y="619"/>
                      <a:pt x="528" y="619"/>
                      <a:pt x="527" y="620"/>
                    </a:cubicBezTo>
                    <a:lnTo>
                      <a:pt x="521" y="623"/>
                    </a:lnTo>
                    <a:cubicBezTo>
                      <a:pt x="519" y="624"/>
                      <a:pt x="516" y="624"/>
                      <a:pt x="514" y="624"/>
                    </a:cubicBezTo>
                    <a:lnTo>
                      <a:pt x="447" y="627"/>
                    </a:lnTo>
                    <a:lnTo>
                      <a:pt x="379" y="628"/>
                    </a:lnTo>
                    <a:lnTo>
                      <a:pt x="346" y="627"/>
                    </a:lnTo>
                    <a:lnTo>
                      <a:pt x="322" y="625"/>
                    </a:lnTo>
                    <a:lnTo>
                      <a:pt x="283" y="624"/>
                    </a:lnTo>
                    <a:lnTo>
                      <a:pt x="247" y="624"/>
                    </a:lnTo>
                    <a:lnTo>
                      <a:pt x="222" y="626"/>
                    </a:lnTo>
                    <a:lnTo>
                      <a:pt x="193" y="628"/>
                    </a:lnTo>
                    <a:lnTo>
                      <a:pt x="183" y="630"/>
                    </a:lnTo>
                    <a:lnTo>
                      <a:pt x="174" y="632"/>
                    </a:lnTo>
                    <a:lnTo>
                      <a:pt x="185" y="609"/>
                    </a:lnTo>
                    <a:lnTo>
                      <a:pt x="186" y="611"/>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Freeform 11"/>
              <p:cNvSpPr>
                <a:spLocks noEditPoints="1"/>
              </p:cNvSpPr>
              <p:nvPr/>
            </p:nvSpPr>
            <p:spPr bwMode="auto">
              <a:xfrm>
                <a:off x="7407275" y="5819775"/>
                <a:ext cx="88900" cy="95250"/>
              </a:xfrm>
              <a:custGeom>
                <a:avLst/>
                <a:gdLst/>
                <a:ahLst/>
                <a:cxnLst>
                  <a:cxn ang="0">
                    <a:pos x="278" y="615"/>
                  </a:cxn>
                  <a:cxn ang="0">
                    <a:pos x="378" y="542"/>
                  </a:cxn>
                  <a:cxn ang="0">
                    <a:pos x="396" y="528"/>
                  </a:cxn>
                  <a:cxn ang="0">
                    <a:pos x="412" y="508"/>
                  </a:cxn>
                  <a:cxn ang="0">
                    <a:pos x="435" y="483"/>
                  </a:cxn>
                  <a:cxn ang="0">
                    <a:pos x="484" y="426"/>
                  </a:cxn>
                  <a:cxn ang="0">
                    <a:pos x="533" y="368"/>
                  </a:cxn>
                  <a:cxn ang="0">
                    <a:pos x="575" y="323"/>
                  </a:cxn>
                  <a:cxn ang="0">
                    <a:pos x="589" y="295"/>
                  </a:cxn>
                  <a:cxn ang="0">
                    <a:pos x="617" y="237"/>
                  </a:cxn>
                  <a:cxn ang="0">
                    <a:pos x="608" y="184"/>
                  </a:cxn>
                  <a:cxn ang="0">
                    <a:pos x="581" y="171"/>
                  </a:cxn>
                  <a:cxn ang="0">
                    <a:pos x="567" y="135"/>
                  </a:cxn>
                  <a:cxn ang="0">
                    <a:pos x="516" y="141"/>
                  </a:cxn>
                  <a:cxn ang="0">
                    <a:pos x="448" y="103"/>
                  </a:cxn>
                  <a:cxn ang="0">
                    <a:pos x="416" y="85"/>
                  </a:cxn>
                  <a:cxn ang="0">
                    <a:pos x="411" y="69"/>
                  </a:cxn>
                  <a:cxn ang="0">
                    <a:pos x="340" y="39"/>
                  </a:cxn>
                  <a:cxn ang="0">
                    <a:pos x="286" y="34"/>
                  </a:cxn>
                  <a:cxn ang="0">
                    <a:pos x="274" y="63"/>
                  </a:cxn>
                  <a:cxn ang="0">
                    <a:pos x="215" y="139"/>
                  </a:cxn>
                  <a:cxn ang="0">
                    <a:pos x="172" y="191"/>
                  </a:cxn>
                  <a:cxn ang="0">
                    <a:pos x="143" y="210"/>
                  </a:cxn>
                  <a:cxn ang="0">
                    <a:pos x="113" y="242"/>
                  </a:cxn>
                  <a:cxn ang="0">
                    <a:pos x="71" y="277"/>
                  </a:cxn>
                  <a:cxn ang="0">
                    <a:pos x="48" y="297"/>
                  </a:cxn>
                  <a:cxn ang="0">
                    <a:pos x="32" y="319"/>
                  </a:cxn>
                  <a:cxn ang="0">
                    <a:pos x="37" y="377"/>
                  </a:cxn>
                  <a:cxn ang="0">
                    <a:pos x="137" y="536"/>
                  </a:cxn>
                  <a:cxn ang="0">
                    <a:pos x="179" y="611"/>
                  </a:cxn>
                  <a:cxn ang="0">
                    <a:pos x="190" y="639"/>
                  </a:cxn>
                  <a:cxn ang="0">
                    <a:pos x="236" y="656"/>
                  </a:cxn>
                  <a:cxn ang="0">
                    <a:pos x="195" y="650"/>
                  </a:cxn>
                  <a:cxn ang="0">
                    <a:pos x="150" y="625"/>
                  </a:cxn>
                  <a:cxn ang="0">
                    <a:pos x="102" y="541"/>
                  </a:cxn>
                  <a:cxn ang="0">
                    <a:pos x="36" y="398"/>
                  </a:cxn>
                  <a:cxn ang="0">
                    <a:pos x="1" y="317"/>
                  </a:cxn>
                  <a:cxn ang="0">
                    <a:pos x="33" y="269"/>
                  </a:cxn>
                  <a:cxn ang="0">
                    <a:pos x="50" y="252"/>
                  </a:cxn>
                  <a:cxn ang="0">
                    <a:pos x="118" y="214"/>
                  </a:cxn>
                  <a:cxn ang="0">
                    <a:pos x="116" y="199"/>
                  </a:cxn>
                  <a:cxn ang="0">
                    <a:pos x="165" y="157"/>
                  </a:cxn>
                  <a:cxn ang="0">
                    <a:pos x="210" y="104"/>
                  </a:cxn>
                  <a:cxn ang="0">
                    <a:pos x="246" y="43"/>
                  </a:cxn>
                  <a:cxn ang="0">
                    <a:pos x="260" y="13"/>
                  </a:cxn>
                  <a:cxn ang="0">
                    <a:pos x="374" y="30"/>
                  </a:cxn>
                  <a:cxn ang="0">
                    <a:pos x="386" y="69"/>
                  </a:cxn>
                  <a:cxn ang="0">
                    <a:pos x="439" y="58"/>
                  </a:cxn>
                  <a:cxn ang="0">
                    <a:pos x="477" y="83"/>
                  </a:cxn>
                  <a:cxn ang="0">
                    <a:pos x="533" y="114"/>
                  </a:cxn>
                  <a:cxn ang="0">
                    <a:pos x="538" y="150"/>
                  </a:cxn>
                  <a:cxn ang="0">
                    <a:pos x="594" y="142"/>
                  </a:cxn>
                  <a:cxn ang="0">
                    <a:pos x="621" y="155"/>
                  </a:cxn>
                  <a:cxn ang="0">
                    <a:pos x="651" y="234"/>
                  </a:cxn>
                  <a:cxn ang="0">
                    <a:pos x="623" y="297"/>
                  </a:cxn>
                  <a:cxn ang="0">
                    <a:pos x="593" y="348"/>
                  </a:cxn>
                  <a:cxn ang="0">
                    <a:pos x="558" y="388"/>
                  </a:cxn>
                  <a:cxn ang="0">
                    <a:pos x="520" y="430"/>
                  </a:cxn>
                  <a:cxn ang="0">
                    <a:pos x="463" y="498"/>
                  </a:cxn>
                  <a:cxn ang="0">
                    <a:pos x="431" y="535"/>
                  </a:cxn>
                  <a:cxn ang="0">
                    <a:pos x="415" y="557"/>
                  </a:cxn>
                  <a:cxn ang="0">
                    <a:pos x="399" y="568"/>
                  </a:cxn>
                  <a:cxn ang="0">
                    <a:pos x="283" y="650"/>
                  </a:cxn>
                </a:cxnLst>
                <a:rect l="0" t="0" r="r" b="b"/>
                <a:pathLst>
                  <a:path w="655" h="689">
                    <a:moveTo>
                      <a:pt x="198" y="658"/>
                    </a:moveTo>
                    <a:cubicBezTo>
                      <a:pt x="194" y="653"/>
                      <a:pt x="193" y="647"/>
                      <a:pt x="196" y="642"/>
                    </a:cubicBezTo>
                    <a:cubicBezTo>
                      <a:pt x="198" y="636"/>
                      <a:pt x="203" y="633"/>
                      <a:pt x="209" y="633"/>
                    </a:cubicBezTo>
                    <a:lnTo>
                      <a:pt x="223" y="632"/>
                    </a:lnTo>
                    <a:lnTo>
                      <a:pt x="241" y="630"/>
                    </a:lnTo>
                    <a:lnTo>
                      <a:pt x="258" y="627"/>
                    </a:lnTo>
                    <a:lnTo>
                      <a:pt x="254" y="628"/>
                    </a:lnTo>
                    <a:lnTo>
                      <a:pt x="268" y="622"/>
                    </a:lnTo>
                    <a:lnTo>
                      <a:pt x="266" y="623"/>
                    </a:lnTo>
                    <a:lnTo>
                      <a:pt x="278" y="615"/>
                    </a:lnTo>
                    <a:cubicBezTo>
                      <a:pt x="279" y="614"/>
                      <a:pt x="280" y="614"/>
                      <a:pt x="281" y="613"/>
                    </a:cubicBezTo>
                    <a:lnTo>
                      <a:pt x="305" y="605"/>
                    </a:lnTo>
                    <a:lnTo>
                      <a:pt x="301" y="607"/>
                    </a:lnTo>
                    <a:lnTo>
                      <a:pt x="336" y="583"/>
                    </a:lnTo>
                    <a:lnTo>
                      <a:pt x="349" y="575"/>
                    </a:lnTo>
                    <a:lnTo>
                      <a:pt x="361" y="567"/>
                    </a:lnTo>
                    <a:lnTo>
                      <a:pt x="356" y="572"/>
                    </a:lnTo>
                    <a:lnTo>
                      <a:pt x="364" y="560"/>
                    </a:lnTo>
                    <a:lnTo>
                      <a:pt x="374" y="547"/>
                    </a:lnTo>
                    <a:lnTo>
                      <a:pt x="378" y="542"/>
                    </a:lnTo>
                    <a:cubicBezTo>
                      <a:pt x="382" y="537"/>
                      <a:pt x="389" y="535"/>
                      <a:pt x="396" y="537"/>
                    </a:cubicBezTo>
                    <a:cubicBezTo>
                      <a:pt x="402" y="540"/>
                      <a:pt x="406" y="546"/>
                      <a:pt x="406" y="552"/>
                    </a:cubicBezTo>
                    <a:lnTo>
                      <a:pt x="406" y="555"/>
                    </a:lnTo>
                    <a:cubicBezTo>
                      <a:pt x="406" y="557"/>
                      <a:pt x="406" y="558"/>
                      <a:pt x="406" y="559"/>
                    </a:cubicBezTo>
                    <a:lnTo>
                      <a:pt x="405" y="563"/>
                    </a:lnTo>
                    <a:lnTo>
                      <a:pt x="378" y="548"/>
                    </a:lnTo>
                    <a:lnTo>
                      <a:pt x="381" y="545"/>
                    </a:lnTo>
                    <a:lnTo>
                      <a:pt x="391" y="537"/>
                    </a:lnTo>
                    <a:lnTo>
                      <a:pt x="388" y="540"/>
                    </a:lnTo>
                    <a:lnTo>
                      <a:pt x="396" y="528"/>
                    </a:lnTo>
                    <a:cubicBezTo>
                      <a:pt x="397" y="526"/>
                      <a:pt x="399" y="524"/>
                      <a:pt x="401" y="523"/>
                    </a:cubicBezTo>
                    <a:lnTo>
                      <a:pt x="410" y="517"/>
                    </a:lnTo>
                    <a:lnTo>
                      <a:pt x="413" y="515"/>
                    </a:lnTo>
                    <a:lnTo>
                      <a:pt x="427" y="544"/>
                    </a:lnTo>
                    <a:lnTo>
                      <a:pt x="424" y="545"/>
                    </a:lnTo>
                    <a:cubicBezTo>
                      <a:pt x="419" y="546"/>
                      <a:pt x="413" y="545"/>
                      <a:pt x="409" y="542"/>
                    </a:cubicBezTo>
                    <a:cubicBezTo>
                      <a:pt x="405" y="539"/>
                      <a:pt x="402" y="535"/>
                      <a:pt x="402" y="529"/>
                    </a:cubicBezTo>
                    <a:lnTo>
                      <a:pt x="402" y="525"/>
                    </a:lnTo>
                    <a:cubicBezTo>
                      <a:pt x="402" y="522"/>
                      <a:pt x="404" y="519"/>
                      <a:pt x="406" y="516"/>
                    </a:cubicBezTo>
                    <a:lnTo>
                      <a:pt x="412" y="508"/>
                    </a:lnTo>
                    <a:lnTo>
                      <a:pt x="426" y="493"/>
                    </a:lnTo>
                    <a:lnTo>
                      <a:pt x="436" y="482"/>
                    </a:lnTo>
                    <a:lnTo>
                      <a:pt x="440" y="478"/>
                    </a:lnTo>
                    <a:cubicBezTo>
                      <a:pt x="446" y="473"/>
                      <a:pt x="454" y="472"/>
                      <a:pt x="461" y="476"/>
                    </a:cubicBezTo>
                    <a:cubicBezTo>
                      <a:pt x="467" y="481"/>
                      <a:pt x="469" y="490"/>
                      <a:pt x="466" y="497"/>
                    </a:cubicBezTo>
                    <a:lnTo>
                      <a:pt x="465" y="499"/>
                    </a:lnTo>
                    <a:cubicBezTo>
                      <a:pt x="463" y="502"/>
                      <a:pt x="460" y="505"/>
                      <a:pt x="456" y="507"/>
                    </a:cubicBezTo>
                    <a:lnTo>
                      <a:pt x="453" y="508"/>
                    </a:lnTo>
                    <a:cubicBezTo>
                      <a:pt x="446" y="510"/>
                      <a:pt x="439" y="507"/>
                      <a:pt x="434" y="502"/>
                    </a:cubicBezTo>
                    <a:cubicBezTo>
                      <a:pt x="430" y="496"/>
                      <a:pt x="430" y="488"/>
                      <a:pt x="435" y="483"/>
                    </a:cubicBezTo>
                    <a:lnTo>
                      <a:pt x="438" y="479"/>
                    </a:lnTo>
                    <a:lnTo>
                      <a:pt x="445" y="470"/>
                    </a:lnTo>
                    <a:lnTo>
                      <a:pt x="458" y="456"/>
                    </a:lnTo>
                    <a:lnTo>
                      <a:pt x="456" y="459"/>
                    </a:lnTo>
                    <a:lnTo>
                      <a:pt x="465" y="444"/>
                    </a:lnTo>
                    <a:lnTo>
                      <a:pt x="469" y="438"/>
                    </a:lnTo>
                    <a:lnTo>
                      <a:pt x="471" y="435"/>
                    </a:lnTo>
                    <a:cubicBezTo>
                      <a:pt x="472" y="433"/>
                      <a:pt x="474" y="431"/>
                      <a:pt x="476" y="430"/>
                    </a:cubicBezTo>
                    <a:lnTo>
                      <a:pt x="488" y="422"/>
                    </a:lnTo>
                    <a:lnTo>
                      <a:pt x="484" y="426"/>
                    </a:lnTo>
                    <a:lnTo>
                      <a:pt x="495" y="411"/>
                    </a:lnTo>
                    <a:lnTo>
                      <a:pt x="493" y="413"/>
                    </a:lnTo>
                    <a:lnTo>
                      <a:pt x="496" y="407"/>
                    </a:lnTo>
                    <a:lnTo>
                      <a:pt x="499" y="403"/>
                    </a:lnTo>
                    <a:cubicBezTo>
                      <a:pt x="500" y="401"/>
                      <a:pt x="502" y="399"/>
                      <a:pt x="504" y="398"/>
                    </a:cubicBezTo>
                    <a:lnTo>
                      <a:pt x="516" y="390"/>
                    </a:lnTo>
                    <a:lnTo>
                      <a:pt x="511" y="395"/>
                    </a:lnTo>
                    <a:lnTo>
                      <a:pt x="519" y="383"/>
                    </a:lnTo>
                    <a:cubicBezTo>
                      <a:pt x="520" y="382"/>
                      <a:pt x="520" y="381"/>
                      <a:pt x="521" y="380"/>
                    </a:cubicBezTo>
                    <a:lnTo>
                      <a:pt x="533" y="368"/>
                    </a:lnTo>
                    <a:lnTo>
                      <a:pt x="531" y="371"/>
                    </a:lnTo>
                    <a:lnTo>
                      <a:pt x="539" y="359"/>
                    </a:lnTo>
                    <a:cubicBezTo>
                      <a:pt x="540" y="358"/>
                      <a:pt x="540" y="357"/>
                      <a:pt x="541" y="356"/>
                    </a:cubicBezTo>
                    <a:lnTo>
                      <a:pt x="550" y="347"/>
                    </a:lnTo>
                    <a:lnTo>
                      <a:pt x="553" y="344"/>
                    </a:lnTo>
                    <a:lnTo>
                      <a:pt x="549" y="350"/>
                    </a:lnTo>
                    <a:lnTo>
                      <a:pt x="550" y="347"/>
                    </a:lnTo>
                    <a:lnTo>
                      <a:pt x="553" y="338"/>
                    </a:lnTo>
                    <a:cubicBezTo>
                      <a:pt x="555" y="333"/>
                      <a:pt x="558" y="329"/>
                      <a:pt x="563" y="327"/>
                    </a:cubicBezTo>
                    <a:lnTo>
                      <a:pt x="575" y="323"/>
                    </a:lnTo>
                    <a:lnTo>
                      <a:pt x="568" y="329"/>
                    </a:lnTo>
                    <a:lnTo>
                      <a:pt x="576" y="318"/>
                    </a:lnTo>
                    <a:lnTo>
                      <a:pt x="573" y="323"/>
                    </a:lnTo>
                    <a:lnTo>
                      <a:pt x="577" y="310"/>
                    </a:lnTo>
                    <a:cubicBezTo>
                      <a:pt x="578" y="307"/>
                      <a:pt x="579" y="305"/>
                      <a:pt x="581" y="303"/>
                    </a:cubicBezTo>
                    <a:lnTo>
                      <a:pt x="592" y="292"/>
                    </a:lnTo>
                    <a:lnTo>
                      <a:pt x="593" y="291"/>
                    </a:lnTo>
                    <a:lnTo>
                      <a:pt x="593" y="314"/>
                    </a:lnTo>
                    <a:lnTo>
                      <a:pt x="592" y="313"/>
                    </a:lnTo>
                    <a:cubicBezTo>
                      <a:pt x="587" y="308"/>
                      <a:pt x="586" y="301"/>
                      <a:pt x="589" y="295"/>
                    </a:cubicBezTo>
                    <a:lnTo>
                      <a:pt x="594" y="284"/>
                    </a:lnTo>
                    <a:lnTo>
                      <a:pt x="603" y="269"/>
                    </a:lnTo>
                    <a:lnTo>
                      <a:pt x="607" y="262"/>
                    </a:lnTo>
                    <a:cubicBezTo>
                      <a:pt x="607" y="260"/>
                      <a:pt x="608" y="259"/>
                      <a:pt x="609" y="258"/>
                    </a:cubicBezTo>
                    <a:lnTo>
                      <a:pt x="612" y="255"/>
                    </a:lnTo>
                    <a:lnTo>
                      <a:pt x="610" y="258"/>
                    </a:lnTo>
                    <a:lnTo>
                      <a:pt x="612" y="255"/>
                    </a:lnTo>
                    <a:lnTo>
                      <a:pt x="610" y="259"/>
                    </a:lnTo>
                    <a:lnTo>
                      <a:pt x="612" y="252"/>
                    </a:lnTo>
                    <a:lnTo>
                      <a:pt x="617" y="237"/>
                    </a:lnTo>
                    <a:lnTo>
                      <a:pt x="620" y="227"/>
                    </a:lnTo>
                    <a:lnTo>
                      <a:pt x="624" y="213"/>
                    </a:lnTo>
                    <a:lnTo>
                      <a:pt x="623" y="218"/>
                    </a:lnTo>
                    <a:lnTo>
                      <a:pt x="623" y="201"/>
                    </a:lnTo>
                    <a:lnTo>
                      <a:pt x="624" y="205"/>
                    </a:lnTo>
                    <a:lnTo>
                      <a:pt x="620" y="189"/>
                    </a:lnTo>
                    <a:lnTo>
                      <a:pt x="625" y="198"/>
                    </a:lnTo>
                    <a:lnTo>
                      <a:pt x="612" y="187"/>
                    </a:lnTo>
                    <a:lnTo>
                      <a:pt x="615" y="188"/>
                    </a:lnTo>
                    <a:lnTo>
                      <a:pt x="608" y="184"/>
                    </a:lnTo>
                    <a:lnTo>
                      <a:pt x="610" y="186"/>
                    </a:lnTo>
                    <a:lnTo>
                      <a:pt x="607" y="185"/>
                    </a:lnTo>
                    <a:lnTo>
                      <a:pt x="599" y="181"/>
                    </a:lnTo>
                    <a:lnTo>
                      <a:pt x="597" y="181"/>
                    </a:lnTo>
                    <a:cubicBezTo>
                      <a:pt x="591" y="180"/>
                      <a:pt x="587" y="175"/>
                      <a:pt x="585" y="170"/>
                    </a:cubicBezTo>
                    <a:cubicBezTo>
                      <a:pt x="584" y="164"/>
                      <a:pt x="585" y="158"/>
                      <a:pt x="589" y="154"/>
                    </a:cubicBezTo>
                    <a:lnTo>
                      <a:pt x="590" y="153"/>
                    </a:lnTo>
                    <a:lnTo>
                      <a:pt x="594" y="179"/>
                    </a:lnTo>
                    <a:lnTo>
                      <a:pt x="590" y="177"/>
                    </a:lnTo>
                    <a:lnTo>
                      <a:pt x="581" y="171"/>
                    </a:lnTo>
                    <a:lnTo>
                      <a:pt x="583" y="173"/>
                    </a:lnTo>
                    <a:lnTo>
                      <a:pt x="571" y="169"/>
                    </a:lnTo>
                    <a:cubicBezTo>
                      <a:pt x="570" y="168"/>
                      <a:pt x="569" y="168"/>
                      <a:pt x="568" y="167"/>
                    </a:cubicBezTo>
                    <a:lnTo>
                      <a:pt x="556" y="159"/>
                    </a:lnTo>
                    <a:lnTo>
                      <a:pt x="558" y="160"/>
                    </a:lnTo>
                    <a:lnTo>
                      <a:pt x="549" y="156"/>
                    </a:lnTo>
                    <a:lnTo>
                      <a:pt x="552" y="157"/>
                    </a:lnTo>
                    <a:lnTo>
                      <a:pt x="548" y="156"/>
                    </a:lnTo>
                    <a:lnTo>
                      <a:pt x="566" y="133"/>
                    </a:lnTo>
                    <a:lnTo>
                      <a:pt x="567" y="135"/>
                    </a:lnTo>
                    <a:lnTo>
                      <a:pt x="552" y="126"/>
                    </a:lnTo>
                    <a:lnTo>
                      <a:pt x="553" y="126"/>
                    </a:lnTo>
                    <a:lnTo>
                      <a:pt x="544" y="155"/>
                    </a:lnTo>
                    <a:lnTo>
                      <a:pt x="540" y="152"/>
                    </a:lnTo>
                    <a:lnTo>
                      <a:pt x="532" y="147"/>
                    </a:lnTo>
                    <a:lnTo>
                      <a:pt x="536" y="149"/>
                    </a:lnTo>
                    <a:lnTo>
                      <a:pt x="525" y="146"/>
                    </a:lnTo>
                    <a:cubicBezTo>
                      <a:pt x="524" y="146"/>
                      <a:pt x="523" y="145"/>
                      <a:pt x="522" y="145"/>
                    </a:cubicBezTo>
                    <a:lnTo>
                      <a:pt x="518" y="143"/>
                    </a:lnTo>
                    <a:cubicBezTo>
                      <a:pt x="518" y="142"/>
                      <a:pt x="517" y="142"/>
                      <a:pt x="516" y="141"/>
                    </a:cubicBezTo>
                    <a:lnTo>
                      <a:pt x="509" y="136"/>
                    </a:lnTo>
                    <a:lnTo>
                      <a:pt x="495" y="126"/>
                    </a:lnTo>
                    <a:lnTo>
                      <a:pt x="484" y="119"/>
                    </a:lnTo>
                    <a:lnTo>
                      <a:pt x="487" y="121"/>
                    </a:lnTo>
                    <a:lnTo>
                      <a:pt x="472" y="116"/>
                    </a:lnTo>
                    <a:lnTo>
                      <a:pt x="466" y="114"/>
                    </a:lnTo>
                    <a:cubicBezTo>
                      <a:pt x="466" y="113"/>
                      <a:pt x="465" y="113"/>
                      <a:pt x="464" y="113"/>
                    </a:cubicBezTo>
                    <a:lnTo>
                      <a:pt x="460" y="111"/>
                    </a:lnTo>
                    <a:cubicBezTo>
                      <a:pt x="460" y="110"/>
                      <a:pt x="459" y="110"/>
                      <a:pt x="458" y="110"/>
                    </a:cubicBezTo>
                    <a:lnTo>
                      <a:pt x="448" y="103"/>
                    </a:lnTo>
                    <a:lnTo>
                      <a:pt x="452" y="105"/>
                    </a:lnTo>
                    <a:lnTo>
                      <a:pt x="440" y="101"/>
                    </a:lnTo>
                    <a:cubicBezTo>
                      <a:pt x="434" y="98"/>
                      <a:pt x="429" y="92"/>
                      <a:pt x="429" y="85"/>
                    </a:cubicBezTo>
                    <a:lnTo>
                      <a:pt x="429" y="83"/>
                    </a:lnTo>
                    <a:lnTo>
                      <a:pt x="434" y="95"/>
                    </a:lnTo>
                    <a:lnTo>
                      <a:pt x="430" y="91"/>
                    </a:lnTo>
                    <a:lnTo>
                      <a:pt x="432" y="92"/>
                    </a:lnTo>
                    <a:lnTo>
                      <a:pt x="424" y="86"/>
                    </a:lnTo>
                    <a:lnTo>
                      <a:pt x="428" y="89"/>
                    </a:lnTo>
                    <a:lnTo>
                      <a:pt x="416" y="85"/>
                    </a:lnTo>
                    <a:cubicBezTo>
                      <a:pt x="415" y="84"/>
                      <a:pt x="414" y="84"/>
                      <a:pt x="413" y="83"/>
                    </a:cubicBezTo>
                    <a:lnTo>
                      <a:pt x="401" y="75"/>
                    </a:lnTo>
                    <a:lnTo>
                      <a:pt x="403" y="76"/>
                    </a:lnTo>
                    <a:lnTo>
                      <a:pt x="394" y="72"/>
                    </a:lnTo>
                    <a:lnTo>
                      <a:pt x="389" y="70"/>
                    </a:lnTo>
                    <a:lnTo>
                      <a:pt x="411" y="48"/>
                    </a:lnTo>
                    <a:lnTo>
                      <a:pt x="412" y="50"/>
                    </a:lnTo>
                    <a:lnTo>
                      <a:pt x="409" y="46"/>
                    </a:lnTo>
                    <a:lnTo>
                      <a:pt x="410" y="47"/>
                    </a:lnTo>
                    <a:cubicBezTo>
                      <a:pt x="416" y="53"/>
                      <a:pt x="416" y="63"/>
                      <a:pt x="411" y="69"/>
                    </a:cubicBezTo>
                    <a:cubicBezTo>
                      <a:pt x="405" y="75"/>
                      <a:pt x="396" y="76"/>
                      <a:pt x="389" y="71"/>
                    </a:cubicBezTo>
                    <a:lnTo>
                      <a:pt x="385" y="68"/>
                    </a:lnTo>
                    <a:lnTo>
                      <a:pt x="377" y="63"/>
                    </a:lnTo>
                    <a:lnTo>
                      <a:pt x="380" y="65"/>
                    </a:lnTo>
                    <a:lnTo>
                      <a:pt x="365" y="60"/>
                    </a:lnTo>
                    <a:lnTo>
                      <a:pt x="359" y="58"/>
                    </a:lnTo>
                    <a:cubicBezTo>
                      <a:pt x="356" y="57"/>
                      <a:pt x="354" y="56"/>
                      <a:pt x="352" y="54"/>
                    </a:cubicBezTo>
                    <a:lnTo>
                      <a:pt x="349" y="51"/>
                    </a:lnTo>
                    <a:cubicBezTo>
                      <a:pt x="348" y="50"/>
                      <a:pt x="348" y="49"/>
                      <a:pt x="347" y="49"/>
                    </a:cubicBezTo>
                    <a:lnTo>
                      <a:pt x="340" y="39"/>
                    </a:lnTo>
                    <a:lnTo>
                      <a:pt x="350" y="45"/>
                    </a:lnTo>
                    <a:lnTo>
                      <a:pt x="334" y="41"/>
                    </a:lnTo>
                    <a:cubicBezTo>
                      <a:pt x="333" y="41"/>
                      <a:pt x="332" y="41"/>
                      <a:pt x="331" y="40"/>
                    </a:cubicBezTo>
                    <a:lnTo>
                      <a:pt x="317" y="34"/>
                    </a:lnTo>
                    <a:lnTo>
                      <a:pt x="309" y="32"/>
                    </a:lnTo>
                    <a:lnTo>
                      <a:pt x="315" y="32"/>
                    </a:lnTo>
                    <a:lnTo>
                      <a:pt x="294" y="33"/>
                    </a:lnTo>
                    <a:lnTo>
                      <a:pt x="277" y="36"/>
                    </a:lnTo>
                    <a:lnTo>
                      <a:pt x="289" y="28"/>
                    </a:lnTo>
                    <a:lnTo>
                      <a:pt x="286" y="34"/>
                    </a:lnTo>
                    <a:lnTo>
                      <a:pt x="287" y="29"/>
                    </a:lnTo>
                    <a:lnTo>
                      <a:pt x="286" y="36"/>
                    </a:lnTo>
                    <a:cubicBezTo>
                      <a:pt x="286" y="38"/>
                      <a:pt x="285" y="40"/>
                      <a:pt x="284" y="41"/>
                    </a:cubicBezTo>
                    <a:lnTo>
                      <a:pt x="279" y="50"/>
                    </a:lnTo>
                    <a:lnTo>
                      <a:pt x="277" y="54"/>
                    </a:lnTo>
                    <a:cubicBezTo>
                      <a:pt x="274" y="59"/>
                      <a:pt x="269" y="61"/>
                      <a:pt x="263" y="61"/>
                    </a:cubicBezTo>
                    <a:lnTo>
                      <a:pt x="262" y="61"/>
                    </a:lnTo>
                    <a:lnTo>
                      <a:pt x="278" y="51"/>
                    </a:lnTo>
                    <a:lnTo>
                      <a:pt x="277" y="54"/>
                    </a:lnTo>
                    <a:lnTo>
                      <a:pt x="274" y="63"/>
                    </a:lnTo>
                    <a:cubicBezTo>
                      <a:pt x="273" y="65"/>
                      <a:pt x="272" y="67"/>
                      <a:pt x="270" y="69"/>
                    </a:cubicBezTo>
                    <a:lnTo>
                      <a:pt x="254" y="85"/>
                    </a:lnTo>
                    <a:lnTo>
                      <a:pt x="256" y="82"/>
                    </a:lnTo>
                    <a:lnTo>
                      <a:pt x="244" y="102"/>
                    </a:lnTo>
                    <a:lnTo>
                      <a:pt x="246" y="99"/>
                    </a:lnTo>
                    <a:lnTo>
                      <a:pt x="242" y="111"/>
                    </a:lnTo>
                    <a:cubicBezTo>
                      <a:pt x="241" y="112"/>
                      <a:pt x="241" y="113"/>
                      <a:pt x="240" y="114"/>
                    </a:cubicBezTo>
                    <a:lnTo>
                      <a:pt x="232" y="126"/>
                    </a:lnTo>
                    <a:cubicBezTo>
                      <a:pt x="231" y="128"/>
                      <a:pt x="229" y="130"/>
                      <a:pt x="227" y="131"/>
                    </a:cubicBezTo>
                    <a:lnTo>
                      <a:pt x="215" y="139"/>
                    </a:lnTo>
                    <a:lnTo>
                      <a:pt x="222" y="131"/>
                    </a:lnTo>
                    <a:lnTo>
                      <a:pt x="218" y="143"/>
                    </a:lnTo>
                    <a:cubicBezTo>
                      <a:pt x="217" y="145"/>
                      <a:pt x="216" y="147"/>
                      <a:pt x="214" y="149"/>
                    </a:cubicBezTo>
                    <a:lnTo>
                      <a:pt x="202" y="161"/>
                    </a:lnTo>
                    <a:cubicBezTo>
                      <a:pt x="201" y="162"/>
                      <a:pt x="200" y="162"/>
                      <a:pt x="199" y="163"/>
                    </a:cubicBezTo>
                    <a:lnTo>
                      <a:pt x="187" y="171"/>
                    </a:lnTo>
                    <a:lnTo>
                      <a:pt x="194" y="163"/>
                    </a:lnTo>
                    <a:lnTo>
                      <a:pt x="190" y="175"/>
                    </a:lnTo>
                    <a:cubicBezTo>
                      <a:pt x="189" y="178"/>
                      <a:pt x="187" y="180"/>
                      <a:pt x="184" y="182"/>
                    </a:cubicBezTo>
                    <a:lnTo>
                      <a:pt x="172" y="191"/>
                    </a:lnTo>
                    <a:lnTo>
                      <a:pt x="174" y="189"/>
                    </a:lnTo>
                    <a:lnTo>
                      <a:pt x="163" y="201"/>
                    </a:lnTo>
                    <a:lnTo>
                      <a:pt x="165" y="199"/>
                    </a:lnTo>
                    <a:lnTo>
                      <a:pt x="157" y="211"/>
                    </a:lnTo>
                    <a:cubicBezTo>
                      <a:pt x="155" y="214"/>
                      <a:pt x="153" y="216"/>
                      <a:pt x="151" y="217"/>
                    </a:cubicBezTo>
                    <a:lnTo>
                      <a:pt x="141" y="222"/>
                    </a:lnTo>
                    <a:lnTo>
                      <a:pt x="134" y="224"/>
                    </a:lnTo>
                    <a:lnTo>
                      <a:pt x="140" y="221"/>
                    </a:lnTo>
                    <a:lnTo>
                      <a:pt x="139" y="222"/>
                    </a:lnTo>
                    <a:lnTo>
                      <a:pt x="143" y="210"/>
                    </a:lnTo>
                    <a:lnTo>
                      <a:pt x="143" y="212"/>
                    </a:lnTo>
                    <a:cubicBezTo>
                      <a:pt x="143" y="216"/>
                      <a:pt x="142" y="220"/>
                      <a:pt x="140" y="222"/>
                    </a:cubicBezTo>
                    <a:lnTo>
                      <a:pt x="132" y="232"/>
                    </a:lnTo>
                    <a:lnTo>
                      <a:pt x="122" y="243"/>
                    </a:lnTo>
                    <a:lnTo>
                      <a:pt x="115" y="248"/>
                    </a:lnTo>
                    <a:cubicBezTo>
                      <a:pt x="110" y="252"/>
                      <a:pt x="103" y="253"/>
                      <a:pt x="97" y="249"/>
                    </a:cubicBezTo>
                    <a:cubicBezTo>
                      <a:pt x="91" y="245"/>
                      <a:pt x="88" y="238"/>
                      <a:pt x="90" y="232"/>
                    </a:cubicBezTo>
                    <a:lnTo>
                      <a:pt x="91" y="228"/>
                    </a:lnTo>
                    <a:lnTo>
                      <a:pt x="92" y="223"/>
                    </a:lnTo>
                    <a:lnTo>
                      <a:pt x="113" y="242"/>
                    </a:lnTo>
                    <a:lnTo>
                      <a:pt x="110" y="243"/>
                    </a:lnTo>
                    <a:lnTo>
                      <a:pt x="114" y="240"/>
                    </a:lnTo>
                    <a:lnTo>
                      <a:pt x="105" y="247"/>
                    </a:lnTo>
                    <a:lnTo>
                      <a:pt x="109" y="243"/>
                    </a:lnTo>
                    <a:lnTo>
                      <a:pt x="101" y="255"/>
                    </a:lnTo>
                    <a:cubicBezTo>
                      <a:pt x="100" y="257"/>
                      <a:pt x="98" y="258"/>
                      <a:pt x="97" y="260"/>
                    </a:cubicBezTo>
                    <a:lnTo>
                      <a:pt x="80" y="272"/>
                    </a:lnTo>
                    <a:lnTo>
                      <a:pt x="69" y="277"/>
                    </a:lnTo>
                    <a:lnTo>
                      <a:pt x="73" y="275"/>
                    </a:lnTo>
                    <a:lnTo>
                      <a:pt x="71" y="277"/>
                    </a:lnTo>
                    <a:lnTo>
                      <a:pt x="52" y="251"/>
                    </a:lnTo>
                    <a:lnTo>
                      <a:pt x="54" y="250"/>
                    </a:lnTo>
                    <a:lnTo>
                      <a:pt x="56" y="249"/>
                    </a:lnTo>
                    <a:cubicBezTo>
                      <a:pt x="62" y="245"/>
                      <a:pt x="71" y="246"/>
                      <a:pt x="76" y="251"/>
                    </a:cubicBezTo>
                    <a:cubicBezTo>
                      <a:pt x="81" y="257"/>
                      <a:pt x="82" y="266"/>
                      <a:pt x="77" y="272"/>
                    </a:cubicBezTo>
                    <a:lnTo>
                      <a:pt x="74" y="276"/>
                    </a:lnTo>
                    <a:cubicBezTo>
                      <a:pt x="73" y="277"/>
                      <a:pt x="73" y="278"/>
                      <a:pt x="71" y="279"/>
                    </a:cubicBezTo>
                    <a:lnTo>
                      <a:pt x="61" y="287"/>
                    </a:lnTo>
                    <a:lnTo>
                      <a:pt x="52" y="294"/>
                    </a:lnTo>
                    <a:cubicBezTo>
                      <a:pt x="51" y="295"/>
                      <a:pt x="49" y="296"/>
                      <a:pt x="48" y="297"/>
                    </a:cubicBezTo>
                    <a:lnTo>
                      <a:pt x="45" y="298"/>
                    </a:lnTo>
                    <a:lnTo>
                      <a:pt x="54" y="290"/>
                    </a:lnTo>
                    <a:lnTo>
                      <a:pt x="53" y="292"/>
                    </a:lnTo>
                    <a:cubicBezTo>
                      <a:pt x="52" y="292"/>
                      <a:pt x="52" y="293"/>
                      <a:pt x="52" y="294"/>
                    </a:cubicBezTo>
                    <a:lnTo>
                      <a:pt x="45" y="304"/>
                    </a:lnTo>
                    <a:cubicBezTo>
                      <a:pt x="43" y="305"/>
                      <a:pt x="42" y="307"/>
                      <a:pt x="40" y="308"/>
                    </a:cubicBezTo>
                    <a:lnTo>
                      <a:pt x="28" y="316"/>
                    </a:lnTo>
                    <a:lnTo>
                      <a:pt x="35" y="305"/>
                    </a:lnTo>
                    <a:lnTo>
                      <a:pt x="32" y="322"/>
                    </a:lnTo>
                    <a:lnTo>
                      <a:pt x="32" y="319"/>
                    </a:lnTo>
                    <a:lnTo>
                      <a:pt x="32" y="341"/>
                    </a:lnTo>
                    <a:lnTo>
                      <a:pt x="34" y="360"/>
                    </a:lnTo>
                    <a:lnTo>
                      <a:pt x="35" y="374"/>
                    </a:lnTo>
                    <a:lnTo>
                      <a:pt x="34" y="370"/>
                    </a:lnTo>
                    <a:lnTo>
                      <a:pt x="37" y="378"/>
                    </a:lnTo>
                    <a:lnTo>
                      <a:pt x="39" y="384"/>
                    </a:lnTo>
                    <a:lnTo>
                      <a:pt x="12" y="376"/>
                    </a:lnTo>
                    <a:lnTo>
                      <a:pt x="13" y="375"/>
                    </a:lnTo>
                    <a:cubicBezTo>
                      <a:pt x="16" y="372"/>
                      <a:pt x="21" y="370"/>
                      <a:pt x="26" y="371"/>
                    </a:cubicBezTo>
                    <a:cubicBezTo>
                      <a:pt x="30" y="371"/>
                      <a:pt x="34" y="373"/>
                      <a:pt x="37" y="377"/>
                    </a:cubicBezTo>
                    <a:lnTo>
                      <a:pt x="40" y="381"/>
                    </a:lnTo>
                    <a:cubicBezTo>
                      <a:pt x="41" y="382"/>
                      <a:pt x="42" y="383"/>
                      <a:pt x="42" y="384"/>
                    </a:cubicBezTo>
                    <a:lnTo>
                      <a:pt x="46" y="393"/>
                    </a:lnTo>
                    <a:lnTo>
                      <a:pt x="51" y="406"/>
                    </a:lnTo>
                    <a:lnTo>
                      <a:pt x="49" y="403"/>
                    </a:lnTo>
                    <a:lnTo>
                      <a:pt x="65" y="427"/>
                    </a:lnTo>
                    <a:lnTo>
                      <a:pt x="73" y="439"/>
                    </a:lnTo>
                    <a:lnTo>
                      <a:pt x="113" y="499"/>
                    </a:lnTo>
                    <a:lnTo>
                      <a:pt x="129" y="524"/>
                    </a:lnTo>
                    <a:lnTo>
                      <a:pt x="137" y="536"/>
                    </a:lnTo>
                    <a:cubicBezTo>
                      <a:pt x="138" y="537"/>
                      <a:pt x="138" y="538"/>
                      <a:pt x="139" y="539"/>
                    </a:cubicBezTo>
                    <a:lnTo>
                      <a:pt x="143" y="551"/>
                    </a:lnTo>
                    <a:lnTo>
                      <a:pt x="141" y="548"/>
                    </a:lnTo>
                    <a:lnTo>
                      <a:pt x="157" y="572"/>
                    </a:lnTo>
                    <a:lnTo>
                      <a:pt x="165" y="584"/>
                    </a:lnTo>
                    <a:cubicBezTo>
                      <a:pt x="166" y="585"/>
                      <a:pt x="166" y="586"/>
                      <a:pt x="167" y="587"/>
                    </a:cubicBezTo>
                    <a:lnTo>
                      <a:pt x="171" y="599"/>
                    </a:lnTo>
                    <a:lnTo>
                      <a:pt x="169" y="596"/>
                    </a:lnTo>
                    <a:lnTo>
                      <a:pt x="177" y="608"/>
                    </a:lnTo>
                    <a:cubicBezTo>
                      <a:pt x="178" y="609"/>
                      <a:pt x="178" y="610"/>
                      <a:pt x="179" y="611"/>
                    </a:cubicBezTo>
                    <a:lnTo>
                      <a:pt x="184" y="626"/>
                    </a:lnTo>
                    <a:lnTo>
                      <a:pt x="186" y="637"/>
                    </a:lnTo>
                    <a:lnTo>
                      <a:pt x="184" y="632"/>
                    </a:lnTo>
                    <a:lnTo>
                      <a:pt x="190" y="641"/>
                    </a:lnTo>
                    <a:lnTo>
                      <a:pt x="192" y="644"/>
                    </a:lnTo>
                    <a:lnTo>
                      <a:pt x="163" y="653"/>
                    </a:lnTo>
                    <a:lnTo>
                      <a:pt x="163" y="652"/>
                    </a:lnTo>
                    <a:lnTo>
                      <a:pt x="163" y="650"/>
                    </a:lnTo>
                    <a:cubicBezTo>
                      <a:pt x="163" y="644"/>
                      <a:pt x="167" y="638"/>
                      <a:pt x="173" y="636"/>
                    </a:cubicBezTo>
                    <a:cubicBezTo>
                      <a:pt x="179" y="633"/>
                      <a:pt x="186" y="634"/>
                      <a:pt x="190" y="639"/>
                    </a:cubicBezTo>
                    <a:lnTo>
                      <a:pt x="201" y="649"/>
                    </a:lnTo>
                    <a:cubicBezTo>
                      <a:pt x="202" y="650"/>
                      <a:pt x="203" y="651"/>
                      <a:pt x="204" y="652"/>
                    </a:cubicBezTo>
                    <a:lnTo>
                      <a:pt x="212" y="664"/>
                    </a:lnTo>
                    <a:lnTo>
                      <a:pt x="198" y="656"/>
                    </a:lnTo>
                    <a:lnTo>
                      <a:pt x="219" y="655"/>
                    </a:lnTo>
                    <a:lnTo>
                      <a:pt x="224" y="655"/>
                    </a:lnTo>
                    <a:lnTo>
                      <a:pt x="213" y="679"/>
                    </a:lnTo>
                    <a:lnTo>
                      <a:pt x="209" y="673"/>
                    </a:lnTo>
                    <a:lnTo>
                      <a:pt x="198" y="658"/>
                    </a:lnTo>
                    <a:close/>
                    <a:moveTo>
                      <a:pt x="236" y="656"/>
                    </a:moveTo>
                    <a:lnTo>
                      <a:pt x="240" y="662"/>
                    </a:lnTo>
                    <a:cubicBezTo>
                      <a:pt x="243" y="666"/>
                      <a:pt x="243" y="672"/>
                      <a:pt x="241" y="677"/>
                    </a:cubicBezTo>
                    <a:cubicBezTo>
                      <a:pt x="239" y="682"/>
                      <a:pt x="234" y="686"/>
                      <a:pt x="229" y="686"/>
                    </a:cubicBezTo>
                    <a:lnTo>
                      <a:pt x="220" y="687"/>
                    </a:lnTo>
                    <a:lnTo>
                      <a:pt x="199" y="688"/>
                    </a:lnTo>
                    <a:cubicBezTo>
                      <a:pt x="194" y="689"/>
                      <a:pt x="188" y="686"/>
                      <a:pt x="185" y="681"/>
                    </a:cubicBezTo>
                    <a:lnTo>
                      <a:pt x="177" y="669"/>
                    </a:lnTo>
                    <a:lnTo>
                      <a:pt x="180" y="672"/>
                    </a:lnTo>
                    <a:lnTo>
                      <a:pt x="169" y="662"/>
                    </a:lnTo>
                    <a:lnTo>
                      <a:pt x="195" y="650"/>
                    </a:lnTo>
                    <a:lnTo>
                      <a:pt x="195" y="652"/>
                    </a:lnTo>
                    <a:lnTo>
                      <a:pt x="195" y="653"/>
                    </a:lnTo>
                    <a:cubicBezTo>
                      <a:pt x="195" y="660"/>
                      <a:pt x="191" y="666"/>
                      <a:pt x="185" y="669"/>
                    </a:cubicBezTo>
                    <a:cubicBezTo>
                      <a:pt x="178" y="671"/>
                      <a:pt x="171" y="669"/>
                      <a:pt x="167" y="663"/>
                    </a:cubicBezTo>
                    <a:lnTo>
                      <a:pt x="163" y="658"/>
                    </a:lnTo>
                    <a:lnTo>
                      <a:pt x="157" y="649"/>
                    </a:lnTo>
                    <a:cubicBezTo>
                      <a:pt x="156" y="648"/>
                      <a:pt x="155" y="646"/>
                      <a:pt x="155" y="644"/>
                    </a:cubicBezTo>
                    <a:lnTo>
                      <a:pt x="153" y="637"/>
                    </a:lnTo>
                    <a:lnTo>
                      <a:pt x="148" y="622"/>
                    </a:lnTo>
                    <a:lnTo>
                      <a:pt x="150" y="625"/>
                    </a:lnTo>
                    <a:lnTo>
                      <a:pt x="142" y="613"/>
                    </a:lnTo>
                    <a:cubicBezTo>
                      <a:pt x="141" y="612"/>
                      <a:pt x="141" y="611"/>
                      <a:pt x="140" y="610"/>
                    </a:cubicBezTo>
                    <a:lnTo>
                      <a:pt x="136" y="598"/>
                    </a:lnTo>
                    <a:lnTo>
                      <a:pt x="138" y="601"/>
                    </a:lnTo>
                    <a:lnTo>
                      <a:pt x="130" y="589"/>
                    </a:lnTo>
                    <a:lnTo>
                      <a:pt x="114" y="565"/>
                    </a:lnTo>
                    <a:cubicBezTo>
                      <a:pt x="113" y="564"/>
                      <a:pt x="113" y="563"/>
                      <a:pt x="112" y="562"/>
                    </a:cubicBezTo>
                    <a:lnTo>
                      <a:pt x="108" y="550"/>
                    </a:lnTo>
                    <a:lnTo>
                      <a:pt x="110" y="553"/>
                    </a:lnTo>
                    <a:lnTo>
                      <a:pt x="102" y="541"/>
                    </a:lnTo>
                    <a:lnTo>
                      <a:pt x="86" y="516"/>
                    </a:lnTo>
                    <a:lnTo>
                      <a:pt x="46" y="456"/>
                    </a:lnTo>
                    <a:lnTo>
                      <a:pt x="38" y="444"/>
                    </a:lnTo>
                    <a:lnTo>
                      <a:pt x="22" y="420"/>
                    </a:lnTo>
                    <a:cubicBezTo>
                      <a:pt x="21" y="419"/>
                      <a:pt x="21" y="418"/>
                      <a:pt x="20" y="417"/>
                    </a:cubicBezTo>
                    <a:lnTo>
                      <a:pt x="17" y="406"/>
                    </a:lnTo>
                    <a:lnTo>
                      <a:pt x="13" y="397"/>
                    </a:lnTo>
                    <a:lnTo>
                      <a:pt x="15" y="400"/>
                    </a:lnTo>
                    <a:lnTo>
                      <a:pt x="12" y="396"/>
                    </a:lnTo>
                    <a:lnTo>
                      <a:pt x="36" y="398"/>
                    </a:lnTo>
                    <a:lnTo>
                      <a:pt x="35" y="399"/>
                    </a:lnTo>
                    <a:cubicBezTo>
                      <a:pt x="31" y="403"/>
                      <a:pt x="25" y="404"/>
                      <a:pt x="19" y="403"/>
                    </a:cubicBezTo>
                    <a:cubicBezTo>
                      <a:pt x="14" y="401"/>
                      <a:pt x="9" y="397"/>
                      <a:pt x="8" y="391"/>
                    </a:cubicBezTo>
                    <a:lnTo>
                      <a:pt x="7" y="389"/>
                    </a:lnTo>
                    <a:lnTo>
                      <a:pt x="4" y="381"/>
                    </a:lnTo>
                    <a:cubicBezTo>
                      <a:pt x="4" y="380"/>
                      <a:pt x="4" y="378"/>
                      <a:pt x="4" y="377"/>
                    </a:cubicBezTo>
                    <a:lnTo>
                      <a:pt x="3" y="363"/>
                    </a:lnTo>
                    <a:lnTo>
                      <a:pt x="0" y="341"/>
                    </a:lnTo>
                    <a:lnTo>
                      <a:pt x="0" y="319"/>
                    </a:lnTo>
                    <a:cubicBezTo>
                      <a:pt x="0" y="319"/>
                      <a:pt x="1" y="318"/>
                      <a:pt x="1" y="317"/>
                    </a:cubicBezTo>
                    <a:lnTo>
                      <a:pt x="4" y="300"/>
                    </a:lnTo>
                    <a:cubicBezTo>
                      <a:pt x="4" y="295"/>
                      <a:pt x="7" y="292"/>
                      <a:pt x="11" y="289"/>
                    </a:cubicBezTo>
                    <a:lnTo>
                      <a:pt x="23" y="281"/>
                    </a:lnTo>
                    <a:lnTo>
                      <a:pt x="18" y="285"/>
                    </a:lnTo>
                    <a:lnTo>
                      <a:pt x="25" y="275"/>
                    </a:lnTo>
                    <a:lnTo>
                      <a:pt x="24" y="277"/>
                    </a:lnTo>
                    <a:lnTo>
                      <a:pt x="25" y="275"/>
                    </a:lnTo>
                    <a:cubicBezTo>
                      <a:pt x="27" y="272"/>
                      <a:pt x="30" y="269"/>
                      <a:pt x="34" y="267"/>
                    </a:cubicBezTo>
                    <a:lnTo>
                      <a:pt x="37" y="266"/>
                    </a:lnTo>
                    <a:lnTo>
                      <a:pt x="33" y="269"/>
                    </a:lnTo>
                    <a:lnTo>
                      <a:pt x="41" y="262"/>
                    </a:lnTo>
                    <a:lnTo>
                      <a:pt x="51" y="254"/>
                    </a:lnTo>
                    <a:lnTo>
                      <a:pt x="49" y="257"/>
                    </a:lnTo>
                    <a:lnTo>
                      <a:pt x="52" y="253"/>
                    </a:lnTo>
                    <a:lnTo>
                      <a:pt x="73" y="276"/>
                    </a:lnTo>
                    <a:lnTo>
                      <a:pt x="69" y="279"/>
                    </a:lnTo>
                    <a:lnTo>
                      <a:pt x="67" y="280"/>
                    </a:lnTo>
                    <a:cubicBezTo>
                      <a:pt x="60" y="283"/>
                      <a:pt x="51" y="281"/>
                      <a:pt x="46" y="275"/>
                    </a:cubicBezTo>
                    <a:cubicBezTo>
                      <a:pt x="42" y="268"/>
                      <a:pt x="43" y="260"/>
                      <a:pt x="48" y="254"/>
                    </a:cubicBezTo>
                    <a:lnTo>
                      <a:pt x="50" y="252"/>
                    </a:lnTo>
                    <a:cubicBezTo>
                      <a:pt x="51" y="251"/>
                      <a:pt x="52" y="250"/>
                      <a:pt x="54" y="249"/>
                    </a:cubicBezTo>
                    <a:lnTo>
                      <a:pt x="61" y="245"/>
                    </a:lnTo>
                    <a:lnTo>
                      <a:pt x="78" y="233"/>
                    </a:lnTo>
                    <a:lnTo>
                      <a:pt x="74" y="238"/>
                    </a:lnTo>
                    <a:lnTo>
                      <a:pt x="82" y="226"/>
                    </a:lnTo>
                    <a:cubicBezTo>
                      <a:pt x="83" y="224"/>
                      <a:pt x="84" y="223"/>
                      <a:pt x="86" y="222"/>
                    </a:cubicBezTo>
                    <a:lnTo>
                      <a:pt x="95" y="215"/>
                    </a:lnTo>
                    <a:cubicBezTo>
                      <a:pt x="96" y="214"/>
                      <a:pt x="98" y="213"/>
                      <a:pt x="99" y="212"/>
                    </a:cubicBezTo>
                    <a:lnTo>
                      <a:pt x="102" y="211"/>
                    </a:lnTo>
                    <a:cubicBezTo>
                      <a:pt x="108" y="209"/>
                      <a:pt x="114" y="211"/>
                      <a:pt x="118" y="214"/>
                    </a:cubicBezTo>
                    <a:cubicBezTo>
                      <a:pt x="122" y="218"/>
                      <a:pt x="124" y="224"/>
                      <a:pt x="123" y="230"/>
                    </a:cubicBezTo>
                    <a:lnTo>
                      <a:pt x="122" y="235"/>
                    </a:lnTo>
                    <a:lnTo>
                      <a:pt x="121" y="239"/>
                    </a:lnTo>
                    <a:lnTo>
                      <a:pt x="95" y="223"/>
                    </a:lnTo>
                    <a:lnTo>
                      <a:pt x="99" y="220"/>
                    </a:lnTo>
                    <a:lnTo>
                      <a:pt x="107" y="212"/>
                    </a:lnTo>
                    <a:lnTo>
                      <a:pt x="115" y="202"/>
                    </a:lnTo>
                    <a:lnTo>
                      <a:pt x="111" y="212"/>
                    </a:lnTo>
                    <a:lnTo>
                      <a:pt x="111" y="210"/>
                    </a:lnTo>
                    <a:cubicBezTo>
                      <a:pt x="111" y="206"/>
                      <a:pt x="113" y="202"/>
                      <a:pt x="116" y="199"/>
                    </a:cubicBezTo>
                    <a:lnTo>
                      <a:pt x="117" y="198"/>
                    </a:lnTo>
                    <a:cubicBezTo>
                      <a:pt x="119" y="197"/>
                      <a:pt x="121" y="195"/>
                      <a:pt x="123" y="195"/>
                    </a:cubicBezTo>
                    <a:lnTo>
                      <a:pt x="126" y="193"/>
                    </a:lnTo>
                    <a:lnTo>
                      <a:pt x="136" y="188"/>
                    </a:lnTo>
                    <a:lnTo>
                      <a:pt x="130" y="194"/>
                    </a:lnTo>
                    <a:lnTo>
                      <a:pt x="138" y="182"/>
                    </a:lnTo>
                    <a:cubicBezTo>
                      <a:pt x="139" y="181"/>
                      <a:pt x="139" y="180"/>
                      <a:pt x="140" y="180"/>
                    </a:cubicBezTo>
                    <a:lnTo>
                      <a:pt x="151" y="168"/>
                    </a:lnTo>
                    <a:cubicBezTo>
                      <a:pt x="151" y="167"/>
                      <a:pt x="152" y="166"/>
                      <a:pt x="153" y="166"/>
                    </a:cubicBezTo>
                    <a:lnTo>
                      <a:pt x="165" y="157"/>
                    </a:lnTo>
                    <a:lnTo>
                      <a:pt x="159" y="164"/>
                    </a:lnTo>
                    <a:lnTo>
                      <a:pt x="163" y="152"/>
                    </a:lnTo>
                    <a:cubicBezTo>
                      <a:pt x="164" y="149"/>
                      <a:pt x="167" y="146"/>
                      <a:pt x="170" y="144"/>
                    </a:cubicBezTo>
                    <a:lnTo>
                      <a:pt x="182" y="136"/>
                    </a:lnTo>
                    <a:lnTo>
                      <a:pt x="179" y="138"/>
                    </a:lnTo>
                    <a:lnTo>
                      <a:pt x="191" y="126"/>
                    </a:lnTo>
                    <a:lnTo>
                      <a:pt x="187" y="132"/>
                    </a:lnTo>
                    <a:lnTo>
                      <a:pt x="191" y="120"/>
                    </a:lnTo>
                    <a:cubicBezTo>
                      <a:pt x="192" y="117"/>
                      <a:pt x="195" y="114"/>
                      <a:pt x="198" y="112"/>
                    </a:cubicBezTo>
                    <a:lnTo>
                      <a:pt x="210" y="104"/>
                    </a:lnTo>
                    <a:lnTo>
                      <a:pt x="205" y="109"/>
                    </a:lnTo>
                    <a:lnTo>
                      <a:pt x="213" y="97"/>
                    </a:lnTo>
                    <a:lnTo>
                      <a:pt x="211" y="100"/>
                    </a:lnTo>
                    <a:lnTo>
                      <a:pt x="215" y="88"/>
                    </a:lnTo>
                    <a:cubicBezTo>
                      <a:pt x="216" y="87"/>
                      <a:pt x="216" y="86"/>
                      <a:pt x="217" y="85"/>
                    </a:cubicBezTo>
                    <a:lnTo>
                      <a:pt x="229" y="65"/>
                    </a:lnTo>
                    <a:cubicBezTo>
                      <a:pt x="229" y="64"/>
                      <a:pt x="230" y="63"/>
                      <a:pt x="231" y="62"/>
                    </a:cubicBezTo>
                    <a:lnTo>
                      <a:pt x="247" y="46"/>
                    </a:lnTo>
                    <a:lnTo>
                      <a:pt x="243" y="52"/>
                    </a:lnTo>
                    <a:lnTo>
                      <a:pt x="246" y="43"/>
                    </a:lnTo>
                    <a:lnTo>
                      <a:pt x="247" y="40"/>
                    </a:lnTo>
                    <a:cubicBezTo>
                      <a:pt x="249" y="34"/>
                      <a:pt x="256" y="29"/>
                      <a:pt x="262" y="29"/>
                    </a:cubicBezTo>
                    <a:lnTo>
                      <a:pt x="263" y="29"/>
                    </a:lnTo>
                    <a:lnTo>
                      <a:pt x="250" y="37"/>
                    </a:lnTo>
                    <a:lnTo>
                      <a:pt x="251" y="35"/>
                    </a:lnTo>
                    <a:lnTo>
                      <a:pt x="256" y="26"/>
                    </a:lnTo>
                    <a:lnTo>
                      <a:pt x="255" y="31"/>
                    </a:lnTo>
                    <a:lnTo>
                      <a:pt x="256" y="24"/>
                    </a:lnTo>
                    <a:cubicBezTo>
                      <a:pt x="256" y="23"/>
                      <a:pt x="256" y="21"/>
                      <a:pt x="257" y="19"/>
                    </a:cubicBezTo>
                    <a:lnTo>
                      <a:pt x="260" y="13"/>
                    </a:lnTo>
                    <a:cubicBezTo>
                      <a:pt x="262" y="9"/>
                      <a:pt x="267" y="5"/>
                      <a:pt x="272" y="5"/>
                    </a:cubicBezTo>
                    <a:lnTo>
                      <a:pt x="293" y="1"/>
                    </a:lnTo>
                    <a:lnTo>
                      <a:pt x="314" y="0"/>
                    </a:lnTo>
                    <a:cubicBezTo>
                      <a:pt x="316" y="0"/>
                      <a:pt x="318" y="1"/>
                      <a:pt x="320" y="1"/>
                    </a:cubicBezTo>
                    <a:lnTo>
                      <a:pt x="330" y="5"/>
                    </a:lnTo>
                    <a:lnTo>
                      <a:pt x="344" y="11"/>
                    </a:lnTo>
                    <a:lnTo>
                      <a:pt x="341" y="10"/>
                    </a:lnTo>
                    <a:lnTo>
                      <a:pt x="357" y="14"/>
                    </a:lnTo>
                    <a:cubicBezTo>
                      <a:pt x="361" y="15"/>
                      <a:pt x="364" y="17"/>
                      <a:pt x="367" y="20"/>
                    </a:cubicBezTo>
                    <a:lnTo>
                      <a:pt x="374" y="30"/>
                    </a:lnTo>
                    <a:lnTo>
                      <a:pt x="372" y="28"/>
                    </a:lnTo>
                    <a:lnTo>
                      <a:pt x="375" y="31"/>
                    </a:lnTo>
                    <a:lnTo>
                      <a:pt x="368" y="27"/>
                    </a:lnTo>
                    <a:lnTo>
                      <a:pt x="376" y="29"/>
                    </a:lnTo>
                    <a:lnTo>
                      <a:pt x="391" y="34"/>
                    </a:lnTo>
                    <a:cubicBezTo>
                      <a:pt x="392" y="35"/>
                      <a:pt x="393" y="35"/>
                      <a:pt x="394" y="36"/>
                    </a:cubicBezTo>
                    <a:lnTo>
                      <a:pt x="404" y="43"/>
                    </a:lnTo>
                    <a:lnTo>
                      <a:pt x="408" y="46"/>
                    </a:lnTo>
                    <a:lnTo>
                      <a:pt x="387" y="70"/>
                    </a:lnTo>
                    <a:lnTo>
                      <a:pt x="386" y="69"/>
                    </a:lnTo>
                    <a:cubicBezTo>
                      <a:pt x="385" y="68"/>
                      <a:pt x="384" y="66"/>
                      <a:pt x="383" y="65"/>
                    </a:cubicBezTo>
                    <a:lnTo>
                      <a:pt x="382" y="63"/>
                    </a:lnTo>
                    <a:cubicBezTo>
                      <a:pt x="379" y="56"/>
                      <a:pt x="380" y="49"/>
                      <a:pt x="385" y="44"/>
                    </a:cubicBezTo>
                    <a:cubicBezTo>
                      <a:pt x="390" y="39"/>
                      <a:pt x="397" y="38"/>
                      <a:pt x="404" y="41"/>
                    </a:cubicBezTo>
                    <a:lnTo>
                      <a:pt x="407" y="43"/>
                    </a:lnTo>
                    <a:lnTo>
                      <a:pt x="416" y="47"/>
                    </a:lnTo>
                    <a:cubicBezTo>
                      <a:pt x="417" y="47"/>
                      <a:pt x="418" y="48"/>
                      <a:pt x="418" y="48"/>
                    </a:cubicBezTo>
                    <a:lnTo>
                      <a:pt x="430" y="56"/>
                    </a:lnTo>
                    <a:lnTo>
                      <a:pt x="427" y="54"/>
                    </a:lnTo>
                    <a:lnTo>
                      <a:pt x="439" y="58"/>
                    </a:lnTo>
                    <a:cubicBezTo>
                      <a:pt x="440" y="59"/>
                      <a:pt x="442" y="60"/>
                      <a:pt x="443" y="61"/>
                    </a:cubicBezTo>
                    <a:lnTo>
                      <a:pt x="451" y="67"/>
                    </a:lnTo>
                    <a:cubicBezTo>
                      <a:pt x="452" y="67"/>
                      <a:pt x="452" y="68"/>
                      <a:pt x="453" y="68"/>
                    </a:cubicBezTo>
                    <a:lnTo>
                      <a:pt x="457" y="72"/>
                    </a:lnTo>
                    <a:cubicBezTo>
                      <a:pt x="460" y="75"/>
                      <a:pt x="461" y="79"/>
                      <a:pt x="461" y="83"/>
                    </a:cubicBezTo>
                    <a:lnTo>
                      <a:pt x="461" y="85"/>
                    </a:lnTo>
                    <a:lnTo>
                      <a:pt x="451" y="70"/>
                    </a:lnTo>
                    <a:lnTo>
                      <a:pt x="463" y="74"/>
                    </a:lnTo>
                    <a:cubicBezTo>
                      <a:pt x="464" y="75"/>
                      <a:pt x="465" y="75"/>
                      <a:pt x="467" y="76"/>
                    </a:cubicBezTo>
                    <a:lnTo>
                      <a:pt x="477" y="83"/>
                    </a:lnTo>
                    <a:lnTo>
                      <a:pt x="475" y="82"/>
                    </a:lnTo>
                    <a:lnTo>
                      <a:pt x="479" y="84"/>
                    </a:lnTo>
                    <a:lnTo>
                      <a:pt x="477" y="83"/>
                    </a:lnTo>
                    <a:lnTo>
                      <a:pt x="483" y="85"/>
                    </a:lnTo>
                    <a:lnTo>
                      <a:pt x="498" y="90"/>
                    </a:lnTo>
                    <a:cubicBezTo>
                      <a:pt x="499" y="91"/>
                      <a:pt x="500" y="91"/>
                      <a:pt x="501" y="92"/>
                    </a:cubicBezTo>
                    <a:lnTo>
                      <a:pt x="514" y="100"/>
                    </a:lnTo>
                    <a:lnTo>
                      <a:pt x="528" y="110"/>
                    </a:lnTo>
                    <a:lnTo>
                      <a:pt x="535" y="115"/>
                    </a:lnTo>
                    <a:lnTo>
                      <a:pt x="533" y="114"/>
                    </a:lnTo>
                    <a:lnTo>
                      <a:pt x="537" y="116"/>
                    </a:lnTo>
                    <a:lnTo>
                      <a:pt x="534" y="115"/>
                    </a:lnTo>
                    <a:lnTo>
                      <a:pt x="545" y="118"/>
                    </a:lnTo>
                    <a:cubicBezTo>
                      <a:pt x="546" y="118"/>
                      <a:pt x="548" y="119"/>
                      <a:pt x="549" y="120"/>
                    </a:cubicBezTo>
                    <a:lnTo>
                      <a:pt x="559" y="127"/>
                    </a:lnTo>
                    <a:lnTo>
                      <a:pt x="563" y="130"/>
                    </a:lnTo>
                    <a:cubicBezTo>
                      <a:pt x="569" y="134"/>
                      <a:pt x="571" y="141"/>
                      <a:pt x="569" y="148"/>
                    </a:cubicBezTo>
                    <a:cubicBezTo>
                      <a:pt x="566" y="154"/>
                      <a:pt x="560" y="158"/>
                      <a:pt x="553" y="158"/>
                    </a:cubicBezTo>
                    <a:lnTo>
                      <a:pt x="552" y="158"/>
                    </a:lnTo>
                    <a:cubicBezTo>
                      <a:pt x="546" y="158"/>
                      <a:pt x="541" y="155"/>
                      <a:pt x="538" y="150"/>
                    </a:cubicBezTo>
                    <a:lnTo>
                      <a:pt x="537" y="148"/>
                    </a:lnTo>
                    <a:cubicBezTo>
                      <a:pt x="534" y="142"/>
                      <a:pt x="535" y="135"/>
                      <a:pt x="539" y="130"/>
                    </a:cubicBezTo>
                    <a:cubicBezTo>
                      <a:pt x="543" y="126"/>
                      <a:pt x="549" y="123"/>
                      <a:pt x="555" y="125"/>
                    </a:cubicBezTo>
                    <a:lnTo>
                      <a:pt x="559" y="126"/>
                    </a:lnTo>
                    <a:cubicBezTo>
                      <a:pt x="560" y="126"/>
                      <a:pt x="561" y="126"/>
                      <a:pt x="562" y="127"/>
                    </a:cubicBezTo>
                    <a:lnTo>
                      <a:pt x="571" y="131"/>
                    </a:lnTo>
                    <a:cubicBezTo>
                      <a:pt x="572" y="131"/>
                      <a:pt x="573" y="132"/>
                      <a:pt x="573" y="132"/>
                    </a:cubicBezTo>
                    <a:lnTo>
                      <a:pt x="585" y="140"/>
                    </a:lnTo>
                    <a:lnTo>
                      <a:pt x="582" y="138"/>
                    </a:lnTo>
                    <a:lnTo>
                      <a:pt x="594" y="142"/>
                    </a:lnTo>
                    <a:cubicBezTo>
                      <a:pt x="594" y="143"/>
                      <a:pt x="595" y="143"/>
                      <a:pt x="596" y="143"/>
                    </a:cubicBezTo>
                    <a:lnTo>
                      <a:pt x="605" y="148"/>
                    </a:lnTo>
                    <a:lnTo>
                      <a:pt x="609" y="150"/>
                    </a:lnTo>
                    <a:cubicBezTo>
                      <a:pt x="613" y="152"/>
                      <a:pt x="616" y="157"/>
                      <a:pt x="617" y="162"/>
                    </a:cubicBezTo>
                    <a:cubicBezTo>
                      <a:pt x="618" y="167"/>
                      <a:pt x="616" y="172"/>
                      <a:pt x="613" y="176"/>
                    </a:cubicBezTo>
                    <a:lnTo>
                      <a:pt x="612" y="177"/>
                    </a:lnTo>
                    <a:lnTo>
                      <a:pt x="604" y="150"/>
                    </a:lnTo>
                    <a:lnTo>
                      <a:pt x="610" y="151"/>
                    </a:lnTo>
                    <a:lnTo>
                      <a:pt x="618" y="154"/>
                    </a:lnTo>
                    <a:lnTo>
                      <a:pt x="621" y="155"/>
                    </a:lnTo>
                    <a:cubicBezTo>
                      <a:pt x="622" y="156"/>
                      <a:pt x="622" y="156"/>
                      <a:pt x="623" y="157"/>
                    </a:cubicBezTo>
                    <a:lnTo>
                      <a:pt x="630" y="161"/>
                    </a:lnTo>
                    <a:cubicBezTo>
                      <a:pt x="631" y="161"/>
                      <a:pt x="632" y="162"/>
                      <a:pt x="633" y="162"/>
                    </a:cubicBezTo>
                    <a:lnTo>
                      <a:pt x="646" y="173"/>
                    </a:lnTo>
                    <a:cubicBezTo>
                      <a:pt x="648" y="175"/>
                      <a:pt x="650" y="178"/>
                      <a:pt x="651" y="182"/>
                    </a:cubicBezTo>
                    <a:lnTo>
                      <a:pt x="655" y="198"/>
                    </a:lnTo>
                    <a:cubicBezTo>
                      <a:pt x="655" y="199"/>
                      <a:pt x="655" y="200"/>
                      <a:pt x="655" y="201"/>
                    </a:cubicBezTo>
                    <a:lnTo>
                      <a:pt x="655" y="218"/>
                    </a:lnTo>
                    <a:cubicBezTo>
                      <a:pt x="655" y="220"/>
                      <a:pt x="655" y="222"/>
                      <a:pt x="655" y="224"/>
                    </a:cubicBezTo>
                    <a:lnTo>
                      <a:pt x="651" y="234"/>
                    </a:lnTo>
                    <a:lnTo>
                      <a:pt x="648" y="248"/>
                    </a:lnTo>
                    <a:lnTo>
                      <a:pt x="643" y="261"/>
                    </a:lnTo>
                    <a:lnTo>
                      <a:pt x="641" y="268"/>
                    </a:lnTo>
                    <a:cubicBezTo>
                      <a:pt x="640" y="269"/>
                      <a:pt x="640" y="271"/>
                      <a:pt x="639" y="272"/>
                    </a:cubicBezTo>
                    <a:lnTo>
                      <a:pt x="637" y="275"/>
                    </a:lnTo>
                    <a:cubicBezTo>
                      <a:pt x="636" y="276"/>
                      <a:pt x="636" y="277"/>
                      <a:pt x="635" y="278"/>
                    </a:cubicBezTo>
                    <a:lnTo>
                      <a:pt x="632" y="281"/>
                    </a:lnTo>
                    <a:lnTo>
                      <a:pt x="634" y="277"/>
                    </a:lnTo>
                    <a:lnTo>
                      <a:pt x="630" y="284"/>
                    </a:lnTo>
                    <a:lnTo>
                      <a:pt x="623" y="297"/>
                    </a:lnTo>
                    <a:lnTo>
                      <a:pt x="618" y="308"/>
                    </a:lnTo>
                    <a:lnTo>
                      <a:pt x="615" y="290"/>
                    </a:lnTo>
                    <a:lnTo>
                      <a:pt x="616" y="291"/>
                    </a:lnTo>
                    <a:cubicBezTo>
                      <a:pt x="622" y="297"/>
                      <a:pt x="622" y="308"/>
                      <a:pt x="616" y="314"/>
                    </a:cubicBezTo>
                    <a:lnTo>
                      <a:pt x="615" y="315"/>
                    </a:lnTo>
                    <a:lnTo>
                      <a:pt x="604" y="326"/>
                    </a:lnTo>
                    <a:lnTo>
                      <a:pt x="608" y="319"/>
                    </a:lnTo>
                    <a:lnTo>
                      <a:pt x="604" y="332"/>
                    </a:lnTo>
                    <a:cubicBezTo>
                      <a:pt x="603" y="334"/>
                      <a:pt x="602" y="335"/>
                      <a:pt x="601" y="337"/>
                    </a:cubicBezTo>
                    <a:lnTo>
                      <a:pt x="593" y="348"/>
                    </a:lnTo>
                    <a:cubicBezTo>
                      <a:pt x="591" y="351"/>
                      <a:pt x="589" y="353"/>
                      <a:pt x="586" y="354"/>
                    </a:cubicBezTo>
                    <a:lnTo>
                      <a:pt x="574" y="358"/>
                    </a:lnTo>
                    <a:lnTo>
                      <a:pt x="584" y="347"/>
                    </a:lnTo>
                    <a:lnTo>
                      <a:pt x="581" y="358"/>
                    </a:lnTo>
                    <a:lnTo>
                      <a:pt x="580" y="361"/>
                    </a:lnTo>
                    <a:cubicBezTo>
                      <a:pt x="579" y="363"/>
                      <a:pt x="578" y="365"/>
                      <a:pt x="576" y="367"/>
                    </a:cubicBezTo>
                    <a:lnTo>
                      <a:pt x="573" y="370"/>
                    </a:lnTo>
                    <a:lnTo>
                      <a:pt x="564" y="379"/>
                    </a:lnTo>
                    <a:lnTo>
                      <a:pt x="566" y="376"/>
                    </a:lnTo>
                    <a:lnTo>
                      <a:pt x="558" y="388"/>
                    </a:lnTo>
                    <a:cubicBezTo>
                      <a:pt x="557" y="389"/>
                      <a:pt x="557" y="390"/>
                      <a:pt x="556" y="391"/>
                    </a:cubicBezTo>
                    <a:lnTo>
                      <a:pt x="544" y="403"/>
                    </a:lnTo>
                    <a:lnTo>
                      <a:pt x="546" y="400"/>
                    </a:lnTo>
                    <a:lnTo>
                      <a:pt x="538" y="412"/>
                    </a:lnTo>
                    <a:cubicBezTo>
                      <a:pt x="537" y="414"/>
                      <a:pt x="535" y="416"/>
                      <a:pt x="533" y="417"/>
                    </a:cubicBezTo>
                    <a:lnTo>
                      <a:pt x="521" y="425"/>
                    </a:lnTo>
                    <a:lnTo>
                      <a:pt x="526" y="420"/>
                    </a:lnTo>
                    <a:lnTo>
                      <a:pt x="525" y="422"/>
                    </a:lnTo>
                    <a:lnTo>
                      <a:pt x="522" y="428"/>
                    </a:lnTo>
                    <a:cubicBezTo>
                      <a:pt x="521" y="428"/>
                      <a:pt x="521" y="429"/>
                      <a:pt x="520" y="430"/>
                    </a:cubicBezTo>
                    <a:lnTo>
                      <a:pt x="509" y="445"/>
                    </a:lnTo>
                    <a:cubicBezTo>
                      <a:pt x="508" y="446"/>
                      <a:pt x="507" y="448"/>
                      <a:pt x="505" y="449"/>
                    </a:cubicBezTo>
                    <a:lnTo>
                      <a:pt x="493" y="457"/>
                    </a:lnTo>
                    <a:lnTo>
                      <a:pt x="498" y="452"/>
                    </a:lnTo>
                    <a:lnTo>
                      <a:pt x="496" y="455"/>
                    </a:lnTo>
                    <a:lnTo>
                      <a:pt x="492" y="461"/>
                    </a:lnTo>
                    <a:lnTo>
                      <a:pt x="483" y="476"/>
                    </a:lnTo>
                    <a:cubicBezTo>
                      <a:pt x="483" y="477"/>
                      <a:pt x="482" y="478"/>
                      <a:pt x="481" y="479"/>
                    </a:cubicBezTo>
                    <a:lnTo>
                      <a:pt x="470" y="489"/>
                    </a:lnTo>
                    <a:lnTo>
                      <a:pt x="463" y="498"/>
                    </a:lnTo>
                    <a:lnTo>
                      <a:pt x="460" y="502"/>
                    </a:lnTo>
                    <a:lnTo>
                      <a:pt x="442" y="477"/>
                    </a:lnTo>
                    <a:lnTo>
                      <a:pt x="445" y="476"/>
                    </a:lnTo>
                    <a:lnTo>
                      <a:pt x="436" y="484"/>
                    </a:lnTo>
                    <a:lnTo>
                      <a:pt x="437" y="482"/>
                    </a:lnTo>
                    <a:lnTo>
                      <a:pt x="463" y="501"/>
                    </a:lnTo>
                    <a:lnTo>
                      <a:pt x="459" y="505"/>
                    </a:lnTo>
                    <a:lnTo>
                      <a:pt x="449" y="514"/>
                    </a:lnTo>
                    <a:lnTo>
                      <a:pt x="437" y="527"/>
                    </a:lnTo>
                    <a:lnTo>
                      <a:pt x="431" y="535"/>
                    </a:lnTo>
                    <a:lnTo>
                      <a:pt x="434" y="525"/>
                    </a:lnTo>
                    <a:lnTo>
                      <a:pt x="434" y="529"/>
                    </a:lnTo>
                    <a:lnTo>
                      <a:pt x="413" y="514"/>
                    </a:lnTo>
                    <a:lnTo>
                      <a:pt x="416" y="513"/>
                    </a:lnTo>
                    <a:cubicBezTo>
                      <a:pt x="424" y="511"/>
                      <a:pt x="432" y="514"/>
                      <a:pt x="436" y="521"/>
                    </a:cubicBezTo>
                    <a:cubicBezTo>
                      <a:pt x="439" y="529"/>
                      <a:pt x="437" y="537"/>
                      <a:pt x="430" y="542"/>
                    </a:cubicBezTo>
                    <a:lnTo>
                      <a:pt x="427" y="544"/>
                    </a:lnTo>
                    <a:lnTo>
                      <a:pt x="418" y="550"/>
                    </a:lnTo>
                    <a:lnTo>
                      <a:pt x="423" y="545"/>
                    </a:lnTo>
                    <a:lnTo>
                      <a:pt x="415" y="557"/>
                    </a:lnTo>
                    <a:cubicBezTo>
                      <a:pt x="414" y="558"/>
                      <a:pt x="413" y="560"/>
                      <a:pt x="412" y="560"/>
                    </a:cubicBezTo>
                    <a:lnTo>
                      <a:pt x="404" y="568"/>
                    </a:lnTo>
                    <a:lnTo>
                      <a:pt x="401" y="571"/>
                    </a:lnTo>
                    <a:cubicBezTo>
                      <a:pt x="396" y="576"/>
                      <a:pt x="388" y="577"/>
                      <a:pt x="382" y="573"/>
                    </a:cubicBezTo>
                    <a:cubicBezTo>
                      <a:pt x="375" y="570"/>
                      <a:pt x="372" y="563"/>
                      <a:pt x="374" y="556"/>
                    </a:cubicBezTo>
                    <a:lnTo>
                      <a:pt x="375" y="552"/>
                    </a:lnTo>
                    <a:lnTo>
                      <a:pt x="374" y="555"/>
                    </a:lnTo>
                    <a:lnTo>
                      <a:pt x="374" y="552"/>
                    </a:lnTo>
                    <a:lnTo>
                      <a:pt x="403" y="562"/>
                    </a:lnTo>
                    <a:lnTo>
                      <a:pt x="399" y="568"/>
                    </a:lnTo>
                    <a:lnTo>
                      <a:pt x="391" y="577"/>
                    </a:lnTo>
                    <a:lnTo>
                      <a:pt x="383" y="589"/>
                    </a:lnTo>
                    <a:cubicBezTo>
                      <a:pt x="382" y="591"/>
                      <a:pt x="380" y="593"/>
                      <a:pt x="378" y="594"/>
                    </a:cubicBezTo>
                    <a:lnTo>
                      <a:pt x="366" y="602"/>
                    </a:lnTo>
                    <a:lnTo>
                      <a:pt x="355" y="610"/>
                    </a:lnTo>
                    <a:lnTo>
                      <a:pt x="320" y="634"/>
                    </a:lnTo>
                    <a:cubicBezTo>
                      <a:pt x="318" y="635"/>
                      <a:pt x="317" y="635"/>
                      <a:pt x="316" y="636"/>
                    </a:cubicBezTo>
                    <a:lnTo>
                      <a:pt x="292" y="644"/>
                    </a:lnTo>
                    <a:lnTo>
                      <a:pt x="295" y="642"/>
                    </a:lnTo>
                    <a:lnTo>
                      <a:pt x="283" y="650"/>
                    </a:lnTo>
                    <a:cubicBezTo>
                      <a:pt x="283" y="650"/>
                      <a:pt x="282" y="651"/>
                      <a:pt x="281" y="651"/>
                    </a:cubicBezTo>
                    <a:lnTo>
                      <a:pt x="267" y="657"/>
                    </a:lnTo>
                    <a:cubicBezTo>
                      <a:pt x="266" y="658"/>
                      <a:pt x="264" y="658"/>
                      <a:pt x="263" y="658"/>
                    </a:cubicBezTo>
                    <a:lnTo>
                      <a:pt x="244" y="661"/>
                    </a:lnTo>
                    <a:lnTo>
                      <a:pt x="226" y="663"/>
                    </a:lnTo>
                    <a:lnTo>
                      <a:pt x="212" y="664"/>
                    </a:lnTo>
                    <a:lnTo>
                      <a:pt x="223" y="639"/>
                    </a:lnTo>
                    <a:lnTo>
                      <a:pt x="236" y="65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Freeform 12"/>
              <p:cNvSpPr>
                <a:spLocks noEditPoints="1"/>
              </p:cNvSpPr>
              <p:nvPr/>
            </p:nvSpPr>
            <p:spPr bwMode="auto">
              <a:xfrm>
                <a:off x="7334250" y="5561013"/>
                <a:ext cx="87312" cy="74612"/>
              </a:xfrm>
              <a:custGeom>
                <a:avLst/>
                <a:gdLst/>
                <a:ahLst/>
                <a:cxnLst>
                  <a:cxn ang="0">
                    <a:pos x="440" y="534"/>
                  </a:cxn>
                  <a:cxn ang="0">
                    <a:pos x="375" y="513"/>
                  </a:cxn>
                  <a:cxn ang="0">
                    <a:pos x="347" y="500"/>
                  </a:cxn>
                  <a:cxn ang="0">
                    <a:pos x="198" y="466"/>
                  </a:cxn>
                  <a:cxn ang="0">
                    <a:pos x="182" y="462"/>
                  </a:cxn>
                  <a:cxn ang="0">
                    <a:pos x="145" y="451"/>
                  </a:cxn>
                  <a:cxn ang="0">
                    <a:pos x="54" y="436"/>
                  </a:cxn>
                  <a:cxn ang="0">
                    <a:pos x="7" y="391"/>
                  </a:cxn>
                  <a:cxn ang="0">
                    <a:pos x="13" y="311"/>
                  </a:cxn>
                  <a:cxn ang="0">
                    <a:pos x="9" y="198"/>
                  </a:cxn>
                  <a:cxn ang="0">
                    <a:pos x="25" y="32"/>
                  </a:cxn>
                  <a:cxn ang="0">
                    <a:pos x="73" y="0"/>
                  </a:cxn>
                  <a:cxn ang="0">
                    <a:pos x="186" y="14"/>
                  </a:cxn>
                  <a:cxn ang="0">
                    <a:pos x="346" y="30"/>
                  </a:cxn>
                  <a:cxn ang="0">
                    <a:pos x="430" y="90"/>
                  </a:cxn>
                  <a:cxn ang="0">
                    <a:pos x="452" y="62"/>
                  </a:cxn>
                  <a:cxn ang="0">
                    <a:pos x="540" y="96"/>
                  </a:cxn>
                  <a:cxn ang="0">
                    <a:pos x="609" y="125"/>
                  </a:cxn>
                  <a:cxn ang="0">
                    <a:pos x="619" y="134"/>
                  </a:cxn>
                  <a:cxn ang="0">
                    <a:pos x="621" y="155"/>
                  </a:cxn>
                  <a:cxn ang="0">
                    <a:pos x="636" y="228"/>
                  </a:cxn>
                  <a:cxn ang="0">
                    <a:pos x="599" y="277"/>
                  </a:cxn>
                  <a:cxn ang="0">
                    <a:pos x="589" y="297"/>
                  </a:cxn>
                  <a:cxn ang="0">
                    <a:pos x="576" y="319"/>
                  </a:cxn>
                  <a:cxn ang="0">
                    <a:pos x="549" y="367"/>
                  </a:cxn>
                  <a:cxn ang="0">
                    <a:pos x="529" y="403"/>
                  </a:cxn>
                  <a:cxn ang="0">
                    <a:pos x="512" y="436"/>
                  </a:cxn>
                  <a:cxn ang="0">
                    <a:pos x="480" y="437"/>
                  </a:cxn>
                  <a:cxn ang="0">
                    <a:pos x="490" y="491"/>
                  </a:cxn>
                  <a:cxn ang="0">
                    <a:pos x="503" y="451"/>
                  </a:cxn>
                  <a:cxn ang="0">
                    <a:pos x="476" y="433"/>
                  </a:cxn>
                  <a:cxn ang="0">
                    <a:pos x="495" y="391"/>
                  </a:cxn>
                  <a:cxn ang="0">
                    <a:pos x="509" y="370"/>
                  </a:cxn>
                  <a:cxn ang="0">
                    <a:pos x="542" y="312"/>
                  </a:cxn>
                  <a:cxn ang="0">
                    <a:pos x="570" y="289"/>
                  </a:cxn>
                  <a:cxn ang="0">
                    <a:pos x="567" y="272"/>
                  </a:cxn>
                  <a:cxn ang="0">
                    <a:pos x="600" y="228"/>
                  </a:cxn>
                  <a:cxn ang="0">
                    <a:pos x="607" y="180"/>
                  </a:cxn>
                  <a:cxn ang="0">
                    <a:pos x="598" y="165"/>
                  </a:cxn>
                  <a:cxn ang="0">
                    <a:pos x="582" y="147"/>
                  </a:cxn>
                  <a:cxn ang="0">
                    <a:pos x="545" y="131"/>
                  </a:cxn>
                  <a:cxn ang="0">
                    <a:pos x="483" y="106"/>
                  </a:cxn>
                  <a:cxn ang="0">
                    <a:pos x="433" y="58"/>
                  </a:cxn>
                  <a:cxn ang="0">
                    <a:pos x="342" y="61"/>
                  </a:cxn>
                  <a:cxn ang="0">
                    <a:pos x="179" y="45"/>
                  </a:cxn>
                  <a:cxn ang="0">
                    <a:pos x="72" y="32"/>
                  </a:cxn>
                  <a:cxn ang="0">
                    <a:pos x="56" y="43"/>
                  </a:cxn>
                  <a:cxn ang="0">
                    <a:pos x="40" y="201"/>
                  </a:cxn>
                  <a:cxn ang="0">
                    <a:pos x="44" y="316"/>
                  </a:cxn>
                  <a:cxn ang="0">
                    <a:pos x="38" y="384"/>
                  </a:cxn>
                  <a:cxn ang="0">
                    <a:pos x="63" y="405"/>
                  </a:cxn>
                  <a:cxn ang="0">
                    <a:pos x="150" y="420"/>
                  </a:cxn>
                  <a:cxn ang="0">
                    <a:pos x="193" y="431"/>
                  </a:cxn>
                  <a:cxn ang="0">
                    <a:pos x="209" y="435"/>
                  </a:cxn>
                  <a:cxn ang="0">
                    <a:pos x="358" y="469"/>
                  </a:cxn>
                  <a:cxn ang="0">
                    <a:pos x="402" y="496"/>
                  </a:cxn>
                  <a:cxn ang="0">
                    <a:pos x="423" y="507"/>
                  </a:cxn>
                  <a:cxn ang="0">
                    <a:pos x="463" y="461"/>
                  </a:cxn>
                </a:cxnLst>
                <a:rect l="0" t="0" r="r" b="b"/>
                <a:pathLst>
                  <a:path w="641" h="545">
                    <a:moveTo>
                      <a:pt x="490" y="491"/>
                    </a:moveTo>
                    <a:cubicBezTo>
                      <a:pt x="490" y="495"/>
                      <a:pt x="488" y="498"/>
                      <a:pt x="485" y="501"/>
                    </a:cubicBezTo>
                    <a:lnTo>
                      <a:pt x="466" y="517"/>
                    </a:lnTo>
                    <a:lnTo>
                      <a:pt x="455" y="528"/>
                    </a:lnTo>
                    <a:cubicBezTo>
                      <a:pt x="453" y="530"/>
                      <a:pt x="451" y="531"/>
                      <a:pt x="449" y="532"/>
                    </a:cubicBezTo>
                    <a:lnTo>
                      <a:pt x="437" y="536"/>
                    </a:lnTo>
                    <a:lnTo>
                      <a:pt x="440" y="534"/>
                    </a:lnTo>
                    <a:lnTo>
                      <a:pt x="428" y="542"/>
                    </a:lnTo>
                    <a:cubicBezTo>
                      <a:pt x="424" y="545"/>
                      <a:pt x="419" y="545"/>
                      <a:pt x="414" y="544"/>
                    </a:cubicBezTo>
                    <a:lnTo>
                      <a:pt x="402" y="540"/>
                    </a:lnTo>
                    <a:cubicBezTo>
                      <a:pt x="401" y="539"/>
                      <a:pt x="400" y="539"/>
                      <a:pt x="399" y="538"/>
                    </a:cubicBezTo>
                    <a:lnTo>
                      <a:pt x="387" y="530"/>
                    </a:lnTo>
                    <a:cubicBezTo>
                      <a:pt x="385" y="528"/>
                      <a:pt x="383" y="527"/>
                      <a:pt x="382" y="525"/>
                    </a:cubicBezTo>
                    <a:lnTo>
                      <a:pt x="375" y="513"/>
                    </a:lnTo>
                    <a:lnTo>
                      <a:pt x="379" y="517"/>
                    </a:lnTo>
                    <a:lnTo>
                      <a:pt x="368" y="509"/>
                    </a:lnTo>
                    <a:lnTo>
                      <a:pt x="373" y="512"/>
                    </a:lnTo>
                    <a:lnTo>
                      <a:pt x="360" y="508"/>
                    </a:lnTo>
                    <a:cubicBezTo>
                      <a:pt x="358" y="507"/>
                      <a:pt x="357" y="507"/>
                      <a:pt x="356" y="506"/>
                    </a:cubicBezTo>
                    <a:lnTo>
                      <a:pt x="344" y="498"/>
                    </a:lnTo>
                    <a:lnTo>
                      <a:pt x="347" y="500"/>
                    </a:lnTo>
                    <a:lnTo>
                      <a:pt x="327" y="493"/>
                    </a:lnTo>
                    <a:lnTo>
                      <a:pt x="309" y="488"/>
                    </a:lnTo>
                    <a:lnTo>
                      <a:pt x="284" y="478"/>
                    </a:lnTo>
                    <a:lnTo>
                      <a:pt x="288" y="479"/>
                    </a:lnTo>
                    <a:lnTo>
                      <a:pt x="217" y="471"/>
                    </a:lnTo>
                    <a:cubicBezTo>
                      <a:pt x="216" y="471"/>
                      <a:pt x="214" y="471"/>
                      <a:pt x="213" y="471"/>
                    </a:cubicBezTo>
                    <a:lnTo>
                      <a:pt x="198" y="466"/>
                    </a:lnTo>
                    <a:lnTo>
                      <a:pt x="192" y="464"/>
                    </a:lnTo>
                    <a:cubicBezTo>
                      <a:pt x="191" y="464"/>
                      <a:pt x="190" y="463"/>
                      <a:pt x="189" y="463"/>
                    </a:cubicBezTo>
                    <a:lnTo>
                      <a:pt x="187" y="462"/>
                    </a:lnTo>
                    <a:lnTo>
                      <a:pt x="206" y="459"/>
                    </a:lnTo>
                    <a:lnTo>
                      <a:pt x="205" y="460"/>
                    </a:lnTo>
                    <a:cubicBezTo>
                      <a:pt x="200" y="464"/>
                      <a:pt x="194" y="466"/>
                      <a:pt x="188" y="464"/>
                    </a:cubicBezTo>
                    <a:lnTo>
                      <a:pt x="182" y="462"/>
                    </a:lnTo>
                    <a:lnTo>
                      <a:pt x="171" y="459"/>
                    </a:lnTo>
                    <a:lnTo>
                      <a:pt x="160" y="456"/>
                    </a:lnTo>
                    <a:lnTo>
                      <a:pt x="157" y="455"/>
                    </a:lnTo>
                    <a:cubicBezTo>
                      <a:pt x="157" y="454"/>
                      <a:pt x="156" y="454"/>
                      <a:pt x="155" y="454"/>
                    </a:cubicBezTo>
                    <a:lnTo>
                      <a:pt x="151" y="452"/>
                    </a:lnTo>
                    <a:lnTo>
                      <a:pt x="156" y="453"/>
                    </a:lnTo>
                    <a:lnTo>
                      <a:pt x="145" y="451"/>
                    </a:lnTo>
                    <a:lnTo>
                      <a:pt x="131" y="449"/>
                    </a:lnTo>
                    <a:lnTo>
                      <a:pt x="112" y="447"/>
                    </a:lnTo>
                    <a:lnTo>
                      <a:pt x="91" y="444"/>
                    </a:lnTo>
                    <a:lnTo>
                      <a:pt x="79" y="443"/>
                    </a:lnTo>
                    <a:cubicBezTo>
                      <a:pt x="78" y="443"/>
                      <a:pt x="77" y="443"/>
                      <a:pt x="75" y="443"/>
                    </a:cubicBezTo>
                    <a:lnTo>
                      <a:pt x="60" y="438"/>
                    </a:lnTo>
                    <a:lnTo>
                      <a:pt x="54" y="436"/>
                    </a:lnTo>
                    <a:lnTo>
                      <a:pt x="47" y="434"/>
                    </a:lnTo>
                    <a:lnTo>
                      <a:pt x="37" y="431"/>
                    </a:lnTo>
                    <a:cubicBezTo>
                      <a:pt x="35" y="431"/>
                      <a:pt x="33" y="430"/>
                      <a:pt x="32" y="429"/>
                    </a:cubicBezTo>
                    <a:lnTo>
                      <a:pt x="20" y="421"/>
                    </a:lnTo>
                    <a:cubicBezTo>
                      <a:pt x="17" y="419"/>
                      <a:pt x="15" y="416"/>
                      <a:pt x="13" y="413"/>
                    </a:cubicBezTo>
                    <a:lnTo>
                      <a:pt x="10" y="405"/>
                    </a:lnTo>
                    <a:lnTo>
                      <a:pt x="7" y="391"/>
                    </a:lnTo>
                    <a:lnTo>
                      <a:pt x="1" y="371"/>
                    </a:lnTo>
                    <a:cubicBezTo>
                      <a:pt x="0" y="369"/>
                      <a:pt x="0" y="366"/>
                      <a:pt x="1" y="364"/>
                    </a:cubicBezTo>
                    <a:lnTo>
                      <a:pt x="5" y="335"/>
                    </a:lnTo>
                    <a:cubicBezTo>
                      <a:pt x="5" y="334"/>
                      <a:pt x="5" y="333"/>
                      <a:pt x="5" y="332"/>
                    </a:cubicBezTo>
                    <a:lnTo>
                      <a:pt x="10" y="317"/>
                    </a:lnTo>
                    <a:lnTo>
                      <a:pt x="13" y="308"/>
                    </a:lnTo>
                    <a:lnTo>
                      <a:pt x="13" y="311"/>
                    </a:lnTo>
                    <a:lnTo>
                      <a:pt x="17" y="287"/>
                    </a:lnTo>
                    <a:lnTo>
                      <a:pt x="16" y="289"/>
                    </a:lnTo>
                    <a:lnTo>
                      <a:pt x="16" y="257"/>
                    </a:lnTo>
                    <a:lnTo>
                      <a:pt x="15" y="239"/>
                    </a:lnTo>
                    <a:lnTo>
                      <a:pt x="13" y="224"/>
                    </a:lnTo>
                    <a:lnTo>
                      <a:pt x="9" y="202"/>
                    </a:lnTo>
                    <a:cubicBezTo>
                      <a:pt x="8" y="201"/>
                      <a:pt x="8" y="200"/>
                      <a:pt x="9" y="198"/>
                    </a:cubicBezTo>
                    <a:lnTo>
                      <a:pt x="13" y="137"/>
                    </a:lnTo>
                    <a:lnTo>
                      <a:pt x="16" y="65"/>
                    </a:lnTo>
                    <a:cubicBezTo>
                      <a:pt x="17" y="64"/>
                      <a:pt x="17" y="63"/>
                      <a:pt x="17" y="62"/>
                    </a:cubicBezTo>
                    <a:lnTo>
                      <a:pt x="18" y="57"/>
                    </a:lnTo>
                    <a:lnTo>
                      <a:pt x="21" y="46"/>
                    </a:lnTo>
                    <a:lnTo>
                      <a:pt x="23" y="40"/>
                    </a:lnTo>
                    <a:lnTo>
                      <a:pt x="25" y="32"/>
                    </a:lnTo>
                    <a:cubicBezTo>
                      <a:pt x="26" y="31"/>
                      <a:pt x="26" y="30"/>
                      <a:pt x="27" y="29"/>
                    </a:cubicBezTo>
                    <a:lnTo>
                      <a:pt x="35" y="17"/>
                    </a:lnTo>
                    <a:cubicBezTo>
                      <a:pt x="37" y="14"/>
                      <a:pt x="40" y="12"/>
                      <a:pt x="43" y="11"/>
                    </a:cubicBezTo>
                    <a:lnTo>
                      <a:pt x="58" y="5"/>
                    </a:lnTo>
                    <a:lnTo>
                      <a:pt x="64" y="2"/>
                    </a:lnTo>
                    <a:lnTo>
                      <a:pt x="67" y="1"/>
                    </a:lnTo>
                    <a:cubicBezTo>
                      <a:pt x="69" y="1"/>
                      <a:pt x="71" y="0"/>
                      <a:pt x="73" y="0"/>
                    </a:cubicBezTo>
                    <a:lnTo>
                      <a:pt x="117" y="2"/>
                    </a:lnTo>
                    <a:lnTo>
                      <a:pt x="161" y="6"/>
                    </a:lnTo>
                    <a:cubicBezTo>
                      <a:pt x="162" y="6"/>
                      <a:pt x="162" y="6"/>
                      <a:pt x="163" y="6"/>
                    </a:cubicBezTo>
                    <a:lnTo>
                      <a:pt x="175" y="9"/>
                    </a:lnTo>
                    <a:cubicBezTo>
                      <a:pt x="176" y="9"/>
                      <a:pt x="177" y="9"/>
                      <a:pt x="178" y="10"/>
                    </a:cubicBezTo>
                    <a:lnTo>
                      <a:pt x="189" y="15"/>
                    </a:lnTo>
                    <a:lnTo>
                      <a:pt x="186" y="14"/>
                    </a:lnTo>
                    <a:lnTo>
                      <a:pt x="206" y="18"/>
                    </a:lnTo>
                    <a:lnTo>
                      <a:pt x="203" y="17"/>
                    </a:lnTo>
                    <a:lnTo>
                      <a:pt x="278" y="21"/>
                    </a:lnTo>
                    <a:lnTo>
                      <a:pt x="293" y="23"/>
                    </a:lnTo>
                    <a:lnTo>
                      <a:pt x="312" y="25"/>
                    </a:lnTo>
                    <a:lnTo>
                      <a:pt x="331" y="28"/>
                    </a:lnTo>
                    <a:lnTo>
                      <a:pt x="346" y="30"/>
                    </a:lnTo>
                    <a:cubicBezTo>
                      <a:pt x="347" y="30"/>
                      <a:pt x="348" y="30"/>
                      <a:pt x="349" y="30"/>
                    </a:cubicBezTo>
                    <a:lnTo>
                      <a:pt x="389" y="42"/>
                    </a:lnTo>
                    <a:lnTo>
                      <a:pt x="425" y="54"/>
                    </a:lnTo>
                    <a:lnTo>
                      <a:pt x="436" y="58"/>
                    </a:lnTo>
                    <a:lnTo>
                      <a:pt x="439" y="59"/>
                    </a:lnTo>
                    <a:cubicBezTo>
                      <a:pt x="447" y="62"/>
                      <a:pt x="451" y="71"/>
                      <a:pt x="449" y="79"/>
                    </a:cubicBezTo>
                    <a:cubicBezTo>
                      <a:pt x="446" y="87"/>
                      <a:pt x="438" y="92"/>
                      <a:pt x="430" y="90"/>
                    </a:cubicBezTo>
                    <a:lnTo>
                      <a:pt x="426" y="89"/>
                    </a:lnTo>
                    <a:cubicBezTo>
                      <a:pt x="423" y="88"/>
                      <a:pt x="420" y="87"/>
                      <a:pt x="418" y="85"/>
                    </a:cubicBezTo>
                    <a:lnTo>
                      <a:pt x="416" y="83"/>
                    </a:lnTo>
                    <a:cubicBezTo>
                      <a:pt x="411" y="78"/>
                      <a:pt x="410" y="69"/>
                      <a:pt x="414" y="63"/>
                    </a:cubicBezTo>
                    <a:cubicBezTo>
                      <a:pt x="418" y="57"/>
                      <a:pt x="425" y="54"/>
                      <a:pt x="433" y="56"/>
                    </a:cubicBezTo>
                    <a:lnTo>
                      <a:pt x="439" y="58"/>
                    </a:lnTo>
                    <a:lnTo>
                      <a:pt x="452" y="62"/>
                    </a:lnTo>
                    <a:lnTo>
                      <a:pt x="476" y="72"/>
                    </a:lnTo>
                    <a:lnTo>
                      <a:pt x="490" y="75"/>
                    </a:lnTo>
                    <a:lnTo>
                      <a:pt x="516" y="83"/>
                    </a:lnTo>
                    <a:lnTo>
                      <a:pt x="528" y="87"/>
                    </a:lnTo>
                    <a:cubicBezTo>
                      <a:pt x="529" y="88"/>
                      <a:pt x="530" y="88"/>
                      <a:pt x="531" y="89"/>
                    </a:cubicBezTo>
                    <a:lnTo>
                      <a:pt x="543" y="97"/>
                    </a:lnTo>
                    <a:lnTo>
                      <a:pt x="540" y="96"/>
                    </a:lnTo>
                    <a:lnTo>
                      <a:pt x="545" y="98"/>
                    </a:lnTo>
                    <a:lnTo>
                      <a:pt x="554" y="100"/>
                    </a:lnTo>
                    <a:lnTo>
                      <a:pt x="567" y="104"/>
                    </a:lnTo>
                    <a:lnTo>
                      <a:pt x="575" y="107"/>
                    </a:lnTo>
                    <a:lnTo>
                      <a:pt x="587" y="111"/>
                    </a:lnTo>
                    <a:lnTo>
                      <a:pt x="599" y="115"/>
                    </a:lnTo>
                    <a:cubicBezTo>
                      <a:pt x="603" y="117"/>
                      <a:pt x="607" y="121"/>
                      <a:pt x="609" y="125"/>
                    </a:cubicBezTo>
                    <a:lnTo>
                      <a:pt x="612" y="134"/>
                    </a:lnTo>
                    <a:lnTo>
                      <a:pt x="613" y="140"/>
                    </a:lnTo>
                    <a:lnTo>
                      <a:pt x="584" y="135"/>
                    </a:lnTo>
                    <a:lnTo>
                      <a:pt x="586" y="132"/>
                    </a:lnTo>
                    <a:cubicBezTo>
                      <a:pt x="589" y="128"/>
                      <a:pt x="592" y="126"/>
                      <a:pt x="597" y="125"/>
                    </a:cubicBezTo>
                    <a:cubicBezTo>
                      <a:pt x="601" y="124"/>
                      <a:pt x="605" y="125"/>
                      <a:pt x="609" y="127"/>
                    </a:cubicBezTo>
                    <a:lnTo>
                      <a:pt x="619" y="134"/>
                    </a:lnTo>
                    <a:cubicBezTo>
                      <a:pt x="621" y="136"/>
                      <a:pt x="624" y="139"/>
                      <a:pt x="625" y="142"/>
                    </a:cubicBezTo>
                    <a:lnTo>
                      <a:pt x="629" y="154"/>
                    </a:lnTo>
                    <a:lnTo>
                      <a:pt x="632" y="162"/>
                    </a:lnTo>
                    <a:lnTo>
                      <a:pt x="629" y="157"/>
                    </a:lnTo>
                    <a:lnTo>
                      <a:pt x="632" y="160"/>
                    </a:lnTo>
                    <a:lnTo>
                      <a:pt x="620" y="155"/>
                    </a:lnTo>
                    <a:lnTo>
                      <a:pt x="621" y="155"/>
                    </a:lnTo>
                    <a:cubicBezTo>
                      <a:pt x="628" y="155"/>
                      <a:pt x="634" y="160"/>
                      <a:pt x="637" y="166"/>
                    </a:cubicBezTo>
                    <a:lnTo>
                      <a:pt x="638" y="169"/>
                    </a:lnTo>
                    <a:lnTo>
                      <a:pt x="640" y="180"/>
                    </a:lnTo>
                    <a:cubicBezTo>
                      <a:pt x="640" y="181"/>
                      <a:pt x="641" y="183"/>
                      <a:pt x="640" y="184"/>
                    </a:cubicBezTo>
                    <a:lnTo>
                      <a:pt x="639" y="213"/>
                    </a:lnTo>
                    <a:cubicBezTo>
                      <a:pt x="639" y="214"/>
                      <a:pt x="639" y="215"/>
                      <a:pt x="639" y="216"/>
                    </a:cubicBezTo>
                    <a:lnTo>
                      <a:pt x="636" y="228"/>
                    </a:lnTo>
                    <a:cubicBezTo>
                      <a:pt x="636" y="230"/>
                      <a:pt x="635" y="231"/>
                      <a:pt x="634" y="233"/>
                    </a:cubicBezTo>
                    <a:lnTo>
                      <a:pt x="627" y="245"/>
                    </a:lnTo>
                    <a:cubicBezTo>
                      <a:pt x="626" y="247"/>
                      <a:pt x="624" y="248"/>
                      <a:pt x="622" y="250"/>
                    </a:cubicBezTo>
                    <a:lnTo>
                      <a:pt x="610" y="258"/>
                    </a:lnTo>
                    <a:lnTo>
                      <a:pt x="614" y="254"/>
                    </a:lnTo>
                    <a:lnTo>
                      <a:pt x="605" y="266"/>
                    </a:lnTo>
                    <a:lnTo>
                      <a:pt x="599" y="277"/>
                    </a:lnTo>
                    <a:lnTo>
                      <a:pt x="601" y="274"/>
                    </a:lnTo>
                    <a:lnTo>
                      <a:pt x="598" y="283"/>
                    </a:lnTo>
                    <a:lnTo>
                      <a:pt x="597" y="285"/>
                    </a:lnTo>
                    <a:cubicBezTo>
                      <a:pt x="596" y="287"/>
                      <a:pt x="596" y="289"/>
                      <a:pt x="594" y="291"/>
                    </a:cubicBezTo>
                    <a:lnTo>
                      <a:pt x="591" y="295"/>
                    </a:lnTo>
                    <a:lnTo>
                      <a:pt x="587" y="302"/>
                    </a:lnTo>
                    <a:lnTo>
                      <a:pt x="589" y="297"/>
                    </a:lnTo>
                    <a:lnTo>
                      <a:pt x="586" y="309"/>
                    </a:lnTo>
                    <a:cubicBezTo>
                      <a:pt x="584" y="316"/>
                      <a:pt x="578" y="321"/>
                      <a:pt x="570" y="321"/>
                    </a:cubicBezTo>
                    <a:lnTo>
                      <a:pt x="569" y="321"/>
                    </a:lnTo>
                    <a:lnTo>
                      <a:pt x="567" y="321"/>
                    </a:lnTo>
                    <a:lnTo>
                      <a:pt x="579" y="317"/>
                    </a:lnTo>
                    <a:lnTo>
                      <a:pt x="575" y="321"/>
                    </a:lnTo>
                    <a:lnTo>
                      <a:pt x="576" y="319"/>
                    </a:lnTo>
                    <a:lnTo>
                      <a:pt x="570" y="327"/>
                    </a:lnTo>
                    <a:lnTo>
                      <a:pt x="573" y="323"/>
                    </a:lnTo>
                    <a:lnTo>
                      <a:pt x="569" y="335"/>
                    </a:lnTo>
                    <a:cubicBezTo>
                      <a:pt x="568" y="336"/>
                      <a:pt x="568" y="337"/>
                      <a:pt x="567" y="338"/>
                    </a:cubicBezTo>
                    <a:lnTo>
                      <a:pt x="564" y="343"/>
                    </a:lnTo>
                    <a:lnTo>
                      <a:pt x="557" y="354"/>
                    </a:lnTo>
                    <a:lnTo>
                      <a:pt x="549" y="367"/>
                    </a:lnTo>
                    <a:lnTo>
                      <a:pt x="544" y="375"/>
                    </a:lnTo>
                    <a:lnTo>
                      <a:pt x="536" y="387"/>
                    </a:lnTo>
                    <a:lnTo>
                      <a:pt x="538" y="384"/>
                    </a:lnTo>
                    <a:lnTo>
                      <a:pt x="535" y="393"/>
                    </a:lnTo>
                    <a:cubicBezTo>
                      <a:pt x="534" y="393"/>
                      <a:pt x="534" y="394"/>
                      <a:pt x="534" y="395"/>
                    </a:cubicBezTo>
                    <a:lnTo>
                      <a:pt x="532" y="399"/>
                    </a:lnTo>
                    <a:cubicBezTo>
                      <a:pt x="531" y="400"/>
                      <a:pt x="530" y="402"/>
                      <a:pt x="529" y="403"/>
                    </a:cubicBezTo>
                    <a:lnTo>
                      <a:pt x="526" y="406"/>
                    </a:lnTo>
                    <a:lnTo>
                      <a:pt x="518" y="414"/>
                    </a:lnTo>
                    <a:lnTo>
                      <a:pt x="522" y="406"/>
                    </a:lnTo>
                    <a:lnTo>
                      <a:pt x="519" y="419"/>
                    </a:lnTo>
                    <a:cubicBezTo>
                      <a:pt x="519" y="420"/>
                      <a:pt x="519" y="421"/>
                      <a:pt x="518" y="422"/>
                    </a:cubicBezTo>
                    <a:lnTo>
                      <a:pt x="513" y="434"/>
                    </a:lnTo>
                    <a:cubicBezTo>
                      <a:pt x="513" y="435"/>
                      <a:pt x="512" y="435"/>
                      <a:pt x="512" y="436"/>
                    </a:cubicBezTo>
                    <a:lnTo>
                      <a:pt x="504" y="448"/>
                    </a:lnTo>
                    <a:lnTo>
                      <a:pt x="505" y="446"/>
                    </a:lnTo>
                    <a:lnTo>
                      <a:pt x="501" y="455"/>
                    </a:lnTo>
                    <a:lnTo>
                      <a:pt x="502" y="452"/>
                    </a:lnTo>
                    <a:lnTo>
                      <a:pt x="501" y="456"/>
                    </a:lnTo>
                    <a:lnTo>
                      <a:pt x="478" y="438"/>
                    </a:lnTo>
                    <a:lnTo>
                      <a:pt x="480" y="437"/>
                    </a:lnTo>
                    <a:lnTo>
                      <a:pt x="471" y="451"/>
                    </a:lnTo>
                    <a:lnTo>
                      <a:pt x="471" y="450"/>
                    </a:lnTo>
                    <a:lnTo>
                      <a:pt x="500" y="460"/>
                    </a:lnTo>
                    <a:lnTo>
                      <a:pt x="497" y="464"/>
                    </a:lnTo>
                    <a:lnTo>
                      <a:pt x="492" y="472"/>
                    </a:lnTo>
                    <a:lnTo>
                      <a:pt x="494" y="466"/>
                    </a:lnTo>
                    <a:lnTo>
                      <a:pt x="490" y="491"/>
                    </a:lnTo>
                    <a:close/>
                    <a:moveTo>
                      <a:pt x="463" y="461"/>
                    </a:moveTo>
                    <a:cubicBezTo>
                      <a:pt x="463" y="459"/>
                      <a:pt x="464" y="457"/>
                      <a:pt x="465" y="455"/>
                    </a:cubicBezTo>
                    <a:lnTo>
                      <a:pt x="472" y="445"/>
                    </a:lnTo>
                    <a:lnTo>
                      <a:pt x="475" y="441"/>
                    </a:lnTo>
                    <a:cubicBezTo>
                      <a:pt x="479" y="435"/>
                      <a:pt x="486" y="433"/>
                      <a:pt x="493" y="435"/>
                    </a:cubicBezTo>
                    <a:cubicBezTo>
                      <a:pt x="499" y="437"/>
                      <a:pt x="503" y="444"/>
                      <a:pt x="503" y="450"/>
                    </a:cubicBezTo>
                    <a:lnTo>
                      <a:pt x="503" y="451"/>
                    </a:lnTo>
                    <a:cubicBezTo>
                      <a:pt x="503" y="458"/>
                      <a:pt x="500" y="463"/>
                      <a:pt x="495" y="466"/>
                    </a:cubicBezTo>
                    <a:lnTo>
                      <a:pt x="493" y="467"/>
                    </a:lnTo>
                    <a:cubicBezTo>
                      <a:pt x="487" y="470"/>
                      <a:pt x="480" y="469"/>
                      <a:pt x="475" y="465"/>
                    </a:cubicBezTo>
                    <a:cubicBezTo>
                      <a:pt x="471" y="461"/>
                      <a:pt x="468" y="455"/>
                      <a:pt x="470" y="449"/>
                    </a:cubicBezTo>
                    <a:lnTo>
                      <a:pt x="471" y="445"/>
                    </a:lnTo>
                    <a:cubicBezTo>
                      <a:pt x="471" y="444"/>
                      <a:pt x="471" y="443"/>
                      <a:pt x="472" y="442"/>
                    </a:cubicBezTo>
                    <a:lnTo>
                      <a:pt x="476" y="433"/>
                    </a:lnTo>
                    <a:cubicBezTo>
                      <a:pt x="476" y="432"/>
                      <a:pt x="477" y="431"/>
                      <a:pt x="477" y="431"/>
                    </a:cubicBezTo>
                    <a:lnTo>
                      <a:pt x="485" y="419"/>
                    </a:lnTo>
                    <a:lnTo>
                      <a:pt x="484" y="421"/>
                    </a:lnTo>
                    <a:lnTo>
                      <a:pt x="489" y="409"/>
                    </a:lnTo>
                    <a:lnTo>
                      <a:pt x="488" y="412"/>
                    </a:lnTo>
                    <a:lnTo>
                      <a:pt x="491" y="399"/>
                    </a:lnTo>
                    <a:cubicBezTo>
                      <a:pt x="492" y="396"/>
                      <a:pt x="493" y="393"/>
                      <a:pt x="495" y="391"/>
                    </a:cubicBezTo>
                    <a:lnTo>
                      <a:pt x="503" y="383"/>
                    </a:lnTo>
                    <a:lnTo>
                      <a:pt x="506" y="380"/>
                    </a:lnTo>
                    <a:lnTo>
                      <a:pt x="503" y="384"/>
                    </a:lnTo>
                    <a:lnTo>
                      <a:pt x="505" y="380"/>
                    </a:lnTo>
                    <a:lnTo>
                      <a:pt x="504" y="382"/>
                    </a:lnTo>
                    <a:lnTo>
                      <a:pt x="507" y="373"/>
                    </a:lnTo>
                    <a:cubicBezTo>
                      <a:pt x="508" y="372"/>
                      <a:pt x="508" y="371"/>
                      <a:pt x="509" y="370"/>
                    </a:cubicBezTo>
                    <a:lnTo>
                      <a:pt x="517" y="358"/>
                    </a:lnTo>
                    <a:lnTo>
                      <a:pt x="522" y="350"/>
                    </a:lnTo>
                    <a:lnTo>
                      <a:pt x="530" y="337"/>
                    </a:lnTo>
                    <a:lnTo>
                      <a:pt x="537" y="326"/>
                    </a:lnTo>
                    <a:lnTo>
                      <a:pt x="540" y="321"/>
                    </a:lnTo>
                    <a:lnTo>
                      <a:pt x="538" y="324"/>
                    </a:lnTo>
                    <a:lnTo>
                      <a:pt x="542" y="312"/>
                    </a:lnTo>
                    <a:cubicBezTo>
                      <a:pt x="543" y="311"/>
                      <a:pt x="544" y="309"/>
                      <a:pt x="545" y="308"/>
                    </a:cubicBezTo>
                    <a:lnTo>
                      <a:pt x="551" y="300"/>
                    </a:lnTo>
                    <a:cubicBezTo>
                      <a:pt x="551" y="299"/>
                      <a:pt x="552" y="299"/>
                      <a:pt x="552" y="298"/>
                    </a:cubicBezTo>
                    <a:lnTo>
                      <a:pt x="556" y="294"/>
                    </a:lnTo>
                    <a:cubicBezTo>
                      <a:pt x="559" y="291"/>
                      <a:pt x="563" y="289"/>
                      <a:pt x="567" y="289"/>
                    </a:cubicBezTo>
                    <a:lnTo>
                      <a:pt x="569" y="289"/>
                    </a:lnTo>
                    <a:lnTo>
                      <a:pt x="570" y="289"/>
                    </a:lnTo>
                    <a:lnTo>
                      <a:pt x="555" y="302"/>
                    </a:lnTo>
                    <a:lnTo>
                      <a:pt x="558" y="290"/>
                    </a:lnTo>
                    <a:cubicBezTo>
                      <a:pt x="558" y="288"/>
                      <a:pt x="559" y="286"/>
                      <a:pt x="560" y="285"/>
                    </a:cubicBezTo>
                    <a:lnTo>
                      <a:pt x="566" y="276"/>
                    </a:lnTo>
                    <a:lnTo>
                      <a:pt x="569" y="272"/>
                    </a:lnTo>
                    <a:lnTo>
                      <a:pt x="566" y="278"/>
                    </a:lnTo>
                    <a:lnTo>
                      <a:pt x="567" y="272"/>
                    </a:lnTo>
                    <a:lnTo>
                      <a:pt x="570" y="263"/>
                    </a:lnTo>
                    <a:cubicBezTo>
                      <a:pt x="571" y="262"/>
                      <a:pt x="571" y="261"/>
                      <a:pt x="572" y="260"/>
                    </a:cubicBezTo>
                    <a:lnTo>
                      <a:pt x="580" y="247"/>
                    </a:lnTo>
                    <a:lnTo>
                      <a:pt x="589" y="235"/>
                    </a:lnTo>
                    <a:cubicBezTo>
                      <a:pt x="590" y="233"/>
                      <a:pt x="591" y="232"/>
                      <a:pt x="593" y="231"/>
                    </a:cubicBezTo>
                    <a:lnTo>
                      <a:pt x="605" y="223"/>
                    </a:lnTo>
                    <a:lnTo>
                      <a:pt x="600" y="228"/>
                    </a:lnTo>
                    <a:lnTo>
                      <a:pt x="607" y="216"/>
                    </a:lnTo>
                    <a:lnTo>
                      <a:pt x="605" y="221"/>
                    </a:lnTo>
                    <a:lnTo>
                      <a:pt x="608" y="209"/>
                    </a:lnTo>
                    <a:lnTo>
                      <a:pt x="607" y="212"/>
                    </a:lnTo>
                    <a:lnTo>
                      <a:pt x="608" y="183"/>
                    </a:lnTo>
                    <a:lnTo>
                      <a:pt x="609" y="187"/>
                    </a:lnTo>
                    <a:lnTo>
                      <a:pt x="607" y="180"/>
                    </a:lnTo>
                    <a:lnTo>
                      <a:pt x="606" y="177"/>
                    </a:lnTo>
                    <a:lnTo>
                      <a:pt x="621" y="187"/>
                    </a:lnTo>
                    <a:lnTo>
                      <a:pt x="620" y="187"/>
                    </a:lnTo>
                    <a:cubicBezTo>
                      <a:pt x="616" y="187"/>
                      <a:pt x="612" y="186"/>
                      <a:pt x="609" y="183"/>
                    </a:cubicBezTo>
                    <a:lnTo>
                      <a:pt x="606" y="180"/>
                    </a:lnTo>
                    <a:cubicBezTo>
                      <a:pt x="605" y="178"/>
                      <a:pt x="604" y="177"/>
                      <a:pt x="603" y="175"/>
                    </a:cubicBezTo>
                    <a:lnTo>
                      <a:pt x="598" y="165"/>
                    </a:lnTo>
                    <a:lnTo>
                      <a:pt x="594" y="153"/>
                    </a:lnTo>
                    <a:lnTo>
                      <a:pt x="600" y="161"/>
                    </a:lnTo>
                    <a:lnTo>
                      <a:pt x="590" y="154"/>
                    </a:lnTo>
                    <a:lnTo>
                      <a:pt x="613" y="149"/>
                    </a:lnTo>
                    <a:lnTo>
                      <a:pt x="611" y="152"/>
                    </a:lnTo>
                    <a:cubicBezTo>
                      <a:pt x="607" y="158"/>
                      <a:pt x="601" y="160"/>
                      <a:pt x="595" y="159"/>
                    </a:cubicBezTo>
                    <a:cubicBezTo>
                      <a:pt x="588" y="158"/>
                      <a:pt x="583" y="153"/>
                      <a:pt x="582" y="147"/>
                    </a:cubicBezTo>
                    <a:lnTo>
                      <a:pt x="581" y="145"/>
                    </a:lnTo>
                    <a:lnTo>
                      <a:pt x="578" y="136"/>
                    </a:lnTo>
                    <a:lnTo>
                      <a:pt x="588" y="146"/>
                    </a:lnTo>
                    <a:lnTo>
                      <a:pt x="576" y="142"/>
                    </a:lnTo>
                    <a:lnTo>
                      <a:pt x="564" y="137"/>
                    </a:lnTo>
                    <a:lnTo>
                      <a:pt x="556" y="135"/>
                    </a:lnTo>
                    <a:lnTo>
                      <a:pt x="545" y="131"/>
                    </a:lnTo>
                    <a:lnTo>
                      <a:pt x="534" y="127"/>
                    </a:lnTo>
                    <a:lnTo>
                      <a:pt x="529" y="125"/>
                    </a:lnTo>
                    <a:cubicBezTo>
                      <a:pt x="527" y="125"/>
                      <a:pt x="527" y="124"/>
                      <a:pt x="526" y="124"/>
                    </a:cubicBezTo>
                    <a:lnTo>
                      <a:pt x="514" y="116"/>
                    </a:lnTo>
                    <a:lnTo>
                      <a:pt x="517" y="118"/>
                    </a:lnTo>
                    <a:lnTo>
                      <a:pt x="505" y="114"/>
                    </a:lnTo>
                    <a:lnTo>
                      <a:pt x="483" y="106"/>
                    </a:lnTo>
                    <a:lnTo>
                      <a:pt x="465" y="101"/>
                    </a:lnTo>
                    <a:lnTo>
                      <a:pt x="443" y="93"/>
                    </a:lnTo>
                    <a:lnTo>
                      <a:pt x="428" y="89"/>
                    </a:lnTo>
                    <a:lnTo>
                      <a:pt x="422" y="87"/>
                    </a:lnTo>
                    <a:lnTo>
                      <a:pt x="439" y="60"/>
                    </a:lnTo>
                    <a:lnTo>
                      <a:pt x="441" y="62"/>
                    </a:lnTo>
                    <a:lnTo>
                      <a:pt x="433" y="58"/>
                    </a:lnTo>
                    <a:lnTo>
                      <a:pt x="437" y="59"/>
                    </a:lnTo>
                    <a:lnTo>
                      <a:pt x="428" y="90"/>
                    </a:lnTo>
                    <a:lnTo>
                      <a:pt x="425" y="89"/>
                    </a:lnTo>
                    <a:lnTo>
                      <a:pt x="414" y="85"/>
                    </a:lnTo>
                    <a:lnTo>
                      <a:pt x="380" y="73"/>
                    </a:lnTo>
                    <a:lnTo>
                      <a:pt x="340" y="61"/>
                    </a:lnTo>
                    <a:lnTo>
                      <a:pt x="342" y="61"/>
                    </a:lnTo>
                    <a:lnTo>
                      <a:pt x="326" y="59"/>
                    </a:lnTo>
                    <a:lnTo>
                      <a:pt x="309" y="56"/>
                    </a:lnTo>
                    <a:lnTo>
                      <a:pt x="290" y="54"/>
                    </a:lnTo>
                    <a:lnTo>
                      <a:pt x="277" y="53"/>
                    </a:lnTo>
                    <a:lnTo>
                      <a:pt x="202" y="49"/>
                    </a:lnTo>
                    <a:cubicBezTo>
                      <a:pt x="201" y="49"/>
                      <a:pt x="200" y="49"/>
                      <a:pt x="199" y="49"/>
                    </a:cubicBezTo>
                    <a:lnTo>
                      <a:pt x="179" y="45"/>
                    </a:lnTo>
                    <a:cubicBezTo>
                      <a:pt x="178" y="45"/>
                      <a:pt x="177" y="45"/>
                      <a:pt x="176" y="44"/>
                    </a:cubicBezTo>
                    <a:lnTo>
                      <a:pt x="165" y="39"/>
                    </a:lnTo>
                    <a:lnTo>
                      <a:pt x="168" y="40"/>
                    </a:lnTo>
                    <a:lnTo>
                      <a:pt x="156" y="37"/>
                    </a:lnTo>
                    <a:lnTo>
                      <a:pt x="158" y="37"/>
                    </a:lnTo>
                    <a:lnTo>
                      <a:pt x="116" y="34"/>
                    </a:lnTo>
                    <a:lnTo>
                      <a:pt x="72" y="32"/>
                    </a:lnTo>
                    <a:lnTo>
                      <a:pt x="78" y="32"/>
                    </a:lnTo>
                    <a:lnTo>
                      <a:pt x="75" y="33"/>
                    </a:lnTo>
                    <a:lnTo>
                      <a:pt x="69" y="34"/>
                    </a:lnTo>
                    <a:lnTo>
                      <a:pt x="54" y="40"/>
                    </a:lnTo>
                    <a:lnTo>
                      <a:pt x="62" y="34"/>
                    </a:lnTo>
                    <a:lnTo>
                      <a:pt x="54" y="46"/>
                    </a:lnTo>
                    <a:lnTo>
                      <a:pt x="56" y="43"/>
                    </a:lnTo>
                    <a:lnTo>
                      <a:pt x="54" y="47"/>
                    </a:lnTo>
                    <a:lnTo>
                      <a:pt x="52" y="57"/>
                    </a:lnTo>
                    <a:lnTo>
                      <a:pt x="49" y="64"/>
                    </a:lnTo>
                    <a:lnTo>
                      <a:pt x="48" y="69"/>
                    </a:lnTo>
                    <a:lnTo>
                      <a:pt x="48" y="66"/>
                    </a:lnTo>
                    <a:lnTo>
                      <a:pt x="44" y="140"/>
                    </a:lnTo>
                    <a:lnTo>
                      <a:pt x="40" y="201"/>
                    </a:lnTo>
                    <a:lnTo>
                      <a:pt x="40" y="197"/>
                    </a:lnTo>
                    <a:lnTo>
                      <a:pt x="44" y="219"/>
                    </a:lnTo>
                    <a:lnTo>
                      <a:pt x="47" y="238"/>
                    </a:lnTo>
                    <a:lnTo>
                      <a:pt x="48" y="257"/>
                    </a:lnTo>
                    <a:lnTo>
                      <a:pt x="48" y="289"/>
                    </a:lnTo>
                    <a:cubicBezTo>
                      <a:pt x="48" y="290"/>
                      <a:pt x="48" y="291"/>
                      <a:pt x="48" y="292"/>
                    </a:cubicBezTo>
                    <a:lnTo>
                      <a:pt x="44" y="316"/>
                    </a:lnTo>
                    <a:cubicBezTo>
                      <a:pt x="44" y="317"/>
                      <a:pt x="44" y="318"/>
                      <a:pt x="44" y="319"/>
                    </a:cubicBezTo>
                    <a:lnTo>
                      <a:pt x="41" y="328"/>
                    </a:lnTo>
                    <a:lnTo>
                      <a:pt x="36" y="343"/>
                    </a:lnTo>
                    <a:lnTo>
                      <a:pt x="36" y="340"/>
                    </a:lnTo>
                    <a:lnTo>
                      <a:pt x="32" y="369"/>
                    </a:lnTo>
                    <a:lnTo>
                      <a:pt x="32" y="362"/>
                    </a:lnTo>
                    <a:lnTo>
                      <a:pt x="38" y="384"/>
                    </a:lnTo>
                    <a:lnTo>
                      <a:pt x="40" y="394"/>
                    </a:lnTo>
                    <a:lnTo>
                      <a:pt x="43" y="402"/>
                    </a:lnTo>
                    <a:lnTo>
                      <a:pt x="37" y="394"/>
                    </a:lnTo>
                    <a:lnTo>
                      <a:pt x="49" y="402"/>
                    </a:lnTo>
                    <a:lnTo>
                      <a:pt x="44" y="400"/>
                    </a:lnTo>
                    <a:lnTo>
                      <a:pt x="58" y="403"/>
                    </a:lnTo>
                    <a:lnTo>
                      <a:pt x="63" y="405"/>
                    </a:lnTo>
                    <a:lnTo>
                      <a:pt x="71" y="407"/>
                    </a:lnTo>
                    <a:lnTo>
                      <a:pt x="86" y="412"/>
                    </a:lnTo>
                    <a:lnTo>
                      <a:pt x="82" y="412"/>
                    </a:lnTo>
                    <a:lnTo>
                      <a:pt x="96" y="413"/>
                    </a:lnTo>
                    <a:lnTo>
                      <a:pt x="115" y="416"/>
                    </a:lnTo>
                    <a:lnTo>
                      <a:pt x="136" y="418"/>
                    </a:lnTo>
                    <a:lnTo>
                      <a:pt x="150" y="420"/>
                    </a:lnTo>
                    <a:lnTo>
                      <a:pt x="161" y="422"/>
                    </a:lnTo>
                    <a:cubicBezTo>
                      <a:pt x="163" y="422"/>
                      <a:pt x="164" y="422"/>
                      <a:pt x="166" y="423"/>
                    </a:cubicBezTo>
                    <a:lnTo>
                      <a:pt x="170" y="425"/>
                    </a:lnTo>
                    <a:lnTo>
                      <a:pt x="168" y="424"/>
                    </a:lnTo>
                    <a:lnTo>
                      <a:pt x="171" y="425"/>
                    </a:lnTo>
                    <a:lnTo>
                      <a:pt x="178" y="428"/>
                    </a:lnTo>
                    <a:lnTo>
                      <a:pt x="193" y="431"/>
                    </a:lnTo>
                    <a:lnTo>
                      <a:pt x="199" y="433"/>
                    </a:lnTo>
                    <a:lnTo>
                      <a:pt x="182" y="437"/>
                    </a:lnTo>
                    <a:lnTo>
                      <a:pt x="183" y="436"/>
                    </a:lnTo>
                    <a:cubicBezTo>
                      <a:pt x="188" y="431"/>
                      <a:pt x="195" y="430"/>
                      <a:pt x="202" y="433"/>
                    </a:cubicBezTo>
                    <a:lnTo>
                      <a:pt x="204" y="434"/>
                    </a:lnTo>
                    <a:lnTo>
                      <a:pt x="201" y="433"/>
                    </a:lnTo>
                    <a:lnTo>
                      <a:pt x="209" y="435"/>
                    </a:lnTo>
                    <a:lnTo>
                      <a:pt x="224" y="440"/>
                    </a:lnTo>
                    <a:lnTo>
                      <a:pt x="220" y="440"/>
                    </a:lnTo>
                    <a:lnTo>
                      <a:pt x="291" y="448"/>
                    </a:lnTo>
                    <a:cubicBezTo>
                      <a:pt x="293" y="448"/>
                      <a:pt x="294" y="448"/>
                      <a:pt x="295" y="448"/>
                    </a:cubicBezTo>
                    <a:lnTo>
                      <a:pt x="318" y="457"/>
                    </a:lnTo>
                    <a:lnTo>
                      <a:pt x="338" y="462"/>
                    </a:lnTo>
                    <a:lnTo>
                      <a:pt x="358" y="469"/>
                    </a:lnTo>
                    <a:cubicBezTo>
                      <a:pt x="359" y="470"/>
                      <a:pt x="360" y="470"/>
                      <a:pt x="361" y="471"/>
                    </a:cubicBezTo>
                    <a:lnTo>
                      <a:pt x="373" y="479"/>
                    </a:lnTo>
                    <a:lnTo>
                      <a:pt x="369" y="477"/>
                    </a:lnTo>
                    <a:lnTo>
                      <a:pt x="382" y="481"/>
                    </a:lnTo>
                    <a:cubicBezTo>
                      <a:pt x="384" y="482"/>
                      <a:pt x="385" y="482"/>
                      <a:pt x="387" y="484"/>
                    </a:cubicBezTo>
                    <a:lnTo>
                      <a:pt x="398" y="492"/>
                    </a:lnTo>
                    <a:cubicBezTo>
                      <a:pt x="400" y="493"/>
                      <a:pt x="401" y="494"/>
                      <a:pt x="402" y="496"/>
                    </a:cubicBezTo>
                    <a:lnTo>
                      <a:pt x="409" y="508"/>
                    </a:lnTo>
                    <a:lnTo>
                      <a:pt x="404" y="503"/>
                    </a:lnTo>
                    <a:lnTo>
                      <a:pt x="416" y="511"/>
                    </a:lnTo>
                    <a:lnTo>
                      <a:pt x="413" y="509"/>
                    </a:lnTo>
                    <a:lnTo>
                      <a:pt x="425" y="513"/>
                    </a:lnTo>
                    <a:lnTo>
                      <a:pt x="411" y="515"/>
                    </a:lnTo>
                    <a:lnTo>
                      <a:pt x="423" y="507"/>
                    </a:lnTo>
                    <a:cubicBezTo>
                      <a:pt x="424" y="506"/>
                      <a:pt x="425" y="506"/>
                      <a:pt x="426" y="505"/>
                    </a:cubicBezTo>
                    <a:lnTo>
                      <a:pt x="438" y="501"/>
                    </a:lnTo>
                    <a:lnTo>
                      <a:pt x="432" y="505"/>
                    </a:lnTo>
                    <a:lnTo>
                      <a:pt x="445" y="492"/>
                    </a:lnTo>
                    <a:lnTo>
                      <a:pt x="464" y="476"/>
                    </a:lnTo>
                    <a:lnTo>
                      <a:pt x="459" y="486"/>
                    </a:lnTo>
                    <a:lnTo>
                      <a:pt x="463" y="461"/>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Freeform 13"/>
              <p:cNvSpPr>
                <a:spLocks noEditPoints="1"/>
              </p:cNvSpPr>
              <p:nvPr/>
            </p:nvSpPr>
            <p:spPr bwMode="auto">
              <a:xfrm>
                <a:off x="7245350" y="5559425"/>
                <a:ext cx="87312" cy="76200"/>
              </a:xfrm>
              <a:custGeom>
                <a:avLst/>
                <a:gdLst/>
                <a:ahLst/>
                <a:cxnLst>
                  <a:cxn ang="0">
                    <a:pos x="593" y="318"/>
                  </a:cxn>
                  <a:cxn ang="0">
                    <a:pos x="594" y="56"/>
                  </a:cxn>
                  <a:cxn ang="0">
                    <a:pos x="559" y="36"/>
                  </a:cxn>
                  <a:cxn ang="0">
                    <a:pos x="441" y="44"/>
                  </a:cxn>
                  <a:cxn ang="0">
                    <a:pos x="343" y="60"/>
                  </a:cxn>
                  <a:cxn ang="0">
                    <a:pos x="275" y="80"/>
                  </a:cxn>
                  <a:cxn ang="0">
                    <a:pos x="224" y="97"/>
                  </a:cxn>
                  <a:cxn ang="0">
                    <a:pos x="152" y="125"/>
                  </a:cxn>
                  <a:cxn ang="0">
                    <a:pos x="98" y="147"/>
                  </a:cxn>
                  <a:cxn ang="0">
                    <a:pos x="67" y="132"/>
                  </a:cxn>
                  <a:cxn ang="0">
                    <a:pos x="52" y="171"/>
                  </a:cxn>
                  <a:cxn ang="0">
                    <a:pos x="57" y="166"/>
                  </a:cxn>
                  <a:cxn ang="0">
                    <a:pos x="37" y="197"/>
                  </a:cxn>
                  <a:cxn ang="0">
                    <a:pos x="44" y="263"/>
                  </a:cxn>
                  <a:cxn ang="0">
                    <a:pos x="77" y="319"/>
                  </a:cxn>
                  <a:cxn ang="0">
                    <a:pos x="75" y="351"/>
                  </a:cxn>
                  <a:cxn ang="0">
                    <a:pos x="110" y="378"/>
                  </a:cxn>
                  <a:cxn ang="0">
                    <a:pos x="162" y="459"/>
                  </a:cxn>
                  <a:cxn ang="0">
                    <a:pos x="210" y="529"/>
                  </a:cxn>
                  <a:cxn ang="0">
                    <a:pos x="294" y="540"/>
                  </a:cxn>
                  <a:cxn ang="0">
                    <a:pos x="298" y="507"/>
                  </a:cxn>
                  <a:cxn ang="0">
                    <a:pos x="332" y="490"/>
                  </a:cxn>
                  <a:cxn ang="0">
                    <a:pos x="355" y="478"/>
                  </a:cxn>
                  <a:cxn ang="0">
                    <a:pos x="406" y="461"/>
                  </a:cxn>
                  <a:cxn ang="0">
                    <a:pos x="540" y="415"/>
                  </a:cxn>
                  <a:cxn ang="0">
                    <a:pos x="597" y="405"/>
                  </a:cxn>
                  <a:cxn ang="0">
                    <a:pos x="634" y="398"/>
                  </a:cxn>
                  <a:cxn ang="0">
                    <a:pos x="613" y="373"/>
                  </a:cxn>
                  <a:cxn ang="0">
                    <a:pos x="628" y="416"/>
                  </a:cxn>
                  <a:cxn ang="0">
                    <a:pos x="547" y="446"/>
                  </a:cxn>
                  <a:cxn ang="0">
                    <a:pos x="423" y="488"/>
                  </a:cxn>
                  <a:cxn ang="0">
                    <a:pos x="372" y="505"/>
                  </a:cxn>
                  <a:cxn ang="0">
                    <a:pos x="351" y="515"/>
                  </a:cxn>
                  <a:cxn ang="0">
                    <a:pos x="311" y="536"/>
                  </a:cxn>
                  <a:cxn ang="0">
                    <a:pos x="293" y="508"/>
                  </a:cxn>
                  <a:cxn ang="0">
                    <a:pos x="256" y="557"/>
                  </a:cxn>
                  <a:cxn ang="0">
                    <a:pos x="170" y="527"/>
                  </a:cxn>
                  <a:cxn ang="0">
                    <a:pos x="117" y="443"/>
                  </a:cxn>
                  <a:cxn ang="0">
                    <a:pos x="74" y="372"/>
                  </a:cxn>
                  <a:cxn ang="0">
                    <a:pos x="69" y="361"/>
                  </a:cxn>
                  <a:cxn ang="0">
                    <a:pos x="32" y="302"/>
                  </a:cxn>
                  <a:cxn ang="0">
                    <a:pos x="1" y="200"/>
                  </a:cxn>
                  <a:cxn ang="0">
                    <a:pos x="25" y="149"/>
                  </a:cxn>
                  <a:cxn ang="0">
                    <a:pos x="37" y="142"/>
                  </a:cxn>
                  <a:cxn ang="0">
                    <a:pos x="97" y="145"/>
                  </a:cxn>
                  <a:cxn ang="0">
                    <a:pos x="89" y="116"/>
                  </a:cxn>
                  <a:cxn ang="0">
                    <a:pos x="133" y="98"/>
                  </a:cxn>
                  <a:cxn ang="0">
                    <a:pos x="207" y="70"/>
                  </a:cxn>
                  <a:cxn ang="0">
                    <a:pos x="258" y="53"/>
                  </a:cxn>
                  <a:cxn ang="0">
                    <a:pos x="340" y="29"/>
                  </a:cxn>
                  <a:cxn ang="0">
                    <a:pos x="441" y="12"/>
                  </a:cxn>
                  <a:cxn ang="0">
                    <a:pos x="568" y="5"/>
                  </a:cxn>
                  <a:cxn ang="0">
                    <a:pos x="623" y="41"/>
                  </a:cxn>
                  <a:cxn ang="0">
                    <a:pos x="624" y="315"/>
                  </a:cxn>
                </a:cxnLst>
                <a:rect l="0" t="0" r="r" b="b"/>
                <a:pathLst>
                  <a:path w="640" h="561">
                    <a:moveTo>
                      <a:pt x="624" y="406"/>
                    </a:moveTo>
                    <a:cubicBezTo>
                      <a:pt x="619" y="408"/>
                      <a:pt x="614" y="408"/>
                      <a:pt x="610" y="406"/>
                    </a:cubicBezTo>
                    <a:cubicBezTo>
                      <a:pt x="605" y="404"/>
                      <a:pt x="602" y="400"/>
                      <a:pt x="601" y="395"/>
                    </a:cubicBezTo>
                    <a:lnTo>
                      <a:pt x="599" y="387"/>
                    </a:lnTo>
                    <a:lnTo>
                      <a:pt x="597" y="374"/>
                    </a:lnTo>
                    <a:lnTo>
                      <a:pt x="595" y="341"/>
                    </a:lnTo>
                    <a:lnTo>
                      <a:pt x="593" y="318"/>
                    </a:lnTo>
                    <a:lnTo>
                      <a:pt x="592" y="278"/>
                    </a:lnTo>
                    <a:lnTo>
                      <a:pt x="593" y="239"/>
                    </a:lnTo>
                    <a:lnTo>
                      <a:pt x="596" y="213"/>
                    </a:lnTo>
                    <a:lnTo>
                      <a:pt x="596" y="182"/>
                    </a:lnTo>
                    <a:lnTo>
                      <a:pt x="595" y="116"/>
                    </a:lnTo>
                    <a:lnTo>
                      <a:pt x="592" y="49"/>
                    </a:lnTo>
                    <a:lnTo>
                      <a:pt x="594" y="56"/>
                    </a:lnTo>
                    <a:lnTo>
                      <a:pt x="591" y="50"/>
                    </a:lnTo>
                    <a:lnTo>
                      <a:pt x="593" y="53"/>
                    </a:lnTo>
                    <a:lnTo>
                      <a:pt x="588" y="47"/>
                    </a:lnTo>
                    <a:lnTo>
                      <a:pt x="593" y="50"/>
                    </a:lnTo>
                    <a:lnTo>
                      <a:pt x="575" y="40"/>
                    </a:lnTo>
                    <a:lnTo>
                      <a:pt x="578" y="42"/>
                    </a:lnTo>
                    <a:lnTo>
                      <a:pt x="559" y="36"/>
                    </a:lnTo>
                    <a:lnTo>
                      <a:pt x="546" y="32"/>
                    </a:lnTo>
                    <a:lnTo>
                      <a:pt x="552" y="32"/>
                    </a:lnTo>
                    <a:lnTo>
                      <a:pt x="467" y="36"/>
                    </a:lnTo>
                    <a:lnTo>
                      <a:pt x="472" y="36"/>
                    </a:lnTo>
                    <a:lnTo>
                      <a:pt x="460" y="40"/>
                    </a:lnTo>
                    <a:lnTo>
                      <a:pt x="446" y="44"/>
                    </a:lnTo>
                    <a:cubicBezTo>
                      <a:pt x="445" y="44"/>
                      <a:pt x="443" y="44"/>
                      <a:pt x="441" y="44"/>
                    </a:cubicBezTo>
                    <a:lnTo>
                      <a:pt x="438" y="44"/>
                    </a:lnTo>
                    <a:lnTo>
                      <a:pt x="442" y="44"/>
                    </a:lnTo>
                    <a:lnTo>
                      <a:pt x="437" y="45"/>
                    </a:lnTo>
                    <a:lnTo>
                      <a:pt x="422" y="48"/>
                    </a:lnTo>
                    <a:lnTo>
                      <a:pt x="410" y="52"/>
                    </a:lnTo>
                    <a:lnTo>
                      <a:pt x="377" y="57"/>
                    </a:lnTo>
                    <a:lnTo>
                      <a:pt x="343" y="60"/>
                    </a:lnTo>
                    <a:lnTo>
                      <a:pt x="319" y="64"/>
                    </a:lnTo>
                    <a:lnTo>
                      <a:pt x="311" y="66"/>
                    </a:lnTo>
                    <a:lnTo>
                      <a:pt x="301" y="70"/>
                    </a:lnTo>
                    <a:lnTo>
                      <a:pt x="287" y="73"/>
                    </a:lnTo>
                    <a:lnTo>
                      <a:pt x="290" y="72"/>
                    </a:lnTo>
                    <a:lnTo>
                      <a:pt x="283" y="75"/>
                    </a:lnTo>
                    <a:lnTo>
                      <a:pt x="275" y="80"/>
                    </a:lnTo>
                    <a:lnTo>
                      <a:pt x="270" y="83"/>
                    </a:lnTo>
                    <a:cubicBezTo>
                      <a:pt x="268" y="84"/>
                      <a:pt x="267" y="84"/>
                      <a:pt x="266" y="85"/>
                    </a:cubicBezTo>
                    <a:lnTo>
                      <a:pt x="259" y="87"/>
                    </a:lnTo>
                    <a:lnTo>
                      <a:pt x="245" y="92"/>
                    </a:lnTo>
                    <a:lnTo>
                      <a:pt x="233" y="96"/>
                    </a:lnTo>
                    <a:lnTo>
                      <a:pt x="219" y="99"/>
                    </a:lnTo>
                    <a:lnTo>
                      <a:pt x="224" y="97"/>
                    </a:lnTo>
                    <a:lnTo>
                      <a:pt x="212" y="105"/>
                    </a:lnTo>
                    <a:cubicBezTo>
                      <a:pt x="211" y="106"/>
                      <a:pt x="210" y="106"/>
                      <a:pt x="209" y="107"/>
                    </a:cubicBezTo>
                    <a:lnTo>
                      <a:pt x="185" y="115"/>
                    </a:lnTo>
                    <a:lnTo>
                      <a:pt x="171" y="119"/>
                    </a:lnTo>
                    <a:lnTo>
                      <a:pt x="160" y="123"/>
                    </a:lnTo>
                    <a:lnTo>
                      <a:pt x="148" y="127"/>
                    </a:lnTo>
                    <a:lnTo>
                      <a:pt x="152" y="125"/>
                    </a:lnTo>
                    <a:lnTo>
                      <a:pt x="142" y="132"/>
                    </a:lnTo>
                    <a:cubicBezTo>
                      <a:pt x="141" y="132"/>
                      <a:pt x="140" y="132"/>
                      <a:pt x="140" y="133"/>
                    </a:cubicBezTo>
                    <a:lnTo>
                      <a:pt x="136" y="135"/>
                    </a:lnTo>
                    <a:cubicBezTo>
                      <a:pt x="135" y="135"/>
                      <a:pt x="134" y="136"/>
                      <a:pt x="133" y="136"/>
                    </a:cubicBezTo>
                    <a:lnTo>
                      <a:pt x="126" y="138"/>
                    </a:lnTo>
                    <a:lnTo>
                      <a:pt x="112" y="143"/>
                    </a:lnTo>
                    <a:lnTo>
                      <a:pt x="98" y="147"/>
                    </a:lnTo>
                    <a:lnTo>
                      <a:pt x="102" y="145"/>
                    </a:lnTo>
                    <a:lnTo>
                      <a:pt x="93" y="151"/>
                    </a:lnTo>
                    <a:lnTo>
                      <a:pt x="90" y="153"/>
                    </a:lnTo>
                    <a:cubicBezTo>
                      <a:pt x="83" y="158"/>
                      <a:pt x="74" y="157"/>
                      <a:pt x="68" y="151"/>
                    </a:cubicBezTo>
                    <a:cubicBezTo>
                      <a:pt x="63" y="145"/>
                      <a:pt x="63" y="135"/>
                      <a:pt x="69" y="129"/>
                    </a:cubicBezTo>
                    <a:lnTo>
                      <a:pt x="70" y="128"/>
                    </a:lnTo>
                    <a:lnTo>
                      <a:pt x="67" y="132"/>
                    </a:lnTo>
                    <a:lnTo>
                      <a:pt x="68" y="130"/>
                    </a:lnTo>
                    <a:lnTo>
                      <a:pt x="90" y="152"/>
                    </a:lnTo>
                    <a:lnTo>
                      <a:pt x="86" y="154"/>
                    </a:lnTo>
                    <a:lnTo>
                      <a:pt x="76" y="158"/>
                    </a:lnTo>
                    <a:lnTo>
                      <a:pt x="66" y="164"/>
                    </a:lnTo>
                    <a:lnTo>
                      <a:pt x="55" y="169"/>
                    </a:lnTo>
                    <a:lnTo>
                      <a:pt x="52" y="171"/>
                    </a:lnTo>
                    <a:cubicBezTo>
                      <a:pt x="45" y="174"/>
                      <a:pt x="38" y="173"/>
                      <a:pt x="33" y="168"/>
                    </a:cubicBezTo>
                    <a:cubicBezTo>
                      <a:pt x="28" y="163"/>
                      <a:pt x="27" y="155"/>
                      <a:pt x="30" y="149"/>
                    </a:cubicBezTo>
                    <a:lnTo>
                      <a:pt x="31" y="147"/>
                    </a:lnTo>
                    <a:cubicBezTo>
                      <a:pt x="33" y="144"/>
                      <a:pt x="35" y="142"/>
                      <a:pt x="38" y="140"/>
                    </a:cubicBezTo>
                    <a:lnTo>
                      <a:pt x="40" y="139"/>
                    </a:lnTo>
                    <a:cubicBezTo>
                      <a:pt x="48" y="135"/>
                      <a:pt x="57" y="138"/>
                      <a:pt x="61" y="145"/>
                    </a:cubicBezTo>
                    <a:cubicBezTo>
                      <a:pt x="65" y="152"/>
                      <a:pt x="64" y="161"/>
                      <a:pt x="57" y="166"/>
                    </a:cubicBezTo>
                    <a:lnTo>
                      <a:pt x="53" y="169"/>
                    </a:lnTo>
                    <a:lnTo>
                      <a:pt x="42" y="176"/>
                    </a:lnTo>
                    <a:lnTo>
                      <a:pt x="49" y="168"/>
                    </a:lnTo>
                    <a:lnTo>
                      <a:pt x="44" y="183"/>
                    </a:lnTo>
                    <a:lnTo>
                      <a:pt x="42" y="189"/>
                    </a:lnTo>
                    <a:cubicBezTo>
                      <a:pt x="41" y="190"/>
                      <a:pt x="41" y="191"/>
                      <a:pt x="40" y="192"/>
                    </a:cubicBezTo>
                    <a:lnTo>
                      <a:pt x="37" y="197"/>
                    </a:lnTo>
                    <a:lnTo>
                      <a:pt x="30" y="208"/>
                    </a:lnTo>
                    <a:lnTo>
                      <a:pt x="32" y="197"/>
                    </a:lnTo>
                    <a:lnTo>
                      <a:pt x="33" y="211"/>
                    </a:lnTo>
                    <a:lnTo>
                      <a:pt x="35" y="231"/>
                    </a:lnTo>
                    <a:lnTo>
                      <a:pt x="38" y="251"/>
                    </a:lnTo>
                    <a:lnTo>
                      <a:pt x="37" y="247"/>
                    </a:lnTo>
                    <a:lnTo>
                      <a:pt x="44" y="263"/>
                    </a:lnTo>
                    <a:lnTo>
                      <a:pt x="43" y="260"/>
                    </a:lnTo>
                    <a:lnTo>
                      <a:pt x="59" y="283"/>
                    </a:lnTo>
                    <a:lnTo>
                      <a:pt x="67" y="296"/>
                    </a:lnTo>
                    <a:cubicBezTo>
                      <a:pt x="67" y="297"/>
                      <a:pt x="68" y="298"/>
                      <a:pt x="69" y="299"/>
                    </a:cubicBezTo>
                    <a:lnTo>
                      <a:pt x="73" y="310"/>
                    </a:lnTo>
                    <a:lnTo>
                      <a:pt x="74" y="312"/>
                    </a:lnTo>
                    <a:lnTo>
                      <a:pt x="77" y="319"/>
                    </a:lnTo>
                    <a:lnTo>
                      <a:pt x="86" y="331"/>
                    </a:lnTo>
                    <a:lnTo>
                      <a:pt x="94" y="342"/>
                    </a:lnTo>
                    <a:cubicBezTo>
                      <a:pt x="95" y="343"/>
                      <a:pt x="96" y="344"/>
                      <a:pt x="96" y="346"/>
                    </a:cubicBezTo>
                    <a:lnTo>
                      <a:pt x="99" y="354"/>
                    </a:lnTo>
                    <a:lnTo>
                      <a:pt x="101" y="360"/>
                    </a:lnTo>
                    <a:lnTo>
                      <a:pt x="74" y="352"/>
                    </a:lnTo>
                    <a:lnTo>
                      <a:pt x="75" y="351"/>
                    </a:lnTo>
                    <a:cubicBezTo>
                      <a:pt x="78" y="348"/>
                      <a:pt x="83" y="346"/>
                      <a:pt x="88" y="347"/>
                    </a:cubicBezTo>
                    <a:cubicBezTo>
                      <a:pt x="92" y="347"/>
                      <a:pt x="96" y="349"/>
                      <a:pt x="99" y="353"/>
                    </a:cubicBezTo>
                    <a:lnTo>
                      <a:pt x="102" y="357"/>
                    </a:lnTo>
                    <a:cubicBezTo>
                      <a:pt x="103" y="358"/>
                      <a:pt x="104" y="359"/>
                      <a:pt x="104" y="360"/>
                    </a:cubicBezTo>
                    <a:lnTo>
                      <a:pt x="108" y="369"/>
                    </a:lnTo>
                    <a:lnTo>
                      <a:pt x="113" y="382"/>
                    </a:lnTo>
                    <a:lnTo>
                      <a:pt x="110" y="378"/>
                    </a:lnTo>
                    <a:lnTo>
                      <a:pt x="127" y="401"/>
                    </a:lnTo>
                    <a:lnTo>
                      <a:pt x="144" y="426"/>
                    </a:lnTo>
                    <a:lnTo>
                      <a:pt x="152" y="438"/>
                    </a:lnTo>
                    <a:cubicBezTo>
                      <a:pt x="152" y="439"/>
                      <a:pt x="153" y="440"/>
                      <a:pt x="154" y="441"/>
                    </a:cubicBezTo>
                    <a:lnTo>
                      <a:pt x="158" y="452"/>
                    </a:lnTo>
                    <a:lnTo>
                      <a:pt x="159" y="454"/>
                    </a:lnTo>
                    <a:lnTo>
                      <a:pt x="162" y="459"/>
                    </a:lnTo>
                    <a:lnTo>
                      <a:pt x="171" y="472"/>
                    </a:lnTo>
                    <a:lnTo>
                      <a:pt x="197" y="508"/>
                    </a:lnTo>
                    <a:lnTo>
                      <a:pt x="205" y="521"/>
                    </a:lnTo>
                    <a:lnTo>
                      <a:pt x="213" y="533"/>
                    </a:lnTo>
                    <a:lnTo>
                      <a:pt x="203" y="526"/>
                    </a:lnTo>
                    <a:lnTo>
                      <a:pt x="215" y="529"/>
                    </a:lnTo>
                    <a:lnTo>
                      <a:pt x="210" y="529"/>
                    </a:lnTo>
                    <a:lnTo>
                      <a:pt x="250" y="526"/>
                    </a:lnTo>
                    <a:lnTo>
                      <a:pt x="247" y="526"/>
                    </a:lnTo>
                    <a:lnTo>
                      <a:pt x="276" y="518"/>
                    </a:lnTo>
                    <a:lnTo>
                      <a:pt x="272" y="520"/>
                    </a:lnTo>
                    <a:lnTo>
                      <a:pt x="282" y="514"/>
                    </a:lnTo>
                    <a:lnTo>
                      <a:pt x="285" y="512"/>
                    </a:lnTo>
                    <a:lnTo>
                      <a:pt x="294" y="540"/>
                    </a:lnTo>
                    <a:lnTo>
                      <a:pt x="293" y="540"/>
                    </a:lnTo>
                    <a:lnTo>
                      <a:pt x="305" y="536"/>
                    </a:lnTo>
                    <a:lnTo>
                      <a:pt x="303" y="538"/>
                    </a:lnTo>
                    <a:lnTo>
                      <a:pt x="288" y="511"/>
                    </a:lnTo>
                    <a:lnTo>
                      <a:pt x="292" y="510"/>
                    </a:lnTo>
                    <a:lnTo>
                      <a:pt x="289" y="511"/>
                    </a:lnTo>
                    <a:lnTo>
                      <a:pt x="298" y="507"/>
                    </a:lnTo>
                    <a:lnTo>
                      <a:pt x="296" y="508"/>
                    </a:lnTo>
                    <a:lnTo>
                      <a:pt x="308" y="500"/>
                    </a:lnTo>
                    <a:cubicBezTo>
                      <a:pt x="309" y="499"/>
                      <a:pt x="310" y="499"/>
                      <a:pt x="311" y="498"/>
                    </a:cubicBezTo>
                    <a:lnTo>
                      <a:pt x="323" y="494"/>
                    </a:lnTo>
                    <a:lnTo>
                      <a:pt x="331" y="491"/>
                    </a:lnTo>
                    <a:lnTo>
                      <a:pt x="328" y="493"/>
                    </a:lnTo>
                    <a:lnTo>
                      <a:pt x="332" y="490"/>
                    </a:lnTo>
                    <a:lnTo>
                      <a:pt x="325" y="502"/>
                    </a:lnTo>
                    <a:lnTo>
                      <a:pt x="325" y="501"/>
                    </a:lnTo>
                    <a:cubicBezTo>
                      <a:pt x="325" y="495"/>
                      <a:pt x="330" y="488"/>
                      <a:pt x="336" y="486"/>
                    </a:cubicBezTo>
                    <a:lnTo>
                      <a:pt x="339" y="485"/>
                    </a:lnTo>
                    <a:lnTo>
                      <a:pt x="348" y="482"/>
                    </a:lnTo>
                    <a:lnTo>
                      <a:pt x="345" y="484"/>
                    </a:lnTo>
                    <a:lnTo>
                      <a:pt x="355" y="478"/>
                    </a:lnTo>
                    <a:lnTo>
                      <a:pt x="358" y="476"/>
                    </a:lnTo>
                    <a:cubicBezTo>
                      <a:pt x="359" y="474"/>
                      <a:pt x="361" y="474"/>
                      <a:pt x="363" y="473"/>
                    </a:cubicBezTo>
                    <a:lnTo>
                      <a:pt x="370" y="471"/>
                    </a:lnTo>
                    <a:lnTo>
                      <a:pt x="384" y="466"/>
                    </a:lnTo>
                    <a:lnTo>
                      <a:pt x="396" y="462"/>
                    </a:lnTo>
                    <a:lnTo>
                      <a:pt x="411" y="459"/>
                    </a:lnTo>
                    <a:lnTo>
                      <a:pt x="406" y="461"/>
                    </a:lnTo>
                    <a:lnTo>
                      <a:pt x="418" y="453"/>
                    </a:lnTo>
                    <a:cubicBezTo>
                      <a:pt x="419" y="452"/>
                      <a:pt x="420" y="452"/>
                      <a:pt x="421" y="451"/>
                    </a:cubicBezTo>
                    <a:lnTo>
                      <a:pt x="445" y="443"/>
                    </a:lnTo>
                    <a:lnTo>
                      <a:pt x="469" y="435"/>
                    </a:lnTo>
                    <a:lnTo>
                      <a:pt x="507" y="423"/>
                    </a:lnTo>
                    <a:lnTo>
                      <a:pt x="518" y="419"/>
                    </a:lnTo>
                    <a:lnTo>
                      <a:pt x="540" y="415"/>
                    </a:lnTo>
                    <a:lnTo>
                      <a:pt x="562" y="407"/>
                    </a:lnTo>
                    <a:lnTo>
                      <a:pt x="576" y="403"/>
                    </a:lnTo>
                    <a:lnTo>
                      <a:pt x="590" y="401"/>
                    </a:lnTo>
                    <a:lnTo>
                      <a:pt x="596" y="400"/>
                    </a:lnTo>
                    <a:lnTo>
                      <a:pt x="599" y="399"/>
                    </a:lnTo>
                    <a:lnTo>
                      <a:pt x="607" y="396"/>
                    </a:lnTo>
                    <a:lnTo>
                      <a:pt x="597" y="405"/>
                    </a:lnTo>
                    <a:lnTo>
                      <a:pt x="601" y="394"/>
                    </a:lnTo>
                    <a:cubicBezTo>
                      <a:pt x="602" y="393"/>
                      <a:pt x="602" y="392"/>
                      <a:pt x="603" y="391"/>
                    </a:cubicBezTo>
                    <a:lnTo>
                      <a:pt x="611" y="379"/>
                    </a:lnTo>
                    <a:lnTo>
                      <a:pt x="608" y="387"/>
                    </a:lnTo>
                    <a:lnTo>
                      <a:pt x="608" y="384"/>
                    </a:lnTo>
                    <a:lnTo>
                      <a:pt x="636" y="396"/>
                    </a:lnTo>
                    <a:lnTo>
                      <a:pt x="634" y="398"/>
                    </a:lnTo>
                    <a:lnTo>
                      <a:pt x="630" y="402"/>
                    </a:lnTo>
                    <a:cubicBezTo>
                      <a:pt x="629" y="403"/>
                      <a:pt x="627" y="404"/>
                      <a:pt x="626" y="405"/>
                    </a:cubicBezTo>
                    <a:lnTo>
                      <a:pt x="624" y="406"/>
                    </a:lnTo>
                    <a:close/>
                    <a:moveTo>
                      <a:pt x="611" y="376"/>
                    </a:moveTo>
                    <a:lnTo>
                      <a:pt x="607" y="379"/>
                    </a:lnTo>
                    <a:lnTo>
                      <a:pt x="611" y="375"/>
                    </a:lnTo>
                    <a:lnTo>
                      <a:pt x="613" y="373"/>
                    </a:lnTo>
                    <a:cubicBezTo>
                      <a:pt x="618" y="369"/>
                      <a:pt x="625" y="367"/>
                      <a:pt x="631" y="370"/>
                    </a:cubicBezTo>
                    <a:cubicBezTo>
                      <a:pt x="637" y="372"/>
                      <a:pt x="640" y="378"/>
                      <a:pt x="640" y="384"/>
                    </a:cubicBezTo>
                    <a:lnTo>
                      <a:pt x="640" y="387"/>
                    </a:lnTo>
                    <a:cubicBezTo>
                      <a:pt x="640" y="391"/>
                      <a:pt x="640" y="394"/>
                      <a:pt x="638" y="396"/>
                    </a:cubicBezTo>
                    <a:lnTo>
                      <a:pt x="630" y="408"/>
                    </a:lnTo>
                    <a:lnTo>
                      <a:pt x="632" y="405"/>
                    </a:lnTo>
                    <a:lnTo>
                      <a:pt x="628" y="416"/>
                    </a:lnTo>
                    <a:cubicBezTo>
                      <a:pt x="626" y="420"/>
                      <a:pt x="623" y="424"/>
                      <a:pt x="618" y="425"/>
                    </a:cubicBezTo>
                    <a:lnTo>
                      <a:pt x="606" y="430"/>
                    </a:lnTo>
                    <a:lnTo>
                      <a:pt x="601" y="431"/>
                    </a:lnTo>
                    <a:lnTo>
                      <a:pt x="595" y="432"/>
                    </a:lnTo>
                    <a:lnTo>
                      <a:pt x="585" y="434"/>
                    </a:lnTo>
                    <a:lnTo>
                      <a:pt x="573" y="438"/>
                    </a:lnTo>
                    <a:lnTo>
                      <a:pt x="547" y="446"/>
                    </a:lnTo>
                    <a:lnTo>
                      <a:pt x="529" y="450"/>
                    </a:lnTo>
                    <a:lnTo>
                      <a:pt x="516" y="454"/>
                    </a:lnTo>
                    <a:lnTo>
                      <a:pt x="480" y="466"/>
                    </a:lnTo>
                    <a:lnTo>
                      <a:pt x="456" y="474"/>
                    </a:lnTo>
                    <a:lnTo>
                      <a:pt x="432" y="482"/>
                    </a:lnTo>
                    <a:lnTo>
                      <a:pt x="435" y="480"/>
                    </a:lnTo>
                    <a:lnTo>
                      <a:pt x="423" y="488"/>
                    </a:lnTo>
                    <a:cubicBezTo>
                      <a:pt x="422" y="489"/>
                      <a:pt x="420" y="490"/>
                      <a:pt x="418" y="490"/>
                    </a:cubicBezTo>
                    <a:lnTo>
                      <a:pt x="407" y="493"/>
                    </a:lnTo>
                    <a:lnTo>
                      <a:pt x="395" y="497"/>
                    </a:lnTo>
                    <a:lnTo>
                      <a:pt x="379" y="502"/>
                    </a:lnTo>
                    <a:lnTo>
                      <a:pt x="372" y="504"/>
                    </a:lnTo>
                    <a:lnTo>
                      <a:pt x="377" y="501"/>
                    </a:lnTo>
                    <a:lnTo>
                      <a:pt x="372" y="505"/>
                    </a:lnTo>
                    <a:lnTo>
                      <a:pt x="362" y="511"/>
                    </a:lnTo>
                    <a:cubicBezTo>
                      <a:pt x="361" y="512"/>
                      <a:pt x="360" y="512"/>
                      <a:pt x="359" y="513"/>
                    </a:cubicBezTo>
                    <a:lnTo>
                      <a:pt x="350" y="516"/>
                    </a:lnTo>
                    <a:lnTo>
                      <a:pt x="347" y="517"/>
                    </a:lnTo>
                    <a:lnTo>
                      <a:pt x="357" y="501"/>
                    </a:lnTo>
                    <a:lnTo>
                      <a:pt x="357" y="502"/>
                    </a:lnTo>
                    <a:cubicBezTo>
                      <a:pt x="357" y="508"/>
                      <a:pt x="355" y="512"/>
                      <a:pt x="351" y="515"/>
                    </a:cubicBezTo>
                    <a:lnTo>
                      <a:pt x="347" y="518"/>
                    </a:lnTo>
                    <a:cubicBezTo>
                      <a:pt x="346" y="519"/>
                      <a:pt x="345" y="520"/>
                      <a:pt x="344" y="520"/>
                    </a:cubicBezTo>
                    <a:lnTo>
                      <a:pt x="334" y="525"/>
                    </a:lnTo>
                    <a:lnTo>
                      <a:pt x="322" y="529"/>
                    </a:lnTo>
                    <a:lnTo>
                      <a:pt x="325" y="527"/>
                    </a:lnTo>
                    <a:lnTo>
                      <a:pt x="313" y="535"/>
                    </a:lnTo>
                    <a:cubicBezTo>
                      <a:pt x="313" y="535"/>
                      <a:pt x="312" y="536"/>
                      <a:pt x="311" y="536"/>
                    </a:cubicBezTo>
                    <a:lnTo>
                      <a:pt x="302" y="540"/>
                    </a:lnTo>
                    <a:cubicBezTo>
                      <a:pt x="301" y="540"/>
                      <a:pt x="300" y="541"/>
                      <a:pt x="299" y="541"/>
                    </a:cubicBezTo>
                    <a:lnTo>
                      <a:pt x="295" y="542"/>
                    </a:lnTo>
                    <a:cubicBezTo>
                      <a:pt x="288" y="544"/>
                      <a:pt x="281" y="541"/>
                      <a:pt x="278" y="534"/>
                    </a:cubicBezTo>
                    <a:cubicBezTo>
                      <a:pt x="274" y="528"/>
                      <a:pt x="275" y="520"/>
                      <a:pt x="280" y="515"/>
                    </a:cubicBezTo>
                    <a:lnTo>
                      <a:pt x="282" y="513"/>
                    </a:lnTo>
                    <a:cubicBezTo>
                      <a:pt x="285" y="510"/>
                      <a:pt x="289" y="508"/>
                      <a:pt x="293" y="508"/>
                    </a:cubicBezTo>
                    <a:lnTo>
                      <a:pt x="294" y="508"/>
                    </a:lnTo>
                    <a:cubicBezTo>
                      <a:pt x="301" y="508"/>
                      <a:pt x="307" y="513"/>
                      <a:pt x="310" y="519"/>
                    </a:cubicBezTo>
                    <a:cubicBezTo>
                      <a:pt x="312" y="526"/>
                      <a:pt x="310" y="533"/>
                      <a:pt x="304" y="537"/>
                    </a:cubicBezTo>
                    <a:lnTo>
                      <a:pt x="299" y="541"/>
                    </a:lnTo>
                    <a:lnTo>
                      <a:pt x="289" y="547"/>
                    </a:lnTo>
                    <a:cubicBezTo>
                      <a:pt x="287" y="548"/>
                      <a:pt x="286" y="549"/>
                      <a:pt x="285" y="549"/>
                    </a:cubicBezTo>
                    <a:lnTo>
                      <a:pt x="256" y="557"/>
                    </a:lnTo>
                    <a:cubicBezTo>
                      <a:pt x="255" y="557"/>
                      <a:pt x="254" y="557"/>
                      <a:pt x="253" y="557"/>
                    </a:cubicBezTo>
                    <a:lnTo>
                      <a:pt x="213" y="560"/>
                    </a:lnTo>
                    <a:cubicBezTo>
                      <a:pt x="211" y="561"/>
                      <a:pt x="209" y="560"/>
                      <a:pt x="208" y="560"/>
                    </a:cubicBezTo>
                    <a:lnTo>
                      <a:pt x="196" y="557"/>
                    </a:lnTo>
                    <a:cubicBezTo>
                      <a:pt x="192" y="556"/>
                      <a:pt x="188" y="554"/>
                      <a:pt x="186" y="550"/>
                    </a:cubicBezTo>
                    <a:lnTo>
                      <a:pt x="178" y="538"/>
                    </a:lnTo>
                    <a:lnTo>
                      <a:pt x="170" y="527"/>
                    </a:lnTo>
                    <a:lnTo>
                      <a:pt x="145" y="491"/>
                    </a:lnTo>
                    <a:lnTo>
                      <a:pt x="135" y="476"/>
                    </a:lnTo>
                    <a:lnTo>
                      <a:pt x="130" y="469"/>
                    </a:lnTo>
                    <a:lnTo>
                      <a:pt x="127" y="463"/>
                    </a:lnTo>
                    <a:lnTo>
                      <a:pt x="123" y="452"/>
                    </a:lnTo>
                    <a:lnTo>
                      <a:pt x="125" y="455"/>
                    </a:lnTo>
                    <a:lnTo>
                      <a:pt x="117" y="443"/>
                    </a:lnTo>
                    <a:lnTo>
                      <a:pt x="102" y="420"/>
                    </a:lnTo>
                    <a:lnTo>
                      <a:pt x="85" y="397"/>
                    </a:lnTo>
                    <a:cubicBezTo>
                      <a:pt x="84" y="396"/>
                      <a:pt x="83" y="394"/>
                      <a:pt x="82" y="393"/>
                    </a:cubicBezTo>
                    <a:lnTo>
                      <a:pt x="79" y="382"/>
                    </a:lnTo>
                    <a:lnTo>
                      <a:pt x="75" y="373"/>
                    </a:lnTo>
                    <a:lnTo>
                      <a:pt x="77" y="376"/>
                    </a:lnTo>
                    <a:lnTo>
                      <a:pt x="74" y="372"/>
                    </a:lnTo>
                    <a:lnTo>
                      <a:pt x="98" y="374"/>
                    </a:lnTo>
                    <a:lnTo>
                      <a:pt x="97" y="375"/>
                    </a:lnTo>
                    <a:cubicBezTo>
                      <a:pt x="93" y="379"/>
                      <a:pt x="87" y="380"/>
                      <a:pt x="81" y="379"/>
                    </a:cubicBezTo>
                    <a:cubicBezTo>
                      <a:pt x="76" y="377"/>
                      <a:pt x="71" y="373"/>
                      <a:pt x="70" y="367"/>
                    </a:cubicBezTo>
                    <a:lnTo>
                      <a:pt x="69" y="365"/>
                    </a:lnTo>
                    <a:lnTo>
                      <a:pt x="66" y="357"/>
                    </a:lnTo>
                    <a:lnTo>
                      <a:pt x="69" y="361"/>
                    </a:lnTo>
                    <a:lnTo>
                      <a:pt x="60" y="350"/>
                    </a:lnTo>
                    <a:lnTo>
                      <a:pt x="50" y="334"/>
                    </a:lnTo>
                    <a:lnTo>
                      <a:pt x="45" y="327"/>
                    </a:lnTo>
                    <a:lnTo>
                      <a:pt x="42" y="321"/>
                    </a:lnTo>
                    <a:lnTo>
                      <a:pt x="38" y="310"/>
                    </a:lnTo>
                    <a:lnTo>
                      <a:pt x="40" y="313"/>
                    </a:lnTo>
                    <a:lnTo>
                      <a:pt x="32" y="302"/>
                    </a:lnTo>
                    <a:lnTo>
                      <a:pt x="16" y="279"/>
                    </a:lnTo>
                    <a:cubicBezTo>
                      <a:pt x="16" y="278"/>
                      <a:pt x="15" y="277"/>
                      <a:pt x="15" y="276"/>
                    </a:cubicBezTo>
                    <a:lnTo>
                      <a:pt x="8" y="260"/>
                    </a:lnTo>
                    <a:cubicBezTo>
                      <a:pt x="7" y="259"/>
                      <a:pt x="7" y="257"/>
                      <a:pt x="7" y="256"/>
                    </a:cubicBezTo>
                    <a:lnTo>
                      <a:pt x="4" y="234"/>
                    </a:lnTo>
                    <a:lnTo>
                      <a:pt x="2" y="214"/>
                    </a:lnTo>
                    <a:lnTo>
                      <a:pt x="1" y="200"/>
                    </a:lnTo>
                    <a:cubicBezTo>
                      <a:pt x="0" y="196"/>
                      <a:pt x="1" y="192"/>
                      <a:pt x="3" y="189"/>
                    </a:cubicBezTo>
                    <a:lnTo>
                      <a:pt x="10" y="180"/>
                    </a:lnTo>
                    <a:lnTo>
                      <a:pt x="13" y="175"/>
                    </a:lnTo>
                    <a:lnTo>
                      <a:pt x="11" y="178"/>
                    </a:lnTo>
                    <a:lnTo>
                      <a:pt x="13" y="172"/>
                    </a:lnTo>
                    <a:lnTo>
                      <a:pt x="18" y="157"/>
                    </a:lnTo>
                    <a:cubicBezTo>
                      <a:pt x="19" y="154"/>
                      <a:pt x="22" y="151"/>
                      <a:pt x="25" y="149"/>
                    </a:cubicBezTo>
                    <a:lnTo>
                      <a:pt x="34" y="144"/>
                    </a:lnTo>
                    <a:lnTo>
                      <a:pt x="38" y="141"/>
                    </a:lnTo>
                    <a:lnTo>
                      <a:pt x="55" y="168"/>
                    </a:lnTo>
                    <a:lnTo>
                      <a:pt x="53" y="169"/>
                    </a:lnTo>
                    <a:lnTo>
                      <a:pt x="60" y="162"/>
                    </a:lnTo>
                    <a:lnTo>
                      <a:pt x="59" y="164"/>
                    </a:lnTo>
                    <a:lnTo>
                      <a:pt x="37" y="142"/>
                    </a:lnTo>
                    <a:lnTo>
                      <a:pt x="42" y="140"/>
                    </a:lnTo>
                    <a:lnTo>
                      <a:pt x="49" y="137"/>
                    </a:lnTo>
                    <a:lnTo>
                      <a:pt x="63" y="129"/>
                    </a:lnTo>
                    <a:lnTo>
                      <a:pt x="71" y="125"/>
                    </a:lnTo>
                    <a:lnTo>
                      <a:pt x="75" y="123"/>
                    </a:lnTo>
                    <a:cubicBezTo>
                      <a:pt x="81" y="120"/>
                      <a:pt x="89" y="121"/>
                      <a:pt x="94" y="126"/>
                    </a:cubicBezTo>
                    <a:cubicBezTo>
                      <a:pt x="99" y="131"/>
                      <a:pt x="100" y="138"/>
                      <a:pt x="97" y="145"/>
                    </a:cubicBezTo>
                    <a:lnTo>
                      <a:pt x="96" y="147"/>
                    </a:lnTo>
                    <a:cubicBezTo>
                      <a:pt x="95" y="148"/>
                      <a:pt x="94" y="150"/>
                      <a:pt x="93" y="151"/>
                    </a:cubicBezTo>
                    <a:lnTo>
                      <a:pt x="92" y="152"/>
                    </a:lnTo>
                    <a:lnTo>
                      <a:pt x="71" y="128"/>
                    </a:lnTo>
                    <a:lnTo>
                      <a:pt x="76" y="124"/>
                    </a:lnTo>
                    <a:lnTo>
                      <a:pt x="85" y="118"/>
                    </a:lnTo>
                    <a:cubicBezTo>
                      <a:pt x="86" y="117"/>
                      <a:pt x="87" y="117"/>
                      <a:pt x="89" y="116"/>
                    </a:cubicBezTo>
                    <a:lnTo>
                      <a:pt x="101" y="112"/>
                    </a:lnTo>
                    <a:lnTo>
                      <a:pt x="117" y="107"/>
                    </a:lnTo>
                    <a:lnTo>
                      <a:pt x="124" y="105"/>
                    </a:lnTo>
                    <a:lnTo>
                      <a:pt x="121" y="106"/>
                    </a:lnTo>
                    <a:lnTo>
                      <a:pt x="125" y="104"/>
                    </a:lnTo>
                    <a:lnTo>
                      <a:pt x="123" y="105"/>
                    </a:lnTo>
                    <a:lnTo>
                      <a:pt x="133" y="98"/>
                    </a:lnTo>
                    <a:cubicBezTo>
                      <a:pt x="135" y="97"/>
                      <a:pt x="136" y="97"/>
                      <a:pt x="137" y="96"/>
                    </a:cubicBezTo>
                    <a:lnTo>
                      <a:pt x="149" y="92"/>
                    </a:lnTo>
                    <a:lnTo>
                      <a:pt x="162" y="88"/>
                    </a:lnTo>
                    <a:lnTo>
                      <a:pt x="174" y="84"/>
                    </a:lnTo>
                    <a:lnTo>
                      <a:pt x="198" y="76"/>
                    </a:lnTo>
                    <a:lnTo>
                      <a:pt x="195" y="78"/>
                    </a:lnTo>
                    <a:lnTo>
                      <a:pt x="207" y="70"/>
                    </a:lnTo>
                    <a:cubicBezTo>
                      <a:pt x="208" y="69"/>
                      <a:pt x="210" y="68"/>
                      <a:pt x="212" y="68"/>
                    </a:cubicBezTo>
                    <a:lnTo>
                      <a:pt x="222" y="65"/>
                    </a:lnTo>
                    <a:lnTo>
                      <a:pt x="234" y="61"/>
                    </a:lnTo>
                    <a:lnTo>
                      <a:pt x="250" y="56"/>
                    </a:lnTo>
                    <a:lnTo>
                      <a:pt x="257" y="54"/>
                    </a:lnTo>
                    <a:lnTo>
                      <a:pt x="253" y="56"/>
                    </a:lnTo>
                    <a:lnTo>
                      <a:pt x="258" y="53"/>
                    </a:lnTo>
                    <a:lnTo>
                      <a:pt x="270" y="46"/>
                    </a:lnTo>
                    <a:lnTo>
                      <a:pt x="277" y="43"/>
                    </a:lnTo>
                    <a:cubicBezTo>
                      <a:pt x="278" y="42"/>
                      <a:pt x="279" y="42"/>
                      <a:pt x="280" y="42"/>
                    </a:cubicBezTo>
                    <a:lnTo>
                      <a:pt x="290" y="39"/>
                    </a:lnTo>
                    <a:lnTo>
                      <a:pt x="304" y="35"/>
                    </a:lnTo>
                    <a:lnTo>
                      <a:pt x="314" y="33"/>
                    </a:lnTo>
                    <a:lnTo>
                      <a:pt x="340" y="29"/>
                    </a:lnTo>
                    <a:lnTo>
                      <a:pt x="372" y="26"/>
                    </a:lnTo>
                    <a:lnTo>
                      <a:pt x="401" y="21"/>
                    </a:lnTo>
                    <a:lnTo>
                      <a:pt x="415" y="17"/>
                    </a:lnTo>
                    <a:lnTo>
                      <a:pt x="430" y="14"/>
                    </a:lnTo>
                    <a:lnTo>
                      <a:pt x="435" y="13"/>
                    </a:lnTo>
                    <a:cubicBezTo>
                      <a:pt x="436" y="13"/>
                      <a:pt x="437" y="12"/>
                      <a:pt x="438" y="12"/>
                    </a:cubicBezTo>
                    <a:lnTo>
                      <a:pt x="441" y="12"/>
                    </a:lnTo>
                    <a:lnTo>
                      <a:pt x="437" y="13"/>
                    </a:lnTo>
                    <a:lnTo>
                      <a:pt x="449" y="9"/>
                    </a:lnTo>
                    <a:lnTo>
                      <a:pt x="461" y="5"/>
                    </a:lnTo>
                    <a:cubicBezTo>
                      <a:pt x="463" y="5"/>
                      <a:pt x="464" y="5"/>
                      <a:pt x="466" y="4"/>
                    </a:cubicBezTo>
                    <a:lnTo>
                      <a:pt x="551" y="0"/>
                    </a:lnTo>
                    <a:cubicBezTo>
                      <a:pt x="553" y="0"/>
                      <a:pt x="555" y="1"/>
                      <a:pt x="557" y="1"/>
                    </a:cubicBezTo>
                    <a:lnTo>
                      <a:pt x="568" y="5"/>
                    </a:lnTo>
                    <a:lnTo>
                      <a:pt x="587" y="11"/>
                    </a:lnTo>
                    <a:cubicBezTo>
                      <a:pt x="588" y="12"/>
                      <a:pt x="589" y="12"/>
                      <a:pt x="590" y="12"/>
                    </a:cubicBezTo>
                    <a:lnTo>
                      <a:pt x="608" y="22"/>
                    </a:lnTo>
                    <a:cubicBezTo>
                      <a:pt x="610" y="23"/>
                      <a:pt x="611" y="25"/>
                      <a:pt x="613" y="26"/>
                    </a:cubicBezTo>
                    <a:lnTo>
                      <a:pt x="618" y="32"/>
                    </a:lnTo>
                    <a:cubicBezTo>
                      <a:pt x="619" y="33"/>
                      <a:pt x="619" y="34"/>
                      <a:pt x="620" y="35"/>
                    </a:cubicBezTo>
                    <a:lnTo>
                      <a:pt x="623" y="41"/>
                    </a:lnTo>
                    <a:cubicBezTo>
                      <a:pt x="624" y="43"/>
                      <a:pt x="624" y="46"/>
                      <a:pt x="624" y="48"/>
                    </a:cubicBezTo>
                    <a:lnTo>
                      <a:pt x="627" y="115"/>
                    </a:lnTo>
                    <a:lnTo>
                      <a:pt x="628" y="183"/>
                    </a:lnTo>
                    <a:lnTo>
                      <a:pt x="627" y="216"/>
                    </a:lnTo>
                    <a:lnTo>
                      <a:pt x="625" y="240"/>
                    </a:lnTo>
                    <a:lnTo>
                      <a:pt x="624" y="278"/>
                    </a:lnTo>
                    <a:lnTo>
                      <a:pt x="624" y="315"/>
                    </a:lnTo>
                    <a:lnTo>
                      <a:pt x="626" y="339"/>
                    </a:lnTo>
                    <a:lnTo>
                      <a:pt x="628" y="369"/>
                    </a:lnTo>
                    <a:lnTo>
                      <a:pt x="630" y="380"/>
                    </a:lnTo>
                    <a:lnTo>
                      <a:pt x="632" y="388"/>
                    </a:lnTo>
                    <a:lnTo>
                      <a:pt x="609" y="377"/>
                    </a:lnTo>
                    <a:lnTo>
                      <a:pt x="611" y="37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Freeform 14"/>
              <p:cNvSpPr>
                <a:spLocks noEditPoints="1"/>
              </p:cNvSpPr>
              <p:nvPr/>
            </p:nvSpPr>
            <p:spPr bwMode="auto">
              <a:xfrm>
                <a:off x="7404100" y="5589588"/>
                <a:ext cx="93662" cy="88900"/>
              </a:xfrm>
              <a:custGeom>
                <a:avLst/>
                <a:gdLst/>
                <a:ahLst/>
                <a:cxnLst>
                  <a:cxn ang="0">
                    <a:pos x="615" y="379"/>
                  </a:cxn>
                  <a:cxn ang="0">
                    <a:pos x="542" y="279"/>
                  </a:cxn>
                  <a:cxn ang="0">
                    <a:pos x="528" y="261"/>
                  </a:cxn>
                  <a:cxn ang="0">
                    <a:pos x="508" y="245"/>
                  </a:cxn>
                  <a:cxn ang="0">
                    <a:pos x="483" y="222"/>
                  </a:cxn>
                  <a:cxn ang="0">
                    <a:pos x="426" y="173"/>
                  </a:cxn>
                  <a:cxn ang="0">
                    <a:pos x="368" y="124"/>
                  </a:cxn>
                  <a:cxn ang="0">
                    <a:pos x="323" y="82"/>
                  </a:cxn>
                  <a:cxn ang="0">
                    <a:pos x="295" y="68"/>
                  </a:cxn>
                  <a:cxn ang="0">
                    <a:pos x="237" y="40"/>
                  </a:cxn>
                  <a:cxn ang="0">
                    <a:pos x="186" y="47"/>
                  </a:cxn>
                  <a:cxn ang="0">
                    <a:pos x="173" y="74"/>
                  </a:cxn>
                  <a:cxn ang="0">
                    <a:pos x="126" y="104"/>
                  </a:cxn>
                  <a:cxn ang="0">
                    <a:pos x="136" y="148"/>
                  </a:cxn>
                  <a:cxn ang="0">
                    <a:pos x="105" y="205"/>
                  </a:cxn>
                  <a:cxn ang="0">
                    <a:pos x="83" y="244"/>
                  </a:cxn>
                  <a:cxn ang="0">
                    <a:pos x="71" y="268"/>
                  </a:cxn>
                  <a:cxn ang="0">
                    <a:pos x="45" y="307"/>
                  </a:cxn>
                  <a:cxn ang="0">
                    <a:pos x="36" y="371"/>
                  </a:cxn>
                  <a:cxn ang="0">
                    <a:pos x="85" y="403"/>
                  </a:cxn>
                  <a:cxn ang="0">
                    <a:pos x="143" y="439"/>
                  </a:cxn>
                  <a:cxn ang="0">
                    <a:pos x="201" y="494"/>
                  </a:cxn>
                  <a:cxn ang="0">
                    <a:pos x="232" y="525"/>
                  </a:cxn>
                  <a:cxn ang="0">
                    <a:pos x="247" y="552"/>
                  </a:cxn>
                  <a:cxn ang="0">
                    <a:pos x="249" y="601"/>
                  </a:cxn>
                  <a:cxn ang="0">
                    <a:pos x="292" y="604"/>
                  </a:cxn>
                  <a:cxn ang="0">
                    <a:pos x="373" y="621"/>
                  </a:cxn>
                  <a:cxn ang="0">
                    <a:pos x="406" y="606"/>
                  </a:cxn>
                  <a:cxn ang="0">
                    <a:pos x="572" y="500"/>
                  </a:cxn>
                  <a:cxn ang="0">
                    <a:pos x="641" y="466"/>
                  </a:cxn>
                  <a:cxn ang="0">
                    <a:pos x="656" y="459"/>
                  </a:cxn>
                  <a:cxn ang="0">
                    <a:pos x="687" y="437"/>
                  </a:cxn>
                  <a:cxn ang="0">
                    <a:pos x="661" y="492"/>
                  </a:cxn>
                  <a:cxn ang="0">
                    <a:pos x="601" y="519"/>
                  </a:cxn>
                  <a:cxn ang="0">
                    <a:pos x="420" y="635"/>
                  </a:cxn>
                  <a:cxn ang="0">
                    <a:pos x="387" y="650"/>
                  </a:cxn>
                  <a:cxn ang="0">
                    <a:pos x="275" y="632"/>
                  </a:cxn>
                  <a:cxn ang="0">
                    <a:pos x="276" y="584"/>
                  </a:cxn>
                  <a:cxn ang="0">
                    <a:pos x="226" y="575"/>
                  </a:cxn>
                  <a:cxn ang="0">
                    <a:pos x="220" y="558"/>
                  </a:cxn>
                  <a:cxn ang="0">
                    <a:pos x="182" y="519"/>
                  </a:cxn>
                  <a:cxn ang="0">
                    <a:pos x="126" y="466"/>
                  </a:cxn>
                  <a:cxn ang="0">
                    <a:pos x="65" y="428"/>
                  </a:cxn>
                  <a:cxn ang="0">
                    <a:pos x="26" y="400"/>
                  </a:cxn>
                  <a:cxn ang="0">
                    <a:pos x="10" y="316"/>
                  </a:cxn>
                  <a:cxn ang="0">
                    <a:pos x="43" y="253"/>
                  </a:cxn>
                  <a:cxn ang="0">
                    <a:pos x="48" y="239"/>
                  </a:cxn>
                  <a:cxn ang="0">
                    <a:pos x="70" y="206"/>
                  </a:cxn>
                  <a:cxn ang="0">
                    <a:pos x="100" y="143"/>
                  </a:cxn>
                  <a:cxn ang="0">
                    <a:pos x="148" y="88"/>
                  </a:cxn>
                  <a:cxn ang="0">
                    <a:pos x="132" y="84"/>
                  </a:cxn>
                  <a:cxn ang="0">
                    <a:pos x="150" y="53"/>
                  </a:cxn>
                  <a:cxn ang="0">
                    <a:pos x="218" y="0"/>
                  </a:cxn>
                  <a:cxn ang="0">
                    <a:pos x="277" y="23"/>
                  </a:cxn>
                  <a:cxn ang="0">
                    <a:pos x="333" y="55"/>
                  </a:cxn>
                  <a:cxn ang="0">
                    <a:pos x="379" y="93"/>
                  </a:cxn>
                  <a:cxn ang="0">
                    <a:pos x="422" y="132"/>
                  </a:cxn>
                  <a:cxn ang="0">
                    <a:pos x="479" y="176"/>
                  </a:cxn>
                  <a:cxn ang="0">
                    <a:pos x="514" y="208"/>
                  </a:cxn>
                  <a:cxn ang="0">
                    <a:pos x="550" y="239"/>
                  </a:cxn>
                  <a:cxn ang="0">
                    <a:pos x="552" y="282"/>
                  </a:cxn>
                  <a:cxn ang="0">
                    <a:pos x="644" y="365"/>
                  </a:cxn>
                  <a:cxn ang="0">
                    <a:pos x="656" y="421"/>
                  </a:cxn>
                </a:cxnLst>
                <a:rect l="0" t="0" r="r" b="b"/>
                <a:pathLst>
                  <a:path w="689" h="656">
                    <a:moveTo>
                      <a:pt x="658" y="459"/>
                    </a:moveTo>
                    <a:cubicBezTo>
                      <a:pt x="653" y="463"/>
                      <a:pt x="647" y="463"/>
                      <a:pt x="642" y="461"/>
                    </a:cubicBezTo>
                    <a:cubicBezTo>
                      <a:pt x="636" y="459"/>
                      <a:pt x="633" y="453"/>
                      <a:pt x="633" y="448"/>
                    </a:cubicBezTo>
                    <a:lnTo>
                      <a:pt x="632" y="434"/>
                    </a:lnTo>
                    <a:lnTo>
                      <a:pt x="630" y="416"/>
                    </a:lnTo>
                    <a:lnTo>
                      <a:pt x="627" y="399"/>
                    </a:lnTo>
                    <a:lnTo>
                      <a:pt x="628" y="403"/>
                    </a:lnTo>
                    <a:lnTo>
                      <a:pt x="622" y="389"/>
                    </a:lnTo>
                    <a:lnTo>
                      <a:pt x="623" y="391"/>
                    </a:lnTo>
                    <a:lnTo>
                      <a:pt x="615" y="379"/>
                    </a:lnTo>
                    <a:cubicBezTo>
                      <a:pt x="614" y="378"/>
                      <a:pt x="614" y="377"/>
                      <a:pt x="613" y="376"/>
                    </a:cubicBezTo>
                    <a:lnTo>
                      <a:pt x="605" y="352"/>
                    </a:lnTo>
                    <a:lnTo>
                      <a:pt x="607" y="356"/>
                    </a:lnTo>
                    <a:lnTo>
                      <a:pt x="583" y="321"/>
                    </a:lnTo>
                    <a:lnTo>
                      <a:pt x="575" y="308"/>
                    </a:lnTo>
                    <a:lnTo>
                      <a:pt x="567" y="296"/>
                    </a:lnTo>
                    <a:lnTo>
                      <a:pt x="572" y="301"/>
                    </a:lnTo>
                    <a:lnTo>
                      <a:pt x="560" y="293"/>
                    </a:lnTo>
                    <a:lnTo>
                      <a:pt x="547" y="283"/>
                    </a:lnTo>
                    <a:lnTo>
                      <a:pt x="542" y="279"/>
                    </a:lnTo>
                    <a:cubicBezTo>
                      <a:pt x="537" y="275"/>
                      <a:pt x="535" y="268"/>
                      <a:pt x="537" y="261"/>
                    </a:cubicBezTo>
                    <a:cubicBezTo>
                      <a:pt x="540" y="255"/>
                      <a:pt x="546" y="250"/>
                      <a:pt x="552" y="250"/>
                    </a:cubicBezTo>
                    <a:lnTo>
                      <a:pt x="555" y="250"/>
                    </a:lnTo>
                    <a:cubicBezTo>
                      <a:pt x="557" y="250"/>
                      <a:pt x="558" y="251"/>
                      <a:pt x="559" y="251"/>
                    </a:cubicBezTo>
                    <a:lnTo>
                      <a:pt x="563" y="252"/>
                    </a:lnTo>
                    <a:lnTo>
                      <a:pt x="548" y="279"/>
                    </a:lnTo>
                    <a:lnTo>
                      <a:pt x="545" y="276"/>
                    </a:lnTo>
                    <a:lnTo>
                      <a:pt x="537" y="266"/>
                    </a:lnTo>
                    <a:lnTo>
                      <a:pt x="540" y="269"/>
                    </a:lnTo>
                    <a:lnTo>
                      <a:pt x="528" y="261"/>
                    </a:lnTo>
                    <a:cubicBezTo>
                      <a:pt x="526" y="260"/>
                      <a:pt x="524" y="258"/>
                      <a:pt x="523" y="256"/>
                    </a:cubicBezTo>
                    <a:lnTo>
                      <a:pt x="517" y="247"/>
                    </a:lnTo>
                    <a:lnTo>
                      <a:pt x="515" y="244"/>
                    </a:lnTo>
                    <a:lnTo>
                      <a:pt x="544" y="230"/>
                    </a:lnTo>
                    <a:lnTo>
                      <a:pt x="545" y="233"/>
                    </a:lnTo>
                    <a:cubicBezTo>
                      <a:pt x="546" y="238"/>
                      <a:pt x="545" y="244"/>
                      <a:pt x="542" y="248"/>
                    </a:cubicBezTo>
                    <a:cubicBezTo>
                      <a:pt x="539" y="252"/>
                      <a:pt x="535" y="254"/>
                      <a:pt x="529" y="254"/>
                    </a:cubicBezTo>
                    <a:lnTo>
                      <a:pt x="525" y="254"/>
                    </a:lnTo>
                    <a:cubicBezTo>
                      <a:pt x="522" y="254"/>
                      <a:pt x="519" y="253"/>
                      <a:pt x="516" y="251"/>
                    </a:cubicBezTo>
                    <a:lnTo>
                      <a:pt x="508" y="245"/>
                    </a:lnTo>
                    <a:lnTo>
                      <a:pt x="493" y="231"/>
                    </a:lnTo>
                    <a:lnTo>
                      <a:pt x="482" y="221"/>
                    </a:lnTo>
                    <a:lnTo>
                      <a:pt x="478" y="217"/>
                    </a:lnTo>
                    <a:cubicBezTo>
                      <a:pt x="473" y="211"/>
                      <a:pt x="472" y="202"/>
                      <a:pt x="476" y="196"/>
                    </a:cubicBezTo>
                    <a:cubicBezTo>
                      <a:pt x="481" y="190"/>
                      <a:pt x="490" y="188"/>
                      <a:pt x="497" y="191"/>
                    </a:cubicBezTo>
                    <a:lnTo>
                      <a:pt x="499" y="192"/>
                    </a:lnTo>
                    <a:cubicBezTo>
                      <a:pt x="502" y="194"/>
                      <a:pt x="505" y="197"/>
                      <a:pt x="507" y="201"/>
                    </a:cubicBezTo>
                    <a:lnTo>
                      <a:pt x="508" y="204"/>
                    </a:lnTo>
                    <a:cubicBezTo>
                      <a:pt x="510" y="211"/>
                      <a:pt x="507" y="218"/>
                      <a:pt x="502" y="222"/>
                    </a:cubicBezTo>
                    <a:cubicBezTo>
                      <a:pt x="496" y="227"/>
                      <a:pt x="488" y="226"/>
                      <a:pt x="483" y="222"/>
                    </a:cubicBezTo>
                    <a:lnTo>
                      <a:pt x="479" y="219"/>
                    </a:lnTo>
                    <a:lnTo>
                      <a:pt x="470" y="212"/>
                    </a:lnTo>
                    <a:lnTo>
                      <a:pt x="456" y="199"/>
                    </a:lnTo>
                    <a:lnTo>
                      <a:pt x="459" y="201"/>
                    </a:lnTo>
                    <a:lnTo>
                      <a:pt x="444" y="191"/>
                    </a:lnTo>
                    <a:lnTo>
                      <a:pt x="438" y="187"/>
                    </a:lnTo>
                    <a:lnTo>
                      <a:pt x="435" y="185"/>
                    </a:lnTo>
                    <a:cubicBezTo>
                      <a:pt x="433" y="184"/>
                      <a:pt x="432" y="182"/>
                      <a:pt x="431" y="181"/>
                    </a:cubicBezTo>
                    <a:lnTo>
                      <a:pt x="423" y="170"/>
                    </a:lnTo>
                    <a:lnTo>
                      <a:pt x="426" y="173"/>
                    </a:lnTo>
                    <a:lnTo>
                      <a:pt x="411" y="162"/>
                    </a:lnTo>
                    <a:lnTo>
                      <a:pt x="413" y="164"/>
                    </a:lnTo>
                    <a:lnTo>
                      <a:pt x="407" y="161"/>
                    </a:lnTo>
                    <a:lnTo>
                      <a:pt x="403" y="158"/>
                    </a:lnTo>
                    <a:cubicBezTo>
                      <a:pt x="401" y="157"/>
                      <a:pt x="399" y="155"/>
                      <a:pt x="398" y="153"/>
                    </a:cubicBezTo>
                    <a:lnTo>
                      <a:pt x="390" y="141"/>
                    </a:lnTo>
                    <a:lnTo>
                      <a:pt x="395" y="146"/>
                    </a:lnTo>
                    <a:lnTo>
                      <a:pt x="383" y="138"/>
                    </a:lnTo>
                    <a:cubicBezTo>
                      <a:pt x="382" y="137"/>
                      <a:pt x="381" y="137"/>
                      <a:pt x="380" y="136"/>
                    </a:cubicBezTo>
                    <a:lnTo>
                      <a:pt x="368" y="124"/>
                    </a:lnTo>
                    <a:lnTo>
                      <a:pt x="371" y="126"/>
                    </a:lnTo>
                    <a:lnTo>
                      <a:pt x="359" y="118"/>
                    </a:lnTo>
                    <a:cubicBezTo>
                      <a:pt x="358" y="117"/>
                      <a:pt x="357" y="117"/>
                      <a:pt x="356" y="116"/>
                    </a:cubicBezTo>
                    <a:lnTo>
                      <a:pt x="347" y="107"/>
                    </a:lnTo>
                    <a:lnTo>
                      <a:pt x="344" y="104"/>
                    </a:lnTo>
                    <a:lnTo>
                      <a:pt x="350" y="108"/>
                    </a:lnTo>
                    <a:lnTo>
                      <a:pt x="347" y="107"/>
                    </a:lnTo>
                    <a:lnTo>
                      <a:pt x="338" y="104"/>
                    </a:lnTo>
                    <a:cubicBezTo>
                      <a:pt x="333" y="102"/>
                      <a:pt x="329" y="98"/>
                      <a:pt x="327" y="94"/>
                    </a:cubicBezTo>
                    <a:lnTo>
                      <a:pt x="323" y="82"/>
                    </a:lnTo>
                    <a:lnTo>
                      <a:pt x="330" y="90"/>
                    </a:lnTo>
                    <a:lnTo>
                      <a:pt x="319" y="83"/>
                    </a:lnTo>
                    <a:lnTo>
                      <a:pt x="322" y="84"/>
                    </a:lnTo>
                    <a:lnTo>
                      <a:pt x="309" y="79"/>
                    </a:lnTo>
                    <a:cubicBezTo>
                      <a:pt x="307" y="79"/>
                      <a:pt x="305" y="77"/>
                      <a:pt x="303" y="76"/>
                    </a:cubicBezTo>
                    <a:lnTo>
                      <a:pt x="292" y="65"/>
                    </a:lnTo>
                    <a:lnTo>
                      <a:pt x="291" y="64"/>
                    </a:lnTo>
                    <a:lnTo>
                      <a:pt x="314" y="64"/>
                    </a:lnTo>
                    <a:lnTo>
                      <a:pt x="313" y="65"/>
                    </a:lnTo>
                    <a:cubicBezTo>
                      <a:pt x="308" y="69"/>
                      <a:pt x="301" y="71"/>
                      <a:pt x="295" y="68"/>
                    </a:cubicBezTo>
                    <a:lnTo>
                      <a:pt x="284" y="63"/>
                    </a:lnTo>
                    <a:lnTo>
                      <a:pt x="269" y="54"/>
                    </a:lnTo>
                    <a:lnTo>
                      <a:pt x="262" y="50"/>
                    </a:lnTo>
                    <a:cubicBezTo>
                      <a:pt x="260" y="50"/>
                      <a:pt x="259" y="49"/>
                      <a:pt x="258" y="48"/>
                    </a:cubicBezTo>
                    <a:lnTo>
                      <a:pt x="255" y="45"/>
                    </a:lnTo>
                    <a:lnTo>
                      <a:pt x="258" y="47"/>
                    </a:lnTo>
                    <a:lnTo>
                      <a:pt x="255" y="45"/>
                    </a:lnTo>
                    <a:lnTo>
                      <a:pt x="259" y="47"/>
                    </a:lnTo>
                    <a:lnTo>
                      <a:pt x="252" y="45"/>
                    </a:lnTo>
                    <a:lnTo>
                      <a:pt x="237" y="40"/>
                    </a:lnTo>
                    <a:lnTo>
                      <a:pt x="225" y="36"/>
                    </a:lnTo>
                    <a:lnTo>
                      <a:pt x="213" y="32"/>
                    </a:lnTo>
                    <a:lnTo>
                      <a:pt x="219" y="32"/>
                    </a:lnTo>
                    <a:lnTo>
                      <a:pt x="202" y="33"/>
                    </a:lnTo>
                    <a:lnTo>
                      <a:pt x="188" y="36"/>
                    </a:lnTo>
                    <a:lnTo>
                      <a:pt x="198" y="30"/>
                    </a:lnTo>
                    <a:lnTo>
                      <a:pt x="187" y="44"/>
                    </a:lnTo>
                    <a:lnTo>
                      <a:pt x="188" y="42"/>
                    </a:lnTo>
                    <a:lnTo>
                      <a:pt x="184" y="49"/>
                    </a:lnTo>
                    <a:lnTo>
                      <a:pt x="186" y="47"/>
                    </a:lnTo>
                    <a:lnTo>
                      <a:pt x="185" y="50"/>
                    </a:lnTo>
                    <a:lnTo>
                      <a:pt x="181" y="58"/>
                    </a:lnTo>
                    <a:lnTo>
                      <a:pt x="181" y="60"/>
                    </a:lnTo>
                    <a:cubicBezTo>
                      <a:pt x="180" y="66"/>
                      <a:pt x="175" y="70"/>
                      <a:pt x="170" y="72"/>
                    </a:cubicBezTo>
                    <a:cubicBezTo>
                      <a:pt x="164" y="73"/>
                      <a:pt x="158" y="72"/>
                      <a:pt x="154" y="68"/>
                    </a:cubicBezTo>
                    <a:lnTo>
                      <a:pt x="153" y="67"/>
                    </a:lnTo>
                    <a:lnTo>
                      <a:pt x="179" y="63"/>
                    </a:lnTo>
                    <a:lnTo>
                      <a:pt x="177" y="67"/>
                    </a:lnTo>
                    <a:lnTo>
                      <a:pt x="171" y="76"/>
                    </a:lnTo>
                    <a:lnTo>
                      <a:pt x="173" y="74"/>
                    </a:lnTo>
                    <a:lnTo>
                      <a:pt x="169" y="86"/>
                    </a:lnTo>
                    <a:cubicBezTo>
                      <a:pt x="168" y="87"/>
                      <a:pt x="168" y="88"/>
                      <a:pt x="167" y="89"/>
                    </a:cubicBezTo>
                    <a:lnTo>
                      <a:pt x="159" y="101"/>
                    </a:lnTo>
                    <a:lnTo>
                      <a:pt x="160" y="99"/>
                    </a:lnTo>
                    <a:lnTo>
                      <a:pt x="156" y="108"/>
                    </a:lnTo>
                    <a:lnTo>
                      <a:pt x="157" y="105"/>
                    </a:lnTo>
                    <a:lnTo>
                      <a:pt x="156" y="109"/>
                    </a:lnTo>
                    <a:lnTo>
                      <a:pt x="133" y="91"/>
                    </a:lnTo>
                    <a:lnTo>
                      <a:pt x="135" y="90"/>
                    </a:lnTo>
                    <a:lnTo>
                      <a:pt x="126" y="104"/>
                    </a:lnTo>
                    <a:lnTo>
                      <a:pt x="126" y="103"/>
                    </a:lnTo>
                    <a:lnTo>
                      <a:pt x="155" y="113"/>
                    </a:lnTo>
                    <a:lnTo>
                      <a:pt x="152" y="117"/>
                    </a:lnTo>
                    <a:lnTo>
                      <a:pt x="147" y="125"/>
                    </a:lnTo>
                    <a:lnTo>
                      <a:pt x="149" y="121"/>
                    </a:lnTo>
                    <a:lnTo>
                      <a:pt x="146" y="132"/>
                    </a:lnTo>
                    <a:cubicBezTo>
                      <a:pt x="146" y="133"/>
                      <a:pt x="145" y="134"/>
                      <a:pt x="145" y="135"/>
                    </a:cubicBezTo>
                    <a:lnTo>
                      <a:pt x="143" y="139"/>
                    </a:lnTo>
                    <a:cubicBezTo>
                      <a:pt x="142" y="139"/>
                      <a:pt x="142" y="140"/>
                      <a:pt x="141" y="141"/>
                    </a:cubicBezTo>
                    <a:lnTo>
                      <a:pt x="136" y="148"/>
                    </a:lnTo>
                    <a:lnTo>
                      <a:pt x="126" y="162"/>
                    </a:lnTo>
                    <a:lnTo>
                      <a:pt x="119" y="173"/>
                    </a:lnTo>
                    <a:lnTo>
                      <a:pt x="121" y="170"/>
                    </a:lnTo>
                    <a:lnTo>
                      <a:pt x="116" y="185"/>
                    </a:lnTo>
                    <a:lnTo>
                      <a:pt x="114" y="191"/>
                    </a:lnTo>
                    <a:cubicBezTo>
                      <a:pt x="113" y="191"/>
                      <a:pt x="113" y="192"/>
                      <a:pt x="113" y="193"/>
                    </a:cubicBezTo>
                    <a:lnTo>
                      <a:pt x="111" y="197"/>
                    </a:lnTo>
                    <a:cubicBezTo>
                      <a:pt x="110" y="197"/>
                      <a:pt x="110" y="198"/>
                      <a:pt x="110" y="199"/>
                    </a:cubicBezTo>
                    <a:lnTo>
                      <a:pt x="103" y="209"/>
                    </a:lnTo>
                    <a:lnTo>
                      <a:pt x="105" y="205"/>
                    </a:lnTo>
                    <a:lnTo>
                      <a:pt x="101" y="217"/>
                    </a:lnTo>
                    <a:cubicBezTo>
                      <a:pt x="98" y="223"/>
                      <a:pt x="92" y="227"/>
                      <a:pt x="85" y="227"/>
                    </a:cubicBezTo>
                    <a:lnTo>
                      <a:pt x="83" y="227"/>
                    </a:lnTo>
                    <a:lnTo>
                      <a:pt x="95" y="223"/>
                    </a:lnTo>
                    <a:lnTo>
                      <a:pt x="91" y="227"/>
                    </a:lnTo>
                    <a:lnTo>
                      <a:pt x="92" y="225"/>
                    </a:lnTo>
                    <a:lnTo>
                      <a:pt x="86" y="233"/>
                    </a:lnTo>
                    <a:lnTo>
                      <a:pt x="89" y="229"/>
                    </a:lnTo>
                    <a:lnTo>
                      <a:pt x="85" y="241"/>
                    </a:lnTo>
                    <a:cubicBezTo>
                      <a:pt x="84" y="242"/>
                      <a:pt x="84" y="243"/>
                      <a:pt x="83" y="244"/>
                    </a:cubicBezTo>
                    <a:lnTo>
                      <a:pt x="75" y="256"/>
                    </a:lnTo>
                    <a:lnTo>
                      <a:pt x="76" y="254"/>
                    </a:lnTo>
                    <a:lnTo>
                      <a:pt x="72" y="263"/>
                    </a:lnTo>
                    <a:lnTo>
                      <a:pt x="70" y="268"/>
                    </a:lnTo>
                    <a:lnTo>
                      <a:pt x="48" y="246"/>
                    </a:lnTo>
                    <a:lnTo>
                      <a:pt x="50" y="245"/>
                    </a:lnTo>
                    <a:lnTo>
                      <a:pt x="46" y="248"/>
                    </a:lnTo>
                    <a:lnTo>
                      <a:pt x="47" y="247"/>
                    </a:lnTo>
                    <a:cubicBezTo>
                      <a:pt x="53" y="241"/>
                      <a:pt x="63" y="241"/>
                      <a:pt x="69" y="246"/>
                    </a:cubicBezTo>
                    <a:cubicBezTo>
                      <a:pt x="75" y="252"/>
                      <a:pt x="76" y="261"/>
                      <a:pt x="71" y="268"/>
                    </a:cubicBezTo>
                    <a:lnTo>
                      <a:pt x="68" y="272"/>
                    </a:lnTo>
                    <a:lnTo>
                      <a:pt x="63" y="280"/>
                    </a:lnTo>
                    <a:lnTo>
                      <a:pt x="65" y="277"/>
                    </a:lnTo>
                    <a:lnTo>
                      <a:pt x="60" y="292"/>
                    </a:lnTo>
                    <a:lnTo>
                      <a:pt x="58" y="298"/>
                    </a:lnTo>
                    <a:cubicBezTo>
                      <a:pt x="57" y="300"/>
                      <a:pt x="56" y="303"/>
                      <a:pt x="54" y="305"/>
                    </a:cubicBezTo>
                    <a:lnTo>
                      <a:pt x="51" y="308"/>
                    </a:lnTo>
                    <a:cubicBezTo>
                      <a:pt x="50" y="308"/>
                      <a:pt x="49" y="309"/>
                      <a:pt x="49" y="310"/>
                    </a:cubicBezTo>
                    <a:lnTo>
                      <a:pt x="39" y="317"/>
                    </a:lnTo>
                    <a:lnTo>
                      <a:pt x="45" y="307"/>
                    </a:lnTo>
                    <a:lnTo>
                      <a:pt x="41" y="323"/>
                    </a:lnTo>
                    <a:lnTo>
                      <a:pt x="34" y="340"/>
                    </a:lnTo>
                    <a:lnTo>
                      <a:pt x="31" y="348"/>
                    </a:lnTo>
                    <a:lnTo>
                      <a:pt x="32" y="342"/>
                    </a:lnTo>
                    <a:lnTo>
                      <a:pt x="33" y="363"/>
                    </a:lnTo>
                    <a:lnTo>
                      <a:pt x="36" y="380"/>
                    </a:lnTo>
                    <a:lnTo>
                      <a:pt x="28" y="368"/>
                    </a:lnTo>
                    <a:lnTo>
                      <a:pt x="34" y="371"/>
                    </a:lnTo>
                    <a:lnTo>
                      <a:pt x="29" y="370"/>
                    </a:lnTo>
                    <a:lnTo>
                      <a:pt x="36" y="371"/>
                    </a:lnTo>
                    <a:cubicBezTo>
                      <a:pt x="38" y="371"/>
                      <a:pt x="40" y="372"/>
                      <a:pt x="41" y="372"/>
                    </a:cubicBezTo>
                    <a:lnTo>
                      <a:pt x="50" y="377"/>
                    </a:lnTo>
                    <a:lnTo>
                      <a:pt x="54" y="380"/>
                    </a:lnTo>
                    <a:cubicBezTo>
                      <a:pt x="59" y="383"/>
                      <a:pt x="61" y="388"/>
                      <a:pt x="61" y="393"/>
                    </a:cubicBezTo>
                    <a:lnTo>
                      <a:pt x="61" y="394"/>
                    </a:lnTo>
                    <a:lnTo>
                      <a:pt x="51" y="379"/>
                    </a:lnTo>
                    <a:lnTo>
                      <a:pt x="54" y="380"/>
                    </a:lnTo>
                    <a:lnTo>
                      <a:pt x="63" y="383"/>
                    </a:lnTo>
                    <a:cubicBezTo>
                      <a:pt x="65" y="384"/>
                      <a:pt x="67" y="385"/>
                      <a:pt x="69" y="387"/>
                    </a:cubicBezTo>
                    <a:lnTo>
                      <a:pt x="85" y="403"/>
                    </a:lnTo>
                    <a:lnTo>
                      <a:pt x="82" y="401"/>
                    </a:lnTo>
                    <a:lnTo>
                      <a:pt x="102" y="413"/>
                    </a:lnTo>
                    <a:lnTo>
                      <a:pt x="99" y="411"/>
                    </a:lnTo>
                    <a:lnTo>
                      <a:pt x="111" y="415"/>
                    </a:lnTo>
                    <a:cubicBezTo>
                      <a:pt x="112" y="416"/>
                      <a:pt x="113" y="416"/>
                      <a:pt x="114" y="417"/>
                    </a:cubicBezTo>
                    <a:lnTo>
                      <a:pt x="126" y="425"/>
                    </a:lnTo>
                    <a:cubicBezTo>
                      <a:pt x="128" y="426"/>
                      <a:pt x="130" y="428"/>
                      <a:pt x="131" y="430"/>
                    </a:cubicBezTo>
                    <a:lnTo>
                      <a:pt x="139" y="442"/>
                    </a:lnTo>
                    <a:lnTo>
                      <a:pt x="131" y="435"/>
                    </a:lnTo>
                    <a:lnTo>
                      <a:pt x="143" y="439"/>
                    </a:lnTo>
                    <a:cubicBezTo>
                      <a:pt x="145" y="440"/>
                      <a:pt x="147" y="441"/>
                      <a:pt x="149" y="443"/>
                    </a:cubicBezTo>
                    <a:lnTo>
                      <a:pt x="161" y="455"/>
                    </a:lnTo>
                    <a:cubicBezTo>
                      <a:pt x="162" y="456"/>
                      <a:pt x="162" y="457"/>
                      <a:pt x="163" y="458"/>
                    </a:cubicBezTo>
                    <a:lnTo>
                      <a:pt x="171" y="470"/>
                    </a:lnTo>
                    <a:lnTo>
                      <a:pt x="161" y="463"/>
                    </a:lnTo>
                    <a:lnTo>
                      <a:pt x="173" y="466"/>
                    </a:lnTo>
                    <a:cubicBezTo>
                      <a:pt x="177" y="467"/>
                      <a:pt x="180" y="469"/>
                      <a:pt x="183" y="472"/>
                    </a:cubicBezTo>
                    <a:lnTo>
                      <a:pt x="192" y="485"/>
                    </a:lnTo>
                    <a:lnTo>
                      <a:pt x="189" y="483"/>
                    </a:lnTo>
                    <a:lnTo>
                      <a:pt x="201" y="494"/>
                    </a:lnTo>
                    <a:lnTo>
                      <a:pt x="199" y="492"/>
                    </a:lnTo>
                    <a:lnTo>
                      <a:pt x="211" y="500"/>
                    </a:lnTo>
                    <a:cubicBezTo>
                      <a:pt x="214" y="502"/>
                      <a:pt x="216" y="504"/>
                      <a:pt x="217" y="506"/>
                    </a:cubicBezTo>
                    <a:lnTo>
                      <a:pt x="222" y="516"/>
                    </a:lnTo>
                    <a:lnTo>
                      <a:pt x="224" y="523"/>
                    </a:lnTo>
                    <a:lnTo>
                      <a:pt x="225" y="523"/>
                    </a:lnTo>
                    <a:lnTo>
                      <a:pt x="203" y="516"/>
                    </a:lnTo>
                    <a:lnTo>
                      <a:pt x="205" y="515"/>
                    </a:lnTo>
                    <a:cubicBezTo>
                      <a:pt x="211" y="512"/>
                      <a:pt x="218" y="513"/>
                      <a:pt x="222" y="517"/>
                    </a:cubicBezTo>
                    <a:lnTo>
                      <a:pt x="232" y="525"/>
                    </a:lnTo>
                    <a:lnTo>
                      <a:pt x="243" y="535"/>
                    </a:lnTo>
                    <a:lnTo>
                      <a:pt x="248" y="541"/>
                    </a:lnTo>
                    <a:cubicBezTo>
                      <a:pt x="252" y="547"/>
                      <a:pt x="253" y="554"/>
                      <a:pt x="249" y="560"/>
                    </a:cubicBezTo>
                    <a:cubicBezTo>
                      <a:pt x="245" y="566"/>
                      <a:pt x="238" y="569"/>
                      <a:pt x="232" y="567"/>
                    </a:cubicBezTo>
                    <a:lnTo>
                      <a:pt x="228" y="566"/>
                    </a:lnTo>
                    <a:lnTo>
                      <a:pt x="223" y="565"/>
                    </a:lnTo>
                    <a:lnTo>
                      <a:pt x="242" y="544"/>
                    </a:lnTo>
                    <a:lnTo>
                      <a:pt x="243" y="547"/>
                    </a:lnTo>
                    <a:lnTo>
                      <a:pt x="240" y="543"/>
                    </a:lnTo>
                    <a:lnTo>
                      <a:pt x="247" y="552"/>
                    </a:lnTo>
                    <a:lnTo>
                      <a:pt x="243" y="548"/>
                    </a:lnTo>
                    <a:lnTo>
                      <a:pt x="255" y="556"/>
                    </a:lnTo>
                    <a:cubicBezTo>
                      <a:pt x="257" y="557"/>
                      <a:pt x="258" y="559"/>
                      <a:pt x="260" y="560"/>
                    </a:cubicBezTo>
                    <a:lnTo>
                      <a:pt x="272" y="577"/>
                    </a:lnTo>
                    <a:lnTo>
                      <a:pt x="277" y="588"/>
                    </a:lnTo>
                    <a:lnTo>
                      <a:pt x="275" y="584"/>
                    </a:lnTo>
                    <a:lnTo>
                      <a:pt x="277" y="586"/>
                    </a:lnTo>
                    <a:lnTo>
                      <a:pt x="251" y="605"/>
                    </a:lnTo>
                    <a:lnTo>
                      <a:pt x="250" y="603"/>
                    </a:lnTo>
                    <a:lnTo>
                      <a:pt x="249" y="601"/>
                    </a:lnTo>
                    <a:cubicBezTo>
                      <a:pt x="245" y="595"/>
                      <a:pt x="246" y="586"/>
                      <a:pt x="251" y="581"/>
                    </a:cubicBezTo>
                    <a:cubicBezTo>
                      <a:pt x="257" y="575"/>
                      <a:pt x="266" y="575"/>
                      <a:pt x="272" y="580"/>
                    </a:cubicBezTo>
                    <a:lnTo>
                      <a:pt x="276" y="583"/>
                    </a:lnTo>
                    <a:cubicBezTo>
                      <a:pt x="277" y="583"/>
                      <a:pt x="278" y="584"/>
                      <a:pt x="279" y="585"/>
                    </a:cubicBezTo>
                    <a:lnTo>
                      <a:pt x="287" y="595"/>
                    </a:lnTo>
                    <a:lnTo>
                      <a:pt x="294" y="605"/>
                    </a:lnTo>
                    <a:cubicBezTo>
                      <a:pt x="295" y="606"/>
                      <a:pt x="296" y="608"/>
                      <a:pt x="297" y="609"/>
                    </a:cubicBezTo>
                    <a:lnTo>
                      <a:pt x="298" y="612"/>
                    </a:lnTo>
                    <a:lnTo>
                      <a:pt x="290" y="603"/>
                    </a:lnTo>
                    <a:lnTo>
                      <a:pt x="292" y="604"/>
                    </a:lnTo>
                    <a:cubicBezTo>
                      <a:pt x="292" y="605"/>
                      <a:pt x="293" y="605"/>
                      <a:pt x="294" y="605"/>
                    </a:cubicBezTo>
                    <a:lnTo>
                      <a:pt x="304" y="612"/>
                    </a:lnTo>
                    <a:cubicBezTo>
                      <a:pt x="305" y="613"/>
                      <a:pt x="306" y="615"/>
                      <a:pt x="307" y="616"/>
                    </a:cubicBezTo>
                    <a:lnTo>
                      <a:pt x="315" y="627"/>
                    </a:lnTo>
                    <a:lnTo>
                      <a:pt x="306" y="621"/>
                    </a:lnTo>
                    <a:lnTo>
                      <a:pt x="323" y="625"/>
                    </a:lnTo>
                    <a:lnTo>
                      <a:pt x="319" y="624"/>
                    </a:lnTo>
                    <a:lnTo>
                      <a:pt x="341" y="624"/>
                    </a:lnTo>
                    <a:lnTo>
                      <a:pt x="360" y="623"/>
                    </a:lnTo>
                    <a:lnTo>
                      <a:pt x="373" y="621"/>
                    </a:lnTo>
                    <a:lnTo>
                      <a:pt x="380" y="619"/>
                    </a:lnTo>
                    <a:lnTo>
                      <a:pt x="384" y="618"/>
                    </a:lnTo>
                    <a:lnTo>
                      <a:pt x="376" y="645"/>
                    </a:lnTo>
                    <a:lnTo>
                      <a:pt x="375" y="644"/>
                    </a:lnTo>
                    <a:cubicBezTo>
                      <a:pt x="372" y="640"/>
                      <a:pt x="370" y="636"/>
                      <a:pt x="371" y="631"/>
                    </a:cubicBezTo>
                    <a:cubicBezTo>
                      <a:pt x="371" y="627"/>
                      <a:pt x="373" y="622"/>
                      <a:pt x="377" y="620"/>
                    </a:cubicBezTo>
                    <a:lnTo>
                      <a:pt x="381" y="617"/>
                    </a:lnTo>
                    <a:cubicBezTo>
                      <a:pt x="382" y="616"/>
                      <a:pt x="383" y="615"/>
                      <a:pt x="384" y="615"/>
                    </a:cubicBezTo>
                    <a:lnTo>
                      <a:pt x="393" y="611"/>
                    </a:lnTo>
                    <a:lnTo>
                      <a:pt x="406" y="606"/>
                    </a:lnTo>
                    <a:lnTo>
                      <a:pt x="403" y="608"/>
                    </a:lnTo>
                    <a:lnTo>
                      <a:pt x="427" y="592"/>
                    </a:lnTo>
                    <a:lnTo>
                      <a:pt x="439" y="584"/>
                    </a:lnTo>
                    <a:lnTo>
                      <a:pt x="499" y="544"/>
                    </a:lnTo>
                    <a:lnTo>
                      <a:pt x="524" y="528"/>
                    </a:lnTo>
                    <a:lnTo>
                      <a:pt x="536" y="520"/>
                    </a:lnTo>
                    <a:cubicBezTo>
                      <a:pt x="537" y="519"/>
                      <a:pt x="538" y="519"/>
                      <a:pt x="539" y="518"/>
                    </a:cubicBezTo>
                    <a:lnTo>
                      <a:pt x="551" y="514"/>
                    </a:lnTo>
                    <a:lnTo>
                      <a:pt x="548" y="516"/>
                    </a:lnTo>
                    <a:lnTo>
                      <a:pt x="572" y="500"/>
                    </a:lnTo>
                    <a:lnTo>
                      <a:pt x="584" y="492"/>
                    </a:lnTo>
                    <a:cubicBezTo>
                      <a:pt x="585" y="491"/>
                      <a:pt x="586" y="491"/>
                      <a:pt x="587" y="490"/>
                    </a:cubicBezTo>
                    <a:lnTo>
                      <a:pt x="599" y="486"/>
                    </a:lnTo>
                    <a:lnTo>
                      <a:pt x="596" y="488"/>
                    </a:lnTo>
                    <a:lnTo>
                      <a:pt x="608" y="480"/>
                    </a:lnTo>
                    <a:cubicBezTo>
                      <a:pt x="609" y="479"/>
                      <a:pt x="610" y="479"/>
                      <a:pt x="611" y="478"/>
                    </a:cubicBezTo>
                    <a:lnTo>
                      <a:pt x="626" y="473"/>
                    </a:lnTo>
                    <a:lnTo>
                      <a:pt x="635" y="470"/>
                    </a:lnTo>
                    <a:lnTo>
                      <a:pt x="632" y="472"/>
                    </a:lnTo>
                    <a:lnTo>
                      <a:pt x="641" y="466"/>
                    </a:lnTo>
                    <a:lnTo>
                      <a:pt x="646" y="463"/>
                    </a:lnTo>
                    <a:lnTo>
                      <a:pt x="653" y="493"/>
                    </a:lnTo>
                    <a:lnTo>
                      <a:pt x="652" y="493"/>
                    </a:lnTo>
                    <a:lnTo>
                      <a:pt x="650" y="493"/>
                    </a:lnTo>
                    <a:cubicBezTo>
                      <a:pt x="644" y="493"/>
                      <a:pt x="638" y="490"/>
                      <a:pt x="636" y="484"/>
                    </a:cubicBezTo>
                    <a:cubicBezTo>
                      <a:pt x="633" y="478"/>
                      <a:pt x="634" y="471"/>
                      <a:pt x="639" y="467"/>
                    </a:cubicBezTo>
                    <a:lnTo>
                      <a:pt x="649" y="456"/>
                    </a:lnTo>
                    <a:cubicBezTo>
                      <a:pt x="650" y="455"/>
                      <a:pt x="651" y="454"/>
                      <a:pt x="652" y="453"/>
                    </a:cubicBezTo>
                    <a:lnTo>
                      <a:pt x="664" y="445"/>
                    </a:lnTo>
                    <a:lnTo>
                      <a:pt x="656" y="459"/>
                    </a:lnTo>
                    <a:lnTo>
                      <a:pt x="655" y="438"/>
                    </a:lnTo>
                    <a:lnTo>
                      <a:pt x="655" y="433"/>
                    </a:lnTo>
                    <a:lnTo>
                      <a:pt x="679" y="444"/>
                    </a:lnTo>
                    <a:lnTo>
                      <a:pt x="673" y="448"/>
                    </a:lnTo>
                    <a:lnTo>
                      <a:pt x="658" y="459"/>
                    </a:lnTo>
                    <a:close/>
                    <a:moveTo>
                      <a:pt x="656" y="421"/>
                    </a:moveTo>
                    <a:lnTo>
                      <a:pt x="662" y="417"/>
                    </a:lnTo>
                    <a:cubicBezTo>
                      <a:pt x="666" y="414"/>
                      <a:pt x="672" y="414"/>
                      <a:pt x="677" y="416"/>
                    </a:cubicBezTo>
                    <a:cubicBezTo>
                      <a:pt x="682" y="418"/>
                      <a:pt x="686" y="423"/>
                      <a:pt x="686" y="428"/>
                    </a:cubicBezTo>
                    <a:lnTo>
                      <a:pt x="687" y="437"/>
                    </a:lnTo>
                    <a:lnTo>
                      <a:pt x="688" y="458"/>
                    </a:lnTo>
                    <a:cubicBezTo>
                      <a:pt x="689" y="463"/>
                      <a:pt x="686" y="469"/>
                      <a:pt x="681" y="472"/>
                    </a:cubicBezTo>
                    <a:lnTo>
                      <a:pt x="669" y="480"/>
                    </a:lnTo>
                    <a:lnTo>
                      <a:pt x="672" y="477"/>
                    </a:lnTo>
                    <a:lnTo>
                      <a:pt x="662" y="488"/>
                    </a:lnTo>
                    <a:lnTo>
                      <a:pt x="650" y="461"/>
                    </a:lnTo>
                    <a:lnTo>
                      <a:pt x="652" y="461"/>
                    </a:lnTo>
                    <a:lnTo>
                      <a:pt x="653" y="461"/>
                    </a:lnTo>
                    <a:cubicBezTo>
                      <a:pt x="661" y="461"/>
                      <a:pt x="667" y="467"/>
                      <a:pt x="669" y="474"/>
                    </a:cubicBezTo>
                    <a:cubicBezTo>
                      <a:pt x="671" y="481"/>
                      <a:pt x="667" y="488"/>
                      <a:pt x="661" y="492"/>
                    </a:cubicBezTo>
                    <a:lnTo>
                      <a:pt x="658" y="493"/>
                    </a:lnTo>
                    <a:lnTo>
                      <a:pt x="649" y="499"/>
                    </a:lnTo>
                    <a:cubicBezTo>
                      <a:pt x="648" y="500"/>
                      <a:pt x="647" y="500"/>
                      <a:pt x="646" y="501"/>
                    </a:cubicBezTo>
                    <a:lnTo>
                      <a:pt x="637" y="504"/>
                    </a:lnTo>
                    <a:lnTo>
                      <a:pt x="622" y="509"/>
                    </a:lnTo>
                    <a:lnTo>
                      <a:pt x="625" y="507"/>
                    </a:lnTo>
                    <a:lnTo>
                      <a:pt x="613" y="515"/>
                    </a:lnTo>
                    <a:cubicBezTo>
                      <a:pt x="612" y="516"/>
                      <a:pt x="611" y="516"/>
                      <a:pt x="610" y="517"/>
                    </a:cubicBezTo>
                    <a:lnTo>
                      <a:pt x="598" y="521"/>
                    </a:lnTo>
                    <a:lnTo>
                      <a:pt x="601" y="519"/>
                    </a:lnTo>
                    <a:lnTo>
                      <a:pt x="589" y="527"/>
                    </a:lnTo>
                    <a:lnTo>
                      <a:pt x="565" y="543"/>
                    </a:lnTo>
                    <a:cubicBezTo>
                      <a:pt x="564" y="544"/>
                      <a:pt x="563" y="544"/>
                      <a:pt x="562" y="545"/>
                    </a:cubicBezTo>
                    <a:lnTo>
                      <a:pt x="550" y="549"/>
                    </a:lnTo>
                    <a:lnTo>
                      <a:pt x="553" y="547"/>
                    </a:lnTo>
                    <a:lnTo>
                      <a:pt x="541" y="555"/>
                    </a:lnTo>
                    <a:lnTo>
                      <a:pt x="516" y="571"/>
                    </a:lnTo>
                    <a:lnTo>
                      <a:pt x="456" y="611"/>
                    </a:lnTo>
                    <a:lnTo>
                      <a:pt x="444" y="619"/>
                    </a:lnTo>
                    <a:lnTo>
                      <a:pt x="420" y="635"/>
                    </a:lnTo>
                    <a:cubicBezTo>
                      <a:pt x="419" y="636"/>
                      <a:pt x="418" y="636"/>
                      <a:pt x="417" y="637"/>
                    </a:cubicBezTo>
                    <a:lnTo>
                      <a:pt x="406" y="640"/>
                    </a:lnTo>
                    <a:lnTo>
                      <a:pt x="397" y="644"/>
                    </a:lnTo>
                    <a:lnTo>
                      <a:pt x="400" y="642"/>
                    </a:lnTo>
                    <a:lnTo>
                      <a:pt x="396" y="645"/>
                    </a:lnTo>
                    <a:lnTo>
                      <a:pt x="398" y="621"/>
                    </a:lnTo>
                    <a:lnTo>
                      <a:pt x="399" y="622"/>
                    </a:lnTo>
                    <a:cubicBezTo>
                      <a:pt x="403" y="626"/>
                      <a:pt x="404" y="632"/>
                      <a:pt x="403" y="638"/>
                    </a:cubicBezTo>
                    <a:cubicBezTo>
                      <a:pt x="401" y="643"/>
                      <a:pt x="397" y="648"/>
                      <a:pt x="391" y="649"/>
                    </a:cubicBezTo>
                    <a:lnTo>
                      <a:pt x="387" y="650"/>
                    </a:lnTo>
                    <a:lnTo>
                      <a:pt x="378" y="652"/>
                    </a:lnTo>
                    <a:lnTo>
                      <a:pt x="363" y="654"/>
                    </a:lnTo>
                    <a:lnTo>
                      <a:pt x="341" y="656"/>
                    </a:lnTo>
                    <a:lnTo>
                      <a:pt x="319" y="656"/>
                    </a:lnTo>
                    <a:cubicBezTo>
                      <a:pt x="318" y="656"/>
                      <a:pt x="317" y="656"/>
                      <a:pt x="316" y="656"/>
                    </a:cubicBezTo>
                    <a:lnTo>
                      <a:pt x="299" y="652"/>
                    </a:lnTo>
                    <a:cubicBezTo>
                      <a:pt x="295" y="651"/>
                      <a:pt x="292" y="649"/>
                      <a:pt x="290" y="646"/>
                    </a:cubicBezTo>
                    <a:lnTo>
                      <a:pt x="282" y="635"/>
                    </a:lnTo>
                    <a:lnTo>
                      <a:pt x="285" y="639"/>
                    </a:lnTo>
                    <a:lnTo>
                      <a:pt x="275" y="632"/>
                    </a:lnTo>
                    <a:lnTo>
                      <a:pt x="277" y="633"/>
                    </a:lnTo>
                    <a:lnTo>
                      <a:pt x="275" y="632"/>
                    </a:lnTo>
                    <a:cubicBezTo>
                      <a:pt x="272" y="630"/>
                      <a:pt x="269" y="627"/>
                      <a:pt x="267" y="623"/>
                    </a:cubicBezTo>
                    <a:lnTo>
                      <a:pt x="266" y="620"/>
                    </a:lnTo>
                    <a:lnTo>
                      <a:pt x="269" y="624"/>
                    </a:lnTo>
                    <a:lnTo>
                      <a:pt x="262" y="615"/>
                    </a:lnTo>
                    <a:lnTo>
                      <a:pt x="254" y="605"/>
                    </a:lnTo>
                    <a:lnTo>
                      <a:pt x="257" y="608"/>
                    </a:lnTo>
                    <a:lnTo>
                      <a:pt x="253" y="605"/>
                    </a:lnTo>
                    <a:lnTo>
                      <a:pt x="276" y="584"/>
                    </a:lnTo>
                    <a:lnTo>
                      <a:pt x="279" y="588"/>
                    </a:lnTo>
                    <a:lnTo>
                      <a:pt x="280" y="590"/>
                    </a:lnTo>
                    <a:cubicBezTo>
                      <a:pt x="283" y="597"/>
                      <a:pt x="281" y="606"/>
                      <a:pt x="275" y="610"/>
                    </a:cubicBezTo>
                    <a:cubicBezTo>
                      <a:pt x="268" y="615"/>
                      <a:pt x="260" y="614"/>
                      <a:pt x="254" y="609"/>
                    </a:cubicBezTo>
                    <a:lnTo>
                      <a:pt x="252" y="607"/>
                    </a:lnTo>
                    <a:cubicBezTo>
                      <a:pt x="251" y="606"/>
                      <a:pt x="250" y="605"/>
                      <a:pt x="249" y="603"/>
                    </a:cubicBezTo>
                    <a:lnTo>
                      <a:pt x="245" y="596"/>
                    </a:lnTo>
                    <a:lnTo>
                      <a:pt x="233" y="579"/>
                    </a:lnTo>
                    <a:lnTo>
                      <a:pt x="238" y="583"/>
                    </a:lnTo>
                    <a:lnTo>
                      <a:pt x="226" y="575"/>
                    </a:lnTo>
                    <a:cubicBezTo>
                      <a:pt x="224" y="574"/>
                      <a:pt x="223" y="573"/>
                      <a:pt x="222" y="571"/>
                    </a:cubicBezTo>
                    <a:lnTo>
                      <a:pt x="215" y="562"/>
                    </a:lnTo>
                    <a:cubicBezTo>
                      <a:pt x="214" y="561"/>
                      <a:pt x="213" y="559"/>
                      <a:pt x="212" y="558"/>
                    </a:cubicBezTo>
                    <a:lnTo>
                      <a:pt x="211" y="555"/>
                    </a:lnTo>
                    <a:cubicBezTo>
                      <a:pt x="209" y="549"/>
                      <a:pt x="211" y="543"/>
                      <a:pt x="214" y="539"/>
                    </a:cubicBezTo>
                    <a:cubicBezTo>
                      <a:pt x="218" y="535"/>
                      <a:pt x="224" y="533"/>
                      <a:pt x="230" y="534"/>
                    </a:cubicBezTo>
                    <a:lnTo>
                      <a:pt x="235" y="535"/>
                    </a:lnTo>
                    <a:lnTo>
                      <a:pt x="239" y="536"/>
                    </a:lnTo>
                    <a:lnTo>
                      <a:pt x="223" y="561"/>
                    </a:lnTo>
                    <a:lnTo>
                      <a:pt x="220" y="558"/>
                    </a:lnTo>
                    <a:lnTo>
                      <a:pt x="212" y="550"/>
                    </a:lnTo>
                    <a:lnTo>
                      <a:pt x="202" y="542"/>
                    </a:lnTo>
                    <a:lnTo>
                      <a:pt x="220" y="544"/>
                    </a:lnTo>
                    <a:lnTo>
                      <a:pt x="218" y="545"/>
                    </a:lnTo>
                    <a:cubicBezTo>
                      <a:pt x="210" y="549"/>
                      <a:pt x="200" y="546"/>
                      <a:pt x="196" y="538"/>
                    </a:cubicBezTo>
                    <a:lnTo>
                      <a:pt x="195" y="534"/>
                    </a:lnTo>
                    <a:lnTo>
                      <a:pt x="193" y="531"/>
                    </a:lnTo>
                    <a:lnTo>
                      <a:pt x="188" y="521"/>
                    </a:lnTo>
                    <a:lnTo>
                      <a:pt x="194" y="527"/>
                    </a:lnTo>
                    <a:lnTo>
                      <a:pt x="182" y="519"/>
                    </a:lnTo>
                    <a:cubicBezTo>
                      <a:pt x="181" y="518"/>
                      <a:pt x="180" y="518"/>
                      <a:pt x="180" y="517"/>
                    </a:cubicBezTo>
                    <a:lnTo>
                      <a:pt x="168" y="506"/>
                    </a:lnTo>
                    <a:cubicBezTo>
                      <a:pt x="167" y="505"/>
                      <a:pt x="166" y="505"/>
                      <a:pt x="165" y="504"/>
                    </a:cubicBezTo>
                    <a:lnTo>
                      <a:pt x="156" y="491"/>
                    </a:lnTo>
                    <a:lnTo>
                      <a:pt x="166" y="497"/>
                    </a:lnTo>
                    <a:lnTo>
                      <a:pt x="154" y="494"/>
                    </a:lnTo>
                    <a:cubicBezTo>
                      <a:pt x="150" y="493"/>
                      <a:pt x="146" y="491"/>
                      <a:pt x="144" y="487"/>
                    </a:cubicBezTo>
                    <a:lnTo>
                      <a:pt x="136" y="475"/>
                    </a:lnTo>
                    <a:lnTo>
                      <a:pt x="138" y="478"/>
                    </a:lnTo>
                    <a:lnTo>
                      <a:pt x="126" y="466"/>
                    </a:lnTo>
                    <a:lnTo>
                      <a:pt x="132" y="470"/>
                    </a:lnTo>
                    <a:lnTo>
                      <a:pt x="120" y="466"/>
                    </a:lnTo>
                    <a:cubicBezTo>
                      <a:pt x="117" y="465"/>
                      <a:pt x="114" y="462"/>
                      <a:pt x="112" y="459"/>
                    </a:cubicBezTo>
                    <a:lnTo>
                      <a:pt x="104" y="447"/>
                    </a:lnTo>
                    <a:lnTo>
                      <a:pt x="109" y="452"/>
                    </a:lnTo>
                    <a:lnTo>
                      <a:pt x="97" y="444"/>
                    </a:lnTo>
                    <a:lnTo>
                      <a:pt x="100" y="446"/>
                    </a:lnTo>
                    <a:lnTo>
                      <a:pt x="88" y="442"/>
                    </a:lnTo>
                    <a:cubicBezTo>
                      <a:pt x="87" y="441"/>
                      <a:pt x="86" y="441"/>
                      <a:pt x="85" y="440"/>
                    </a:cubicBezTo>
                    <a:lnTo>
                      <a:pt x="65" y="428"/>
                    </a:lnTo>
                    <a:cubicBezTo>
                      <a:pt x="64" y="428"/>
                      <a:pt x="63" y="427"/>
                      <a:pt x="62" y="426"/>
                    </a:cubicBezTo>
                    <a:lnTo>
                      <a:pt x="46" y="410"/>
                    </a:lnTo>
                    <a:lnTo>
                      <a:pt x="52" y="414"/>
                    </a:lnTo>
                    <a:lnTo>
                      <a:pt x="43" y="411"/>
                    </a:lnTo>
                    <a:lnTo>
                      <a:pt x="40" y="410"/>
                    </a:lnTo>
                    <a:cubicBezTo>
                      <a:pt x="34" y="407"/>
                      <a:pt x="29" y="401"/>
                      <a:pt x="29" y="394"/>
                    </a:cubicBezTo>
                    <a:lnTo>
                      <a:pt x="29" y="393"/>
                    </a:lnTo>
                    <a:lnTo>
                      <a:pt x="37" y="407"/>
                    </a:lnTo>
                    <a:lnTo>
                      <a:pt x="35" y="405"/>
                    </a:lnTo>
                    <a:lnTo>
                      <a:pt x="26" y="400"/>
                    </a:lnTo>
                    <a:lnTo>
                      <a:pt x="31" y="402"/>
                    </a:lnTo>
                    <a:lnTo>
                      <a:pt x="24" y="401"/>
                    </a:lnTo>
                    <a:cubicBezTo>
                      <a:pt x="23" y="401"/>
                      <a:pt x="21" y="401"/>
                      <a:pt x="19" y="400"/>
                    </a:cubicBezTo>
                    <a:lnTo>
                      <a:pt x="13" y="397"/>
                    </a:lnTo>
                    <a:cubicBezTo>
                      <a:pt x="9" y="394"/>
                      <a:pt x="5" y="390"/>
                      <a:pt x="5" y="385"/>
                    </a:cubicBezTo>
                    <a:lnTo>
                      <a:pt x="1" y="364"/>
                    </a:lnTo>
                    <a:lnTo>
                      <a:pt x="0" y="343"/>
                    </a:lnTo>
                    <a:cubicBezTo>
                      <a:pt x="0" y="341"/>
                      <a:pt x="1" y="339"/>
                      <a:pt x="1" y="337"/>
                    </a:cubicBezTo>
                    <a:lnTo>
                      <a:pt x="5" y="329"/>
                    </a:lnTo>
                    <a:lnTo>
                      <a:pt x="10" y="316"/>
                    </a:lnTo>
                    <a:lnTo>
                      <a:pt x="14" y="300"/>
                    </a:lnTo>
                    <a:cubicBezTo>
                      <a:pt x="15" y="296"/>
                      <a:pt x="17" y="293"/>
                      <a:pt x="20" y="290"/>
                    </a:cubicBezTo>
                    <a:lnTo>
                      <a:pt x="30" y="283"/>
                    </a:lnTo>
                    <a:lnTo>
                      <a:pt x="28" y="285"/>
                    </a:lnTo>
                    <a:lnTo>
                      <a:pt x="31" y="282"/>
                    </a:lnTo>
                    <a:lnTo>
                      <a:pt x="27" y="289"/>
                    </a:lnTo>
                    <a:lnTo>
                      <a:pt x="29" y="281"/>
                    </a:lnTo>
                    <a:lnTo>
                      <a:pt x="34" y="266"/>
                    </a:lnTo>
                    <a:cubicBezTo>
                      <a:pt x="35" y="265"/>
                      <a:pt x="35" y="264"/>
                      <a:pt x="36" y="263"/>
                    </a:cubicBezTo>
                    <a:lnTo>
                      <a:pt x="43" y="253"/>
                    </a:lnTo>
                    <a:lnTo>
                      <a:pt x="46" y="249"/>
                    </a:lnTo>
                    <a:lnTo>
                      <a:pt x="70" y="270"/>
                    </a:lnTo>
                    <a:lnTo>
                      <a:pt x="69" y="271"/>
                    </a:lnTo>
                    <a:cubicBezTo>
                      <a:pt x="68" y="272"/>
                      <a:pt x="66" y="273"/>
                      <a:pt x="65" y="274"/>
                    </a:cubicBezTo>
                    <a:lnTo>
                      <a:pt x="63" y="275"/>
                    </a:lnTo>
                    <a:cubicBezTo>
                      <a:pt x="56" y="278"/>
                      <a:pt x="49" y="277"/>
                      <a:pt x="44" y="272"/>
                    </a:cubicBezTo>
                    <a:cubicBezTo>
                      <a:pt x="39" y="267"/>
                      <a:pt x="38" y="259"/>
                      <a:pt x="41" y="253"/>
                    </a:cubicBezTo>
                    <a:lnTo>
                      <a:pt x="43" y="250"/>
                    </a:lnTo>
                    <a:lnTo>
                      <a:pt x="47" y="241"/>
                    </a:lnTo>
                    <a:cubicBezTo>
                      <a:pt x="47" y="240"/>
                      <a:pt x="48" y="239"/>
                      <a:pt x="48" y="239"/>
                    </a:cubicBezTo>
                    <a:lnTo>
                      <a:pt x="56" y="227"/>
                    </a:lnTo>
                    <a:lnTo>
                      <a:pt x="54" y="230"/>
                    </a:lnTo>
                    <a:lnTo>
                      <a:pt x="58" y="218"/>
                    </a:lnTo>
                    <a:cubicBezTo>
                      <a:pt x="59" y="217"/>
                      <a:pt x="60" y="215"/>
                      <a:pt x="61" y="214"/>
                    </a:cubicBezTo>
                    <a:lnTo>
                      <a:pt x="67" y="206"/>
                    </a:lnTo>
                    <a:cubicBezTo>
                      <a:pt x="67" y="205"/>
                      <a:pt x="68" y="205"/>
                      <a:pt x="68" y="204"/>
                    </a:cubicBezTo>
                    <a:lnTo>
                      <a:pt x="72" y="200"/>
                    </a:lnTo>
                    <a:cubicBezTo>
                      <a:pt x="75" y="197"/>
                      <a:pt x="79" y="195"/>
                      <a:pt x="83" y="195"/>
                    </a:cubicBezTo>
                    <a:lnTo>
                      <a:pt x="85" y="195"/>
                    </a:lnTo>
                    <a:lnTo>
                      <a:pt x="70" y="206"/>
                    </a:lnTo>
                    <a:lnTo>
                      <a:pt x="74" y="194"/>
                    </a:lnTo>
                    <a:cubicBezTo>
                      <a:pt x="75" y="193"/>
                      <a:pt x="75" y="192"/>
                      <a:pt x="76" y="190"/>
                    </a:cubicBezTo>
                    <a:lnTo>
                      <a:pt x="83" y="180"/>
                    </a:lnTo>
                    <a:lnTo>
                      <a:pt x="82" y="182"/>
                    </a:lnTo>
                    <a:lnTo>
                      <a:pt x="84" y="178"/>
                    </a:lnTo>
                    <a:lnTo>
                      <a:pt x="83" y="180"/>
                    </a:lnTo>
                    <a:lnTo>
                      <a:pt x="85" y="174"/>
                    </a:lnTo>
                    <a:lnTo>
                      <a:pt x="90" y="159"/>
                    </a:lnTo>
                    <a:cubicBezTo>
                      <a:pt x="91" y="158"/>
                      <a:pt x="91" y="157"/>
                      <a:pt x="92" y="156"/>
                    </a:cubicBezTo>
                    <a:lnTo>
                      <a:pt x="100" y="143"/>
                    </a:lnTo>
                    <a:lnTo>
                      <a:pt x="110" y="129"/>
                    </a:lnTo>
                    <a:lnTo>
                      <a:pt x="115" y="122"/>
                    </a:lnTo>
                    <a:lnTo>
                      <a:pt x="114" y="124"/>
                    </a:lnTo>
                    <a:lnTo>
                      <a:pt x="116" y="120"/>
                    </a:lnTo>
                    <a:lnTo>
                      <a:pt x="115" y="123"/>
                    </a:lnTo>
                    <a:lnTo>
                      <a:pt x="118" y="112"/>
                    </a:lnTo>
                    <a:cubicBezTo>
                      <a:pt x="118" y="111"/>
                      <a:pt x="119" y="109"/>
                      <a:pt x="120" y="108"/>
                    </a:cubicBezTo>
                    <a:lnTo>
                      <a:pt x="127" y="98"/>
                    </a:lnTo>
                    <a:lnTo>
                      <a:pt x="130" y="94"/>
                    </a:lnTo>
                    <a:cubicBezTo>
                      <a:pt x="134" y="88"/>
                      <a:pt x="141" y="86"/>
                      <a:pt x="148" y="88"/>
                    </a:cubicBezTo>
                    <a:cubicBezTo>
                      <a:pt x="154" y="90"/>
                      <a:pt x="158" y="97"/>
                      <a:pt x="158" y="103"/>
                    </a:cubicBezTo>
                    <a:lnTo>
                      <a:pt x="158" y="104"/>
                    </a:lnTo>
                    <a:cubicBezTo>
                      <a:pt x="158" y="111"/>
                      <a:pt x="155" y="116"/>
                      <a:pt x="150" y="119"/>
                    </a:cubicBezTo>
                    <a:lnTo>
                      <a:pt x="148" y="120"/>
                    </a:lnTo>
                    <a:cubicBezTo>
                      <a:pt x="142" y="123"/>
                      <a:pt x="135" y="122"/>
                      <a:pt x="130" y="118"/>
                    </a:cubicBezTo>
                    <a:cubicBezTo>
                      <a:pt x="126" y="114"/>
                      <a:pt x="123" y="108"/>
                      <a:pt x="125" y="102"/>
                    </a:cubicBezTo>
                    <a:lnTo>
                      <a:pt x="126" y="98"/>
                    </a:lnTo>
                    <a:cubicBezTo>
                      <a:pt x="126" y="97"/>
                      <a:pt x="126" y="96"/>
                      <a:pt x="127" y="95"/>
                    </a:cubicBezTo>
                    <a:lnTo>
                      <a:pt x="131" y="86"/>
                    </a:lnTo>
                    <a:cubicBezTo>
                      <a:pt x="131" y="85"/>
                      <a:pt x="132" y="84"/>
                      <a:pt x="132" y="84"/>
                    </a:cubicBezTo>
                    <a:lnTo>
                      <a:pt x="140" y="72"/>
                    </a:lnTo>
                    <a:lnTo>
                      <a:pt x="138" y="75"/>
                    </a:lnTo>
                    <a:lnTo>
                      <a:pt x="142" y="63"/>
                    </a:lnTo>
                    <a:cubicBezTo>
                      <a:pt x="143" y="62"/>
                      <a:pt x="143" y="62"/>
                      <a:pt x="143" y="61"/>
                    </a:cubicBezTo>
                    <a:lnTo>
                      <a:pt x="148" y="52"/>
                    </a:lnTo>
                    <a:lnTo>
                      <a:pt x="150" y="48"/>
                    </a:lnTo>
                    <a:cubicBezTo>
                      <a:pt x="152" y="44"/>
                      <a:pt x="157" y="40"/>
                      <a:pt x="162" y="40"/>
                    </a:cubicBezTo>
                    <a:cubicBezTo>
                      <a:pt x="167" y="39"/>
                      <a:pt x="172" y="41"/>
                      <a:pt x="176" y="44"/>
                    </a:cubicBezTo>
                    <a:lnTo>
                      <a:pt x="177" y="45"/>
                    </a:lnTo>
                    <a:lnTo>
                      <a:pt x="150" y="53"/>
                    </a:lnTo>
                    <a:lnTo>
                      <a:pt x="151" y="47"/>
                    </a:lnTo>
                    <a:lnTo>
                      <a:pt x="154" y="39"/>
                    </a:lnTo>
                    <a:lnTo>
                      <a:pt x="155" y="36"/>
                    </a:lnTo>
                    <a:cubicBezTo>
                      <a:pt x="156" y="35"/>
                      <a:pt x="156" y="34"/>
                      <a:pt x="157" y="34"/>
                    </a:cubicBezTo>
                    <a:lnTo>
                      <a:pt x="161" y="27"/>
                    </a:lnTo>
                    <a:cubicBezTo>
                      <a:pt x="161" y="26"/>
                      <a:pt x="161" y="25"/>
                      <a:pt x="162" y="25"/>
                    </a:cubicBezTo>
                    <a:lnTo>
                      <a:pt x="173" y="11"/>
                    </a:lnTo>
                    <a:cubicBezTo>
                      <a:pt x="175" y="8"/>
                      <a:pt x="179" y="5"/>
                      <a:pt x="183" y="5"/>
                    </a:cubicBezTo>
                    <a:lnTo>
                      <a:pt x="201" y="1"/>
                    </a:lnTo>
                    <a:lnTo>
                      <a:pt x="218" y="0"/>
                    </a:lnTo>
                    <a:cubicBezTo>
                      <a:pt x="220" y="0"/>
                      <a:pt x="222" y="1"/>
                      <a:pt x="224" y="1"/>
                    </a:cubicBezTo>
                    <a:lnTo>
                      <a:pt x="236" y="5"/>
                    </a:lnTo>
                    <a:lnTo>
                      <a:pt x="248" y="9"/>
                    </a:lnTo>
                    <a:lnTo>
                      <a:pt x="261" y="14"/>
                    </a:lnTo>
                    <a:lnTo>
                      <a:pt x="268" y="16"/>
                    </a:lnTo>
                    <a:cubicBezTo>
                      <a:pt x="269" y="17"/>
                      <a:pt x="271" y="17"/>
                      <a:pt x="272" y="18"/>
                    </a:cubicBezTo>
                    <a:lnTo>
                      <a:pt x="275" y="20"/>
                    </a:lnTo>
                    <a:cubicBezTo>
                      <a:pt x="276" y="21"/>
                      <a:pt x="277" y="21"/>
                      <a:pt x="278" y="22"/>
                    </a:cubicBezTo>
                    <a:lnTo>
                      <a:pt x="281" y="25"/>
                    </a:lnTo>
                    <a:lnTo>
                      <a:pt x="277" y="23"/>
                    </a:lnTo>
                    <a:lnTo>
                      <a:pt x="284" y="27"/>
                    </a:lnTo>
                    <a:lnTo>
                      <a:pt x="297" y="34"/>
                    </a:lnTo>
                    <a:lnTo>
                      <a:pt x="308" y="39"/>
                    </a:lnTo>
                    <a:lnTo>
                      <a:pt x="290" y="42"/>
                    </a:lnTo>
                    <a:lnTo>
                      <a:pt x="291" y="41"/>
                    </a:lnTo>
                    <a:cubicBezTo>
                      <a:pt x="297" y="35"/>
                      <a:pt x="308" y="35"/>
                      <a:pt x="314" y="41"/>
                    </a:cubicBezTo>
                    <a:lnTo>
                      <a:pt x="315" y="42"/>
                    </a:lnTo>
                    <a:lnTo>
                      <a:pt x="326" y="53"/>
                    </a:lnTo>
                    <a:lnTo>
                      <a:pt x="320" y="50"/>
                    </a:lnTo>
                    <a:lnTo>
                      <a:pt x="333" y="55"/>
                    </a:lnTo>
                    <a:cubicBezTo>
                      <a:pt x="334" y="55"/>
                      <a:pt x="335" y="55"/>
                      <a:pt x="336" y="56"/>
                    </a:cubicBezTo>
                    <a:lnTo>
                      <a:pt x="347" y="63"/>
                    </a:lnTo>
                    <a:cubicBezTo>
                      <a:pt x="350" y="65"/>
                      <a:pt x="352" y="68"/>
                      <a:pt x="354" y="71"/>
                    </a:cubicBezTo>
                    <a:lnTo>
                      <a:pt x="358" y="83"/>
                    </a:lnTo>
                    <a:lnTo>
                      <a:pt x="347" y="73"/>
                    </a:lnTo>
                    <a:lnTo>
                      <a:pt x="358" y="76"/>
                    </a:lnTo>
                    <a:lnTo>
                      <a:pt x="361" y="77"/>
                    </a:lnTo>
                    <a:cubicBezTo>
                      <a:pt x="363" y="78"/>
                      <a:pt x="365" y="79"/>
                      <a:pt x="367" y="81"/>
                    </a:cubicBezTo>
                    <a:lnTo>
                      <a:pt x="370" y="84"/>
                    </a:lnTo>
                    <a:lnTo>
                      <a:pt x="379" y="93"/>
                    </a:lnTo>
                    <a:lnTo>
                      <a:pt x="376" y="91"/>
                    </a:lnTo>
                    <a:lnTo>
                      <a:pt x="388" y="99"/>
                    </a:lnTo>
                    <a:cubicBezTo>
                      <a:pt x="389" y="100"/>
                      <a:pt x="390" y="100"/>
                      <a:pt x="391" y="101"/>
                    </a:cubicBezTo>
                    <a:lnTo>
                      <a:pt x="403" y="113"/>
                    </a:lnTo>
                    <a:lnTo>
                      <a:pt x="400" y="111"/>
                    </a:lnTo>
                    <a:lnTo>
                      <a:pt x="412" y="119"/>
                    </a:lnTo>
                    <a:cubicBezTo>
                      <a:pt x="414" y="120"/>
                      <a:pt x="416" y="122"/>
                      <a:pt x="417" y="124"/>
                    </a:cubicBezTo>
                    <a:lnTo>
                      <a:pt x="425" y="136"/>
                    </a:lnTo>
                    <a:lnTo>
                      <a:pt x="420" y="131"/>
                    </a:lnTo>
                    <a:lnTo>
                      <a:pt x="422" y="132"/>
                    </a:lnTo>
                    <a:lnTo>
                      <a:pt x="428" y="135"/>
                    </a:lnTo>
                    <a:cubicBezTo>
                      <a:pt x="428" y="136"/>
                      <a:pt x="429" y="136"/>
                      <a:pt x="430" y="137"/>
                    </a:cubicBezTo>
                    <a:lnTo>
                      <a:pt x="445" y="148"/>
                    </a:lnTo>
                    <a:cubicBezTo>
                      <a:pt x="446" y="149"/>
                      <a:pt x="447" y="150"/>
                      <a:pt x="448" y="151"/>
                    </a:cubicBezTo>
                    <a:lnTo>
                      <a:pt x="456" y="162"/>
                    </a:lnTo>
                    <a:lnTo>
                      <a:pt x="452" y="158"/>
                    </a:lnTo>
                    <a:lnTo>
                      <a:pt x="455" y="160"/>
                    </a:lnTo>
                    <a:lnTo>
                      <a:pt x="461" y="164"/>
                    </a:lnTo>
                    <a:lnTo>
                      <a:pt x="476" y="174"/>
                    </a:lnTo>
                    <a:cubicBezTo>
                      <a:pt x="477" y="175"/>
                      <a:pt x="478" y="175"/>
                      <a:pt x="479" y="176"/>
                    </a:cubicBezTo>
                    <a:lnTo>
                      <a:pt x="489" y="187"/>
                    </a:lnTo>
                    <a:lnTo>
                      <a:pt x="498" y="194"/>
                    </a:lnTo>
                    <a:lnTo>
                      <a:pt x="502" y="197"/>
                    </a:lnTo>
                    <a:lnTo>
                      <a:pt x="477" y="215"/>
                    </a:lnTo>
                    <a:lnTo>
                      <a:pt x="476" y="212"/>
                    </a:lnTo>
                    <a:lnTo>
                      <a:pt x="484" y="221"/>
                    </a:lnTo>
                    <a:lnTo>
                      <a:pt x="482" y="220"/>
                    </a:lnTo>
                    <a:lnTo>
                      <a:pt x="501" y="194"/>
                    </a:lnTo>
                    <a:lnTo>
                      <a:pt x="505" y="198"/>
                    </a:lnTo>
                    <a:lnTo>
                      <a:pt x="514" y="208"/>
                    </a:lnTo>
                    <a:lnTo>
                      <a:pt x="527" y="220"/>
                    </a:lnTo>
                    <a:lnTo>
                      <a:pt x="535" y="226"/>
                    </a:lnTo>
                    <a:lnTo>
                      <a:pt x="525" y="222"/>
                    </a:lnTo>
                    <a:lnTo>
                      <a:pt x="529" y="222"/>
                    </a:lnTo>
                    <a:lnTo>
                      <a:pt x="514" y="244"/>
                    </a:lnTo>
                    <a:lnTo>
                      <a:pt x="513" y="241"/>
                    </a:lnTo>
                    <a:cubicBezTo>
                      <a:pt x="511" y="233"/>
                      <a:pt x="514" y="225"/>
                      <a:pt x="521" y="221"/>
                    </a:cubicBezTo>
                    <a:cubicBezTo>
                      <a:pt x="529" y="218"/>
                      <a:pt x="537" y="220"/>
                      <a:pt x="542" y="227"/>
                    </a:cubicBezTo>
                    <a:lnTo>
                      <a:pt x="544" y="230"/>
                    </a:lnTo>
                    <a:lnTo>
                      <a:pt x="550" y="239"/>
                    </a:lnTo>
                    <a:lnTo>
                      <a:pt x="545" y="234"/>
                    </a:lnTo>
                    <a:lnTo>
                      <a:pt x="557" y="242"/>
                    </a:lnTo>
                    <a:cubicBezTo>
                      <a:pt x="558" y="243"/>
                      <a:pt x="560" y="244"/>
                      <a:pt x="560" y="245"/>
                    </a:cubicBezTo>
                    <a:lnTo>
                      <a:pt x="568" y="253"/>
                    </a:lnTo>
                    <a:lnTo>
                      <a:pt x="571" y="256"/>
                    </a:lnTo>
                    <a:cubicBezTo>
                      <a:pt x="576" y="261"/>
                      <a:pt x="577" y="269"/>
                      <a:pt x="573" y="275"/>
                    </a:cubicBezTo>
                    <a:cubicBezTo>
                      <a:pt x="570" y="282"/>
                      <a:pt x="563" y="285"/>
                      <a:pt x="556" y="283"/>
                    </a:cubicBezTo>
                    <a:lnTo>
                      <a:pt x="552" y="282"/>
                    </a:lnTo>
                    <a:lnTo>
                      <a:pt x="555" y="282"/>
                    </a:lnTo>
                    <a:lnTo>
                      <a:pt x="552" y="282"/>
                    </a:lnTo>
                    <a:lnTo>
                      <a:pt x="562" y="254"/>
                    </a:lnTo>
                    <a:lnTo>
                      <a:pt x="568" y="258"/>
                    </a:lnTo>
                    <a:lnTo>
                      <a:pt x="577" y="266"/>
                    </a:lnTo>
                    <a:lnTo>
                      <a:pt x="589" y="274"/>
                    </a:lnTo>
                    <a:cubicBezTo>
                      <a:pt x="591" y="275"/>
                      <a:pt x="593" y="277"/>
                      <a:pt x="594" y="279"/>
                    </a:cubicBezTo>
                    <a:lnTo>
                      <a:pt x="602" y="291"/>
                    </a:lnTo>
                    <a:lnTo>
                      <a:pt x="610" y="302"/>
                    </a:lnTo>
                    <a:lnTo>
                      <a:pt x="634" y="337"/>
                    </a:lnTo>
                    <a:cubicBezTo>
                      <a:pt x="635" y="339"/>
                      <a:pt x="635" y="340"/>
                      <a:pt x="636" y="341"/>
                    </a:cubicBezTo>
                    <a:lnTo>
                      <a:pt x="644" y="365"/>
                    </a:lnTo>
                    <a:lnTo>
                      <a:pt x="642" y="362"/>
                    </a:lnTo>
                    <a:lnTo>
                      <a:pt x="650" y="374"/>
                    </a:lnTo>
                    <a:cubicBezTo>
                      <a:pt x="650" y="374"/>
                      <a:pt x="651" y="375"/>
                      <a:pt x="651" y="376"/>
                    </a:cubicBezTo>
                    <a:lnTo>
                      <a:pt x="657" y="390"/>
                    </a:lnTo>
                    <a:cubicBezTo>
                      <a:pt x="658" y="391"/>
                      <a:pt x="658" y="393"/>
                      <a:pt x="658" y="394"/>
                    </a:cubicBezTo>
                    <a:lnTo>
                      <a:pt x="661" y="413"/>
                    </a:lnTo>
                    <a:lnTo>
                      <a:pt x="663" y="431"/>
                    </a:lnTo>
                    <a:lnTo>
                      <a:pt x="664" y="445"/>
                    </a:lnTo>
                    <a:lnTo>
                      <a:pt x="639" y="434"/>
                    </a:lnTo>
                    <a:lnTo>
                      <a:pt x="656" y="421"/>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Freeform 15"/>
              <p:cNvSpPr>
                <a:spLocks noEditPoints="1"/>
              </p:cNvSpPr>
              <p:nvPr/>
            </p:nvSpPr>
            <p:spPr bwMode="auto">
              <a:xfrm>
                <a:off x="7143750" y="5661025"/>
                <a:ext cx="73025" cy="90487"/>
              </a:xfrm>
              <a:custGeom>
                <a:avLst/>
                <a:gdLst/>
                <a:ahLst/>
                <a:cxnLst>
                  <a:cxn ang="0">
                    <a:pos x="519" y="207"/>
                  </a:cxn>
                  <a:cxn ang="0">
                    <a:pos x="499" y="273"/>
                  </a:cxn>
                  <a:cxn ang="0">
                    <a:pos x="485" y="302"/>
                  </a:cxn>
                  <a:cxn ang="0">
                    <a:pos x="458" y="436"/>
                  </a:cxn>
                  <a:cxn ang="0">
                    <a:pos x="446" y="482"/>
                  </a:cxn>
                  <a:cxn ang="0">
                    <a:pos x="434" y="544"/>
                  </a:cxn>
                  <a:cxn ang="0">
                    <a:pos x="418" y="620"/>
                  </a:cxn>
                  <a:cxn ang="0">
                    <a:pos x="353" y="656"/>
                  </a:cxn>
                  <a:cxn ang="0">
                    <a:pos x="280" y="640"/>
                  </a:cxn>
                  <a:cxn ang="0">
                    <a:pos x="64" y="640"/>
                  </a:cxn>
                  <a:cxn ang="0">
                    <a:pos x="9" y="614"/>
                  </a:cxn>
                  <a:cxn ang="0">
                    <a:pos x="9" y="478"/>
                  </a:cxn>
                  <a:cxn ang="0">
                    <a:pos x="27" y="318"/>
                  </a:cxn>
                  <a:cxn ang="0">
                    <a:pos x="60" y="205"/>
                  </a:cxn>
                  <a:cxn ang="0">
                    <a:pos x="57" y="208"/>
                  </a:cxn>
                  <a:cxn ang="0">
                    <a:pos x="94" y="102"/>
                  </a:cxn>
                  <a:cxn ang="0">
                    <a:pos x="112" y="44"/>
                  </a:cxn>
                  <a:cxn ang="0">
                    <a:pos x="127" y="57"/>
                  </a:cxn>
                  <a:cxn ang="0">
                    <a:pos x="156" y="10"/>
                  </a:cxn>
                  <a:cxn ang="0">
                    <a:pos x="167" y="4"/>
                  </a:cxn>
                  <a:cxn ang="0">
                    <a:pos x="239" y="17"/>
                  </a:cxn>
                  <a:cxn ang="0">
                    <a:pos x="275" y="45"/>
                  </a:cxn>
                  <a:cxn ang="0">
                    <a:pos x="311" y="68"/>
                  </a:cxn>
                  <a:cxn ang="0">
                    <a:pos x="345" y="88"/>
                  </a:cxn>
                  <a:cxn ang="0">
                    <a:pos x="388" y="113"/>
                  </a:cxn>
                  <a:cxn ang="0">
                    <a:pos x="421" y="132"/>
                  </a:cxn>
                  <a:cxn ang="0">
                    <a:pos x="424" y="168"/>
                  </a:cxn>
                  <a:cxn ang="0">
                    <a:pos x="458" y="153"/>
                  </a:cxn>
                  <a:cxn ang="0">
                    <a:pos x="448" y="146"/>
                  </a:cxn>
                  <a:cxn ang="0">
                    <a:pos x="429" y="173"/>
                  </a:cxn>
                  <a:cxn ang="0">
                    <a:pos x="387" y="154"/>
                  </a:cxn>
                  <a:cxn ang="0">
                    <a:pos x="362" y="138"/>
                  </a:cxn>
                  <a:cxn ang="0">
                    <a:pos x="315" y="105"/>
                  </a:cxn>
                  <a:cxn ang="0">
                    <a:pos x="279" y="85"/>
                  </a:cxn>
                  <a:cxn ang="0">
                    <a:pos x="240" y="63"/>
                  </a:cxn>
                  <a:cxn ang="0">
                    <a:pos x="203" y="34"/>
                  </a:cxn>
                  <a:cxn ang="0">
                    <a:pos x="182" y="21"/>
                  </a:cxn>
                  <a:cxn ang="0">
                    <a:pos x="160" y="45"/>
                  </a:cxn>
                  <a:cxn ang="0">
                    <a:pos x="139" y="29"/>
                  </a:cxn>
                  <a:cxn ang="0">
                    <a:pos x="134" y="79"/>
                  </a:cxn>
                  <a:cxn ang="0">
                    <a:pos x="115" y="128"/>
                  </a:cxn>
                  <a:cxn ang="0">
                    <a:pos x="56" y="212"/>
                  </a:cxn>
                  <a:cxn ang="0">
                    <a:pos x="72" y="269"/>
                  </a:cxn>
                  <a:cxn ang="0">
                    <a:pos x="48" y="451"/>
                  </a:cxn>
                  <a:cxn ang="0">
                    <a:pos x="32" y="579"/>
                  </a:cxn>
                  <a:cxn ang="0">
                    <a:pos x="48" y="603"/>
                  </a:cxn>
                  <a:cxn ang="0">
                    <a:pos x="213" y="613"/>
                  </a:cxn>
                  <a:cxn ang="0">
                    <a:pos x="319" y="616"/>
                  </a:cxn>
                  <a:cxn ang="0">
                    <a:pos x="388" y="614"/>
                  </a:cxn>
                  <a:cxn ang="0">
                    <a:pos x="399" y="571"/>
                  </a:cxn>
                  <a:cxn ang="0">
                    <a:pos x="410" y="491"/>
                  </a:cxn>
                  <a:cxn ang="0">
                    <a:pos x="420" y="452"/>
                  </a:cxn>
                  <a:cxn ang="0">
                    <a:pos x="445" y="322"/>
                  </a:cxn>
                  <a:cxn ang="0">
                    <a:pos x="466" y="267"/>
                  </a:cxn>
                  <a:cxn ang="0">
                    <a:pos x="493" y="236"/>
                  </a:cxn>
                  <a:cxn ang="0">
                    <a:pos x="477" y="201"/>
                  </a:cxn>
                </a:cxnLst>
                <a:rect l="0" t="0" r="r" b="b"/>
                <a:pathLst>
                  <a:path w="529" h="657">
                    <a:moveTo>
                      <a:pt x="476" y="155"/>
                    </a:moveTo>
                    <a:cubicBezTo>
                      <a:pt x="480" y="155"/>
                      <a:pt x="484" y="158"/>
                      <a:pt x="486" y="161"/>
                    </a:cubicBezTo>
                    <a:lnTo>
                      <a:pt x="502" y="182"/>
                    </a:lnTo>
                    <a:lnTo>
                      <a:pt x="513" y="192"/>
                    </a:lnTo>
                    <a:cubicBezTo>
                      <a:pt x="515" y="194"/>
                      <a:pt x="516" y="196"/>
                      <a:pt x="517" y="198"/>
                    </a:cubicBezTo>
                    <a:lnTo>
                      <a:pt x="521" y="210"/>
                    </a:lnTo>
                    <a:lnTo>
                      <a:pt x="519" y="207"/>
                    </a:lnTo>
                    <a:lnTo>
                      <a:pt x="526" y="219"/>
                    </a:lnTo>
                    <a:cubicBezTo>
                      <a:pt x="529" y="223"/>
                      <a:pt x="529" y="228"/>
                      <a:pt x="528" y="232"/>
                    </a:cubicBezTo>
                    <a:lnTo>
                      <a:pt x="524" y="245"/>
                    </a:lnTo>
                    <a:cubicBezTo>
                      <a:pt x="523" y="247"/>
                      <a:pt x="523" y="248"/>
                      <a:pt x="522" y="249"/>
                    </a:cubicBezTo>
                    <a:lnTo>
                      <a:pt x="515" y="260"/>
                    </a:lnTo>
                    <a:cubicBezTo>
                      <a:pt x="514" y="262"/>
                      <a:pt x="513" y="263"/>
                      <a:pt x="511" y="264"/>
                    </a:cubicBezTo>
                    <a:lnTo>
                      <a:pt x="499" y="273"/>
                    </a:lnTo>
                    <a:lnTo>
                      <a:pt x="502" y="270"/>
                    </a:lnTo>
                    <a:lnTo>
                      <a:pt x="494" y="281"/>
                    </a:lnTo>
                    <a:lnTo>
                      <a:pt x="497" y="276"/>
                    </a:lnTo>
                    <a:lnTo>
                      <a:pt x="493" y="289"/>
                    </a:lnTo>
                    <a:cubicBezTo>
                      <a:pt x="492" y="291"/>
                      <a:pt x="492" y="292"/>
                      <a:pt x="491" y="293"/>
                    </a:cubicBezTo>
                    <a:lnTo>
                      <a:pt x="483" y="305"/>
                    </a:lnTo>
                    <a:lnTo>
                      <a:pt x="485" y="302"/>
                    </a:lnTo>
                    <a:lnTo>
                      <a:pt x="481" y="314"/>
                    </a:lnTo>
                    <a:lnTo>
                      <a:pt x="478" y="323"/>
                    </a:lnTo>
                    <a:lnTo>
                      <a:pt x="476" y="329"/>
                    </a:lnTo>
                    <a:lnTo>
                      <a:pt x="473" y="341"/>
                    </a:lnTo>
                    <a:lnTo>
                      <a:pt x="465" y="367"/>
                    </a:lnTo>
                    <a:lnTo>
                      <a:pt x="465" y="363"/>
                    </a:lnTo>
                    <a:lnTo>
                      <a:pt x="458" y="436"/>
                    </a:lnTo>
                    <a:cubicBezTo>
                      <a:pt x="458" y="437"/>
                      <a:pt x="458" y="438"/>
                      <a:pt x="458" y="440"/>
                    </a:cubicBezTo>
                    <a:lnTo>
                      <a:pt x="453" y="455"/>
                    </a:lnTo>
                    <a:lnTo>
                      <a:pt x="451" y="461"/>
                    </a:lnTo>
                    <a:lnTo>
                      <a:pt x="450" y="465"/>
                    </a:lnTo>
                    <a:lnTo>
                      <a:pt x="450" y="462"/>
                    </a:lnTo>
                    <a:lnTo>
                      <a:pt x="449" y="468"/>
                    </a:lnTo>
                    <a:lnTo>
                      <a:pt x="446" y="482"/>
                    </a:lnTo>
                    <a:lnTo>
                      <a:pt x="443" y="493"/>
                    </a:lnTo>
                    <a:lnTo>
                      <a:pt x="442" y="497"/>
                    </a:lnTo>
                    <a:lnTo>
                      <a:pt x="439" y="502"/>
                    </a:lnTo>
                    <a:lnTo>
                      <a:pt x="440" y="499"/>
                    </a:lnTo>
                    <a:lnTo>
                      <a:pt x="438" y="510"/>
                    </a:lnTo>
                    <a:lnTo>
                      <a:pt x="436" y="524"/>
                    </a:lnTo>
                    <a:lnTo>
                      <a:pt x="434" y="544"/>
                    </a:lnTo>
                    <a:lnTo>
                      <a:pt x="431" y="566"/>
                    </a:lnTo>
                    <a:lnTo>
                      <a:pt x="430" y="578"/>
                    </a:lnTo>
                    <a:cubicBezTo>
                      <a:pt x="430" y="579"/>
                      <a:pt x="430" y="580"/>
                      <a:pt x="430" y="582"/>
                    </a:cubicBezTo>
                    <a:lnTo>
                      <a:pt x="425" y="597"/>
                    </a:lnTo>
                    <a:lnTo>
                      <a:pt x="423" y="603"/>
                    </a:lnTo>
                    <a:lnTo>
                      <a:pt x="421" y="610"/>
                    </a:lnTo>
                    <a:lnTo>
                      <a:pt x="418" y="620"/>
                    </a:lnTo>
                    <a:cubicBezTo>
                      <a:pt x="418" y="622"/>
                      <a:pt x="417" y="624"/>
                      <a:pt x="416" y="625"/>
                    </a:cubicBezTo>
                    <a:lnTo>
                      <a:pt x="408" y="637"/>
                    </a:lnTo>
                    <a:cubicBezTo>
                      <a:pt x="406" y="640"/>
                      <a:pt x="404" y="642"/>
                      <a:pt x="401" y="643"/>
                    </a:cubicBezTo>
                    <a:lnTo>
                      <a:pt x="394" y="646"/>
                    </a:lnTo>
                    <a:lnTo>
                      <a:pt x="382" y="651"/>
                    </a:lnTo>
                    <a:lnTo>
                      <a:pt x="359" y="656"/>
                    </a:lnTo>
                    <a:cubicBezTo>
                      <a:pt x="357" y="656"/>
                      <a:pt x="355" y="657"/>
                      <a:pt x="353" y="656"/>
                    </a:cubicBezTo>
                    <a:lnTo>
                      <a:pt x="325" y="652"/>
                    </a:lnTo>
                    <a:cubicBezTo>
                      <a:pt x="324" y="652"/>
                      <a:pt x="323" y="652"/>
                      <a:pt x="322" y="652"/>
                    </a:cubicBezTo>
                    <a:lnTo>
                      <a:pt x="308" y="647"/>
                    </a:lnTo>
                    <a:lnTo>
                      <a:pt x="299" y="644"/>
                    </a:lnTo>
                    <a:lnTo>
                      <a:pt x="302" y="644"/>
                    </a:lnTo>
                    <a:lnTo>
                      <a:pt x="278" y="640"/>
                    </a:lnTo>
                    <a:lnTo>
                      <a:pt x="280" y="640"/>
                    </a:lnTo>
                    <a:lnTo>
                      <a:pt x="250" y="640"/>
                    </a:lnTo>
                    <a:lnTo>
                      <a:pt x="232" y="641"/>
                    </a:lnTo>
                    <a:lnTo>
                      <a:pt x="218" y="644"/>
                    </a:lnTo>
                    <a:lnTo>
                      <a:pt x="197" y="648"/>
                    </a:lnTo>
                    <a:cubicBezTo>
                      <a:pt x="196" y="648"/>
                      <a:pt x="195" y="649"/>
                      <a:pt x="193" y="648"/>
                    </a:cubicBezTo>
                    <a:lnTo>
                      <a:pt x="134" y="644"/>
                    </a:lnTo>
                    <a:lnTo>
                      <a:pt x="64" y="640"/>
                    </a:lnTo>
                    <a:lnTo>
                      <a:pt x="56" y="639"/>
                    </a:lnTo>
                    <a:lnTo>
                      <a:pt x="47" y="637"/>
                    </a:lnTo>
                    <a:lnTo>
                      <a:pt x="37" y="633"/>
                    </a:lnTo>
                    <a:lnTo>
                      <a:pt x="31" y="632"/>
                    </a:lnTo>
                    <a:cubicBezTo>
                      <a:pt x="30" y="631"/>
                      <a:pt x="29" y="631"/>
                      <a:pt x="28" y="630"/>
                    </a:cubicBezTo>
                    <a:lnTo>
                      <a:pt x="16" y="622"/>
                    </a:lnTo>
                    <a:cubicBezTo>
                      <a:pt x="13" y="620"/>
                      <a:pt x="10" y="617"/>
                      <a:pt x="9" y="614"/>
                    </a:cubicBezTo>
                    <a:lnTo>
                      <a:pt x="4" y="599"/>
                    </a:lnTo>
                    <a:lnTo>
                      <a:pt x="2" y="593"/>
                    </a:lnTo>
                    <a:lnTo>
                      <a:pt x="1" y="590"/>
                    </a:lnTo>
                    <a:cubicBezTo>
                      <a:pt x="1" y="588"/>
                      <a:pt x="0" y="586"/>
                      <a:pt x="0" y="584"/>
                    </a:cubicBezTo>
                    <a:lnTo>
                      <a:pt x="4" y="495"/>
                    </a:lnTo>
                    <a:cubicBezTo>
                      <a:pt x="5" y="493"/>
                      <a:pt x="5" y="492"/>
                      <a:pt x="5" y="490"/>
                    </a:cubicBezTo>
                    <a:lnTo>
                      <a:pt x="9" y="478"/>
                    </a:lnTo>
                    <a:lnTo>
                      <a:pt x="13" y="466"/>
                    </a:lnTo>
                    <a:lnTo>
                      <a:pt x="17" y="447"/>
                    </a:lnTo>
                    <a:lnTo>
                      <a:pt x="16" y="450"/>
                    </a:lnTo>
                    <a:lnTo>
                      <a:pt x="20" y="373"/>
                    </a:lnTo>
                    <a:lnTo>
                      <a:pt x="22" y="357"/>
                    </a:lnTo>
                    <a:lnTo>
                      <a:pt x="24" y="338"/>
                    </a:lnTo>
                    <a:lnTo>
                      <a:pt x="27" y="318"/>
                    </a:lnTo>
                    <a:lnTo>
                      <a:pt x="29" y="302"/>
                    </a:lnTo>
                    <a:cubicBezTo>
                      <a:pt x="29" y="302"/>
                      <a:pt x="29" y="301"/>
                      <a:pt x="29" y="300"/>
                    </a:cubicBezTo>
                    <a:lnTo>
                      <a:pt x="41" y="260"/>
                    </a:lnTo>
                    <a:lnTo>
                      <a:pt x="53" y="223"/>
                    </a:lnTo>
                    <a:lnTo>
                      <a:pt x="56" y="212"/>
                    </a:lnTo>
                    <a:cubicBezTo>
                      <a:pt x="56" y="211"/>
                      <a:pt x="57" y="209"/>
                      <a:pt x="58" y="208"/>
                    </a:cubicBezTo>
                    <a:lnTo>
                      <a:pt x="60" y="205"/>
                    </a:lnTo>
                    <a:cubicBezTo>
                      <a:pt x="65" y="198"/>
                      <a:pt x="74" y="195"/>
                      <a:pt x="81" y="200"/>
                    </a:cubicBezTo>
                    <a:cubicBezTo>
                      <a:pt x="89" y="204"/>
                      <a:pt x="92" y="213"/>
                      <a:pt x="88" y="221"/>
                    </a:cubicBezTo>
                    <a:lnTo>
                      <a:pt x="86" y="225"/>
                    </a:lnTo>
                    <a:lnTo>
                      <a:pt x="85" y="227"/>
                    </a:lnTo>
                    <a:cubicBezTo>
                      <a:pt x="81" y="234"/>
                      <a:pt x="72" y="237"/>
                      <a:pt x="64" y="234"/>
                    </a:cubicBezTo>
                    <a:cubicBezTo>
                      <a:pt x="57" y="231"/>
                      <a:pt x="53" y="222"/>
                      <a:pt x="55" y="214"/>
                    </a:cubicBezTo>
                    <a:lnTo>
                      <a:pt x="57" y="208"/>
                    </a:lnTo>
                    <a:lnTo>
                      <a:pt x="61" y="195"/>
                    </a:lnTo>
                    <a:lnTo>
                      <a:pt x="68" y="170"/>
                    </a:lnTo>
                    <a:lnTo>
                      <a:pt x="72" y="155"/>
                    </a:lnTo>
                    <a:lnTo>
                      <a:pt x="80" y="129"/>
                    </a:lnTo>
                    <a:lnTo>
                      <a:pt x="84" y="117"/>
                    </a:lnTo>
                    <a:cubicBezTo>
                      <a:pt x="85" y="116"/>
                      <a:pt x="85" y="115"/>
                      <a:pt x="86" y="114"/>
                    </a:cubicBezTo>
                    <a:lnTo>
                      <a:pt x="94" y="102"/>
                    </a:lnTo>
                    <a:lnTo>
                      <a:pt x="93" y="105"/>
                    </a:lnTo>
                    <a:lnTo>
                      <a:pt x="95" y="100"/>
                    </a:lnTo>
                    <a:lnTo>
                      <a:pt x="97" y="90"/>
                    </a:lnTo>
                    <a:lnTo>
                      <a:pt x="101" y="77"/>
                    </a:lnTo>
                    <a:lnTo>
                      <a:pt x="104" y="68"/>
                    </a:lnTo>
                    <a:lnTo>
                      <a:pt x="108" y="56"/>
                    </a:lnTo>
                    <a:lnTo>
                      <a:pt x="112" y="44"/>
                    </a:lnTo>
                    <a:cubicBezTo>
                      <a:pt x="114" y="40"/>
                      <a:pt x="118" y="36"/>
                      <a:pt x="122" y="34"/>
                    </a:cubicBezTo>
                    <a:lnTo>
                      <a:pt x="131" y="31"/>
                    </a:lnTo>
                    <a:lnTo>
                      <a:pt x="134" y="30"/>
                    </a:lnTo>
                    <a:lnTo>
                      <a:pt x="139" y="61"/>
                    </a:lnTo>
                    <a:lnTo>
                      <a:pt x="138" y="61"/>
                    </a:lnTo>
                    <a:cubicBezTo>
                      <a:pt x="135" y="61"/>
                      <a:pt x="132" y="61"/>
                      <a:pt x="130" y="59"/>
                    </a:cubicBezTo>
                    <a:lnTo>
                      <a:pt x="127" y="57"/>
                    </a:lnTo>
                    <a:cubicBezTo>
                      <a:pt x="123" y="54"/>
                      <a:pt x="121" y="51"/>
                      <a:pt x="120" y="46"/>
                    </a:cubicBezTo>
                    <a:cubicBezTo>
                      <a:pt x="119" y="42"/>
                      <a:pt x="120" y="38"/>
                      <a:pt x="122" y="34"/>
                    </a:cubicBezTo>
                    <a:lnTo>
                      <a:pt x="129" y="24"/>
                    </a:lnTo>
                    <a:cubicBezTo>
                      <a:pt x="131" y="21"/>
                      <a:pt x="134" y="19"/>
                      <a:pt x="137" y="18"/>
                    </a:cubicBezTo>
                    <a:lnTo>
                      <a:pt x="149" y="14"/>
                    </a:lnTo>
                    <a:lnTo>
                      <a:pt x="147" y="15"/>
                    </a:lnTo>
                    <a:lnTo>
                      <a:pt x="156" y="10"/>
                    </a:lnTo>
                    <a:lnTo>
                      <a:pt x="160" y="8"/>
                    </a:lnTo>
                    <a:lnTo>
                      <a:pt x="156" y="34"/>
                    </a:lnTo>
                    <a:lnTo>
                      <a:pt x="155" y="33"/>
                    </a:lnTo>
                    <a:cubicBezTo>
                      <a:pt x="152" y="30"/>
                      <a:pt x="150" y="26"/>
                      <a:pt x="150" y="21"/>
                    </a:cubicBezTo>
                    <a:lnTo>
                      <a:pt x="150" y="20"/>
                    </a:lnTo>
                    <a:cubicBezTo>
                      <a:pt x="150" y="13"/>
                      <a:pt x="155" y="7"/>
                      <a:pt x="163" y="5"/>
                    </a:cubicBezTo>
                    <a:lnTo>
                      <a:pt x="167" y="4"/>
                    </a:lnTo>
                    <a:lnTo>
                      <a:pt x="173" y="1"/>
                    </a:lnTo>
                    <a:cubicBezTo>
                      <a:pt x="175" y="1"/>
                      <a:pt x="177" y="0"/>
                      <a:pt x="180" y="1"/>
                    </a:cubicBezTo>
                    <a:lnTo>
                      <a:pt x="208" y="3"/>
                    </a:lnTo>
                    <a:cubicBezTo>
                      <a:pt x="209" y="3"/>
                      <a:pt x="209" y="3"/>
                      <a:pt x="210" y="3"/>
                    </a:cubicBezTo>
                    <a:lnTo>
                      <a:pt x="222" y="6"/>
                    </a:lnTo>
                    <a:cubicBezTo>
                      <a:pt x="224" y="6"/>
                      <a:pt x="226" y="7"/>
                      <a:pt x="228" y="9"/>
                    </a:cubicBezTo>
                    <a:lnTo>
                      <a:pt x="239" y="17"/>
                    </a:lnTo>
                    <a:cubicBezTo>
                      <a:pt x="240" y="18"/>
                      <a:pt x="242" y="19"/>
                      <a:pt x="243" y="21"/>
                    </a:cubicBezTo>
                    <a:lnTo>
                      <a:pt x="251" y="33"/>
                    </a:lnTo>
                    <a:lnTo>
                      <a:pt x="247" y="29"/>
                    </a:lnTo>
                    <a:lnTo>
                      <a:pt x="259" y="38"/>
                    </a:lnTo>
                    <a:lnTo>
                      <a:pt x="270" y="44"/>
                    </a:lnTo>
                    <a:lnTo>
                      <a:pt x="267" y="42"/>
                    </a:lnTo>
                    <a:lnTo>
                      <a:pt x="275" y="45"/>
                    </a:lnTo>
                    <a:lnTo>
                      <a:pt x="281" y="48"/>
                    </a:lnTo>
                    <a:lnTo>
                      <a:pt x="285" y="51"/>
                    </a:lnTo>
                    <a:lnTo>
                      <a:pt x="293" y="56"/>
                    </a:lnTo>
                    <a:lnTo>
                      <a:pt x="290" y="54"/>
                    </a:lnTo>
                    <a:lnTo>
                      <a:pt x="301" y="58"/>
                    </a:lnTo>
                    <a:cubicBezTo>
                      <a:pt x="305" y="60"/>
                      <a:pt x="308" y="63"/>
                      <a:pt x="310" y="66"/>
                    </a:cubicBezTo>
                    <a:lnTo>
                      <a:pt x="311" y="68"/>
                    </a:lnTo>
                    <a:lnTo>
                      <a:pt x="307" y="63"/>
                    </a:lnTo>
                    <a:lnTo>
                      <a:pt x="319" y="73"/>
                    </a:lnTo>
                    <a:lnTo>
                      <a:pt x="314" y="70"/>
                    </a:lnTo>
                    <a:lnTo>
                      <a:pt x="326" y="74"/>
                    </a:lnTo>
                    <a:cubicBezTo>
                      <a:pt x="327" y="75"/>
                      <a:pt x="328" y="75"/>
                      <a:pt x="329" y="76"/>
                    </a:cubicBezTo>
                    <a:lnTo>
                      <a:pt x="334" y="79"/>
                    </a:lnTo>
                    <a:lnTo>
                      <a:pt x="345" y="88"/>
                    </a:lnTo>
                    <a:lnTo>
                      <a:pt x="356" y="95"/>
                    </a:lnTo>
                    <a:lnTo>
                      <a:pt x="365" y="102"/>
                    </a:lnTo>
                    <a:lnTo>
                      <a:pt x="376" y="109"/>
                    </a:lnTo>
                    <a:lnTo>
                      <a:pt x="373" y="107"/>
                    </a:lnTo>
                    <a:lnTo>
                      <a:pt x="382" y="110"/>
                    </a:lnTo>
                    <a:cubicBezTo>
                      <a:pt x="382" y="111"/>
                      <a:pt x="383" y="111"/>
                      <a:pt x="384" y="111"/>
                    </a:cubicBezTo>
                    <a:lnTo>
                      <a:pt x="388" y="113"/>
                    </a:lnTo>
                    <a:cubicBezTo>
                      <a:pt x="389" y="114"/>
                      <a:pt x="391" y="115"/>
                      <a:pt x="392" y="116"/>
                    </a:cubicBezTo>
                    <a:lnTo>
                      <a:pt x="395" y="119"/>
                    </a:lnTo>
                    <a:lnTo>
                      <a:pt x="403" y="128"/>
                    </a:lnTo>
                    <a:lnTo>
                      <a:pt x="394" y="123"/>
                    </a:lnTo>
                    <a:lnTo>
                      <a:pt x="406" y="126"/>
                    </a:lnTo>
                    <a:cubicBezTo>
                      <a:pt x="407" y="126"/>
                      <a:pt x="408" y="126"/>
                      <a:pt x="409" y="127"/>
                    </a:cubicBezTo>
                    <a:lnTo>
                      <a:pt x="421" y="132"/>
                    </a:lnTo>
                    <a:cubicBezTo>
                      <a:pt x="422" y="132"/>
                      <a:pt x="422" y="133"/>
                      <a:pt x="423" y="133"/>
                    </a:cubicBezTo>
                    <a:lnTo>
                      <a:pt x="435" y="141"/>
                    </a:lnTo>
                    <a:lnTo>
                      <a:pt x="433" y="140"/>
                    </a:lnTo>
                    <a:lnTo>
                      <a:pt x="442" y="144"/>
                    </a:lnTo>
                    <a:cubicBezTo>
                      <a:pt x="443" y="144"/>
                      <a:pt x="444" y="145"/>
                      <a:pt x="444" y="145"/>
                    </a:cubicBezTo>
                    <a:lnTo>
                      <a:pt x="447" y="147"/>
                    </a:lnTo>
                    <a:lnTo>
                      <a:pt x="424" y="168"/>
                    </a:lnTo>
                    <a:lnTo>
                      <a:pt x="423" y="166"/>
                    </a:lnTo>
                    <a:lnTo>
                      <a:pt x="426" y="170"/>
                    </a:lnTo>
                    <a:lnTo>
                      <a:pt x="425" y="169"/>
                    </a:lnTo>
                    <a:cubicBezTo>
                      <a:pt x="419" y="163"/>
                      <a:pt x="419" y="153"/>
                      <a:pt x="424" y="147"/>
                    </a:cubicBezTo>
                    <a:cubicBezTo>
                      <a:pt x="430" y="141"/>
                      <a:pt x="439" y="140"/>
                      <a:pt x="446" y="145"/>
                    </a:cubicBezTo>
                    <a:lnTo>
                      <a:pt x="450" y="148"/>
                    </a:lnTo>
                    <a:lnTo>
                      <a:pt x="458" y="153"/>
                    </a:lnTo>
                    <a:lnTo>
                      <a:pt x="452" y="151"/>
                    </a:lnTo>
                    <a:lnTo>
                      <a:pt x="476" y="155"/>
                    </a:lnTo>
                    <a:close/>
                    <a:moveTo>
                      <a:pt x="447" y="182"/>
                    </a:moveTo>
                    <a:cubicBezTo>
                      <a:pt x="445" y="182"/>
                      <a:pt x="442" y="181"/>
                      <a:pt x="441" y="180"/>
                    </a:cubicBezTo>
                    <a:lnTo>
                      <a:pt x="431" y="173"/>
                    </a:lnTo>
                    <a:lnTo>
                      <a:pt x="427" y="170"/>
                    </a:lnTo>
                    <a:lnTo>
                      <a:pt x="448" y="146"/>
                    </a:lnTo>
                    <a:lnTo>
                      <a:pt x="449" y="147"/>
                    </a:lnTo>
                    <a:cubicBezTo>
                      <a:pt x="450" y="148"/>
                      <a:pt x="451" y="150"/>
                      <a:pt x="452" y="151"/>
                    </a:cubicBezTo>
                    <a:lnTo>
                      <a:pt x="453" y="153"/>
                    </a:lnTo>
                    <a:cubicBezTo>
                      <a:pt x="456" y="160"/>
                      <a:pt x="454" y="168"/>
                      <a:pt x="449" y="172"/>
                    </a:cubicBezTo>
                    <a:cubicBezTo>
                      <a:pt x="444" y="177"/>
                      <a:pt x="436" y="178"/>
                      <a:pt x="430" y="174"/>
                    </a:cubicBezTo>
                    <a:lnTo>
                      <a:pt x="427" y="172"/>
                    </a:lnTo>
                    <a:lnTo>
                      <a:pt x="429" y="173"/>
                    </a:lnTo>
                    <a:lnTo>
                      <a:pt x="420" y="169"/>
                    </a:lnTo>
                    <a:cubicBezTo>
                      <a:pt x="419" y="169"/>
                      <a:pt x="418" y="168"/>
                      <a:pt x="418" y="168"/>
                    </a:cubicBezTo>
                    <a:lnTo>
                      <a:pt x="406" y="160"/>
                    </a:lnTo>
                    <a:lnTo>
                      <a:pt x="408" y="161"/>
                    </a:lnTo>
                    <a:lnTo>
                      <a:pt x="396" y="156"/>
                    </a:lnTo>
                    <a:lnTo>
                      <a:pt x="399" y="157"/>
                    </a:lnTo>
                    <a:lnTo>
                      <a:pt x="387" y="154"/>
                    </a:lnTo>
                    <a:cubicBezTo>
                      <a:pt x="383" y="153"/>
                      <a:pt x="381" y="151"/>
                      <a:pt x="378" y="149"/>
                    </a:cubicBezTo>
                    <a:lnTo>
                      <a:pt x="372" y="142"/>
                    </a:lnTo>
                    <a:lnTo>
                      <a:pt x="369" y="139"/>
                    </a:lnTo>
                    <a:lnTo>
                      <a:pt x="373" y="142"/>
                    </a:lnTo>
                    <a:lnTo>
                      <a:pt x="369" y="140"/>
                    </a:lnTo>
                    <a:lnTo>
                      <a:pt x="371" y="141"/>
                    </a:lnTo>
                    <a:lnTo>
                      <a:pt x="362" y="138"/>
                    </a:lnTo>
                    <a:cubicBezTo>
                      <a:pt x="361" y="137"/>
                      <a:pt x="360" y="137"/>
                      <a:pt x="359" y="136"/>
                    </a:cubicBezTo>
                    <a:lnTo>
                      <a:pt x="346" y="127"/>
                    </a:lnTo>
                    <a:lnTo>
                      <a:pt x="339" y="122"/>
                    </a:lnTo>
                    <a:lnTo>
                      <a:pt x="325" y="113"/>
                    </a:lnTo>
                    <a:lnTo>
                      <a:pt x="317" y="106"/>
                    </a:lnTo>
                    <a:lnTo>
                      <a:pt x="312" y="103"/>
                    </a:lnTo>
                    <a:lnTo>
                      <a:pt x="315" y="105"/>
                    </a:lnTo>
                    <a:lnTo>
                      <a:pt x="303" y="101"/>
                    </a:lnTo>
                    <a:cubicBezTo>
                      <a:pt x="302" y="100"/>
                      <a:pt x="300" y="99"/>
                      <a:pt x="298" y="98"/>
                    </a:cubicBezTo>
                    <a:lnTo>
                      <a:pt x="286" y="88"/>
                    </a:lnTo>
                    <a:cubicBezTo>
                      <a:pt x="285" y="86"/>
                      <a:pt x="283" y="85"/>
                      <a:pt x="282" y="83"/>
                    </a:cubicBezTo>
                    <a:lnTo>
                      <a:pt x="281" y="81"/>
                    </a:lnTo>
                    <a:lnTo>
                      <a:pt x="290" y="89"/>
                    </a:lnTo>
                    <a:lnTo>
                      <a:pt x="279" y="85"/>
                    </a:lnTo>
                    <a:cubicBezTo>
                      <a:pt x="278" y="84"/>
                      <a:pt x="277" y="84"/>
                      <a:pt x="276" y="83"/>
                    </a:cubicBezTo>
                    <a:lnTo>
                      <a:pt x="268" y="78"/>
                    </a:lnTo>
                    <a:lnTo>
                      <a:pt x="266" y="77"/>
                    </a:lnTo>
                    <a:lnTo>
                      <a:pt x="264" y="75"/>
                    </a:lnTo>
                    <a:lnTo>
                      <a:pt x="256" y="72"/>
                    </a:lnTo>
                    <a:cubicBezTo>
                      <a:pt x="255" y="72"/>
                      <a:pt x="254" y="72"/>
                      <a:pt x="253" y="71"/>
                    </a:cubicBezTo>
                    <a:lnTo>
                      <a:pt x="240" y="63"/>
                    </a:lnTo>
                    <a:lnTo>
                      <a:pt x="228" y="54"/>
                    </a:lnTo>
                    <a:cubicBezTo>
                      <a:pt x="226" y="53"/>
                      <a:pt x="225" y="52"/>
                      <a:pt x="224" y="50"/>
                    </a:cubicBezTo>
                    <a:lnTo>
                      <a:pt x="216" y="38"/>
                    </a:lnTo>
                    <a:lnTo>
                      <a:pt x="220" y="42"/>
                    </a:lnTo>
                    <a:lnTo>
                      <a:pt x="209" y="34"/>
                    </a:lnTo>
                    <a:lnTo>
                      <a:pt x="215" y="37"/>
                    </a:lnTo>
                    <a:lnTo>
                      <a:pt x="203" y="34"/>
                    </a:lnTo>
                    <a:lnTo>
                      <a:pt x="205" y="34"/>
                    </a:lnTo>
                    <a:lnTo>
                      <a:pt x="177" y="32"/>
                    </a:lnTo>
                    <a:lnTo>
                      <a:pt x="184" y="31"/>
                    </a:lnTo>
                    <a:lnTo>
                      <a:pt x="174" y="35"/>
                    </a:lnTo>
                    <a:lnTo>
                      <a:pt x="170" y="36"/>
                    </a:lnTo>
                    <a:lnTo>
                      <a:pt x="182" y="20"/>
                    </a:lnTo>
                    <a:lnTo>
                      <a:pt x="182" y="21"/>
                    </a:lnTo>
                    <a:lnTo>
                      <a:pt x="178" y="10"/>
                    </a:lnTo>
                    <a:lnTo>
                      <a:pt x="179" y="11"/>
                    </a:lnTo>
                    <a:cubicBezTo>
                      <a:pt x="182" y="15"/>
                      <a:pt x="184" y="20"/>
                      <a:pt x="183" y="25"/>
                    </a:cubicBezTo>
                    <a:cubicBezTo>
                      <a:pt x="182" y="30"/>
                      <a:pt x="179" y="34"/>
                      <a:pt x="175" y="37"/>
                    </a:cubicBezTo>
                    <a:lnTo>
                      <a:pt x="171" y="38"/>
                    </a:lnTo>
                    <a:lnTo>
                      <a:pt x="162" y="43"/>
                    </a:lnTo>
                    <a:cubicBezTo>
                      <a:pt x="161" y="44"/>
                      <a:pt x="160" y="44"/>
                      <a:pt x="160" y="45"/>
                    </a:cubicBezTo>
                    <a:lnTo>
                      <a:pt x="148" y="49"/>
                    </a:lnTo>
                    <a:lnTo>
                      <a:pt x="156" y="43"/>
                    </a:lnTo>
                    <a:lnTo>
                      <a:pt x="149" y="53"/>
                    </a:lnTo>
                    <a:lnTo>
                      <a:pt x="144" y="30"/>
                    </a:lnTo>
                    <a:lnTo>
                      <a:pt x="147" y="32"/>
                    </a:lnTo>
                    <a:lnTo>
                      <a:pt x="138" y="29"/>
                    </a:lnTo>
                    <a:lnTo>
                      <a:pt x="139" y="29"/>
                    </a:lnTo>
                    <a:cubicBezTo>
                      <a:pt x="147" y="29"/>
                      <a:pt x="154" y="35"/>
                      <a:pt x="155" y="43"/>
                    </a:cubicBezTo>
                    <a:cubicBezTo>
                      <a:pt x="157" y="51"/>
                      <a:pt x="152" y="58"/>
                      <a:pt x="145" y="61"/>
                    </a:cubicBezTo>
                    <a:lnTo>
                      <a:pt x="142" y="62"/>
                    </a:lnTo>
                    <a:lnTo>
                      <a:pt x="133" y="65"/>
                    </a:lnTo>
                    <a:lnTo>
                      <a:pt x="143" y="55"/>
                    </a:lnTo>
                    <a:lnTo>
                      <a:pt x="139" y="67"/>
                    </a:lnTo>
                    <a:lnTo>
                      <a:pt x="134" y="79"/>
                    </a:lnTo>
                    <a:lnTo>
                      <a:pt x="132" y="86"/>
                    </a:lnTo>
                    <a:lnTo>
                      <a:pt x="128" y="99"/>
                    </a:lnTo>
                    <a:lnTo>
                      <a:pt x="124" y="111"/>
                    </a:lnTo>
                    <a:lnTo>
                      <a:pt x="122" y="116"/>
                    </a:lnTo>
                    <a:cubicBezTo>
                      <a:pt x="122" y="117"/>
                      <a:pt x="121" y="118"/>
                      <a:pt x="121" y="119"/>
                    </a:cubicBezTo>
                    <a:lnTo>
                      <a:pt x="113" y="131"/>
                    </a:lnTo>
                    <a:lnTo>
                      <a:pt x="115" y="128"/>
                    </a:lnTo>
                    <a:lnTo>
                      <a:pt x="111" y="140"/>
                    </a:lnTo>
                    <a:lnTo>
                      <a:pt x="103" y="162"/>
                    </a:lnTo>
                    <a:lnTo>
                      <a:pt x="99" y="179"/>
                    </a:lnTo>
                    <a:lnTo>
                      <a:pt x="92" y="204"/>
                    </a:lnTo>
                    <a:lnTo>
                      <a:pt x="88" y="219"/>
                    </a:lnTo>
                    <a:lnTo>
                      <a:pt x="86" y="225"/>
                    </a:lnTo>
                    <a:lnTo>
                      <a:pt x="56" y="212"/>
                    </a:lnTo>
                    <a:lnTo>
                      <a:pt x="57" y="210"/>
                    </a:lnTo>
                    <a:lnTo>
                      <a:pt x="59" y="206"/>
                    </a:lnTo>
                    <a:lnTo>
                      <a:pt x="87" y="222"/>
                    </a:lnTo>
                    <a:lnTo>
                      <a:pt x="85" y="225"/>
                    </a:lnTo>
                    <a:lnTo>
                      <a:pt x="87" y="221"/>
                    </a:lnTo>
                    <a:lnTo>
                      <a:pt x="84" y="232"/>
                    </a:lnTo>
                    <a:lnTo>
                      <a:pt x="72" y="269"/>
                    </a:lnTo>
                    <a:lnTo>
                      <a:pt x="60" y="309"/>
                    </a:lnTo>
                    <a:lnTo>
                      <a:pt x="60" y="306"/>
                    </a:lnTo>
                    <a:lnTo>
                      <a:pt x="58" y="323"/>
                    </a:lnTo>
                    <a:lnTo>
                      <a:pt x="55" y="341"/>
                    </a:lnTo>
                    <a:lnTo>
                      <a:pt x="53" y="360"/>
                    </a:lnTo>
                    <a:lnTo>
                      <a:pt x="52" y="374"/>
                    </a:lnTo>
                    <a:lnTo>
                      <a:pt x="48" y="451"/>
                    </a:lnTo>
                    <a:cubicBezTo>
                      <a:pt x="48" y="452"/>
                      <a:pt x="48" y="453"/>
                      <a:pt x="48" y="454"/>
                    </a:cubicBezTo>
                    <a:lnTo>
                      <a:pt x="44" y="475"/>
                    </a:lnTo>
                    <a:lnTo>
                      <a:pt x="40" y="489"/>
                    </a:lnTo>
                    <a:lnTo>
                      <a:pt x="36" y="501"/>
                    </a:lnTo>
                    <a:lnTo>
                      <a:pt x="36" y="496"/>
                    </a:lnTo>
                    <a:lnTo>
                      <a:pt x="32" y="585"/>
                    </a:lnTo>
                    <a:lnTo>
                      <a:pt x="32" y="579"/>
                    </a:lnTo>
                    <a:lnTo>
                      <a:pt x="33" y="582"/>
                    </a:lnTo>
                    <a:lnTo>
                      <a:pt x="35" y="588"/>
                    </a:lnTo>
                    <a:lnTo>
                      <a:pt x="40" y="603"/>
                    </a:lnTo>
                    <a:lnTo>
                      <a:pt x="33" y="595"/>
                    </a:lnTo>
                    <a:lnTo>
                      <a:pt x="45" y="603"/>
                    </a:lnTo>
                    <a:lnTo>
                      <a:pt x="42" y="601"/>
                    </a:lnTo>
                    <a:lnTo>
                      <a:pt x="48" y="603"/>
                    </a:lnTo>
                    <a:lnTo>
                      <a:pt x="54" y="606"/>
                    </a:lnTo>
                    <a:lnTo>
                      <a:pt x="63" y="608"/>
                    </a:lnTo>
                    <a:lnTo>
                      <a:pt x="65" y="608"/>
                    </a:lnTo>
                    <a:lnTo>
                      <a:pt x="137" y="613"/>
                    </a:lnTo>
                    <a:lnTo>
                      <a:pt x="196" y="617"/>
                    </a:lnTo>
                    <a:lnTo>
                      <a:pt x="191" y="617"/>
                    </a:lnTo>
                    <a:lnTo>
                      <a:pt x="213" y="613"/>
                    </a:lnTo>
                    <a:lnTo>
                      <a:pt x="231" y="609"/>
                    </a:lnTo>
                    <a:lnTo>
                      <a:pt x="250" y="608"/>
                    </a:lnTo>
                    <a:lnTo>
                      <a:pt x="280" y="608"/>
                    </a:lnTo>
                    <a:cubicBezTo>
                      <a:pt x="281" y="608"/>
                      <a:pt x="282" y="609"/>
                      <a:pt x="283" y="609"/>
                    </a:cubicBezTo>
                    <a:lnTo>
                      <a:pt x="307" y="613"/>
                    </a:lnTo>
                    <a:cubicBezTo>
                      <a:pt x="308" y="613"/>
                      <a:pt x="309" y="613"/>
                      <a:pt x="310" y="613"/>
                    </a:cubicBezTo>
                    <a:lnTo>
                      <a:pt x="319" y="616"/>
                    </a:lnTo>
                    <a:lnTo>
                      <a:pt x="333" y="621"/>
                    </a:lnTo>
                    <a:lnTo>
                      <a:pt x="330" y="621"/>
                    </a:lnTo>
                    <a:lnTo>
                      <a:pt x="358" y="625"/>
                    </a:lnTo>
                    <a:lnTo>
                      <a:pt x="352" y="625"/>
                    </a:lnTo>
                    <a:lnTo>
                      <a:pt x="371" y="620"/>
                    </a:lnTo>
                    <a:lnTo>
                      <a:pt x="381" y="617"/>
                    </a:lnTo>
                    <a:lnTo>
                      <a:pt x="388" y="614"/>
                    </a:lnTo>
                    <a:lnTo>
                      <a:pt x="381" y="620"/>
                    </a:lnTo>
                    <a:lnTo>
                      <a:pt x="389" y="608"/>
                    </a:lnTo>
                    <a:lnTo>
                      <a:pt x="387" y="613"/>
                    </a:lnTo>
                    <a:lnTo>
                      <a:pt x="390" y="599"/>
                    </a:lnTo>
                    <a:lnTo>
                      <a:pt x="392" y="594"/>
                    </a:lnTo>
                    <a:lnTo>
                      <a:pt x="394" y="586"/>
                    </a:lnTo>
                    <a:lnTo>
                      <a:pt x="399" y="571"/>
                    </a:lnTo>
                    <a:lnTo>
                      <a:pt x="399" y="575"/>
                    </a:lnTo>
                    <a:lnTo>
                      <a:pt x="400" y="561"/>
                    </a:lnTo>
                    <a:lnTo>
                      <a:pt x="403" y="541"/>
                    </a:lnTo>
                    <a:lnTo>
                      <a:pt x="405" y="519"/>
                    </a:lnTo>
                    <a:lnTo>
                      <a:pt x="407" y="505"/>
                    </a:lnTo>
                    <a:lnTo>
                      <a:pt x="409" y="494"/>
                    </a:lnTo>
                    <a:cubicBezTo>
                      <a:pt x="409" y="493"/>
                      <a:pt x="409" y="492"/>
                      <a:pt x="410" y="491"/>
                    </a:cubicBezTo>
                    <a:lnTo>
                      <a:pt x="411" y="486"/>
                    </a:lnTo>
                    <a:lnTo>
                      <a:pt x="412" y="484"/>
                    </a:lnTo>
                    <a:lnTo>
                      <a:pt x="415" y="475"/>
                    </a:lnTo>
                    <a:lnTo>
                      <a:pt x="418" y="463"/>
                    </a:lnTo>
                    <a:lnTo>
                      <a:pt x="419" y="457"/>
                    </a:lnTo>
                    <a:cubicBezTo>
                      <a:pt x="419" y="456"/>
                      <a:pt x="419" y="455"/>
                      <a:pt x="419" y="454"/>
                    </a:cubicBezTo>
                    <a:lnTo>
                      <a:pt x="420" y="452"/>
                    </a:lnTo>
                    <a:lnTo>
                      <a:pt x="422" y="444"/>
                    </a:lnTo>
                    <a:lnTo>
                      <a:pt x="427" y="429"/>
                    </a:lnTo>
                    <a:lnTo>
                      <a:pt x="427" y="433"/>
                    </a:lnTo>
                    <a:lnTo>
                      <a:pt x="434" y="360"/>
                    </a:lnTo>
                    <a:cubicBezTo>
                      <a:pt x="434" y="359"/>
                      <a:pt x="434" y="358"/>
                      <a:pt x="434" y="356"/>
                    </a:cubicBezTo>
                    <a:lnTo>
                      <a:pt x="442" y="334"/>
                    </a:lnTo>
                    <a:lnTo>
                      <a:pt x="445" y="322"/>
                    </a:lnTo>
                    <a:lnTo>
                      <a:pt x="447" y="312"/>
                    </a:lnTo>
                    <a:lnTo>
                      <a:pt x="450" y="303"/>
                    </a:lnTo>
                    <a:lnTo>
                      <a:pt x="454" y="291"/>
                    </a:lnTo>
                    <a:cubicBezTo>
                      <a:pt x="455" y="290"/>
                      <a:pt x="455" y="289"/>
                      <a:pt x="456" y="288"/>
                    </a:cubicBezTo>
                    <a:lnTo>
                      <a:pt x="464" y="276"/>
                    </a:lnTo>
                    <a:lnTo>
                      <a:pt x="462" y="280"/>
                    </a:lnTo>
                    <a:lnTo>
                      <a:pt x="466" y="267"/>
                    </a:lnTo>
                    <a:cubicBezTo>
                      <a:pt x="467" y="265"/>
                      <a:pt x="467" y="263"/>
                      <a:pt x="469" y="262"/>
                    </a:cubicBezTo>
                    <a:lnTo>
                      <a:pt x="477" y="251"/>
                    </a:lnTo>
                    <a:cubicBezTo>
                      <a:pt x="477" y="250"/>
                      <a:pt x="479" y="249"/>
                      <a:pt x="480" y="248"/>
                    </a:cubicBezTo>
                    <a:lnTo>
                      <a:pt x="492" y="239"/>
                    </a:lnTo>
                    <a:lnTo>
                      <a:pt x="488" y="243"/>
                    </a:lnTo>
                    <a:lnTo>
                      <a:pt x="495" y="232"/>
                    </a:lnTo>
                    <a:lnTo>
                      <a:pt x="493" y="236"/>
                    </a:lnTo>
                    <a:lnTo>
                      <a:pt x="497" y="223"/>
                    </a:lnTo>
                    <a:lnTo>
                      <a:pt x="499" y="236"/>
                    </a:lnTo>
                    <a:lnTo>
                      <a:pt x="492" y="224"/>
                    </a:lnTo>
                    <a:cubicBezTo>
                      <a:pt x="491" y="223"/>
                      <a:pt x="491" y="222"/>
                      <a:pt x="490" y="221"/>
                    </a:cubicBezTo>
                    <a:lnTo>
                      <a:pt x="486" y="209"/>
                    </a:lnTo>
                    <a:lnTo>
                      <a:pt x="490" y="215"/>
                    </a:lnTo>
                    <a:lnTo>
                      <a:pt x="477" y="201"/>
                    </a:lnTo>
                    <a:lnTo>
                      <a:pt x="461" y="180"/>
                    </a:lnTo>
                    <a:lnTo>
                      <a:pt x="471" y="186"/>
                    </a:lnTo>
                    <a:lnTo>
                      <a:pt x="447" y="182"/>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Freeform 16"/>
              <p:cNvSpPr>
                <a:spLocks noEditPoints="1"/>
              </p:cNvSpPr>
              <p:nvPr/>
            </p:nvSpPr>
            <p:spPr bwMode="auto">
              <a:xfrm>
                <a:off x="7140575" y="5753100"/>
                <a:ext cx="77787" cy="87312"/>
              </a:xfrm>
              <a:custGeom>
                <a:avLst/>
                <a:gdLst/>
                <a:ahLst/>
                <a:cxnLst>
                  <a:cxn ang="0">
                    <a:pos x="327" y="48"/>
                  </a:cxn>
                  <a:cxn ang="0">
                    <a:pos x="56" y="47"/>
                  </a:cxn>
                  <a:cxn ang="0">
                    <a:pos x="37" y="82"/>
                  </a:cxn>
                  <a:cxn ang="0">
                    <a:pos x="45" y="200"/>
                  </a:cxn>
                  <a:cxn ang="0">
                    <a:pos x="61" y="298"/>
                  </a:cxn>
                  <a:cxn ang="0">
                    <a:pos x="82" y="365"/>
                  </a:cxn>
                  <a:cxn ang="0">
                    <a:pos x="98" y="416"/>
                  </a:cxn>
                  <a:cxn ang="0">
                    <a:pos x="128" y="489"/>
                  </a:cxn>
                  <a:cxn ang="0">
                    <a:pos x="150" y="541"/>
                  </a:cxn>
                  <a:cxn ang="0">
                    <a:pos x="134" y="573"/>
                  </a:cxn>
                  <a:cxn ang="0">
                    <a:pos x="169" y="577"/>
                  </a:cxn>
                  <a:cxn ang="0">
                    <a:pos x="143" y="601"/>
                  </a:cxn>
                  <a:cxn ang="0">
                    <a:pos x="194" y="599"/>
                  </a:cxn>
                  <a:cxn ang="0">
                    <a:pos x="257" y="603"/>
                  </a:cxn>
                  <a:cxn ang="0">
                    <a:pos x="319" y="568"/>
                  </a:cxn>
                  <a:cxn ang="0">
                    <a:pos x="371" y="540"/>
                  </a:cxn>
                  <a:cxn ang="0">
                    <a:pos x="379" y="532"/>
                  </a:cxn>
                  <a:cxn ang="0">
                    <a:pos x="454" y="487"/>
                  </a:cxn>
                  <a:cxn ang="0">
                    <a:pos x="536" y="436"/>
                  </a:cxn>
                  <a:cxn ang="0">
                    <a:pos x="545" y="431"/>
                  </a:cxn>
                  <a:cxn ang="0">
                    <a:pos x="529" y="334"/>
                  </a:cxn>
                  <a:cxn ang="0">
                    <a:pos x="523" y="345"/>
                  </a:cxn>
                  <a:cxn ang="0">
                    <a:pos x="517" y="315"/>
                  </a:cxn>
                  <a:cxn ang="0">
                    <a:pos x="491" y="285"/>
                  </a:cxn>
                  <a:cxn ang="0">
                    <a:pos x="474" y="235"/>
                  </a:cxn>
                  <a:cxn ang="0">
                    <a:pos x="428" y="101"/>
                  </a:cxn>
                  <a:cxn ang="0">
                    <a:pos x="417" y="44"/>
                  </a:cxn>
                  <a:cxn ang="0">
                    <a:pos x="410" y="8"/>
                  </a:cxn>
                  <a:cxn ang="0">
                    <a:pos x="384" y="28"/>
                  </a:cxn>
                  <a:cxn ang="0">
                    <a:pos x="428" y="13"/>
                  </a:cxn>
                  <a:cxn ang="0">
                    <a:pos x="459" y="94"/>
                  </a:cxn>
                  <a:cxn ang="0">
                    <a:pos x="501" y="218"/>
                  </a:cxn>
                  <a:cxn ang="0">
                    <a:pos x="520" y="270"/>
                  </a:cxn>
                  <a:cxn ang="0">
                    <a:pos x="517" y="283"/>
                  </a:cxn>
                  <a:cxn ang="0">
                    <a:pos x="550" y="328"/>
                  </a:cxn>
                  <a:cxn ang="0">
                    <a:pos x="528" y="358"/>
                  </a:cxn>
                  <a:cxn ang="0">
                    <a:pos x="576" y="428"/>
                  </a:cxn>
                  <a:cxn ang="0">
                    <a:pos x="553" y="463"/>
                  </a:cxn>
                  <a:cxn ang="0">
                    <a:pos x="465" y="518"/>
                  </a:cxn>
                  <a:cxn ang="0">
                    <a:pos x="394" y="560"/>
                  </a:cxn>
                  <a:cxn ang="0">
                    <a:pos x="390" y="560"/>
                  </a:cxn>
                  <a:cxn ang="0">
                    <a:pos x="336" y="596"/>
                  </a:cxn>
                  <a:cxn ang="0">
                    <a:pos x="266" y="633"/>
                  </a:cxn>
                  <a:cxn ang="0">
                    <a:pos x="180" y="627"/>
                  </a:cxn>
                  <a:cxn ang="0">
                    <a:pos x="172" y="586"/>
                  </a:cxn>
                  <a:cxn ang="0">
                    <a:pos x="141" y="592"/>
                  </a:cxn>
                  <a:cxn ang="0">
                    <a:pos x="149" y="544"/>
                  </a:cxn>
                  <a:cxn ang="0">
                    <a:pos x="121" y="555"/>
                  </a:cxn>
                  <a:cxn ang="0">
                    <a:pos x="108" y="518"/>
                  </a:cxn>
                  <a:cxn ang="0">
                    <a:pos x="82" y="447"/>
                  </a:cxn>
                  <a:cxn ang="0">
                    <a:pos x="58" y="388"/>
                  </a:cxn>
                  <a:cxn ang="0">
                    <a:pos x="34" y="327"/>
                  </a:cxn>
                  <a:cxn ang="0">
                    <a:pos x="13" y="203"/>
                  </a:cxn>
                  <a:cxn ang="0">
                    <a:pos x="2" y="83"/>
                  </a:cxn>
                  <a:cxn ang="0">
                    <a:pos x="36" y="21"/>
                  </a:cxn>
                  <a:cxn ang="0">
                    <a:pos x="286" y="16"/>
                  </a:cxn>
                  <a:cxn ang="0">
                    <a:pos x="387" y="30"/>
                  </a:cxn>
                </a:cxnLst>
                <a:rect l="0" t="0" r="r" b="b"/>
                <a:pathLst>
                  <a:path w="577" h="640">
                    <a:moveTo>
                      <a:pt x="417" y="17"/>
                    </a:moveTo>
                    <a:cubicBezTo>
                      <a:pt x="419" y="22"/>
                      <a:pt x="419" y="27"/>
                      <a:pt x="417" y="31"/>
                    </a:cubicBezTo>
                    <a:cubicBezTo>
                      <a:pt x="415" y="36"/>
                      <a:pt x="411" y="39"/>
                      <a:pt x="406" y="40"/>
                    </a:cubicBezTo>
                    <a:lnTo>
                      <a:pt x="398" y="42"/>
                    </a:lnTo>
                    <a:lnTo>
                      <a:pt x="385" y="44"/>
                    </a:lnTo>
                    <a:lnTo>
                      <a:pt x="351" y="46"/>
                    </a:lnTo>
                    <a:lnTo>
                      <a:pt x="327" y="48"/>
                    </a:lnTo>
                    <a:lnTo>
                      <a:pt x="286" y="48"/>
                    </a:lnTo>
                    <a:lnTo>
                      <a:pt x="245" y="47"/>
                    </a:lnTo>
                    <a:lnTo>
                      <a:pt x="219" y="45"/>
                    </a:lnTo>
                    <a:lnTo>
                      <a:pt x="187" y="44"/>
                    </a:lnTo>
                    <a:lnTo>
                      <a:pt x="119" y="45"/>
                    </a:lnTo>
                    <a:lnTo>
                      <a:pt x="50" y="48"/>
                    </a:lnTo>
                    <a:lnTo>
                      <a:pt x="56" y="47"/>
                    </a:lnTo>
                    <a:lnTo>
                      <a:pt x="49" y="50"/>
                    </a:lnTo>
                    <a:lnTo>
                      <a:pt x="54" y="47"/>
                    </a:lnTo>
                    <a:lnTo>
                      <a:pt x="49" y="52"/>
                    </a:lnTo>
                    <a:lnTo>
                      <a:pt x="51" y="49"/>
                    </a:lnTo>
                    <a:lnTo>
                      <a:pt x="41" y="66"/>
                    </a:lnTo>
                    <a:lnTo>
                      <a:pt x="43" y="62"/>
                    </a:lnTo>
                    <a:lnTo>
                      <a:pt x="37" y="82"/>
                    </a:lnTo>
                    <a:lnTo>
                      <a:pt x="31" y="96"/>
                    </a:lnTo>
                    <a:lnTo>
                      <a:pt x="32" y="89"/>
                    </a:lnTo>
                    <a:lnTo>
                      <a:pt x="37" y="174"/>
                    </a:lnTo>
                    <a:lnTo>
                      <a:pt x="37" y="169"/>
                    </a:lnTo>
                    <a:lnTo>
                      <a:pt x="41" y="181"/>
                    </a:lnTo>
                    <a:lnTo>
                      <a:pt x="44" y="196"/>
                    </a:lnTo>
                    <a:lnTo>
                      <a:pt x="45" y="200"/>
                    </a:lnTo>
                    <a:cubicBezTo>
                      <a:pt x="45" y="201"/>
                      <a:pt x="45" y="202"/>
                      <a:pt x="45" y="203"/>
                    </a:cubicBezTo>
                    <a:lnTo>
                      <a:pt x="45" y="207"/>
                    </a:lnTo>
                    <a:lnTo>
                      <a:pt x="45" y="203"/>
                    </a:lnTo>
                    <a:lnTo>
                      <a:pt x="49" y="218"/>
                    </a:lnTo>
                    <a:lnTo>
                      <a:pt x="53" y="231"/>
                    </a:lnTo>
                    <a:lnTo>
                      <a:pt x="58" y="264"/>
                    </a:lnTo>
                    <a:lnTo>
                      <a:pt x="61" y="298"/>
                    </a:lnTo>
                    <a:lnTo>
                      <a:pt x="65" y="322"/>
                    </a:lnTo>
                    <a:lnTo>
                      <a:pt x="67" y="330"/>
                    </a:lnTo>
                    <a:lnTo>
                      <a:pt x="71" y="342"/>
                    </a:lnTo>
                    <a:lnTo>
                      <a:pt x="74" y="353"/>
                    </a:lnTo>
                    <a:lnTo>
                      <a:pt x="76" y="358"/>
                    </a:lnTo>
                    <a:lnTo>
                      <a:pt x="75" y="355"/>
                    </a:lnTo>
                    <a:lnTo>
                      <a:pt x="82" y="365"/>
                    </a:lnTo>
                    <a:lnTo>
                      <a:pt x="85" y="371"/>
                    </a:lnTo>
                    <a:cubicBezTo>
                      <a:pt x="86" y="372"/>
                      <a:pt x="86" y="374"/>
                      <a:pt x="87" y="375"/>
                    </a:cubicBezTo>
                    <a:lnTo>
                      <a:pt x="89" y="382"/>
                    </a:lnTo>
                    <a:lnTo>
                      <a:pt x="93" y="397"/>
                    </a:lnTo>
                    <a:lnTo>
                      <a:pt x="97" y="408"/>
                    </a:lnTo>
                    <a:lnTo>
                      <a:pt x="101" y="420"/>
                    </a:lnTo>
                    <a:lnTo>
                      <a:pt x="98" y="416"/>
                    </a:lnTo>
                    <a:lnTo>
                      <a:pt x="107" y="428"/>
                    </a:lnTo>
                    <a:cubicBezTo>
                      <a:pt x="108" y="429"/>
                      <a:pt x="109" y="431"/>
                      <a:pt x="110" y="432"/>
                    </a:cubicBezTo>
                    <a:lnTo>
                      <a:pt x="118" y="456"/>
                    </a:lnTo>
                    <a:lnTo>
                      <a:pt x="122" y="470"/>
                    </a:lnTo>
                    <a:lnTo>
                      <a:pt x="126" y="481"/>
                    </a:lnTo>
                    <a:lnTo>
                      <a:pt x="130" y="493"/>
                    </a:lnTo>
                    <a:lnTo>
                      <a:pt x="128" y="489"/>
                    </a:lnTo>
                    <a:lnTo>
                      <a:pt x="135" y="499"/>
                    </a:lnTo>
                    <a:cubicBezTo>
                      <a:pt x="135" y="500"/>
                      <a:pt x="135" y="501"/>
                      <a:pt x="136" y="501"/>
                    </a:cubicBezTo>
                    <a:lnTo>
                      <a:pt x="138" y="505"/>
                    </a:lnTo>
                    <a:cubicBezTo>
                      <a:pt x="138" y="506"/>
                      <a:pt x="139" y="507"/>
                      <a:pt x="139" y="508"/>
                    </a:cubicBezTo>
                    <a:lnTo>
                      <a:pt x="141" y="515"/>
                    </a:lnTo>
                    <a:lnTo>
                      <a:pt x="146" y="529"/>
                    </a:lnTo>
                    <a:lnTo>
                      <a:pt x="150" y="541"/>
                    </a:lnTo>
                    <a:lnTo>
                      <a:pt x="148" y="538"/>
                    </a:lnTo>
                    <a:lnTo>
                      <a:pt x="154" y="548"/>
                    </a:lnTo>
                    <a:lnTo>
                      <a:pt x="156" y="551"/>
                    </a:lnTo>
                    <a:lnTo>
                      <a:pt x="127" y="560"/>
                    </a:lnTo>
                    <a:lnTo>
                      <a:pt x="127" y="559"/>
                    </a:lnTo>
                    <a:lnTo>
                      <a:pt x="136" y="574"/>
                    </a:lnTo>
                    <a:lnTo>
                      <a:pt x="134" y="573"/>
                    </a:lnTo>
                    <a:lnTo>
                      <a:pt x="157" y="555"/>
                    </a:lnTo>
                    <a:lnTo>
                      <a:pt x="158" y="559"/>
                    </a:lnTo>
                    <a:lnTo>
                      <a:pt x="157" y="556"/>
                    </a:lnTo>
                    <a:lnTo>
                      <a:pt x="161" y="565"/>
                    </a:lnTo>
                    <a:lnTo>
                      <a:pt x="160" y="563"/>
                    </a:lnTo>
                    <a:lnTo>
                      <a:pt x="168" y="575"/>
                    </a:lnTo>
                    <a:cubicBezTo>
                      <a:pt x="168" y="575"/>
                      <a:pt x="169" y="576"/>
                      <a:pt x="169" y="577"/>
                    </a:cubicBezTo>
                    <a:lnTo>
                      <a:pt x="173" y="586"/>
                    </a:lnTo>
                    <a:lnTo>
                      <a:pt x="175" y="589"/>
                    </a:lnTo>
                    <a:cubicBezTo>
                      <a:pt x="178" y="595"/>
                      <a:pt x="177" y="603"/>
                      <a:pt x="172" y="608"/>
                    </a:cubicBezTo>
                    <a:cubicBezTo>
                      <a:pt x="167" y="613"/>
                      <a:pt x="159" y="614"/>
                      <a:pt x="153" y="611"/>
                    </a:cubicBezTo>
                    <a:lnTo>
                      <a:pt x="151" y="610"/>
                    </a:lnTo>
                    <a:cubicBezTo>
                      <a:pt x="148" y="608"/>
                      <a:pt x="146" y="606"/>
                      <a:pt x="144" y="603"/>
                    </a:cubicBezTo>
                    <a:lnTo>
                      <a:pt x="143" y="601"/>
                    </a:lnTo>
                    <a:cubicBezTo>
                      <a:pt x="139" y="593"/>
                      <a:pt x="142" y="584"/>
                      <a:pt x="149" y="580"/>
                    </a:cubicBezTo>
                    <a:cubicBezTo>
                      <a:pt x="156" y="576"/>
                      <a:pt x="165" y="577"/>
                      <a:pt x="170" y="584"/>
                    </a:cubicBezTo>
                    <a:lnTo>
                      <a:pt x="173" y="588"/>
                    </a:lnTo>
                    <a:lnTo>
                      <a:pt x="181" y="598"/>
                    </a:lnTo>
                    <a:lnTo>
                      <a:pt x="173" y="592"/>
                    </a:lnTo>
                    <a:lnTo>
                      <a:pt x="188" y="597"/>
                    </a:lnTo>
                    <a:lnTo>
                      <a:pt x="194" y="599"/>
                    </a:lnTo>
                    <a:cubicBezTo>
                      <a:pt x="196" y="600"/>
                      <a:pt x="198" y="600"/>
                      <a:pt x="199" y="602"/>
                    </a:cubicBezTo>
                    <a:lnTo>
                      <a:pt x="203" y="605"/>
                    </a:lnTo>
                    <a:lnTo>
                      <a:pt x="212" y="610"/>
                    </a:lnTo>
                    <a:lnTo>
                      <a:pt x="202" y="608"/>
                    </a:lnTo>
                    <a:lnTo>
                      <a:pt x="217" y="607"/>
                    </a:lnTo>
                    <a:lnTo>
                      <a:pt x="238" y="605"/>
                    </a:lnTo>
                    <a:lnTo>
                      <a:pt x="257" y="603"/>
                    </a:lnTo>
                    <a:lnTo>
                      <a:pt x="253" y="604"/>
                    </a:lnTo>
                    <a:lnTo>
                      <a:pt x="270" y="597"/>
                    </a:lnTo>
                    <a:lnTo>
                      <a:pt x="268" y="598"/>
                    </a:lnTo>
                    <a:lnTo>
                      <a:pt x="293" y="582"/>
                    </a:lnTo>
                    <a:lnTo>
                      <a:pt x="305" y="574"/>
                    </a:lnTo>
                    <a:cubicBezTo>
                      <a:pt x="306" y="573"/>
                      <a:pt x="307" y="573"/>
                      <a:pt x="308" y="572"/>
                    </a:cubicBezTo>
                    <a:lnTo>
                      <a:pt x="319" y="568"/>
                    </a:lnTo>
                    <a:lnTo>
                      <a:pt x="321" y="567"/>
                    </a:lnTo>
                    <a:lnTo>
                      <a:pt x="328" y="564"/>
                    </a:lnTo>
                    <a:lnTo>
                      <a:pt x="340" y="554"/>
                    </a:lnTo>
                    <a:lnTo>
                      <a:pt x="354" y="546"/>
                    </a:lnTo>
                    <a:cubicBezTo>
                      <a:pt x="355" y="545"/>
                      <a:pt x="356" y="545"/>
                      <a:pt x="357" y="544"/>
                    </a:cubicBezTo>
                    <a:lnTo>
                      <a:pt x="365" y="541"/>
                    </a:lnTo>
                    <a:lnTo>
                      <a:pt x="371" y="540"/>
                    </a:lnTo>
                    <a:lnTo>
                      <a:pt x="363" y="567"/>
                    </a:lnTo>
                    <a:lnTo>
                      <a:pt x="362" y="566"/>
                    </a:lnTo>
                    <a:cubicBezTo>
                      <a:pt x="359" y="563"/>
                      <a:pt x="357" y="559"/>
                      <a:pt x="357" y="554"/>
                    </a:cubicBezTo>
                    <a:lnTo>
                      <a:pt x="357" y="553"/>
                    </a:lnTo>
                    <a:cubicBezTo>
                      <a:pt x="357" y="547"/>
                      <a:pt x="361" y="542"/>
                      <a:pt x="366" y="539"/>
                    </a:cubicBezTo>
                    <a:lnTo>
                      <a:pt x="370" y="537"/>
                    </a:lnTo>
                    <a:lnTo>
                      <a:pt x="379" y="532"/>
                    </a:lnTo>
                    <a:cubicBezTo>
                      <a:pt x="380" y="532"/>
                      <a:pt x="380" y="532"/>
                      <a:pt x="381" y="531"/>
                    </a:cubicBezTo>
                    <a:lnTo>
                      <a:pt x="393" y="527"/>
                    </a:lnTo>
                    <a:lnTo>
                      <a:pt x="390" y="529"/>
                    </a:lnTo>
                    <a:lnTo>
                      <a:pt x="414" y="513"/>
                    </a:lnTo>
                    <a:lnTo>
                      <a:pt x="439" y="497"/>
                    </a:lnTo>
                    <a:lnTo>
                      <a:pt x="451" y="489"/>
                    </a:lnTo>
                    <a:cubicBezTo>
                      <a:pt x="452" y="488"/>
                      <a:pt x="453" y="488"/>
                      <a:pt x="454" y="487"/>
                    </a:cubicBezTo>
                    <a:lnTo>
                      <a:pt x="465" y="483"/>
                    </a:lnTo>
                    <a:lnTo>
                      <a:pt x="470" y="482"/>
                    </a:lnTo>
                    <a:lnTo>
                      <a:pt x="467" y="483"/>
                    </a:lnTo>
                    <a:lnTo>
                      <a:pt x="473" y="479"/>
                    </a:lnTo>
                    <a:lnTo>
                      <a:pt x="488" y="469"/>
                    </a:lnTo>
                    <a:lnTo>
                      <a:pt x="523" y="444"/>
                    </a:lnTo>
                    <a:lnTo>
                      <a:pt x="536" y="436"/>
                    </a:lnTo>
                    <a:cubicBezTo>
                      <a:pt x="536" y="436"/>
                      <a:pt x="537" y="435"/>
                      <a:pt x="538" y="435"/>
                    </a:cubicBezTo>
                    <a:lnTo>
                      <a:pt x="545" y="432"/>
                    </a:lnTo>
                    <a:lnTo>
                      <a:pt x="540" y="435"/>
                    </a:lnTo>
                    <a:lnTo>
                      <a:pt x="545" y="430"/>
                    </a:lnTo>
                    <a:lnTo>
                      <a:pt x="541" y="436"/>
                    </a:lnTo>
                    <a:lnTo>
                      <a:pt x="545" y="424"/>
                    </a:lnTo>
                    <a:lnTo>
                      <a:pt x="545" y="431"/>
                    </a:lnTo>
                    <a:lnTo>
                      <a:pt x="541" y="390"/>
                    </a:lnTo>
                    <a:lnTo>
                      <a:pt x="541" y="393"/>
                    </a:lnTo>
                    <a:lnTo>
                      <a:pt x="533" y="365"/>
                    </a:lnTo>
                    <a:lnTo>
                      <a:pt x="535" y="369"/>
                    </a:lnTo>
                    <a:lnTo>
                      <a:pt x="529" y="359"/>
                    </a:lnTo>
                    <a:lnTo>
                      <a:pt x="527" y="356"/>
                    </a:lnTo>
                    <a:cubicBezTo>
                      <a:pt x="522" y="349"/>
                      <a:pt x="523" y="340"/>
                      <a:pt x="529" y="334"/>
                    </a:cubicBezTo>
                    <a:cubicBezTo>
                      <a:pt x="535" y="329"/>
                      <a:pt x="545" y="329"/>
                      <a:pt x="551" y="335"/>
                    </a:cubicBezTo>
                    <a:lnTo>
                      <a:pt x="552" y="336"/>
                    </a:lnTo>
                    <a:lnTo>
                      <a:pt x="554" y="338"/>
                    </a:lnTo>
                    <a:lnTo>
                      <a:pt x="528" y="357"/>
                    </a:lnTo>
                    <a:lnTo>
                      <a:pt x="526" y="353"/>
                    </a:lnTo>
                    <a:lnTo>
                      <a:pt x="522" y="343"/>
                    </a:lnTo>
                    <a:lnTo>
                      <a:pt x="523" y="345"/>
                    </a:lnTo>
                    <a:lnTo>
                      <a:pt x="515" y="333"/>
                    </a:lnTo>
                    <a:cubicBezTo>
                      <a:pt x="514" y="332"/>
                      <a:pt x="514" y="331"/>
                      <a:pt x="513" y="330"/>
                    </a:cubicBezTo>
                    <a:lnTo>
                      <a:pt x="509" y="318"/>
                    </a:lnTo>
                    <a:lnTo>
                      <a:pt x="510" y="320"/>
                    </a:lnTo>
                    <a:lnTo>
                      <a:pt x="505" y="311"/>
                    </a:lnTo>
                    <a:lnTo>
                      <a:pt x="503" y="307"/>
                    </a:lnTo>
                    <a:lnTo>
                      <a:pt x="517" y="315"/>
                    </a:lnTo>
                    <a:lnTo>
                      <a:pt x="516" y="315"/>
                    </a:lnTo>
                    <a:cubicBezTo>
                      <a:pt x="510" y="315"/>
                      <a:pt x="503" y="311"/>
                      <a:pt x="501" y="305"/>
                    </a:cubicBezTo>
                    <a:lnTo>
                      <a:pt x="500" y="302"/>
                    </a:lnTo>
                    <a:lnTo>
                      <a:pt x="497" y="293"/>
                    </a:lnTo>
                    <a:lnTo>
                      <a:pt x="499" y="297"/>
                    </a:lnTo>
                    <a:lnTo>
                      <a:pt x="492" y="287"/>
                    </a:lnTo>
                    <a:cubicBezTo>
                      <a:pt x="492" y="286"/>
                      <a:pt x="492" y="285"/>
                      <a:pt x="491" y="285"/>
                    </a:cubicBezTo>
                    <a:lnTo>
                      <a:pt x="489" y="281"/>
                    </a:lnTo>
                    <a:lnTo>
                      <a:pt x="486" y="273"/>
                    </a:lnTo>
                    <a:cubicBezTo>
                      <a:pt x="485" y="272"/>
                      <a:pt x="485" y="271"/>
                      <a:pt x="485" y="271"/>
                    </a:cubicBezTo>
                    <a:lnTo>
                      <a:pt x="481" y="256"/>
                    </a:lnTo>
                    <a:lnTo>
                      <a:pt x="477" y="246"/>
                    </a:lnTo>
                    <a:lnTo>
                      <a:pt x="472" y="231"/>
                    </a:lnTo>
                    <a:lnTo>
                      <a:pt x="474" y="235"/>
                    </a:lnTo>
                    <a:lnTo>
                      <a:pt x="466" y="223"/>
                    </a:lnTo>
                    <a:cubicBezTo>
                      <a:pt x="465" y="222"/>
                      <a:pt x="465" y="221"/>
                      <a:pt x="464" y="220"/>
                    </a:cubicBezTo>
                    <a:lnTo>
                      <a:pt x="456" y="196"/>
                    </a:lnTo>
                    <a:lnTo>
                      <a:pt x="448" y="172"/>
                    </a:lnTo>
                    <a:lnTo>
                      <a:pt x="436" y="134"/>
                    </a:lnTo>
                    <a:lnTo>
                      <a:pt x="432" y="123"/>
                    </a:lnTo>
                    <a:lnTo>
                      <a:pt x="428" y="101"/>
                    </a:lnTo>
                    <a:lnTo>
                      <a:pt x="420" y="77"/>
                    </a:lnTo>
                    <a:lnTo>
                      <a:pt x="416" y="66"/>
                    </a:lnTo>
                    <a:lnTo>
                      <a:pt x="413" y="52"/>
                    </a:lnTo>
                    <a:lnTo>
                      <a:pt x="412" y="45"/>
                    </a:lnTo>
                    <a:lnTo>
                      <a:pt x="411" y="42"/>
                    </a:lnTo>
                    <a:lnTo>
                      <a:pt x="408" y="34"/>
                    </a:lnTo>
                    <a:lnTo>
                      <a:pt x="417" y="44"/>
                    </a:lnTo>
                    <a:lnTo>
                      <a:pt x="405" y="40"/>
                    </a:lnTo>
                    <a:cubicBezTo>
                      <a:pt x="404" y="39"/>
                      <a:pt x="403" y="39"/>
                      <a:pt x="402" y="38"/>
                    </a:cubicBezTo>
                    <a:lnTo>
                      <a:pt x="390" y="30"/>
                    </a:lnTo>
                    <a:lnTo>
                      <a:pt x="398" y="32"/>
                    </a:lnTo>
                    <a:lnTo>
                      <a:pt x="395" y="32"/>
                    </a:lnTo>
                    <a:lnTo>
                      <a:pt x="407" y="5"/>
                    </a:lnTo>
                    <a:lnTo>
                      <a:pt x="410" y="8"/>
                    </a:lnTo>
                    <a:lnTo>
                      <a:pt x="413" y="11"/>
                    </a:lnTo>
                    <a:cubicBezTo>
                      <a:pt x="414" y="12"/>
                      <a:pt x="415" y="14"/>
                      <a:pt x="416" y="15"/>
                    </a:cubicBezTo>
                    <a:lnTo>
                      <a:pt x="417" y="17"/>
                    </a:lnTo>
                    <a:close/>
                    <a:moveTo>
                      <a:pt x="387" y="30"/>
                    </a:moveTo>
                    <a:lnTo>
                      <a:pt x="390" y="34"/>
                    </a:lnTo>
                    <a:lnTo>
                      <a:pt x="387" y="31"/>
                    </a:lnTo>
                    <a:lnTo>
                      <a:pt x="384" y="28"/>
                    </a:lnTo>
                    <a:cubicBezTo>
                      <a:pt x="380" y="23"/>
                      <a:pt x="378" y="16"/>
                      <a:pt x="381" y="10"/>
                    </a:cubicBezTo>
                    <a:cubicBezTo>
                      <a:pt x="383" y="4"/>
                      <a:pt x="389" y="0"/>
                      <a:pt x="395" y="0"/>
                    </a:cubicBezTo>
                    <a:lnTo>
                      <a:pt x="398" y="0"/>
                    </a:lnTo>
                    <a:cubicBezTo>
                      <a:pt x="402" y="0"/>
                      <a:pt x="405" y="1"/>
                      <a:pt x="407" y="3"/>
                    </a:cubicBezTo>
                    <a:lnTo>
                      <a:pt x="419" y="11"/>
                    </a:lnTo>
                    <a:lnTo>
                      <a:pt x="416" y="9"/>
                    </a:lnTo>
                    <a:lnTo>
                      <a:pt x="428" y="13"/>
                    </a:lnTo>
                    <a:cubicBezTo>
                      <a:pt x="432" y="15"/>
                      <a:pt x="436" y="18"/>
                      <a:pt x="437" y="23"/>
                    </a:cubicBezTo>
                    <a:lnTo>
                      <a:pt x="442" y="35"/>
                    </a:lnTo>
                    <a:lnTo>
                      <a:pt x="443" y="40"/>
                    </a:lnTo>
                    <a:lnTo>
                      <a:pt x="444" y="45"/>
                    </a:lnTo>
                    <a:lnTo>
                      <a:pt x="447" y="55"/>
                    </a:lnTo>
                    <a:lnTo>
                      <a:pt x="451" y="68"/>
                    </a:lnTo>
                    <a:lnTo>
                      <a:pt x="459" y="94"/>
                    </a:lnTo>
                    <a:lnTo>
                      <a:pt x="463" y="112"/>
                    </a:lnTo>
                    <a:lnTo>
                      <a:pt x="467" y="125"/>
                    </a:lnTo>
                    <a:lnTo>
                      <a:pt x="479" y="161"/>
                    </a:lnTo>
                    <a:lnTo>
                      <a:pt x="487" y="185"/>
                    </a:lnTo>
                    <a:lnTo>
                      <a:pt x="495" y="209"/>
                    </a:lnTo>
                    <a:lnTo>
                      <a:pt x="493" y="206"/>
                    </a:lnTo>
                    <a:lnTo>
                      <a:pt x="501" y="218"/>
                    </a:lnTo>
                    <a:cubicBezTo>
                      <a:pt x="502" y="219"/>
                      <a:pt x="502" y="220"/>
                      <a:pt x="503" y="222"/>
                    </a:cubicBezTo>
                    <a:lnTo>
                      <a:pt x="506" y="233"/>
                    </a:lnTo>
                    <a:lnTo>
                      <a:pt x="512" y="247"/>
                    </a:lnTo>
                    <a:lnTo>
                      <a:pt x="516" y="262"/>
                    </a:lnTo>
                    <a:lnTo>
                      <a:pt x="515" y="260"/>
                    </a:lnTo>
                    <a:lnTo>
                      <a:pt x="518" y="266"/>
                    </a:lnTo>
                    <a:lnTo>
                      <a:pt x="520" y="270"/>
                    </a:lnTo>
                    <a:lnTo>
                      <a:pt x="519" y="268"/>
                    </a:lnTo>
                    <a:lnTo>
                      <a:pt x="526" y="278"/>
                    </a:lnTo>
                    <a:cubicBezTo>
                      <a:pt x="526" y="280"/>
                      <a:pt x="527" y="281"/>
                      <a:pt x="528" y="282"/>
                    </a:cubicBezTo>
                    <a:lnTo>
                      <a:pt x="531" y="291"/>
                    </a:lnTo>
                    <a:lnTo>
                      <a:pt x="532" y="294"/>
                    </a:lnTo>
                    <a:lnTo>
                      <a:pt x="516" y="283"/>
                    </a:lnTo>
                    <a:lnTo>
                      <a:pt x="517" y="283"/>
                    </a:lnTo>
                    <a:cubicBezTo>
                      <a:pt x="524" y="283"/>
                      <a:pt x="529" y="287"/>
                      <a:pt x="532" y="292"/>
                    </a:cubicBezTo>
                    <a:lnTo>
                      <a:pt x="533" y="296"/>
                    </a:lnTo>
                    <a:lnTo>
                      <a:pt x="538" y="305"/>
                    </a:lnTo>
                    <a:cubicBezTo>
                      <a:pt x="539" y="306"/>
                      <a:pt x="539" y="306"/>
                      <a:pt x="540" y="307"/>
                    </a:cubicBezTo>
                    <a:lnTo>
                      <a:pt x="544" y="319"/>
                    </a:lnTo>
                    <a:lnTo>
                      <a:pt x="542" y="316"/>
                    </a:lnTo>
                    <a:lnTo>
                      <a:pt x="550" y="328"/>
                    </a:lnTo>
                    <a:cubicBezTo>
                      <a:pt x="550" y="328"/>
                      <a:pt x="551" y="329"/>
                      <a:pt x="551" y="330"/>
                    </a:cubicBezTo>
                    <a:lnTo>
                      <a:pt x="555" y="338"/>
                    </a:lnTo>
                    <a:lnTo>
                      <a:pt x="557" y="342"/>
                    </a:lnTo>
                    <a:cubicBezTo>
                      <a:pt x="560" y="349"/>
                      <a:pt x="558" y="358"/>
                      <a:pt x="552" y="362"/>
                    </a:cubicBezTo>
                    <a:cubicBezTo>
                      <a:pt x="545" y="367"/>
                      <a:pt x="537" y="366"/>
                      <a:pt x="531" y="361"/>
                    </a:cubicBezTo>
                    <a:lnTo>
                      <a:pt x="529" y="359"/>
                    </a:lnTo>
                    <a:lnTo>
                      <a:pt x="528" y="358"/>
                    </a:lnTo>
                    <a:lnTo>
                      <a:pt x="552" y="337"/>
                    </a:lnTo>
                    <a:lnTo>
                      <a:pt x="556" y="342"/>
                    </a:lnTo>
                    <a:lnTo>
                      <a:pt x="562" y="352"/>
                    </a:lnTo>
                    <a:cubicBezTo>
                      <a:pt x="563" y="353"/>
                      <a:pt x="563" y="355"/>
                      <a:pt x="564" y="356"/>
                    </a:cubicBezTo>
                    <a:lnTo>
                      <a:pt x="572" y="384"/>
                    </a:lnTo>
                    <a:cubicBezTo>
                      <a:pt x="572" y="385"/>
                      <a:pt x="572" y="386"/>
                      <a:pt x="572" y="387"/>
                    </a:cubicBezTo>
                    <a:lnTo>
                      <a:pt x="576" y="428"/>
                    </a:lnTo>
                    <a:cubicBezTo>
                      <a:pt x="577" y="430"/>
                      <a:pt x="576" y="432"/>
                      <a:pt x="576" y="435"/>
                    </a:cubicBezTo>
                    <a:lnTo>
                      <a:pt x="572" y="447"/>
                    </a:lnTo>
                    <a:cubicBezTo>
                      <a:pt x="571" y="449"/>
                      <a:pt x="570" y="451"/>
                      <a:pt x="568" y="453"/>
                    </a:cubicBezTo>
                    <a:lnTo>
                      <a:pt x="563" y="458"/>
                    </a:lnTo>
                    <a:cubicBezTo>
                      <a:pt x="561" y="459"/>
                      <a:pt x="560" y="460"/>
                      <a:pt x="558" y="461"/>
                    </a:cubicBezTo>
                    <a:lnTo>
                      <a:pt x="551" y="464"/>
                    </a:lnTo>
                    <a:lnTo>
                      <a:pt x="553" y="463"/>
                    </a:lnTo>
                    <a:lnTo>
                      <a:pt x="542" y="471"/>
                    </a:lnTo>
                    <a:lnTo>
                      <a:pt x="505" y="496"/>
                    </a:lnTo>
                    <a:lnTo>
                      <a:pt x="490" y="506"/>
                    </a:lnTo>
                    <a:lnTo>
                      <a:pt x="484" y="510"/>
                    </a:lnTo>
                    <a:cubicBezTo>
                      <a:pt x="483" y="510"/>
                      <a:pt x="482" y="511"/>
                      <a:pt x="481" y="511"/>
                    </a:cubicBezTo>
                    <a:lnTo>
                      <a:pt x="476" y="514"/>
                    </a:lnTo>
                    <a:lnTo>
                      <a:pt x="465" y="518"/>
                    </a:lnTo>
                    <a:lnTo>
                      <a:pt x="468" y="516"/>
                    </a:lnTo>
                    <a:lnTo>
                      <a:pt x="456" y="524"/>
                    </a:lnTo>
                    <a:lnTo>
                      <a:pt x="431" y="540"/>
                    </a:lnTo>
                    <a:lnTo>
                      <a:pt x="407" y="556"/>
                    </a:lnTo>
                    <a:cubicBezTo>
                      <a:pt x="406" y="557"/>
                      <a:pt x="405" y="557"/>
                      <a:pt x="404" y="558"/>
                    </a:cubicBezTo>
                    <a:lnTo>
                      <a:pt x="392" y="562"/>
                    </a:lnTo>
                    <a:lnTo>
                      <a:pt x="394" y="560"/>
                    </a:lnTo>
                    <a:lnTo>
                      <a:pt x="385" y="566"/>
                    </a:lnTo>
                    <a:lnTo>
                      <a:pt x="381" y="568"/>
                    </a:lnTo>
                    <a:lnTo>
                      <a:pt x="389" y="553"/>
                    </a:lnTo>
                    <a:lnTo>
                      <a:pt x="389" y="554"/>
                    </a:lnTo>
                    <a:lnTo>
                      <a:pt x="385" y="543"/>
                    </a:lnTo>
                    <a:lnTo>
                      <a:pt x="386" y="544"/>
                    </a:lnTo>
                    <a:cubicBezTo>
                      <a:pt x="390" y="548"/>
                      <a:pt x="391" y="554"/>
                      <a:pt x="390" y="560"/>
                    </a:cubicBezTo>
                    <a:cubicBezTo>
                      <a:pt x="388" y="565"/>
                      <a:pt x="384" y="570"/>
                      <a:pt x="378" y="571"/>
                    </a:cubicBezTo>
                    <a:lnTo>
                      <a:pt x="376" y="571"/>
                    </a:lnTo>
                    <a:lnTo>
                      <a:pt x="368" y="574"/>
                    </a:lnTo>
                    <a:lnTo>
                      <a:pt x="371" y="573"/>
                    </a:lnTo>
                    <a:lnTo>
                      <a:pt x="359" y="580"/>
                    </a:lnTo>
                    <a:lnTo>
                      <a:pt x="343" y="591"/>
                    </a:lnTo>
                    <a:lnTo>
                      <a:pt x="336" y="596"/>
                    </a:lnTo>
                    <a:lnTo>
                      <a:pt x="330" y="599"/>
                    </a:lnTo>
                    <a:lnTo>
                      <a:pt x="319" y="603"/>
                    </a:lnTo>
                    <a:lnTo>
                      <a:pt x="322" y="601"/>
                    </a:lnTo>
                    <a:lnTo>
                      <a:pt x="310" y="609"/>
                    </a:lnTo>
                    <a:lnTo>
                      <a:pt x="285" y="625"/>
                    </a:lnTo>
                    <a:cubicBezTo>
                      <a:pt x="284" y="625"/>
                      <a:pt x="283" y="626"/>
                      <a:pt x="283" y="626"/>
                    </a:cubicBezTo>
                    <a:lnTo>
                      <a:pt x="266" y="633"/>
                    </a:lnTo>
                    <a:cubicBezTo>
                      <a:pt x="264" y="634"/>
                      <a:pt x="263" y="634"/>
                      <a:pt x="262" y="634"/>
                    </a:cubicBezTo>
                    <a:lnTo>
                      <a:pt x="239" y="637"/>
                    </a:lnTo>
                    <a:lnTo>
                      <a:pt x="220" y="638"/>
                    </a:lnTo>
                    <a:lnTo>
                      <a:pt x="205" y="639"/>
                    </a:lnTo>
                    <a:cubicBezTo>
                      <a:pt x="201" y="640"/>
                      <a:pt x="198" y="639"/>
                      <a:pt x="195" y="637"/>
                    </a:cubicBezTo>
                    <a:lnTo>
                      <a:pt x="184" y="630"/>
                    </a:lnTo>
                    <a:lnTo>
                      <a:pt x="180" y="627"/>
                    </a:lnTo>
                    <a:lnTo>
                      <a:pt x="185" y="630"/>
                    </a:lnTo>
                    <a:lnTo>
                      <a:pt x="177" y="628"/>
                    </a:lnTo>
                    <a:lnTo>
                      <a:pt x="162" y="623"/>
                    </a:lnTo>
                    <a:cubicBezTo>
                      <a:pt x="159" y="622"/>
                      <a:pt x="156" y="619"/>
                      <a:pt x="154" y="617"/>
                    </a:cubicBezTo>
                    <a:lnTo>
                      <a:pt x="148" y="607"/>
                    </a:lnTo>
                    <a:lnTo>
                      <a:pt x="145" y="603"/>
                    </a:lnTo>
                    <a:lnTo>
                      <a:pt x="172" y="586"/>
                    </a:lnTo>
                    <a:lnTo>
                      <a:pt x="173" y="588"/>
                    </a:lnTo>
                    <a:lnTo>
                      <a:pt x="166" y="581"/>
                    </a:lnTo>
                    <a:lnTo>
                      <a:pt x="168" y="582"/>
                    </a:lnTo>
                    <a:lnTo>
                      <a:pt x="146" y="604"/>
                    </a:lnTo>
                    <a:lnTo>
                      <a:pt x="144" y="599"/>
                    </a:lnTo>
                    <a:lnTo>
                      <a:pt x="140" y="590"/>
                    </a:lnTo>
                    <a:lnTo>
                      <a:pt x="141" y="592"/>
                    </a:lnTo>
                    <a:lnTo>
                      <a:pt x="133" y="580"/>
                    </a:lnTo>
                    <a:cubicBezTo>
                      <a:pt x="133" y="580"/>
                      <a:pt x="132" y="579"/>
                      <a:pt x="132" y="578"/>
                    </a:cubicBezTo>
                    <a:lnTo>
                      <a:pt x="128" y="569"/>
                    </a:lnTo>
                    <a:cubicBezTo>
                      <a:pt x="127" y="568"/>
                      <a:pt x="127" y="567"/>
                      <a:pt x="127" y="566"/>
                    </a:cubicBezTo>
                    <a:lnTo>
                      <a:pt x="126" y="562"/>
                    </a:lnTo>
                    <a:cubicBezTo>
                      <a:pt x="124" y="556"/>
                      <a:pt x="127" y="550"/>
                      <a:pt x="131" y="546"/>
                    </a:cubicBezTo>
                    <a:cubicBezTo>
                      <a:pt x="136" y="542"/>
                      <a:pt x="143" y="541"/>
                      <a:pt x="149" y="544"/>
                    </a:cubicBezTo>
                    <a:lnTo>
                      <a:pt x="151" y="545"/>
                    </a:lnTo>
                    <a:cubicBezTo>
                      <a:pt x="156" y="548"/>
                      <a:pt x="159" y="553"/>
                      <a:pt x="159" y="559"/>
                    </a:cubicBezTo>
                    <a:lnTo>
                      <a:pt x="159" y="560"/>
                    </a:lnTo>
                    <a:cubicBezTo>
                      <a:pt x="159" y="567"/>
                      <a:pt x="155" y="573"/>
                      <a:pt x="149" y="576"/>
                    </a:cubicBezTo>
                    <a:cubicBezTo>
                      <a:pt x="142" y="578"/>
                      <a:pt x="135" y="576"/>
                      <a:pt x="131" y="570"/>
                    </a:cubicBezTo>
                    <a:lnTo>
                      <a:pt x="127" y="565"/>
                    </a:lnTo>
                    <a:lnTo>
                      <a:pt x="121" y="555"/>
                    </a:lnTo>
                    <a:cubicBezTo>
                      <a:pt x="120" y="554"/>
                      <a:pt x="120" y="553"/>
                      <a:pt x="119" y="552"/>
                    </a:cubicBezTo>
                    <a:lnTo>
                      <a:pt x="115" y="540"/>
                    </a:lnTo>
                    <a:lnTo>
                      <a:pt x="110" y="524"/>
                    </a:lnTo>
                    <a:lnTo>
                      <a:pt x="108" y="517"/>
                    </a:lnTo>
                    <a:lnTo>
                      <a:pt x="109" y="520"/>
                    </a:lnTo>
                    <a:lnTo>
                      <a:pt x="107" y="516"/>
                    </a:lnTo>
                    <a:lnTo>
                      <a:pt x="108" y="518"/>
                    </a:lnTo>
                    <a:lnTo>
                      <a:pt x="101" y="508"/>
                    </a:lnTo>
                    <a:cubicBezTo>
                      <a:pt x="100" y="506"/>
                      <a:pt x="100" y="505"/>
                      <a:pt x="99" y="504"/>
                    </a:cubicBezTo>
                    <a:lnTo>
                      <a:pt x="95" y="492"/>
                    </a:lnTo>
                    <a:lnTo>
                      <a:pt x="91" y="479"/>
                    </a:lnTo>
                    <a:lnTo>
                      <a:pt x="87" y="467"/>
                    </a:lnTo>
                    <a:lnTo>
                      <a:pt x="79" y="443"/>
                    </a:lnTo>
                    <a:lnTo>
                      <a:pt x="82" y="447"/>
                    </a:lnTo>
                    <a:lnTo>
                      <a:pt x="73" y="435"/>
                    </a:lnTo>
                    <a:cubicBezTo>
                      <a:pt x="72" y="434"/>
                      <a:pt x="71" y="432"/>
                      <a:pt x="70" y="431"/>
                    </a:cubicBezTo>
                    <a:lnTo>
                      <a:pt x="66" y="419"/>
                    </a:lnTo>
                    <a:lnTo>
                      <a:pt x="62" y="406"/>
                    </a:lnTo>
                    <a:lnTo>
                      <a:pt x="58" y="391"/>
                    </a:lnTo>
                    <a:lnTo>
                      <a:pt x="56" y="384"/>
                    </a:lnTo>
                    <a:lnTo>
                      <a:pt x="58" y="388"/>
                    </a:lnTo>
                    <a:lnTo>
                      <a:pt x="55" y="384"/>
                    </a:lnTo>
                    <a:lnTo>
                      <a:pt x="48" y="374"/>
                    </a:lnTo>
                    <a:cubicBezTo>
                      <a:pt x="48" y="373"/>
                      <a:pt x="47" y="372"/>
                      <a:pt x="47" y="371"/>
                    </a:cubicBezTo>
                    <a:lnTo>
                      <a:pt x="43" y="362"/>
                    </a:lnTo>
                    <a:lnTo>
                      <a:pt x="40" y="351"/>
                    </a:lnTo>
                    <a:lnTo>
                      <a:pt x="36" y="337"/>
                    </a:lnTo>
                    <a:lnTo>
                      <a:pt x="34" y="327"/>
                    </a:lnTo>
                    <a:lnTo>
                      <a:pt x="30" y="301"/>
                    </a:lnTo>
                    <a:lnTo>
                      <a:pt x="27" y="269"/>
                    </a:lnTo>
                    <a:lnTo>
                      <a:pt x="22" y="240"/>
                    </a:lnTo>
                    <a:lnTo>
                      <a:pt x="18" y="227"/>
                    </a:lnTo>
                    <a:lnTo>
                      <a:pt x="14" y="212"/>
                    </a:lnTo>
                    <a:cubicBezTo>
                      <a:pt x="14" y="210"/>
                      <a:pt x="13" y="209"/>
                      <a:pt x="13" y="207"/>
                    </a:cubicBezTo>
                    <a:lnTo>
                      <a:pt x="13" y="203"/>
                    </a:lnTo>
                    <a:lnTo>
                      <a:pt x="14" y="207"/>
                    </a:lnTo>
                    <a:lnTo>
                      <a:pt x="13" y="203"/>
                    </a:lnTo>
                    <a:lnTo>
                      <a:pt x="10" y="192"/>
                    </a:lnTo>
                    <a:lnTo>
                      <a:pt x="6" y="180"/>
                    </a:lnTo>
                    <a:cubicBezTo>
                      <a:pt x="6" y="178"/>
                      <a:pt x="6" y="177"/>
                      <a:pt x="5" y="175"/>
                    </a:cubicBezTo>
                    <a:lnTo>
                      <a:pt x="0" y="90"/>
                    </a:lnTo>
                    <a:cubicBezTo>
                      <a:pt x="0" y="88"/>
                      <a:pt x="1" y="86"/>
                      <a:pt x="2" y="83"/>
                    </a:cubicBezTo>
                    <a:lnTo>
                      <a:pt x="6" y="73"/>
                    </a:lnTo>
                    <a:lnTo>
                      <a:pt x="12" y="53"/>
                    </a:lnTo>
                    <a:cubicBezTo>
                      <a:pt x="13" y="52"/>
                      <a:pt x="13" y="50"/>
                      <a:pt x="14" y="49"/>
                    </a:cubicBezTo>
                    <a:lnTo>
                      <a:pt x="24" y="32"/>
                    </a:lnTo>
                    <a:cubicBezTo>
                      <a:pt x="24" y="31"/>
                      <a:pt x="25" y="30"/>
                      <a:pt x="26" y="29"/>
                    </a:cubicBezTo>
                    <a:lnTo>
                      <a:pt x="31" y="24"/>
                    </a:lnTo>
                    <a:cubicBezTo>
                      <a:pt x="33" y="23"/>
                      <a:pt x="34" y="22"/>
                      <a:pt x="36" y="21"/>
                    </a:cubicBezTo>
                    <a:lnTo>
                      <a:pt x="43" y="18"/>
                    </a:lnTo>
                    <a:cubicBezTo>
                      <a:pt x="45" y="17"/>
                      <a:pt x="47" y="17"/>
                      <a:pt x="49" y="16"/>
                    </a:cubicBezTo>
                    <a:lnTo>
                      <a:pt x="118" y="13"/>
                    </a:lnTo>
                    <a:lnTo>
                      <a:pt x="188" y="12"/>
                    </a:lnTo>
                    <a:lnTo>
                      <a:pt x="222" y="14"/>
                    </a:lnTo>
                    <a:lnTo>
                      <a:pt x="246" y="15"/>
                    </a:lnTo>
                    <a:lnTo>
                      <a:pt x="286" y="16"/>
                    </a:lnTo>
                    <a:lnTo>
                      <a:pt x="324" y="17"/>
                    </a:lnTo>
                    <a:lnTo>
                      <a:pt x="349" y="14"/>
                    </a:lnTo>
                    <a:lnTo>
                      <a:pt x="380" y="13"/>
                    </a:lnTo>
                    <a:lnTo>
                      <a:pt x="391" y="11"/>
                    </a:lnTo>
                    <a:lnTo>
                      <a:pt x="399" y="9"/>
                    </a:lnTo>
                    <a:lnTo>
                      <a:pt x="388" y="32"/>
                    </a:lnTo>
                    <a:lnTo>
                      <a:pt x="387" y="30"/>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Freeform 17"/>
              <p:cNvSpPr>
                <a:spLocks noEditPoints="1"/>
              </p:cNvSpPr>
              <p:nvPr/>
            </p:nvSpPr>
            <p:spPr bwMode="auto">
              <a:xfrm>
                <a:off x="7170738" y="5588000"/>
                <a:ext cx="92075" cy="93662"/>
              </a:xfrm>
              <a:custGeom>
                <a:avLst/>
                <a:gdLst/>
                <a:ahLst/>
                <a:cxnLst>
                  <a:cxn ang="0">
                    <a:pos x="388" y="75"/>
                  </a:cxn>
                  <a:cxn ang="0">
                    <a:pos x="288" y="143"/>
                  </a:cxn>
                  <a:cxn ang="0">
                    <a:pos x="267" y="162"/>
                  </a:cxn>
                  <a:cxn ang="0">
                    <a:pos x="251" y="182"/>
                  </a:cxn>
                  <a:cxn ang="0">
                    <a:pos x="227" y="207"/>
                  </a:cxn>
                  <a:cxn ang="0">
                    <a:pos x="177" y="263"/>
                  </a:cxn>
                  <a:cxn ang="0">
                    <a:pos x="128" y="319"/>
                  </a:cxn>
                  <a:cxn ang="0">
                    <a:pos x="85" y="366"/>
                  </a:cxn>
                  <a:cxn ang="0">
                    <a:pos x="66" y="377"/>
                  </a:cxn>
                  <a:cxn ang="0">
                    <a:pos x="45" y="438"/>
                  </a:cxn>
                  <a:cxn ang="0">
                    <a:pos x="43" y="502"/>
                  </a:cxn>
                  <a:cxn ang="0">
                    <a:pos x="77" y="518"/>
                  </a:cxn>
                  <a:cxn ang="0">
                    <a:pos x="92" y="555"/>
                  </a:cxn>
                  <a:cxn ang="0">
                    <a:pos x="149" y="553"/>
                  </a:cxn>
                  <a:cxn ang="0">
                    <a:pos x="222" y="589"/>
                  </a:cxn>
                  <a:cxn ang="0">
                    <a:pos x="262" y="615"/>
                  </a:cxn>
                  <a:cxn ang="0">
                    <a:pos x="286" y="627"/>
                  </a:cxn>
                  <a:cxn ang="0">
                    <a:pos x="347" y="654"/>
                  </a:cxn>
                  <a:cxn ang="0">
                    <a:pos x="382" y="650"/>
                  </a:cxn>
                  <a:cxn ang="0">
                    <a:pos x="413" y="605"/>
                  </a:cxn>
                  <a:cxn ang="0">
                    <a:pos x="450" y="547"/>
                  </a:cxn>
                  <a:cxn ang="0">
                    <a:pos x="507" y="488"/>
                  </a:cxn>
                  <a:cxn ang="0">
                    <a:pos x="539" y="457"/>
                  </a:cxn>
                  <a:cxn ang="0">
                    <a:pos x="566" y="443"/>
                  </a:cxn>
                  <a:cxn ang="0">
                    <a:pos x="593" y="437"/>
                  </a:cxn>
                  <a:cxn ang="0">
                    <a:pos x="627" y="386"/>
                  </a:cxn>
                  <a:cxn ang="0">
                    <a:pos x="634" y="312"/>
                  </a:cxn>
                  <a:cxn ang="0">
                    <a:pos x="623" y="287"/>
                  </a:cxn>
                  <a:cxn ang="0">
                    <a:pos x="505" y="106"/>
                  </a:cxn>
                  <a:cxn ang="0">
                    <a:pos x="475" y="44"/>
                  </a:cxn>
                  <a:cxn ang="0">
                    <a:pos x="471" y="32"/>
                  </a:cxn>
                  <a:cxn ang="0">
                    <a:pos x="447" y="3"/>
                  </a:cxn>
                  <a:cxn ang="0">
                    <a:pos x="486" y="21"/>
                  </a:cxn>
                  <a:cxn ang="0">
                    <a:pos x="534" y="92"/>
                  </a:cxn>
                  <a:cxn ang="0">
                    <a:pos x="634" y="246"/>
                  </a:cxn>
                  <a:cxn ang="0">
                    <a:pos x="664" y="299"/>
                  </a:cxn>
                  <a:cxn ang="0">
                    <a:pos x="649" y="409"/>
                  </a:cxn>
                  <a:cxn ang="0">
                    <a:pos x="618" y="439"/>
                  </a:cxn>
                  <a:cxn ang="0">
                    <a:pos x="589" y="464"/>
                  </a:cxn>
                  <a:cxn ang="0">
                    <a:pos x="571" y="470"/>
                  </a:cxn>
                  <a:cxn ang="0">
                    <a:pos x="540" y="496"/>
                  </a:cxn>
                  <a:cxn ang="0">
                    <a:pos x="489" y="552"/>
                  </a:cxn>
                  <a:cxn ang="0">
                    <a:pos x="450" y="605"/>
                  </a:cxn>
                  <a:cxn ang="0">
                    <a:pos x="412" y="659"/>
                  </a:cxn>
                  <a:cxn ang="0">
                    <a:pos x="351" y="688"/>
                  </a:cxn>
                  <a:cxn ang="0">
                    <a:pos x="289" y="661"/>
                  </a:cxn>
                  <a:cxn ang="0">
                    <a:pos x="278" y="646"/>
                  </a:cxn>
                  <a:cxn ang="0">
                    <a:pos x="209" y="622"/>
                  </a:cxn>
                  <a:cxn ang="0">
                    <a:pos x="177" y="605"/>
                  </a:cxn>
                  <a:cxn ang="0">
                    <a:pos x="99" y="563"/>
                  </a:cxn>
                  <a:cxn ang="0">
                    <a:pos x="97" y="563"/>
                  </a:cxn>
                  <a:cxn ang="0">
                    <a:pos x="41" y="524"/>
                  </a:cxn>
                  <a:cxn ang="0">
                    <a:pos x="2" y="493"/>
                  </a:cxn>
                  <a:cxn ang="0">
                    <a:pos x="22" y="412"/>
                  </a:cxn>
                  <a:cxn ang="0">
                    <a:pos x="43" y="375"/>
                  </a:cxn>
                  <a:cxn ang="0">
                    <a:pos x="79" y="329"/>
                  </a:cxn>
                  <a:cxn ang="0">
                    <a:pos x="122" y="278"/>
                  </a:cxn>
                  <a:cxn ang="0">
                    <a:pos x="164" y="235"/>
                  </a:cxn>
                  <a:cxn ang="0">
                    <a:pos x="222" y="211"/>
                  </a:cxn>
                  <a:cxn ang="0">
                    <a:pos x="226" y="168"/>
                  </a:cxn>
                  <a:cxn ang="0">
                    <a:pos x="290" y="134"/>
                  </a:cxn>
                  <a:cxn ang="0">
                    <a:pos x="310" y="80"/>
                  </a:cxn>
                  <a:cxn ang="0">
                    <a:pos x="442" y="27"/>
                  </a:cxn>
                </a:cxnLst>
                <a:rect l="0" t="0" r="r" b="b"/>
                <a:pathLst>
                  <a:path w="672" h="688">
                    <a:moveTo>
                      <a:pt x="470" y="32"/>
                    </a:moveTo>
                    <a:cubicBezTo>
                      <a:pt x="474" y="37"/>
                      <a:pt x="474" y="43"/>
                      <a:pt x="472" y="48"/>
                    </a:cubicBezTo>
                    <a:cubicBezTo>
                      <a:pt x="470" y="53"/>
                      <a:pt x="464" y="57"/>
                      <a:pt x="459" y="57"/>
                    </a:cubicBezTo>
                    <a:lnTo>
                      <a:pt x="445" y="58"/>
                    </a:lnTo>
                    <a:lnTo>
                      <a:pt x="426" y="60"/>
                    </a:lnTo>
                    <a:lnTo>
                      <a:pt x="409" y="63"/>
                    </a:lnTo>
                    <a:lnTo>
                      <a:pt x="412" y="62"/>
                    </a:lnTo>
                    <a:lnTo>
                      <a:pt x="397" y="68"/>
                    </a:lnTo>
                    <a:lnTo>
                      <a:pt x="400" y="67"/>
                    </a:lnTo>
                    <a:lnTo>
                      <a:pt x="388" y="75"/>
                    </a:lnTo>
                    <a:cubicBezTo>
                      <a:pt x="387" y="76"/>
                      <a:pt x="386" y="76"/>
                      <a:pt x="385" y="77"/>
                    </a:cubicBezTo>
                    <a:lnTo>
                      <a:pt x="361" y="85"/>
                    </a:lnTo>
                    <a:lnTo>
                      <a:pt x="364" y="83"/>
                    </a:lnTo>
                    <a:lnTo>
                      <a:pt x="327" y="107"/>
                    </a:lnTo>
                    <a:lnTo>
                      <a:pt x="315" y="115"/>
                    </a:lnTo>
                    <a:lnTo>
                      <a:pt x="303" y="123"/>
                    </a:lnTo>
                    <a:lnTo>
                      <a:pt x="308" y="118"/>
                    </a:lnTo>
                    <a:lnTo>
                      <a:pt x="300" y="130"/>
                    </a:lnTo>
                    <a:cubicBezTo>
                      <a:pt x="299" y="131"/>
                      <a:pt x="299" y="132"/>
                      <a:pt x="298" y="132"/>
                    </a:cubicBezTo>
                    <a:lnTo>
                      <a:pt x="288" y="143"/>
                    </a:lnTo>
                    <a:lnTo>
                      <a:pt x="285" y="147"/>
                    </a:lnTo>
                    <a:cubicBezTo>
                      <a:pt x="280" y="154"/>
                      <a:pt x="272" y="155"/>
                      <a:pt x="265" y="152"/>
                    </a:cubicBezTo>
                    <a:cubicBezTo>
                      <a:pt x="258" y="148"/>
                      <a:pt x="255" y="140"/>
                      <a:pt x="257" y="132"/>
                    </a:cubicBezTo>
                    <a:lnTo>
                      <a:pt x="258" y="129"/>
                    </a:lnTo>
                    <a:lnTo>
                      <a:pt x="259" y="127"/>
                    </a:lnTo>
                    <a:lnTo>
                      <a:pt x="284" y="143"/>
                    </a:lnTo>
                    <a:lnTo>
                      <a:pt x="280" y="146"/>
                    </a:lnTo>
                    <a:lnTo>
                      <a:pt x="272" y="153"/>
                    </a:lnTo>
                    <a:lnTo>
                      <a:pt x="275" y="150"/>
                    </a:lnTo>
                    <a:lnTo>
                      <a:pt x="267" y="162"/>
                    </a:lnTo>
                    <a:cubicBezTo>
                      <a:pt x="266" y="164"/>
                      <a:pt x="264" y="166"/>
                      <a:pt x="262" y="167"/>
                    </a:cubicBezTo>
                    <a:lnTo>
                      <a:pt x="253" y="173"/>
                    </a:lnTo>
                    <a:lnTo>
                      <a:pt x="248" y="176"/>
                    </a:lnTo>
                    <a:lnTo>
                      <a:pt x="235" y="146"/>
                    </a:lnTo>
                    <a:lnTo>
                      <a:pt x="238" y="145"/>
                    </a:lnTo>
                    <a:cubicBezTo>
                      <a:pt x="243" y="144"/>
                      <a:pt x="247" y="144"/>
                      <a:pt x="251" y="146"/>
                    </a:cubicBezTo>
                    <a:cubicBezTo>
                      <a:pt x="255" y="149"/>
                      <a:pt x="258" y="152"/>
                      <a:pt x="259" y="157"/>
                    </a:cubicBezTo>
                    <a:lnTo>
                      <a:pt x="260" y="161"/>
                    </a:lnTo>
                    <a:cubicBezTo>
                      <a:pt x="261" y="166"/>
                      <a:pt x="260" y="171"/>
                      <a:pt x="257" y="175"/>
                    </a:cubicBezTo>
                    <a:lnTo>
                      <a:pt x="251" y="182"/>
                    </a:lnTo>
                    <a:lnTo>
                      <a:pt x="236" y="197"/>
                    </a:lnTo>
                    <a:lnTo>
                      <a:pt x="226" y="207"/>
                    </a:lnTo>
                    <a:lnTo>
                      <a:pt x="222" y="211"/>
                    </a:lnTo>
                    <a:cubicBezTo>
                      <a:pt x="216" y="217"/>
                      <a:pt x="205" y="217"/>
                      <a:pt x="199" y="211"/>
                    </a:cubicBezTo>
                    <a:cubicBezTo>
                      <a:pt x="193" y="205"/>
                      <a:pt x="193" y="194"/>
                      <a:pt x="199" y="188"/>
                    </a:cubicBezTo>
                    <a:lnTo>
                      <a:pt x="200" y="187"/>
                    </a:lnTo>
                    <a:cubicBezTo>
                      <a:pt x="202" y="185"/>
                      <a:pt x="204" y="184"/>
                      <a:pt x="206" y="183"/>
                    </a:cubicBezTo>
                    <a:lnTo>
                      <a:pt x="209" y="182"/>
                    </a:lnTo>
                    <a:cubicBezTo>
                      <a:pt x="216" y="180"/>
                      <a:pt x="223" y="182"/>
                      <a:pt x="227" y="188"/>
                    </a:cubicBezTo>
                    <a:cubicBezTo>
                      <a:pt x="232" y="194"/>
                      <a:pt x="231" y="201"/>
                      <a:pt x="227" y="207"/>
                    </a:cubicBezTo>
                    <a:lnTo>
                      <a:pt x="224" y="211"/>
                    </a:lnTo>
                    <a:lnTo>
                      <a:pt x="217" y="220"/>
                    </a:lnTo>
                    <a:lnTo>
                      <a:pt x="204" y="234"/>
                    </a:lnTo>
                    <a:lnTo>
                      <a:pt x="205" y="232"/>
                    </a:lnTo>
                    <a:lnTo>
                      <a:pt x="194" y="247"/>
                    </a:lnTo>
                    <a:lnTo>
                      <a:pt x="191" y="252"/>
                    </a:lnTo>
                    <a:lnTo>
                      <a:pt x="189" y="255"/>
                    </a:lnTo>
                    <a:cubicBezTo>
                      <a:pt x="188" y="257"/>
                      <a:pt x="186" y="259"/>
                      <a:pt x="184" y="260"/>
                    </a:cubicBezTo>
                    <a:lnTo>
                      <a:pt x="172" y="268"/>
                    </a:lnTo>
                    <a:lnTo>
                      <a:pt x="177" y="263"/>
                    </a:lnTo>
                    <a:lnTo>
                      <a:pt x="167" y="278"/>
                    </a:lnTo>
                    <a:lnTo>
                      <a:pt x="163" y="284"/>
                    </a:lnTo>
                    <a:lnTo>
                      <a:pt x="161" y="287"/>
                    </a:lnTo>
                    <a:cubicBezTo>
                      <a:pt x="160" y="289"/>
                      <a:pt x="158" y="291"/>
                      <a:pt x="156" y="292"/>
                    </a:cubicBezTo>
                    <a:lnTo>
                      <a:pt x="144" y="300"/>
                    </a:lnTo>
                    <a:lnTo>
                      <a:pt x="149" y="295"/>
                    </a:lnTo>
                    <a:lnTo>
                      <a:pt x="141" y="307"/>
                    </a:lnTo>
                    <a:cubicBezTo>
                      <a:pt x="140" y="308"/>
                      <a:pt x="139" y="309"/>
                      <a:pt x="138" y="310"/>
                    </a:cubicBezTo>
                    <a:lnTo>
                      <a:pt x="125" y="322"/>
                    </a:lnTo>
                    <a:lnTo>
                      <a:pt x="128" y="319"/>
                    </a:lnTo>
                    <a:lnTo>
                      <a:pt x="120" y="331"/>
                    </a:lnTo>
                    <a:cubicBezTo>
                      <a:pt x="119" y="332"/>
                      <a:pt x="119" y="333"/>
                      <a:pt x="118" y="334"/>
                    </a:cubicBezTo>
                    <a:lnTo>
                      <a:pt x="109" y="343"/>
                    </a:lnTo>
                    <a:lnTo>
                      <a:pt x="106" y="346"/>
                    </a:lnTo>
                    <a:lnTo>
                      <a:pt x="109" y="342"/>
                    </a:lnTo>
                    <a:lnTo>
                      <a:pt x="108" y="344"/>
                    </a:lnTo>
                    <a:lnTo>
                      <a:pt x="109" y="341"/>
                    </a:lnTo>
                    <a:lnTo>
                      <a:pt x="106" y="351"/>
                    </a:lnTo>
                    <a:cubicBezTo>
                      <a:pt x="104" y="356"/>
                      <a:pt x="101" y="359"/>
                      <a:pt x="97" y="361"/>
                    </a:cubicBezTo>
                    <a:lnTo>
                      <a:pt x="85" y="366"/>
                    </a:lnTo>
                    <a:lnTo>
                      <a:pt x="91" y="361"/>
                    </a:lnTo>
                    <a:lnTo>
                      <a:pt x="83" y="372"/>
                    </a:lnTo>
                    <a:lnTo>
                      <a:pt x="85" y="368"/>
                    </a:lnTo>
                    <a:lnTo>
                      <a:pt x="80" y="381"/>
                    </a:lnTo>
                    <a:cubicBezTo>
                      <a:pt x="80" y="384"/>
                      <a:pt x="78" y="386"/>
                      <a:pt x="76" y="387"/>
                    </a:cubicBezTo>
                    <a:lnTo>
                      <a:pt x="64" y="398"/>
                    </a:lnTo>
                    <a:lnTo>
                      <a:pt x="69" y="386"/>
                    </a:lnTo>
                    <a:lnTo>
                      <a:pt x="69" y="387"/>
                    </a:lnTo>
                    <a:lnTo>
                      <a:pt x="65" y="376"/>
                    </a:lnTo>
                    <a:lnTo>
                      <a:pt x="66" y="377"/>
                    </a:lnTo>
                    <a:cubicBezTo>
                      <a:pt x="70" y="382"/>
                      <a:pt x="72" y="389"/>
                      <a:pt x="69" y="395"/>
                    </a:cubicBezTo>
                    <a:lnTo>
                      <a:pt x="64" y="406"/>
                    </a:lnTo>
                    <a:lnTo>
                      <a:pt x="55" y="421"/>
                    </a:lnTo>
                    <a:lnTo>
                      <a:pt x="49" y="430"/>
                    </a:lnTo>
                    <a:cubicBezTo>
                      <a:pt x="49" y="430"/>
                      <a:pt x="48" y="431"/>
                      <a:pt x="48" y="432"/>
                    </a:cubicBezTo>
                    <a:lnTo>
                      <a:pt x="45" y="435"/>
                    </a:lnTo>
                    <a:lnTo>
                      <a:pt x="47" y="432"/>
                    </a:lnTo>
                    <a:lnTo>
                      <a:pt x="45" y="435"/>
                    </a:lnTo>
                    <a:lnTo>
                      <a:pt x="47" y="431"/>
                    </a:lnTo>
                    <a:lnTo>
                      <a:pt x="45" y="438"/>
                    </a:lnTo>
                    <a:lnTo>
                      <a:pt x="41" y="452"/>
                    </a:lnTo>
                    <a:lnTo>
                      <a:pt x="37" y="465"/>
                    </a:lnTo>
                    <a:lnTo>
                      <a:pt x="31" y="478"/>
                    </a:lnTo>
                    <a:lnTo>
                      <a:pt x="32" y="471"/>
                    </a:lnTo>
                    <a:lnTo>
                      <a:pt x="33" y="488"/>
                    </a:lnTo>
                    <a:lnTo>
                      <a:pt x="33" y="484"/>
                    </a:lnTo>
                    <a:lnTo>
                      <a:pt x="37" y="499"/>
                    </a:lnTo>
                    <a:lnTo>
                      <a:pt x="32" y="491"/>
                    </a:lnTo>
                    <a:lnTo>
                      <a:pt x="46" y="503"/>
                    </a:lnTo>
                    <a:lnTo>
                      <a:pt x="43" y="502"/>
                    </a:lnTo>
                    <a:lnTo>
                      <a:pt x="50" y="506"/>
                    </a:lnTo>
                    <a:lnTo>
                      <a:pt x="48" y="504"/>
                    </a:lnTo>
                    <a:lnTo>
                      <a:pt x="51" y="505"/>
                    </a:lnTo>
                    <a:lnTo>
                      <a:pt x="60" y="508"/>
                    </a:lnTo>
                    <a:lnTo>
                      <a:pt x="63" y="509"/>
                    </a:lnTo>
                    <a:cubicBezTo>
                      <a:pt x="69" y="511"/>
                      <a:pt x="73" y="518"/>
                      <a:pt x="73" y="524"/>
                    </a:cubicBezTo>
                    <a:lnTo>
                      <a:pt x="73" y="525"/>
                    </a:lnTo>
                    <a:lnTo>
                      <a:pt x="66" y="512"/>
                    </a:lnTo>
                    <a:lnTo>
                      <a:pt x="69" y="514"/>
                    </a:lnTo>
                    <a:lnTo>
                      <a:pt x="77" y="518"/>
                    </a:lnTo>
                    <a:lnTo>
                      <a:pt x="74" y="517"/>
                    </a:lnTo>
                    <a:lnTo>
                      <a:pt x="87" y="521"/>
                    </a:lnTo>
                    <a:cubicBezTo>
                      <a:pt x="89" y="522"/>
                      <a:pt x="90" y="522"/>
                      <a:pt x="91" y="523"/>
                    </a:cubicBezTo>
                    <a:lnTo>
                      <a:pt x="103" y="531"/>
                    </a:lnTo>
                    <a:lnTo>
                      <a:pt x="101" y="530"/>
                    </a:lnTo>
                    <a:lnTo>
                      <a:pt x="110" y="534"/>
                    </a:lnTo>
                    <a:lnTo>
                      <a:pt x="107" y="533"/>
                    </a:lnTo>
                    <a:lnTo>
                      <a:pt x="111" y="534"/>
                    </a:lnTo>
                    <a:lnTo>
                      <a:pt x="93" y="557"/>
                    </a:lnTo>
                    <a:lnTo>
                      <a:pt x="92" y="555"/>
                    </a:lnTo>
                    <a:lnTo>
                      <a:pt x="106" y="563"/>
                    </a:lnTo>
                    <a:lnTo>
                      <a:pt x="104" y="563"/>
                    </a:lnTo>
                    <a:lnTo>
                      <a:pt x="114" y="535"/>
                    </a:lnTo>
                    <a:lnTo>
                      <a:pt x="118" y="538"/>
                    </a:lnTo>
                    <a:lnTo>
                      <a:pt x="127" y="543"/>
                    </a:lnTo>
                    <a:lnTo>
                      <a:pt x="123" y="541"/>
                    </a:lnTo>
                    <a:lnTo>
                      <a:pt x="134" y="544"/>
                    </a:lnTo>
                    <a:cubicBezTo>
                      <a:pt x="135" y="544"/>
                      <a:pt x="136" y="545"/>
                      <a:pt x="138" y="546"/>
                    </a:cubicBezTo>
                    <a:lnTo>
                      <a:pt x="143" y="549"/>
                    </a:lnTo>
                    <a:lnTo>
                      <a:pt x="149" y="553"/>
                    </a:lnTo>
                    <a:lnTo>
                      <a:pt x="165" y="563"/>
                    </a:lnTo>
                    <a:lnTo>
                      <a:pt x="176" y="571"/>
                    </a:lnTo>
                    <a:lnTo>
                      <a:pt x="173" y="569"/>
                    </a:lnTo>
                    <a:lnTo>
                      <a:pt x="188" y="574"/>
                    </a:lnTo>
                    <a:lnTo>
                      <a:pt x="194" y="576"/>
                    </a:lnTo>
                    <a:lnTo>
                      <a:pt x="200" y="579"/>
                    </a:lnTo>
                    <a:cubicBezTo>
                      <a:pt x="202" y="579"/>
                      <a:pt x="203" y="580"/>
                      <a:pt x="204" y="580"/>
                    </a:cubicBezTo>
                    <a:lnTo>
                      <a:pt x="214" y="587"/>
                    </a:lnTo>
                    <a:lnTo>
                      <a:pt x="210" y="585"/>
                    </a:lnTo>
                    <a:lnTo>
                      <a:pt x="222" y="589"/>
                    </a:lnTo>
                    <a:cubicBezTo>
                      <a:pt x="228" y="591"/>
                      <a:pt x="232" y="598"/>
                      <a:pt x="232" y="604"/>
                    </a:cubicBezTo>
                    <a:lnTo>
                      <a:pt x="232" y="606"/>
                    </a:lnTo>
                    <a:lnTo>
                      <a:pt x="228" y="595"/>
                    </a:lnTo>
                    <a:lnTo>
                      <a:pt x="232" y="599"/>
                    </a:lnTo>
                    <a:lnTo>
                      <a:pt x="230" y="598"/>
                    </a:lnTo>
                    <a:lnTo>
                      <a:pt x="238" y="604"/>
                    </a:lnTo>
                    <a:lnTo>
                      <a:pt x="233" y="601"/>
                    </a:lnTo>
                    <a:lnTo>
                      <a:pt x="246" y="605"/>
                    </a:lnTo>
                    <a:cubicBezTo>
                      <a:pt x="248" y="606"/>
                      <a:pt x="249" y="606"/>
                      <a:pt x="250" y="607"/>
                    </a:cubicBezTo>
                    <a:lnTo>
                      <a:pt x="262" y="615"/>
                    </a:lnTo>
                    <a:lnTo>
                      <a:pt x="260" y="614"/>
                    </a:lnTo>
                    <a:lnTo>
                      <a:pt x="269" y="618"/>
                    </a:lnTo>
                    <a:lnTo>
                      <a:pt x="274" y="620"/>
                    </a:lnTo>
                    <a:lnTo>
                      <a:pt x="252" y="642"/>
                    </a:lnTo>
                    <a:lnTo>
                      <a:pt x="251" y="640"/>
                    </a:lnTo>
                    <a:lnTo>
                      <a:pt x="258" y="647"/>
                    </a:lnTo>
                    <a:lnTo>
                      <a:pt x="256" y="646"/>
                    </a:lnTo>
                    <a:lnTo>
                      <a:pt x="273" y="619"/>
                    </a:lnTo>
                    <a:lnTo>
                      <a:pt x="277" y="622"/>
                    </a:lnTo>
                    <a:lnTo>
                      <a:pt x="286" y="627"/>
                    </a:lnTo>
                    <a:lnTo>
                      <a:pt x="282" y="625"/>
                    </a:lnTo>
                    <a:lnTo>
                      <a:pt x="298" y="630"/>
                    </a:lnTo>
                    <a:lnTo>
                      <a:pt x="305" y="632"/>
                    </a:lnTo>
                    <a:cubicBezTo>
                      <a:pt x="307" y="633"/>
                      <a:pt x="310" y="634"/>
                      <a:pt x="312" y="636"/>
                    </a:cubicBezTo>
                    <a:lnTo>
                      <a:pt x="315" y="639"/>
                    </a:lnTo>
                    <a:cubicBezTo>
                      <a:pt x="315" y="640"/>
                      <a:pt x="316" y="641"/>
                      <a:pt x="317" y="641"/>
                    </a:cubicBezTo>
                    <a:lnTo>
                      <a:pt x="324" y="651"/>
                    </a:lnTo>
                    <a:lnTo>
                      <a:pt x="314" y="645"/>
                    </a:lnTo>
                    <a:lnTo>
                      <a:pt x="330" y="649"/>
                    </a:lnTo>
                    <a:lnTo>
                      <a:pt x="347" y="654"/>
                    </a:lnTo>
                    <a:lnTo>
                      <a:pt x="357" y="657"/>
                    </a:lnTo>
                    <a:lnTo>
                      <a:pt x="351" y="656"/>
                    </a:lnTo>
                    <a:lnTo>
                      <a:pt x="371" y="656"/>
                    </a:lnTo>
                    <a:lnTo>
                      <a:pt x="368" y="657"/>
                    </a:lnTo>
                    <a:lnTo>
                      <a:pt x="388" y="653"/>
                    </a:lnTo>
                    <a:lnTo>
                      <a:pt x="379" y="658"/>
                    </a:lnTo>
                    <a:lnTo>
                      <a:pt x="383" y="653"/>
                    </a:lnTo>
                    <a:lnTo>
                      <a:pt x="380" y="661"/>
                    </a:lnTo>
                    <a:lnTo>
                      <a:pt x="381" y="654"/>
                    </a:lnTo>
                    <a:cubicBezTo>
                      <a:pt x="381" y="653"/>
                      <a:pt x="381" y="651"/>
                      <a:pt x="382" y="650"/>
                    </a:cubicBezTo>
                    <a:lnTo>
                      <a:pt x="386" y="641"/>
                    </a:lnTo>
                    <a:cubicBezTo>
                      <a:pt x="387" y="639"/>
                      <a:pt x="388" y="638"/>
                      <a:pt x="389" y="636"/>
                    </a:cubicBezTo>
                    <a:lnTo>
                      <a:pt x="392" y="633"/>
                    </a:lnTo>
                    <a:cubicBezTo>
                      <a:pt x="395" y="630"/>
                      <a:pt x="399" y="628"/>
                      <a:pt x="403" y="628"/>
                    </a:cubicBezTo>
                    <a:lnTo>
                      <a:pt x="404" y="628"/>
                    </a:lnTo>
                    <a:lnTo>
                      <a:pt x="389" y="639"/>
                    </a:lnTo>
                    <a:lnTo>
                      <a:pt x="390" y="636"/>
                    </a:lnTo>
                    <a:lnTo>
                      <a:pt x="393" y="627"/>
                    </a:lnTo>
                    <a:cubicBezTo>
                      <a:pt x="394" y="625"/>
                      <a:pt x="395" y="623"/>
                      <a:pt x="397" y="621"/>
                    </a:cubicBezTo>
                    <a:lnTo>
                      <a:pt x="413" y="605"/>
                    </a:lnTo>
                    <a:lnTo>
                      <a:pt x="411" y="608"/>
                    </a:lnTo>
                    <a:lnTo>
                      <a:pt x="423" y="588"/>
                    </a:lnTo>
                    <a:lnTo>
                      <a:pt x="421" y="591"/>
                    </a:lnTo>
                    <a:lnTo>
                      <a:pt x="425" y="579"/>
                    </a:lnTo>
                    <a:cubicBezTo>
                      <a:pt x="426" y="578"/>
                      <a:pt x="427" y="576"/>
                      <a:pt x="428" y="575"/>
                    </a:cubicBezTo>
                    <a:lnTo>
                      <a:pt x="437" y="563"/>
                    </a:lnTo>
                    <a:cubicBezTo>
                      <a:pt x="438" y="561"/>
                      <a:pt x="439" y="560"/>
                      <a:pt x="441" y="559"/>
                    </a:cubicBezTo>
                    <a:lnTo>
                      <a:pt x="453" y="551"/>
                    </a:lnTo>
                    <a:lnTo>
                      <a:pt x="446" y="559"/>
                    </a:lnTo>
                    <a:lnTo>
                      <a:pt x="450" y="547"/>
                    </a:lnTo>
                    <a:cubicBezTo>
                      <a:pt x="451" y="545"/>
                      <a:pt x="452" y="543"/>
                      <a:pt x="454" y="541"/>
                    </a:cubicBezTo>
                    <a:lnTo>
                      <a:pt x="466" y="529"/>
                    </a:lnTo>
                    <a:cubicBezTo>
                      <a:pt x="467" y="528"/>
                      <a:pt x="468" y="528"/>
                      <a:pt x="469" y="527"/>
                    </a:cubicBezTo>
                    <a:lnTo>
                      <a:pt x="481" y="519"/>
                    </a:lnTo>
                    <a:lnTo>
                      <a:pt x="474" y="527"/>
                    </a:lnTo>
                    <a:lnTo>
                      <a:pt x="478" y="515"/>
                    </a:lnTo>
                    <a:cubicBezTo>
                      <a:pt x="479" y="512"/>
                      <a:pt x="482" y="509"/>
                      <a:pt x="484" y="507"/>
                    </a:cubicBezTo>
                    <a:lnTo>
                      <a:pt x="497" y="498"/>
                    </a:lnTo>
                    <a:lnTo>
                      <a:pt x="495" y="500"/>
                    </a:lnTo>
                    <a:lnTo>
                      <a:pt x="507" y="488"/>
                    </a:lnTo>
                    <a:lnTo>
                      <a:pt x="505" y="491"/>
                    </a:lnTo>
                    <a:lnTo>
                      <a:pt x="513" y="479"/>
                    </a:lnTo>
                    <a:cubicBezTo>
                      <a:pt x="515" y="476"/>
                      <a:pt x="517" y="474"/>
                      <a:pt x="519" y="473"/>
                    </a:cubicBezTo>
                    <a:lnTo>
                      <a:pt x="529" y="468"/>
                    </a:lnTo>
                    <a:lnTo>
                      <a:pt x="536" y="466"/>
                    </a:lnTo>
                    <a:lnTo>
                      <a:pt x="536" y="465"/>
                    </a:lnTo>
                    <a:lnTo>
                      <a:pt x="532" y="491"/>
                    </a:lnTo>
                    <a:lnTo>
                      <a:pt x="530" y="489"/>
                    </a:lnTo>
                    <a:cubicBezTo>
                      <a:pt x="524" y="483"/>
                      <a:pt x="524" y="473"/>
                      <a:pt x="530" y="467"/>
                    </a:cubicBezTo>
                    <a:lnTo>
                      <a:pt x="539" y="457"/>
                    </a:lnTo>
                    <a:lnTo>
                      <a:pt x="550" y="447"/>
                    </a:lnTo>
                    <a:lnTo>
                      <a:pt x="553" y="443"/>
                    </a:lnTo>
                    <a:cubicBezTo>
                      <a:pt x="558" y="438"/>
                      <a:pt x="566" y="437"/>
                      <a:pt x="572" y="441"/>
                    </a:cubicBezTo>
                    <a:cubicBezTo>
                      <a:pt x="579" y="444"/>
                      <a:pt x="582" y="451"/>
                      <a:pt x="580" y="458"/>
                    </a:cubicBezTo>
                    <a:lnTo>
                      <a:pt x="579" y="462"/>
                    </a:lnTo>
                    <a:lnTo>
                      <a:pt x="578" y="467"/>
                    </a:lnTo>
                    <a:lnTo>
                      <a:pt x="559" y="448"/>
                    </a:lnTo>
                    <a:lnTo>
                      <a:pt x="563" y="447"/>
                    </a:lnTo>
                    <a:lnTo>
                      <a:pt x="557" y="450"/>
                    </a:lnTo>
                    <a:lnTo>
                      <a:pt x="566" y="443"/>
                    </a:lnTo>
                    <a:lnTo>
                      <a:pt x="562" y="447"/>
                    </a:lnTo>
                    <a:lnTo>
                      <a:pt x="570" y="435"/>
                    </a:lnTo>
                    <a:cubicBezTo>
                      <a:pt x="571" y="433"/>
                      <a:pt x="573" y="431"/>
                      <a:pt x="575" y="430"/>
                    </a:cubicBezTo>
                    <a:lnTo>
                      <a:pt x="593" y="418"/>
                    </a:lnTo>
                    <a:lnTo>
                      <a:pt x="601" y="413"/>
                    </a:lnTo>
                    <a:lnTo>
                      <a:pt x="604" y="411"/>
                    </a:lnTo>
                    <a:lnTo>
                      <a:pt x="620" y="439"/>
                    </a:lnTo>
                    <a:lnTo>
                      <a:pt x="618" y="440"/>
                    </a:lnTo>
                    <a:lnTo>
                      <a:pt x="614" y="442"/>
                    </a:lnTo>
                    <a:cubicBezTo>
                      <a:pt x="607" y="445"/>
                      <a:pt x="598" y="443"/>
                      <a:pt x="593" y="437"/>
                    </a:cubicBezTo>
                    <a:cubicBezTo>
                      <a:pt x="589" y="430"/>
                      <a:pt x="590" y="422"/>
                      <a:pt x="595" y="416"/>
                    </a:cubicBezTo>
                    <a:lnTo>
                      <a:pt x="599" y="412"/>
                    </a:lnTo>
                    <a:lnTo>
                      <a:pt x="610" y="403"/>
                    </a:lnTo>
                    <a:lnTo>
                      <a:pt x="620" y="396"/>
                    </a:lnTo>
                    <a:cubicBezTo>
                      <a:pt x="621" y="395"/>
                      <a:pt x="623" y="394"/>
                      <a:pt x="624" y="393"/>
                    </a:cubicBezTo>
                    <a:lnTo>
                      <a:pt x="627" y="392"/>
                    </a:lnTo>
                    <a:lnTo>
                      <a:pt x="618" y="400"/>
                    </a:lnTo>
                    <a:lnTo>
                      <a:pt x="619" y="398"/>
                    </a:lnTo>
                    <a:cubicBezTo>
                      <a:pt x="620" y="398"/>
                      <a:pt x="620" y="397"/>
                      <a:pt x="620" y="396"/>
                    </a:cubicBezTo>
                    <a:lnTo>
                      <a:pt x="627" y="386"/>
                    </a:lnTo>
                    <a:cubicBezTo>
                      <a:pt x="629" y="385"/>
                      <a:pt x="630" y="383"/>
                      <a:pt x="632" y="382"/>
                    </a:cubicBezTo>
                    <a:lnTo>
                      <a:pt x="644" y="374"/>
                    </a:lnTo>
                    <a:lnTo>
                      <a:pt x="637" y="384"/>
                    </a:lnTo>
                    <a:lnTo>
                      <a:pt x="641" y="367"/>
                    </a:lnTo>
                    <a:lnTo>
                      <a:pt x="640" y="370"/>
                    </a:lnTo>
                    <a:lnTo>
                      <a:pt x="640" y="348"/>
                    </a:lnTo>
                    <a:lnTo>
                      <a:pt x="639" y="330"/>
                    </a:lnTo>
                    <a:lnTo>
                      <a:pt x="637" y="317"/>
                    </a:lnTo>
                    <a:lnTo>
                      <a:pt x="637" y="320"/>
                    </a:lnTo>
                    <a:lnTo>
                      <a:pt x="634" y="312"/>
                    </a:lnTo>
                    <a:lnTo>
                      <a:pt x="633" y="306"/>
                    </a:lnTo>
                    <a:lnTo>
                      <a:pt x="660" y="314"/>
                    </a:lnTo>
                    <a:lnTo>
                      <a:pt x="659" y="315"/>
                    </a:lnTo>
                    <a:cubicBezTo>
                      <a:pt x="655" y="318"/>
                      <a:pt x="650" y="320"/>
                      <a:pt x="645" y="319"/>
                    </a:cubicBezTo>
                    <a:cubicBezTo>
                      <a:pt x="640" y="318"/>
                      <a:pt x="635" y="315"/>
                      <a:pt x="633" y="311"/>
                    </a:cubicBezTo>
                    <a:lnTo>
                      <a:pt x="631" y="307"/>
                    </a:lnTo>
                    <a:lnTo>
                      <a:pt x="626" y="298"/>
                    </a:lnTo>
                    <a:cubicBezTo>
                      <a:pt x="626" y="297"/>
                      <a:pt x="626" y="296"/>
                      <a:pt x="625" y="296"/>
                    </a:cubicBezTo>
                    <a:lnTo>
                      <a:pt x="621" y="284"/>
                    </a:lnTo>
                    <a:lnTo>
                      <a:pt x="623" y="287"/>
                    </a:lnTo>
                    <a:lnTo>
                      <a:pt x="607" y="263"/>
                    </a:lnTo>
                    <a:lnTo>
                      <a:pt x="599" y="251"/>
                    </a:lnTo>
                    <a:lnTo>
                      <a:pt x="558" y="190"/>
                    </a:lnTo>
                    <a:lnTo>
                      <a:pt x="542" y="166"/>
                    </a:lnTo>
                    <a:lnTo>
                      <a:pt x="534" y="155"/>
                    </a:lnTo>
                    <a:cubicBezTo>
                      <a:pt x="533" y="154"/>
                      <a:pt x="532" y="152"/>
                      <a:pt x="531" y="151"/>
                    </a:cubicBezTo>
                    <a:lnTo>
                      <a:pt x="527" y="139"/>
                    </a:lnTo>
                    <a:lnTo>
                      <a:pt x="529" y="142"/>
                    </a:lnTo>
                    <a:lnTo>
                      <a:pt x="513" y="118"/>
                    </a:lnTo>
                    <a:lnTo>
                      <a:pt x="505" y="106"/>
                    </a:lnTo>
                    <a:cubicBezTo>
                      <a:pt x="504" y="105"/>
                      <a:pt x="504" y="104"/>
                      <a:pt x="503" y="103"/>
                    </a:cubicBezTo>
                    <a:lnTo>
                      <a:pt x="499" y="91"/>
                    </a:lnTo>
                    <a:lnTo>
                      <a:pt x="501" y="94"/>
                    </a:lnTo>
                    <a:lnTo>
                      <a:pt x="493" y="82"/>
                    </a:lnTo>
                    <a:cubicBezTo>
                      <a:pt x="493" y="81"/>
                      <a:pt x="492" y="80"/>
                      <a:pt x="492" y="79"/>
                    </a:cubicBezTo>
                    <a:lnTo>
                      <a:pt x="486" y="64"/>
                    </a:lnTo>
                    <a:lnTo>
                      <a:pt x="482" y="55"/>
                    </a:lnTo>
                    <a:lnTo>
                      <a:pt x="484" y="58"/>
                    </a:lnTo>
                    <a:lnTo>
                      <a:pt x="478" y="49"/>
                    </a:lnTo>
                    <a:lnTo>
                      <a:pt x="475" y="44"/>
                    </a:lnTo>
                    <a:lnTo>
                      <a:pt x="505" y="36"/>
                    </a:lnTo>
                    <a:lnTo>
                      <a:pt x="505" y="38"/>
                    </a:lnTo>
                    <a:cubicBezTo>
                      <a:pt x="505" y="44"/>
                      <a:pt x="503" y="49"/>
                      <a:pt x="498" y="52"/>
                    </a:cubicBezTo>
                    <a:cubicBezTo>
                      <a:pt x="493" y="55"/>
                      <a:pt x="487" y="55"/>
                      <a:pt x="482" y="53"/>
                    </a:cubicBezTo>
                    <a:lnTo>
                      <a:pt x="478" y="51"/>
                    </a:lnTo>
                    <a:cubicBezTo>
                      <a:pt x="477" y="50"/>
                      <a:pt x="476" y="49"/>
                      <a:pt x="475" y="49"/>
                    </a:cubicBezTo>
                    <a:lnTo>
                      <a:pt x="467" y="42"/>
                    </a:lnTo>
                    <a:cubicBezTo>
                      <a:pt x="466" y="40"/>
                      <a:pt x="465" y="39"/>
                      <a:pt x="464" y="38"/>
                    </a:cubicBezTo>
                    <a:lnTo>
                      <a:pt x="456" y="25"/>
                    </a:lnTo>
                    <a:lnTo>
                      <a:pt x="471" y="32"/>
                    </a:lnTo>
                    <a:lnTo>
                      <a:pt x="450" y="34"/>
                    </a:lnTo>
                    <a:lnTo>
                      <a:pt x="444" y="35"/>
                    </a:lnTo>
                    <a:lnTo>
                      <a:pt x="455" y="11"/>
                    </a:lnTo>
                    <a:lnTo>
                      <a:pt x="459" y="17"/>
                    </a:lnTo>
                    <a:lnTo>
                      <a:pt x="470" y="32"/>
                    </a:lnTo>
                    <a:close/>
                    <a:moveTo>
                      <a:pt x="432" y="34"/>
                    </a:moveTo>
                    <a:lnTo>
                      <a:pt x="428" y="28"/>
                    </a:lnTo>
                    <a:cubicBezTo>
                      <a:pt x="425" y="24"/>
                      <a:pt x="425" y="18"/>
                      <a:pt x="427" y="13"/>
                    </a:cubicBezTo>
                    <a:cubicBezTo>
                      <a:pt x="429" y="8"/>
                      <a:pt x="434" y="4"/>
                      <a:pt x="439" y="4"/>
                    </a:cubicBezTo>
                    <a:lnTo>
                      <a:pt x="447" y="3"/>
                    </a:lnTo>
                    <a:lnTo>
                      <a:pt x="468" y="1"/>
                    </a:lnTo>
                    <a:cubicBezTo>
                      <a:pt x="474" y="0"/>
                      <a:pt x="480" y="3"/>
                      <a:pt x="483" y="8"/>
                    </a:cubicBezTo>
                    <a:lnTo>
                      <a:pt x="491" y="21"/>
                    </a:lnTo>
                    <a:lnTo>
                      <a:pt x="488" y="17"/>
                    </a:lnTo>
                    <a:lnTo>
                      <a:pt x="496" y="24"/>
                    </a:lnTo>
                    <a:lnTo>
                      <a:pt x="493" y="22"/>
                    </a:lnTo>
                    <a:lnTo>
                      <a:pt x="497" y="24"/>
                    </a:lnTo>
                    <a:lnTo>
                      <a:pt x="473" y="38"/>
                    </a:lnTo>
                    <a:lnTo>
                      <a:pt x="473" y="36"/>
                    </a:lnTo>
                    <a:cubicBezTo>
                      <a:pt x="473" y="29"/>
                      <a:pt x="479" y="23"/>
                      <a:pt x="486" y="21"/>
                    </a:cubicBezTo>
                    <a:cubicBezTo>
                      <a:pt x="493" y="19"/>
                      <a:pt x="500" y="23"/>
                      <a:pt x="504" y="29"/>
                    </a:cubicBezTo>
                    <a:lnTo>
                      <a:pt x="505" y="32"/>
                    </a:lnTo>
                    <a:lnTo>
                      <a:pt x="511" y="41"/>
                    </a:lnTo>
                    <a:cubicBezTo>
                      <a:pt x="512" y="42"/>
                      <a:pt x="512" y="43"/>
                      <a:pt x="513" y="44"/>
                    </a:cubicBezTo>
                    <a:lnTo>
                      <a:pt x="515" y="53"/>
                    </a:lnTo>
                    <a:lnTo>
                      <a:pt x="521" y="68"/>
                    </a:lnTo>
                    <a:lnTo>
                      <a:pt x="520" y="65"/>
                    </a:lnTo>
                    <a:lnTo>
                      <a:pt x="528" y="77"/>
                    </a:lnTo>
                    <a:cubicBezTo>
                      <a:pt x="529" y="78"/>
                      <a:pt x="529" y="79"/>
                      <a:pt x="530" y="80"/>
                    </a:cubicBezTo>
                    <a:lnTo>
                      <a:pt x="534" y="92"/>
                    </a:lnTo>
                    <a:lnTo>
                      <a:pt x="532" y="89"/>
                    </a:lnTo>
                    <a:lnTo>
                      <a:pt x="540" y="101"/>
                    </a:lnTo>
                    <a:lnTo>
                      <a:pt x="556" y="125"/>
                    </a:lnTo>
                    <a:cubicBezTo>
                      <a:pt x="557" y="126"/>
                      <a:pt x="557" y="127"/>
                      <a:pt x="558" y="128"/>
                    </a:cubicBezTo>
                    <a:lnTo>
                      <a:pt x="562" y="140"/>
                    </a:lnTo>
                    <a:lnTo>
                      <a:pt x="559" y="136"/>
                    </a:lnTo>
                    <a:lnTo>
                      <a:pt x="569" y="149"/>
                    </a:lnTo>
                    <a:lnTo>
                      <a:pt x="585" y="173"/>
                    </a:lnTo>
                    <a:lnTo>
                      <a:pt x="626" y="234"/>
                    </a:lnTo>
                    <a:lnTo>
                      <a:pt x="634" y="246"/>
                    </a:lnTo>
                    <a:lnTo>
                      <a:pt x="650" y="270"/>
                    </a:lnTo>
                    <a:cubicBezTo>
                      <a:pt x="651" y="271"/>
                      <a:pt x="651" y="272"/>
                      <a:pt x="652" y="273"/>
                    </a:cubicBezTo>
                    <a:lnTo>
                      <a:pt x="656" y="285"/>
                    </a:lnTo>
                    <a:lnTo>
                      <a:pt x="654" y="283"/>
                    </a:lnTo>
                    <a:lnTo>
                      <a:pt x="660" y="292"/>
                    </a:lnTo>
                    <a:lnTo>
                      <a:pt x="662" y="296"/>
                    </a:lnTo>
                    <a:lnTo>
                      <a:pt x="636" y="292"/>
                    </a:lnTo>
                    <a:lnTo>
                      <a:pt x="637" y="291"/>
                    </a:lnTo>
                    <a:cubicBezTo>
                      <a:pt x="641" y="287"/>
                      <a:pt x="647" y="286"/>
                      <a:pt x="653" y="287"/>
                    </a:cubicBezTo>
                    <a:cubicBezTo>
                      <a:pt x="658" y="289"/>
                      <a:pt x="663" y="293"/>
                      <a:pt x="664" y="299"/>
                    </a:cubicBezTo>
                    <a:lnTo>
                      <a:pt x="664" y="301"/>
                    </a:lnTo>
                    <a:lnTo>
                      <a:pt x="667" y="309"/>
                    </a:lnTo>
                    <a:cubicBezTo>
                      <a:pt x="668" y="310"/>
                      <a:pt x="668" y="311"/>
                      <a:pt x="668" y="312"/>
                    </a:cubicBezTo>
                    <a:lnTo>
                      <a:pt x="670" y="327"/>
                    </a:lnTo>
                    <a:lnTo>
                      <a:pt x="672" y="348"/>
                    </a:lnTo>
                    <a:lnTo>
                      <a:pt x="672" y="370"/>
                    </a:lnTo>
                    <a:cubicBezTo>
                      <a:pt x="672" y="372"/>
                      <a:pt x="672" y="373"/>
                      <a:pt x="672" y="374"/>
                    </a:cubicBezTo>
                    <a:lnTo>
                      <a:pt x="668" y="391"/>
                    </a:lnTo>
                    <a:cubicBezTo>
                      <a:pt x="667" y="395"/>
                      <a:pt x="665" y="399"/>
                      <a:pt x="661" y="401"/>
                    </a:cubicBezTo>
                    <a:lnTo>
                      <a:pt x="649" y="409"/>
                    </a:lnTo>
                    <a:lnTo>
                      <a:pt x="654" y="405"/>
                    </a:lnTo>
                    <a:lnTo>
                      <a:pt x="647" y="415"/>
                    </a:lnTo>
                    <a:lnTo>
                      <a:pt x="648" y="413"/>
                    </a:lnTo>
                    <a:lnTo>
                      <a:pt x="647" y="415"/>
                    </a:lnTo>
                    <a:cubicBezTo>
                      <a:pt x="645" y="418"/>
                      <a:pt x="642" y="421"/>
                      <a:pt x="638" y="423"/>
                    </a:cubicBezTo>
                    <a:lnTo>
                      <a:pt x="635" y="424"/>
                    </a:lnTo>
                    <a:lnTo>
                      <a:pt x="639" y="421"/>
                    </a:lnTo>
                    <a:lnTo>
                      <a:pt x="630" y="428"/>
                    </a:lnTo>
                    <a:lnTo>
                      <a:pt x="622" y="435"/>
                    </a:lnTo>
                    <a:lnTo>
                      <a:pt x="618" y="439"/>
                    </a:lnTo>
                    <a:lnTo>
                      <a:pt x="599" y="413"/>
                    </a:lnTo>
                    <a:lnTo>
                      <a:pt x="603" y="411"/>
                    </a:lnTo>
                    <a:lnTo>
                      <a:pt x="605" y="410"/>
                    </a:lnTo>
                    <a:cubicBezTo>
                      <a:pt x="613" y="406"/>
                      <a:pt x="622" y="409"/>
                      <a:pt x="626" y="416"/>
                    </a:cubicBezTo>
                    <a:cubicBezTo>
                      <a:pt x="631" y="424"/>
                      <a:pt x="628" y="433"/>
                      <a:pt x="621" y="438"/>
                    </a:cubicBezTo>
                    <a:lnTo>
                      <a:pt x="618" y="440"/>
                    </a:lnTo>
                    <a:lnTo>
                      <a:pt x="610" y="445"/>
                    </a:lnTo>
                    <a:lnTo>
                      <a:pt x="592" y="457"/>
                    </a:lnTo>
                    <a:lnTo>
                      <a:pt x="597" y="452"/>
                    </a:lnTo>
                    <a:lnTo>
                      <a:pt x="589" y="464"/>
                    </a:lnTo>
                    <a:cubicBezTo>
                      <a:pt x="588" y="466"/>
                      <a:pt x="587" y="467"/>
                      <a:pt x="585" y="468"/>
                    </a:cubicBezTo>
                    <a:lnTo>
                      <a:pt x="576" y="475"/>
                    </a:lnTo>
                    <a:cubicBezTo>
                      <a:pt x="575" y="476"/>
                      <a:pt x="573" y="477"/>
                      <a:pt x="570" y="478"/>
                    </a:cubicBezTo>
                    <a:lnTo>
                      <a:pt x="566" y="479"/>
                    </a:lnTo>
                    <a:cubicBezTo>
                      <a:pt x="561" y="480"/>
                      <a:pt x="555" y="479"/>
                      <a:pt x="551" y="475"/>
                    </a:cubicBezTo>
                    <a:cubicBezTo>
                      <a:pt x="547" y="471"/>
                      <a:pt x="546" y="466"/>
                      <a:pt x="547" y="460"/>
                    </a:cubicBezTo>
                    <a:lnTo>
                      <a:pt x="548" y="455"/>
                    </a:lnTo>
                    <a:lnTo>
                      <a:pt x="549" y="451"/>
                    </a:lnTo>
                    <a:lnTo>
                      <a:pt x="576" y="466"/>
                    </a:lnTo>
                    <a:lnTo>
                      <a:pt x="571" y="470"/>
                    </a:lnTo>
                    <a:lnTo>
                      <a:pt x="562" y="478"/>
                    </a:lnTo>
                    <a:lnTo>
                      <a:pt x="553" y="488"/>
                    </a:lnTo>
                    <a:lnTo>
                      <a:pt x="553" y="466"/>
                    </a:lnTo>
                    <a:lnTo>
                      <a:pt x="555" y="468"/>
                    </a:lnTo>
                    <a:cubicBezTo>
                      <a:pt x="558" y="472"/>
                      <a:pt x="560" y="477"/>
                      <a:pt x="559" y="482"/>
                    </a:cubicBezTo>
                    <a:cubicBezTo>
                      <a:pt x="558" y="487"/>
                      <a:pt x="555" y="491"/>
                      <a:pt x="551" y="494"/>
                    </a:cubicBezTo>
                    <a:lnTo>
                      <a:pt x="547" y="495"/>
                    </a:lnTo>
                    <a:lnTo>
                      <a:pt x="544" y="497"/>
                    </a:lnTo>
                    <a:lnTo>
                      <a:pt x="534" y="502"/>
                    </a:lnTo>
                    <a:lnTo>
                      <a:pt x="540" y="496"/>
                    </a:lnTo>
                    <a:lnTo>
                      <a:pt x="532" y="508"/>
                    </a:lnTo>
                    <a:cubicBezTo>
                      <a:pt x="531" y="509"/>
                      <a:pt x="531" y="510"/>
                      <a:pt x="530" y="511"/>
                    </a:cubicBezTo>
                    <a:lnTo>
                      <a:pt x="518" y="523"/>
                    </a:lnTo>
                    <a:cubicBezTo>
                      <a:pt x="517" y="523"/>
                      <a:pt x="516" y="524"/>
                      <a:pt x="516" y="525"/>
                    </a:cubicBezTo>
                    <a:lnTo>
                      <a:pt x="503" y="534"/>
                    </a:lnTo>
                    <a:lnTo>
                      <a:pt x="509" y="526"/>
                    </a:lnTo>
                    <a:lnTo>
                      <a:pt x="505" y="538"/>
                    </a:lnTo>
                    <a:cubicBezTo>
                      <a:pt x="504" y="541"/>
                      <a:pt x="501" y="544"/>
                      <a:pt x="498" y="546"/>
                    </a:cubicBezTo>
                    <a:lnTo>
                      <a:pt x="486" y="554"/>
                    </a:lnTo>
                    <a:lnTo>
                      <a:pt x="489" y="552"/>
                    </a:lnTo>
                    <a:lnTo>
                      <a:pt x="477" y="564"/>
                    </a:lnTo>
                    <a:lnTo>
                      <a:pt x="481" y="558"/>
                    </a:lnTo>
                    <a:lnTo>
                      <a:pt x="477" y="570"/>
                    </a:lnTo>
                    <a:cubicBezTo>
                      <a:pt x="476" y="573"/>
                      <a:pt x="473" y="576"/>
                      <a:pt x="470" y="578"/>
                    </a:cubicBezTo>
                    <a:lnTo>
                      <a:pt x="458" y="586"/>
                    </a:lnTo>
                    <a:lnTo>
                      <a:pt x="462" y="582"/>
                    </a:lnTo>
                    <a:lnTo>
                      <a:pt x="453" y="594"/>
                    </a:lnTo>
                    <a:lnTo>
                      <a:pt x="456" y="590"/>
                    </a:lnTo>
                    <a:lnTo>
                      <a:pt x="452" y="602"/>
                    </a:lnTo>
                    <a:cubicBezTo>
                      <a:pt x="451" y="603"/>
                      <a:pt x="451" y="604"/>
                      <a:pt x="450" y="605"/>
                    </a:cubicBezTo>
                    <a:lnTo>
                      <a:pt x="438" y="625"/>
                    </a:lnTo>
                    <a:cubicBezTo>
                      <a:pt x="438" y="626"/>
                      <a:pt x="437" y="627"/>
                      <a:pt x="436" y="628"/>
                    </a:cubicBezTo>
                    <a:lnTo>
                      <a:pt x="420" y="644"/>
                    </a:lnTo>
                    <a:lnTo>
                      <a:pt x="424" y="638"/>
                    </a:lnTo>
                    <a:lnTo>
                      <a:pt x="421" y="647"/>
                    </a:lnTo>
                    <a:lnTo>
                      <a:pt x="420" y="650"/>
                    </a:lnTo>
                    <a:cubicBezTo>
                      <a:pt x="417" y="656"/>
                      <a:pt x="411" y="660"/>
                      <a:pt x="404" y="660"/>
                    </a:cubicBezTo>
                    <a:lnTo>
                      <a:pt x="403" y="660"/>
                    </a:lnTo>
                    <a:lnTo>
                      <a:pt x="415" y="656"/>
                    </a:lnTo>
                    <a:lnTo>
                      <a:pt x="412" y="659"/>
                    </a:lnTo>
                    <a:lnTo>
                      <a:pt x="415" y="654"/>
                    </a:lnTo>
                    <a:lnTo>
                      <a:pt x="411" y="663"/>
                    </a:lnTo>
                    <a:lnTo>
                      <a:pt x="412" y="659"/>
                    </a:lnTo>
                    <a:lnTo>
                      <a:pt x="411" y="666"/>
                    </a:lnTo>
                    <a:cubicBezTo>
                      <a:pt x="411" y="669"/>
                      <a:pt x="410" y="671"/>
                      <a:pt x="408" y="673"/>
                    </a:cubicBezTo>
                    <a:lnTo>
                      <a:pt x="404" y="678"/>
                    </a:lnTo>
                    <a:cubicBezTo>
                      <a:pt x="402" y="681"/>
                      <a:pt x="398" y="683"/>
                      <a:pt x="395" y="684"/>
                    </a:cubicBezTo>
                    <a:lnTo>
                      <a:pt x="375" y="688"/>
                    </a:lnTo>
                    <a:cubicBezTo>
                      <a:pt x="374" y="688"/>
                      <a:pt x="373" y="688"/>
                      <a:pt x="371" y="688"/>
                    </a:cubicBezTo>
                    <a:lnTo>
                      <a:pt x="351" y="688"/>
                    </a:lnTo>
                    <a:cubicBezTo>
                      <a:pt x="350" y="688"/>
                      <a:pt x="348" y="688"/>
                      <a:pt x="346" y="688"/>
                    </a:cubicBezTo>
                    <a:lnTo>
                      <a:pt x="338" y="685"/>
                    </a:lnTo>
                    <a:lnTo>
                      <a:pt x="323" y="680"/>
                    </a:lnTo>
                    <a:lnTo>
                      <a:pt x="307" y="676"/>
                    </a:lnTo>
                    <a:cubicBezTo>
                      <a:pt x="303" y="675"/>
                      <a:pt x="300" y="673"/>
                      <a:pt x="297" y="670"/>
                    </a:cubicBezTo>
                    <a:lnTo>
                      <a:pt x="290" y="660"/>
                    </a:lnTo>
                    <a:lnTo>
                      <a:pt x="292" y="662"/>
                    </a:lnTo>
                    <a:lnTo>
                      <a:pt x="289" y="659"/>
                    </a:lnTo>
                    <a:lnTo>
                      <a:pt x="296" y="663"/>
                    </a:lnTo>
                    <a:lnTo>
                      <a:pt x="289" y="661"/>
                    </a:lnTo>
                    <a:lnTo>
                      <a:pt x="273" y="656"/>
                    </a:lnTo>
                    <a:cubicBezTo>
                      <a:pt x="271" y="655"/>
                      <a:pt x="270" y="655"/>
                      <a:pt x="269" y="654"/>
                    </a:cubicBezTo>
                    <a:lnTo>
                      <a:pt x="258" y="647"/>
                    </a:lnTo>
                    <a:lnTo>
                      <a:pt x="254" y="644"/>
                    </a:lnTo>
                    <a:cubicBezTo>
                      <a:pt x="247" y="639"/>
                      <a:pt x="246" y="630"/>
                      <a:pt x="250" y="623"/>
                    </a:cubicBezTo>
                    <a:cubicBezTo>
                      <a:pt x="254" y="616"/>
                      <a:pt x="263" y="613"/>
                      <a:pt x="271" y="617"/>
                    </a:cubicBezTo>
                    <a:lnTo>
                      <a:pt x="273" y="618"/>
                    </a:lnTo>
                    <a:cubicBezTo>
                      <a:pt x="276" y="620"/>
                      <a:pt x="278" y="622"/>
                      <a:pt x="280" y="625"/>
                    </a:cubicBezTo>
                    <a:lnTo>
                      <a:pt x="281" y="627"/>
                    </a:lnTo>
                    <a:cubicBezTo>
                      <a:pt x="284" y="633"/>
                      <a:pt x="283" y="641"/>
                      <a:pt x="278" y="646"/>
                    </a:cubicBezTo>
                    <a:cubicBezTo>
                      <a:pt x="273" y="651"/>
                      <a:pt x="265" y="652"/>
                      <a:pt x="259" y="649"/>
                    </a:cubicBezTo>
                    <a:lnTo>
                      <a:pt x="256" y="647"/>
                    </a:lnTo>
                    <a:lnTo>
                      <a:pt x="247" y="643"/>
                    </a:lnTo>
                    <a:cubicBezTo>
                      <a:pt x="246" y="643"/>
                      <a:pt x="245" y="642"/>
                      <a:pt x="245" y="642"/>
                    </a:cubicBezTo>
                    <a:lnTo>
                      <a:pt x="233" y="634"/>
                    </a:lnTo>
                    <a:lnTo>
                      <a:pt x="237" y="636"/>
                    </a:lnTo>
                    <a:lnTo>
                      <a:pt x="224" y="632"/>
                    </a:lnTo>
                    <a:cubicBezTo>
                      <a:pt x="222" y="631"/>
                      <a:pt x="220" y="630"/>
                      <a:pt x="219" y="629"/>
                    </a:cubicBezTo>
                    <a:lnTo>
                      <a:pt x="211" y="623"/>
                    </a:lnTo>
                    <a:cubicBezTo>
                      <a:pt x="210" y="623"/>
                      <a:pt x="210" y="622"/>
                      <a:pt x="209" y="622"/>
                    </a:cubicBezTo>
                    <a:lnTo>
                      <a:pt x="205" y="618"/>
                    </a:lnTo>
                    <a:cubicBezTo>
                      <a:pt x="202" y="615"/>
                      <a:pt x="200" y="611"/>
                      <a:pt x="200" y="606"/>
                    </a:cubicBezTo>
                    <a:lnTo>
                      <a:pt x="200" y="604"/>
                    </a:lnTo>
                    <a:lnTo>
                      <a:pt x="211" y="620"/>
                    </a:lnTo>
                    <a:lnTo>
                      <a:pt x="199" y="616"/>
                    </a:lnTo>
                    <a:cubicBezTo>
                      <a:pt x="198" y="615"/>
                      <a:pt x="197" y="614"/>
                      <a:pt x="195" y="614"/>
                    </a:cubicBezTo>
                    <a:lnTo>
                      <a:pt x="185" y="607"/>
                    </a:lnTo>
                    <a:lnTo>
                      <a:pt x="189" y="608"/>
                    </a:lnTo>
                    <a:lnTo>
                      <a:pt x="185" y="607"/>
                    </a:lnTo>
                    <a:lnTo>
                      <a:pt x="177" y="605"/>
                    </a:lnTo>
                    <a:lnTo>
                      <a:pt x="162" y="600"/>
                    </a:lnTo>
                    <a:cubicBezTo>
                      <a:pt x="161" y="599"/>
                      <a:pt x="160" y="599"/>
                      <a:pt x="159" y="598"/>
                    </a:cubicBezTo>
                    <a:lnTo>
                      <a:pt x="146" y="589"/>
                    </a:lnTo>
                    <a:lnTo>
                      <a:pt x="134" y="580"/>
                    </a:lnTo>
                    <a:lnTo>
                      <a:pt x="126" y="576"/>
                    </a:lnTo>
                    <a:lnTo>
                      <a:pt x="121" y="573"/>
                    </a:lnTo>
                    <a:lnTo>
                      <a:pt x="125" y="575"/>
                    </a:lnTo>
                    <a:lnTo>
                      <a:pt x="114" y="572"/>
                    </a:lnTo>
                    <a:cubicBezTo>
                      <a:pt x="113" y="572"/>
                      <a:pt x="111" y="571"/>
                      <a:pt x="110" y="570"/>
                    </a:cubicBezTo>
                    <a:lnTo>
                      <a:pt x="99" y="563"/>
                    </a:lnTo>
                    <a:lnTo>
                      <a:pt x="95" y="560"/>
                    </a:lnTo>
                    <a:cubicBezTo>
                      <a:pt x="89" y="556"/>
                      <a:pt x="87" y="549"/>
                      <a:pt x="89" y="542"/>
                    </a:cubicBezTo>
                    <a:cubicBezTo>
                      <a:pt x="91" y="536"/>
                      <a:pt x="98" y="531"/>
                      <a:pt x="104" y="531"/>
                    </a:cubicBezTo>
                    <a:lnTo>
                      <a:pt x="106" y="531"/>
                    </a:lnTo>
                    <a:cubicBezTo>
                      <a:pt x="113" y="531"/>
                      <a:pt x="118" y="535"/>
                      <a:pt x="121" y="540"/>
                    </a:cubicBezTo>
                    <a:lnTo>
                      <a:pt x="122" y="542"/>
                    </a:lnTo>
                    <a:cubicBezTo>
                      <a:pt x="125" y="548"/>
                      <a:pt x="124" y="555"/>
                      <a:pt x="120" y="559"/>
                    </a:cubicBezTo>
                    <a:cubicBezTo>
                      <a:pt x="116" y="564"/>
                      <a:pt x="110" y="567"/>
                      <a:pt x="104" y="565"/>
                    </a:cubicBezTo>
                    <a:lnTo>
                      <a:pt x="100" y="564"/>
                    </a:lnTo>
                    <a:cubicBezTo>
                      <a:pt x="99" y="564"/>
                      <a:pt x="98" y="563"/>
                      <a:pt x="97" y="563"/>
                    </a:cubicBezTo>
                    <a:lnTo>
                      <a:pt x="88" y="559"/>
                    </a:lnTo>
                    <a:cubicBezTo>
                      <a:pt x="87" y="559"/>
                      <a:pt x="86" y="558"/>
                      <a:pt x="86" y="558"/>
                    </a:cubicBezTo>
                    <a:lnTo>
                      <a:pt x="74" y="550"/>
                    </a:lnTo>
                    <a:lnTo>
                      <a:pt x="78" y="552"/>
                    </a:lnTo>
                    <a:lnTo>
                      <a:pt x="65" y="548"/>
                    </a:lnTo>
                    <a:cubicBezTo>
                      <a:pt x="64" y="547"/>
                      <a:pt x="63" y="547"/>
                      <a:pt x="62" y="546"/>
                    </a:cubicBezTo>
                    <a:lnTo>
                      <a:pt x="52" y="541"/>
                    </a:lnTo>
                    <a:lnTo>
                      <a:pt x="49" y="539"/>
                    </a:lnTo>
                    <a:cubicBezTo>
                      <a:pt x="44" y="536"/>
                      <a:pt x="41" y="531"/>
                      <a:pt x="41" y="525"/>
                    </a:cubicBezTo>
                    <a:lnTo>
                      <a:pt x="41" y="524"/>
                    </a:lnTo>
                    <a:lnTo>
                      <a:pt x="52" y="540"/>
                    </a:lnTo>
                    <a:lnTo>
                      <a:pt x="49" y="539"/>
                    </a:lnTo>
                    <a:lnTo>
                      <a:pt x="40" y="536"/>
                    </a:lnTo>
                    <a:lnTo>
                      <a:pt x="37" y="535"/>
                    </a:lnTo>
                    <a:cubicBezTo>
                      <a:pt x="36" y="534"/>
                      <a:pt x="35" y="534"/>
                      <a:pt x="35" y="533"/>
                    </a:cubicBezTo>
                    <a:lnTo>
                      <a:pt x="28" y="529"/>
                    </a:lnTo>
                    <a:cubicBezTo>
                      <a:pt x="27" y="529"/>
                      <a:pt x="26" y="528"/>
                      <a:pt x="25" y="528"/>
                    </a:cubicBezTo>
                    <a:lnTo>
                      <a:pt x="11" y="516"/>
                    </a:lnTo>
                    <a:cubicBezTo>
                      <a:pt x="9" y="514"/>
                      <a:pt x="7" y="511"/>
                      <a:pt x="6" y="508"/>
                    </a:cubicBezTo>
                    <a:lnTo>
                      <a:pt x="2" y="493"/>
                    </a:lnTo>
                    <a:cubicBezTo>
                      <a:pt x="2" y="492"/>
                      <a:pt x="2" y="490"/>
                      <a:pt x="1" y="489"/>
                    </a:cubicBezTo>
                    <a:lnTo>
                      <a:pt x="0" y="472"/>
                    </a:lnTo>
                    <a:cubicBezTo>
                      <a:pt x="0" y="470"/>
                      <a:pt x="1" y="468"/>
                      <a:pt x="2" y="465"/>
                    </a:cubicBezTo>
                    <a:lnTo>
                      <a:pt x="6" y="454"/>
                    </a:lnTo>
                    <a:lnTo>
                      <a:pt x="10" y="443"/>
                    </a:lnTo>
                    <a:lnTo>
                      <a:pt x="14" y="429"/>
                    </a:lnTo>
                    <a:lnTo>
                      <a:pt x="16" y="422"/>
                    </a:lnTo>
                    <a:cubicBezTo>
                      <a:pt x="17" y="420"/>
                      <a:pt x="17" y="419"/>
                      <a:pt x="18" y="418"/>
                    </a:cubicBezTo>
                    <a:lnTo>
                      <a:pt x="20" y="415"/>
                    </a:lnTo>
                    <a:cubicBezTo>
                      <a:pt x="21" y="414"/>
                      <a:pt x="21" y="413"/>
                      <a:pt x="22" y="412"/>
                    </a:cubicBezTo>
                    <a:lnTo>
                      <a:pt x="25" y="409"/>
                    </a:lnTo>
                    <a:lnTo>
                      <a:pt x="23" y="411"/>
                    </a:lnTo>
                    <a:lnTo>
                      <a:pt x="28" y="406"/>
                    </a:lnTo>
                    <a:lnTo>
                      <a:pt x="35" y="393"/>
                    </a:lnTo>
                    <a:lnTo>
                      <a:pt x="40" y="382"/>
                    </a:lnTo>
                    <a:lnTo>
                      <a:pt x="43" y="400"/>
                    </a:lnTo>
                    <a:lnTo>
                      <a:pt x="42" y="399"/>
                    </a:lnTo>
                    <a:cubicBezTo>
                      <a:pt x="39" y="396"/>
                      <a:pt x="37" y="392"/>
                      <a:pt x="37" y="387"/>
                    </a:cubicBezTo>
                    <a:lnTo>
                      <a:pt x="37" y="386"/>
                    </a:lnTo>
                    <a:cubicBezTo>
                      <a:pt x="37" y="382"/>
                      <a:pt x="39" y="378"/>
                      <a:pt x="43" y="375"/>
                    </a:cubicBezTo>
                    <a:lnTo>
                      <a:pt x="55" y="364"/>
                    </a:lnTo>
                    <a:lnTo>
                      <a:pt x="51" y="370"/>
                    </a:lnTo>
                    <a:lnTo>
                      <a:pt x="56" y="357"/>
                    </a:lnTo>
                    <a:cubicBezTo>
                      <a:pt x="56" y="355"/>
                      <a:pt x="57" y="354"/>
                      <a:pt x="58" y="353"/>
                    </a:cubicBezTo>
                    <a:lnTo>
                      <a:pt x="66" y="342"/>
                    </a:lnTo>
                    <a:cubicBezTo>
                      <a:pt x="67" y="340"/>
                      <a:pt x="70" y="338"/>
                      <a:pt x="72" y="337"/>
                    </a:cubicBezTo>
                    <a:lnTo>
                      <a:pt x="84" y="332"/>
                    </a:lnTo>
                    <a:lnTo>
                      <a:pt x="75" y="342"/>
                    </a:lnTo>
                    <a:lnTo>
                      <a:pt x="78" y="332"/>
                    </a:lnTo>
                    <a:cubicBezTo>
                      <a:pt x="78" y="331"/>
                      <a:pt x="79" y="330"/>
                      <a:pt x="79" y="329"/>
                    </a:cubicBezTo>
                    <a:lnTo>
                      <a:pt x="80" y="327"/>
                    </a:lnTo>
                    <a:cubicBezTo>
                      <a:pt x="81" y="326"/>
                      <a:pt x="82" y="324"/>
                      <a:pt x="83" y="323"/>
                    </a:cubicBezTo>
                    <a:lnTo>
                      <a:pt x="86" y="320"/>
                    </a:lnTo>
                    <a:lnTo>
                      <a:pt x="95" y="311"/>
                    </a:lnTo>
                    <a:lnTo>
                      <a:pt x="93" y="314"/>
                    </a:lnTo>
                    <a:lnTo>
                      <a:pt x="101" y="302"/>
                    </a:lnTo>
                    <a:cubicBezTo>
                      <a:pt x="102" y="301"/>
                      <a:pt x="103" y="300"/>
                      <a:pt x="104" y="299"/>
                    </a:cubicBezTo>
                    <a:lnTo>
                      <a:pt x="117" y="287"/>
                    </a:lnTo>
                    <a:lnTo>
                      <a:pt x="114" y="290"/>
                    </a:lnTo>
                    <a:lnTo>
                      <a:pt x="122" y="278"/>
                    </a:lnTo>
                    <a:cubicBezTo>
                      <a:pt x="123" y="276"/>
                      <a:pt x="125" y="274"/>
                      <a:pt x="127" y="273"/>
                    </a:cubicBezTo>
                    <a:lnTo>
                      <a:pt x="139" y="265"/>
                    </a:lnTo>
                    <a:lnTo>
                      <a:pt x="134" y="270"/>
                    </a:lnTo>
                    <a:lnTo>
                      <a:pt x="136" y="267"/>
                    </a:lnTo>
                    <a:lnTo>
                      <a:pt x="140" y="261"/>
                    </a:lnTo>
                    <a:lnTo>
                      <a:pt x="150" y="246"/>
                    </a:lnTo>
                    <a:cubicBezTo>
                      <a:pt x="151" y="244"/>
                      <a:pt x="153" y="242"/>
                      <a:pt x="155" y="241"/>
                    </a:cubicBezTo>
                    <a:lnTo>
                      <a:pt x="167" y="233"/>
                    </a:lnTo>
                    <a:lnTo>
                      <a:pt x="162" y="238"/>
                    </a:lnTo>
                    <a:lnTo>
                      <a:pt x="164" y="235"/>
                    </a:lnTo>
                    <a:lnTo>
                      <a:pt x="169" y="228"/>
                    </a:lnTo>
                    <a:lnTo>
                      <a:pt x="180" y="213"/>
                    </a:lnTo>
                    <a:cubicBezTo>
                      <a:pt x="180" y="212"/>
                      <a:pt x="181" y="212"/>
                      <a:pt x="181" y="211"/>
                    </a:cubicBezTo>
                    <a:lnTo>
                      <a:pt x="192" y="201"/>
                    </a:lnTo>
                    <a:lnTo>
                      <a:pt x="199" y="192"/>
                    </a:lnTo>
                    <a:lnTo>
                      <a:pt x="202" y="188"/>
                    </a:lnTo>
                    <a:lnTo>
                      <a:pt x="220" y="213"/>
                    </a:lnTo>
                    <a:lnTo>
                      <a:pt x="217" y="214"/>
                    </a:lnTo>
                    <a:lnTo>
                      <a:pt x="223" y="210"/>
                    </a:lnTo>
                    <a:lnTo>
                      <a:pt x="222" y="211"/>
                    </a:lnTo>
                    <a:lnTo>
                      <a:pt x="199" y="188"/>
                    </a:lnTo>
                    <a:lnTo>
                      <a:pt x="203" y="184"/>
                    </a:lnTo>
                    <a:lnTo>
                      <a:pt x="213" y="174"/>
                    </a:lnTo>
                    <a:lnTo>
                      <a:pt x="226" y="161"/>
                    </a:lnTo>
                    <a:lnTo>
                      <a:pt x="232" y="154"/>
                    </a:lnTo>
                    <a:lnTo>
                      <a:pt x="229" y="168"/>
                    </a:lnTo>
                    <a:lnTo>
                      <a:pt x="228" y="164"/>
                    </a:lnTo>
                    <a:lnTo>
                      <a:pt x="249" y="176"/>
                    </a:lnTo>
                    <a:lnTo>
                      <a:pt x="246" y="177"/>
                    </a:lnTo>
                    <a:cubicBezTo>
                      <a:pt x="238" y="179"/>
                      <a:pt x="229" y="175"/>
                      <a:pt x="226" y="168"/>
                    </a:cubicBezTo>
                    <a:cubicBezTo>
                      <a:pt x="222" y="160"/>
                      <a:pt x="226" y="151"/>
                      <a:pt x="233" y="147"/>
                    </a:cubicBezTo>
                    <a:lnTo>
                      <a:pt x="236" y="146"/>
                    </a:lnTo>
                    <a:lnTo>
                      <a:pt x="245" y="140"/>
                    </a:lnTo>
                    <a:lnTo>
                      <a:pt x="240" y="145"/>
                    </a:lnTo>
                    <a:lnTo>
                      <a:pt x="248" y="133"/>
                    </a:lnTo>
                    <a:cubicBezTo>
                      <a:pt x="249" y="131"/>
                      <a:pt x="250" y="130"/>
                      <a:pt x="251" y="130"/>
                    </a:cubicBezTo>
                    <a:lnTo>
                      <a:pt x="261" y="121"/>
                    </a:lnTo>
                    <a:lnTo>
                      <a:pt x="265" y="118"/>
                    </a:lnTo>
                    <a:cubicBezTo>
                      <a:pt x="270" y="114"/>
                      <a:pt x="278" y="113"/>
                      <a:pt x="283" y="117"/>
                    </a:cubicBezTo>
                    <a:cubicBezTo>
                      <a:pt x="289" y="121"/>
                      <a:pt x="292" y="128"/>
                      <a:pt x="290" y="134"/>
                    </a:cubicBezTo>
                    <a:lnTo>
                      <a:pt x="289" y="140"/>
                    </a:lnTo>
                    <a:lnTo>
                      <a:pt x="288" y="143"/>
                    </a:lnTo>
                    <a:lnTo>
                      <a:pt x="260" y="127"/>
                    </a:lnTo>
                    <a:lnTo>
                      <a:pt x="265" y="122"/>
                    </a:lnTo>
                    <a:lnTo>
                      <a:pt x="275" y="111"/>
                    </a:lnTo>
                    <a:lnTo>
                      <a:pt x="273" y="113"/>
                    </a:lnTo>
                    <a:lnTo>
                      <a:pt x="281" y="101"/>
                    </a:lnTo>
                    <a:cubicBezTo>
                      <a:pt x="282" y="99"/>
                      <a:pt x="284" y="97"/>
                      <a:pt x="286" y="96"/>
                    </a:cubicBezTo>
                    <a:lnTo>
                      <a:pt x="298" y="88"/>
                    </a:lnTo>
                    <a:lnTo>
                      <a:pt x="310" y="80"/>
                    </a:lnTo>
                    <a:lnTo>
                      <a:pt x="347" y="56"/>
                    </a:lnTo>
                    <a:cubicBezTo>
                      <a:pt x="348" y="55"/>
                      <a:pt x="349" y="55"/>
                      <a:pt x="350" y="54"/>
                    </a:cubicBezTo>
                    <a:lnTo>
                      <a:pt x="374" y="46"/>
                    </a:lnTo>
                    <a:lnTo>
                      <a:pt x="371" y="48"/>
                    </a:lnTo>
                    <a:lnTo>
                      <a:pt x="383" y="40"/>
                    </a:lnTo>
                    <a:cubicBezTo>
                      <a:pt x="384" y="40"/>
                      <a:pt x="384" y="39"/>
                      <a:pt x="386" y="39"/>
                    </a:cubicBezTo>
                    <a:lnTo>
                      <a:pt x="401" y="33"/>
                    </a:lnTo>
                    <a:cubicBezTo>
                      <a:pt x="402" y="32"/>
                      <a:pt x="403" y="32"/>
                      <a:pt x="404" y="32"/>
                    </a:cubicBezTo>
                    <a:lnTo>
                      <a:pt x="423" y="29"/>
                    </a:lnTo>
                    <a:lnTo>
                      <a:pt x="442" y="27"/>
                    </a:lnTo>
                    <a:lnTo>
                      <a:pt x="456" y="26"/>
                    </a:lnTo>
                    <a:lnTo>
                      <a:pt x="445" y="51"/>
                    </a:lnTo>
                    <a:lnTo>
                      <a:pt x="432" y="34"/>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Freeform 19"/>
              <p:cNvSpPr>
                <a:spLocks/>
              </p:cNvSpPr>
              <p:nvPr/>
            </p:nvSpPr>
            <p:spPr bwMode="auto">
              <a:xfrm>
                <a:off x="7223125" y="5629275"/>
                <a:ext cx="236537" cy="234950"/>
              </a:xfrm>
              <a:custGeom>
                <a:avLst/>
                <a:gdLst/>
                <a:ahLst/>
                <a:cxnLst>
                  <a:cxn ang="0">
                    <a:pos x="282" y="1525"/>
                  </a:cxn>
                  <a:cxn ang="0">
                    <a:pos x="445" y="1438"/>
                  </a:cxn>
                  <a:cxn ang="0">
                    <a:pos x="604" y="1545"/>
                  </a:cxn>
                  <a:cxn ang="0">
                    <a:pos x="681" y="1664"/>
                  </a:cxn>
                  <a:cxn ang="0">
                    <a:pos x="834" y="1552"/>
                  </a:cxn>
                  <a:cxn ang="0">
                    <a:pos x="971" y="1672"/>
                  </a:cxn>
                  <a:cxn ang="0">
                    <a:pos x="1110" y="1675"/>
                  </a:cxn>
                  <a:cxn ang="0">
                    <a:pos x="1177" y="1500"/>
                  </a:cxn>
                  <a:cxn ang="0">
                    <a:pos x="1450" y="1475"/>
                  </a:cxn>
                  <a:cxn ang="0">
                    <a:pos x="1449" y="1176"/>
                  </a:cxn>
                  <a:cxn ang="0">
                    <a:pos x="1646" y="1075"/>
                  </a:cxn>
                  <a:cxn ang="0">
                    <a:pos x="1564" y="985"/>
                  </a:cxn>
                  <a:cxn ang="0">
                    <a:pos x="1575" y="796"/>
                  </a:cxn>
                  <a:cxn ang="0">
                    <a:pos x="1669" y="694"/>
                  </a:cxn>
                  <a:cxn ang="0">
                    <a:pos x="1580" y="603"/>
                  </a:cxn>
                  <a:cxn ang="0">
                    <a:pos x="1431" y="296"/>
                  </a:cxn>
                  <a:cxn ang="0">
                    <a:pos x="1265" y="295"/>
                  </a:cxn>
                  <a:cxn ang="0">
                    <a:pos x="1132" y="171"/>
                  </a:cxn>
                  <a:cxn ang="0">
                    <a:pos x="1027" y="92"/>
                  </a:cxn>
                  <a:cxn ang="0">
                    <a:pos x="928" y="184"/>
                  </a:cxn>
                  <a:cxn ang="0">
                    <a:pos x="773" y="117"/>
                  </a:cxn>
                  <a:cxn ang="0">
                    <a:pos x="642" y="50"/>
                  </a:cxn>
                  <a:cxn ang="0">
                    <a:pos x="555" y="271"/>
                  </a:cxn>
                  <a:cxn ang="0">
                    <a:pos x="263" y="283"/>
                  </a:cxn>
                  <a:cxn ang="0">
                    <a:pos x="291" y="550"/>
                  </a:cxn>
                  <a:cxn ang="0">
                    <a:pos x="69" y="626"/>
                  </a:cxn>
                  <a:cxn ang="0">
                    <a:pos x="152" y="708"/>
                  </a:cxn>
                  <a:cxn ang="0">
                    <a:pos x="172" y="950"/>
                  </a:cxn>
                  <a:cxn ang="0">
                    <a:pos x="72" y="1071"/>
                  </a:cxn>
                  <a:cxn ang="0">
                    <a:pos x="209" y="1163"/>
                  </a:cxn>
                  <a:cxn ang="0">
                    <a:pos x="299" y="1349"/>
                  </a:cxn>
                  <a:cxn ang="0">
                    <a:pos x="248" y="1347"/>
                  </a:cxn>
                  <a:cxn ang="0">
                    <a:pos x="187" y="1207"/>
                  </a:cxn>
                  <a:cxn ang="0">
                    <a:pos x="26" y="1066"/>
                  </a:cxn>
                  <a:cxn ang="0">
                    <a:pos x="123" y="939"/>
                  </a:cxn>
                  <a:cxn ang="0">
                    <a:pos x="131" y="760"/>
                  </a:cxn>
                  <a:cxn ang="0">
                    <a:pos x="12" y="605"/>
                  </a:cxn>
                  <a:cxn ang="0">
                    <a:pos x="244" y="538"/>
                  </a:cxn>
                  <a:cxn ang="0">
                    <a:pos x="225" y="339"/>
                  </a:cxn>
                  <a:cxn ang="0">
                    <a:pos x="510" y="240"/>
                  </a:cxn>
                  <a:cxn ang="0">
                    <a:pos x="591" y="24"/>
                  </a:cxn>
                  <a:cxn ang="0">
                    <a:pos x="811" y="98"/>
                  </a:cxn>
                  <a:cxn ang="0">
                    <a:pos x="885" y="148"/>
                  </a:cxn>
                  <a:cxn ang="0">
                    <a:pos x="1001" y="110"/>
                  </a:cxn>
                  <a:cxn ang="0">
                    <a:pos x="1169" y="140"/>
                  </a:cxn>
                  <a:cxn ang="0">
                    <a:pos x="1225" y="253"/>
                  </a:cxn>
                  <a:cxn ang="0">
                    <a:pos x="1469" y="252"/>
                  </a:cxn>
                  <a:cxn ang="0">
                    <a:pos x="1492" y="550"/>
                  </a:cxn>
                  <a:cxn ang="0">
                    <a:pos x="1720" y="691"/>
                  </a:cxn>
                  <a:cxn ang="0">
                    <a:pos x="1625" y="812"/>
                  </a:cxn>
                  <a:cxn ang="0">
                    <a:pos x="1571" y="918"/>
                  </a:cxn>
                  <a:cxn ang="0">
                    <a:pos x="1672" y="1032"/>
                  </a:cxn>
                  <a:cxn ang="0">
                    <a:pos x="1495" y="1210"/>
                  </a:cxn>
                  <a:cxn ang="0">
                    <a:pos x="1486" y="1395"/>
                  </a:cxn>
                  <a:cxn ang="0">
                    <a:pos x="1242" y="1493"/>
                  </a:cxn>
                  <a:cxn ang="0">
                    <a:pos x="1156" y="1693"/>
                  </a:cxn>
                  <a:cxn ang="0">
                    <a:pos x="972" y="1685"/>
                  </a:cxn>
                  <a:cxn ang="0">
                    <a:pos x="875" y="1604"/>
                  </a:cxn>
                  <a:cxn ang="0">
                    <a:pos x="702" y="1656"/>
                  </a:cxn>
                  <a:cxn ang="0">
                    <a:pos x="585" y="1625"/>
                  </a:cxn>
                  <a:cxn ang="0">
                    <a:pos x="518" y="1490"/>
                  </a:cxn>
                  <a:cxn ang="0">
                    <a:pos x="331" y="1553"/>
                  </a:cxn>
                  <a:cxn ang="0">
                    <a:pos x="93" y="1550"/>
                  </a:cxn>
                </a:cxnLst>
                <a:rect l="0" t="0" r="r" b="b"/>
                <a:pathLst>
                  <a:path w="1730" h="1728">
                    <a:moveTo>
                      <a:pt x="115" y="1491"/>
                    </a:moveTo>
                    <a:lnTo>
                      <a:pt x="129" y="1515"/>
                    </a:lnTo>
                    <a:lnTo>
                      <a:pt x="132" y="1520"/>
                    </a:lnTo>
                    <a:lnTo>
                      <a:pt x="134" y="1523"/>
                    </a:lnTo>
                    <a:cubicBezTo>
                      <a:pt x="136" y="1525"/>
                      <a:pt x="137" y="1528"/>
                      <a:pt x="138" y="1531"/>
                    </a:cubicBezTo>
                    <a:lnTo>
                      <a:pt x="140" y="1539"/>
                    </a:lnTo>
                    <a:lnTo>
                      <a:pt x="136" y="1531"/>
                    </a:lnTo>
                    <a:lnTo>
                      <a:pt x="138" y="1534"/>
                    </a:lnTo>
                    <a:lnTo>
                      <a:pt x="131" y="1527"/>
                    </a:lnTo>
                    <a:lnTo>
                      <a:pt x="136" y="1530"/>
                    </a:lnTo>
                    <a:lnTo>
                      <a:pt x="147" y="1537"/>
                    </a:lnTo>
                    <a:lnTo>
                      <a:pt x="157" y="1543"/>
                    </a:lnTo>
                    <a:lnTo>
                      <a:pt x="151" y="1541"/>
                    </a:lnTo>
                    <a:lnTo>
                      <a:pt x="168" y="1547"/>
                    </a:lnTo>
                    <a:lnTo>
                      <a:pt x="160" y="1545"/>
                    </a:lnTo>
                    <a:lnTo>
                      <a:pt x="175" y="1545"/>
                    </a:lnTo>
                    <a:lnTo>
                      <a:pt x="198" y="1544"/>
                    </a:lnTo>
                    <a:lnTo>
                      <a:pt x="225" y="1543"/>
                    </a:lnTo>
                    <a:lnTo>
                      <a:pt x="245" y="1540"/>
                    </a:lnTo>
                    <a:lnTo>
                      <a:pt x="240" y="1541"/>
                    </a:lnTo>
                    <a:lnTo>
                      <a:pt x="257" y="1535"/>
                    </a:lnTo>
                    <a:lnTo>
                      <a:pt x="267" y="1532"/>
                    </a:lnTo>
                    <a:lnTo>
                      <a:pt x="276" y="1529"/>
                    </a:lnTo>
                    <a:lnTo>
                      <a:pt x="269" y="1533"/>
                    </a:lnTo>
                    <a:lnTo>
                      <a:pt x="278" y="1526"/>
                    </a:lnTo>
                    <a:cubicBezTo>
                      <a:pt x="285" y="1520"/>
                      <a:pt x="295" y="1519"/>
                      <a:pt x="303" y="1523"/>
                    </a:cubicBezTo>
                    <a:cubicBezTo>
                      <a:pt x="311" y="1527"/>
                      <a:pt x="316" y="1535"/>
                      <a:pt x="316" y="1544"/>
                    </a:cubicBezTo>
                    <a:lnTo>
                      <a:pt x="316" y="1545"/>
                    </a:lnTo>
                    <a:cubicBezTo>
                      <a:pt x="316" y="1552"/>
                      <a:pt x="314" y="1558"/>
                      <a:pt x="309" y="1562"/>
                    </a:cubicBezTo>
                    <a:lnTo>
                      <a:pt x="308" y="1563"/>
                    </a:lnTo>
                    <a:lnTo>
                      <a:pt x="282" y="1525"/>
                    </a:lnTo>
                    <a:lnTo>
                      <a:pt x="291" y="1521"/>
                    </a:lnTo>
                    <a:lnTo>
                      <a:pt x="286" y="1523"/>
                    </a:lnTo>
                    <a:lnTo>
                      <a:pt x="294" y="1517"/>
                    </a:lnTo>
                    <a:cubicBezTo>
                      <a:pt x="296" y="1516"/>
                      <a:pt x="298" y="1515"/>
                      <a:pt x="301" y="1514"/>
                    </a:cubicBezTo>
                    <a:lnTo>
                      <a:pt x="310" y="1511"/>
                    </a:lnTo>
                    <a:lnTo>
                      <a:pt x="304" y="1514"/>
                    </a:lnTo>
                    <a:lnTo>
                      <a:pt x="321" y="1502"/>
                    </a:lnTo>
                    <a:lnTo>
                      <a:pt x="338" y="1490"/>
                    </a:lnTo>
                    <a:lnTo>
                      <a:pt x="347" y="1483"/>
                    </a:lnTo>
                    <a:cubicBezTo>
                      <a:pt x="349" y="1482"/>
                      <a:pt x="350" y="1482"/>
                      <a:pt x="352" y="1481"/>
                    </a:cubicBezTo>
                    <a:lnTo>
                      <a:pt x="360" y="1478"/>
                    </a:lnTo>
                    <a:lnTo>
                      <a:pt x="355" y="1481"/>
                    </a:lnTo>
                    <a:lnTo>
                      <a:pt x="365" y="1474"/>
                    </a:lnTo>
                    <a:cubicBezTo>
                      <a:pt x="375" y="1467"/>
                      <a:pt x="389" y="1469"/>
                      <a:pt x="397" y="1478"/>
                    </a:cubicBezTo>
                    <a:cubicBezTo>
                      <a:pt x="405" y="1488"/>
                      <a:pt x="404" y="1502"/>
                      <a:pt x="395" y="1510"/>
                    </a:cubicBezTo>
                    <a:lnTo>
                      <a:pt x="394" y="1511"/>
                    </a:lnTo>
                    <a:lnTo>
                      <a:pt x="399" y="1505"/>
                    </a:lnTo>
                    <a:lnTo>
                      <a:pt x="398" y="1507"/>
                    </a:lnTo>
                    <a:lnTo>
                      <a:pt x="365" y="1475"/>
                    </a:lnTo>
                    <a:lnTo>
                      <a:pt x="374" y="1470"/>
                    </a:lnTo>
                    <a:lnTo>
                      <a:pt x="381" y="1465"/>
                    </a:lnTo>
                    <a:cubicBezTo>
                      <a:pt x="383" y="1464"/>
                      <a:pt x="385" y="1463"/>
                      <a:pt x="387" y="1463"/>
                    </a:cubicBezTo>
                    <a:lnTo>
                      <a:pt x="396" y="1460"/>
                    </a:lnTo>
                    <a:lnTo>
                      <a:pt x="389" y="1463"/>
                    </a:lnTo>
                    <a:lnTo>
                      <a:pt x="397" y="1457"/>
                    </a:lnTo>
                    <a:cubicBezTo>
                      <a:pt x="399" y="1456"/>
                      <a:pt x="401" y="1455"/>
                      <a:pt x="403" y="1454"/>
                    </a:cubicBezTo>
                    <a:lnTo>
                      <a:pt x="420" y="1448"/>
                    </a:lnTo>
                    <a:lnTo>
                      <a:pt x="415" y="1450"/>
                    </a:lnTo>
                    <a:lnTo>
                      <a:pt x="424" y="1444"/>
                    </a:lnTo>
                    <a:cubicBezTo>
                      <a:pt x="427" y="1443"/>
                      <a:pt x="429" y="1442"/>
                      <a:pt x="432" y="1441"/>
                    </a:cubicBezTo>
                    <a:lnTo>
                      <a:pt x="445" y="1438"/>
                    </a:lnTo>
                    <a:lnTo>
                      <a:pt x="458" y="1435"/>
                    </a:lnTo>
                    <a:cubicBezTo>
                      <a:pt x="460" y="1435"/>
                      <a:pt x="463" y="1434"/>
                      <a:pt x="465" y="1435"/>
                    </a:cubicBezTo>
                    <a:lnTo>
                      <a:pt x="519" y="1438"/>
                    </a:lnTo>
                    <a:cubicBezTo>
                      <a:pt x="524" y="1438"/>
                      <a:pt x="528" y="1439"/>
                      <a:pt x="532" y="1442"/>
                    </a:cubicBezTo>
                    <a:lnTo>
                      <a:pt x="540" y="1448"/>
                    </a:lnTo>
                    <a:lnTo>
                      <a:pt x="533" y="1445"/>
                    </a:lnTo>
                    <a:lnTo>
                      <a:pt x="542" y="1448"/>
                    </a:lnTo>
                    <a:cubicBezTo>
                      <a:pt x="547" y="1450"/>
                      <a:pt x="552" y="1453"/>
                      <a:pt x="555" y="1458"/>
                    </a:cubicBezTo>
                    <a:lnTo>
                      <a:pt x="561" y="1468"/>
                    </a:lnTo>
                    <a:lnTo>
                      <a:pt x="516" y="1480"/>
                    </a:lnTo>
                    <a:lnTo>
                      <a:pt x="516" y="1479"/>
                    </a:lnTo>
                    <a:lnTo>
                      <a:pt x="516" y="1478"/>
                    </a:lnTo>
                    <a:cubicBezTo>
                      <a:pt x="516" y="1469"/>
                      <a:pt x="522" y="1461"/>
                      <a:pt x="531" y="1457"/>
                    </a:cubicBezTo>
                    <a:cubicBezTo>
                      <a:pt x="539" y="1453"/>
                      <a:pt x="549" y="1454"/>
                      <a:pt x="556" y="1460"/>
                    </a:cubicBezTo>
                    <a:lnTo>
                      <a:pt x="564" y="1467"/>
                    </a:lnTo>
                    <a:cubicBezTo>
                      <a:pt x="566" y="1469"/>
                      <a:pt x="567" y="1470"/>
                      <a:pt x="568" y="1472"/>
                    </a:cubicBezTo>
                    <a:lnTo>
                      <a:pt x="573" y="1479"/>
                    </a:lnTo>
                    <a:cubicBezTo>
                      <a:pt x="575" y="1481"/>
                      <a:pt x="576" y="1484"/>
                      <a:pt x="577" y="1487"/>
                    </a:cubicBezTo>
                    <a:lnTo>
                      <a:pt x="578" y="1491"/>
                    </a:lnTo>
                    <a:lnTo>
                      <a:pt x="579" y="1499"/>
                    </a:lnTo>
                    <a:lnTo>
                      <a:pt x="577" y="1492"/>
                    </a:lnTo>
                    <a:lnTo>
                      <a:pt x="582" y="1502"/>
                    </a:lnTo>
                    <a:lnTo>
                      <a:pt x="586" y="1510"/>
                    </a:lnTo>
                    <a:cubicBezTo>
                      <a:pt x="587" y="1511"/>
                      <a:pt x="588" y="1512"/>
                      <a:pt x="588" y="1514"/>
                    </a:cubicBezTo>
                    <a:lnTo>
                      <a:pt x="591" y="1523"/>
                    </a:lnTo>
                    <a:lnTo>
                      <a:pt x="588" y="1516"/>
                    </a:lnTo>
                    <a:lnTo>
                      <a:pt x="596" y="1527"/>
                    </a:lnTo>
                    <a:lnTo>
                      <a:pt x="601" y="1537"/>
                    </a:lnTo>
                    <a:cubicBezTo>
                      <a:pt x="602" y="1538"/>
                      <a:pt x="603" y="1539"/>
                      <a:pt x="603" y="1541"/>
                    </a:cubicBezTo>
                    <a:lnTo>
                      <a:pt x="606" y="1550"/>
                    </a:lnTo>
                    <a:lnTo>
                      <a:pt x="604" y="1545"/>
                    </a:lnTo>
                    <a:lnTo>
                      <a:pt x="611" y="1556"/>
                    </a:lnTo>
                    <a:lnTo>
                      <a:pt x="615" y="1564"/>
                    </a:lnTo>
                    <a:cubicBezTo>
                      <a:pt x="616" y="1565"/>
                      <a:pt x="617" y="1566"/>
                      <a:pt x="617" y="1568"/>
                    </a:cubicBezTo>
                    <a:lnTo>
                      <a:pt x="626" y="1595"/>
                    </a:lnTo>
                    <a:lnTo>
                      <a:pt x="629" y="1606"/>
                    </a:lnTo>
                    <a:lnTo>
                      <a:pt x="625" y="1598"/>
                    </a:lnTo>
                    <a:lnTo>
                      <a:pt x="631" y="1607"/>
                    </a:lnTo>
                    <a:cubicBezTo>
                      <a:pt x="633" y="1609"/>
                      <a:pt x="634" y="1612"/>
                      <a:pt x="635" y="1614"/>
                    </a:cubicBezTo>
                    <a:lnTo>
                      <a:pt x="638" y="1625"/>
                    </a:lnTo>
                    <a:lnTo>
                      <a:pt x="640" y="1635"/>
                    </a:lnTo>
                    <a:lnTo>
                      <a:pt x="643" y="1643"/>
                    </a:lnTo>
                    <a:lnTo>
                      <a:pt x="641" y="1639"/>
                    </a:lnTo>
                    <a:lnTo>
                      <a:pt x="646" y="1648"/>
                    </a:lnTo>
                    <a:cubicBezTo>
                      <a:pt x="647" y="1649"/>
                      <a:pt x="648" y="1650"/>
                      <a:pt x="648" y="1651"/>
                    </a:cubicBezTo>
                    <a:lnTo>
                      <a:pt x="651" y="1659"/>
                    </a:lnTo>
                    <a:cubicBezTo>
                      <a:pt x="652" y="1662"/>
                      <a:pt x="652" y="1665"/>
                      <a:pt x="652" y="1667"/>
                    </a:cubicBezTo>
                    <a:lnTo>
                      <a:pt x="652" y="1668"/>
                    </a:lnTo>
                    <a:lnTo>
                      <a:pt x="628" y="1644"/>
                    </a:lnTo>
                    <a:lnTo>
                      <a:pt x="630" y="1644"/>
                    </a:lnTo>
                    <a:cubicBezTo>
                      <a:pt x="636" y="1644"/>
                      <a:pt x="642" y="1647"/>
                      <a:pt x="646" y="1650"/>
                    </a:cubicBezTo>
                    <a:lnTo>
                      <a:pt x="653" y="1656"/>
                    </a:lnTo>
                    <a:cubicBezTo>
                      <a:pt x="655" y="1658"/>
                      <a:pt x="656" y="1659"/>
                      <a:pt x="657" y="1661"/>
                    </a:cubicBezTo>
                    <a:lnTo>
                      <a:pt x="663" y="1670"/>
                    </a:lnTo>
                    <a:lnTo>
                      <a:pt x="652" y="1661"/>
                    </a:lnTo>
                    <a:lnTo>
                      <a:pt x="662" y="1665"/>
                    </a:lnTo>
                    <a:lnTo>
                      <a:pt x="667" y="1666"/>
                    </a:lnTo>
                    <a:lnTo>
                      <a:pt x="657" y="1666"/>
                    </a:lnTo>
                    <a:lnTo>
                      <a:pt x="663" y="1665"/>
                    </a:lnTo>
                    <a:lnTo>
                      <a:pt x="674" y="1664"/>
                    </a:lnTo>
                    <a:lnTo>
                      <a:pt x="689" y="1660"/>
                    </a:lnTo>
                    <a:lnTo>
                      <a:pt x="681" y="1664"/>
                    </a:lnTo>
                    <a:lnTo>
                      <a:pt x="698" y="1652"/>
                    </a:lnTo>
                    <a:lnTo>
                      <a:pt x="707" y="1645"/>
                    </a:lnTo>
                    <a:lnTo>
                      <a:pt x="700" y="1653"/>
                    </a:lnTo>
                    <a:lnTo>
                      <a:pt x="706" y="1643"/>
                    </a:lnTo>
                    <a:cubicBezTo>
                      <a:pt x="711" y="1634"/>
                      <a:pt x="722" y="1629"/>
                      <a:pt x="733" y="1632"/>
                    </a:cubicBezTo>
                    <a:cubicBezTo>
                      <a:pt x="743" y="1635"/>
                      <a:pt x="750" y="1645"/>
                      <a:pt x="750" y="1655"/>
                    </a:cubicBezTo>
                    <a:lnTo>
                      <a:pt x="750" y="1656"/>
                    </a:lnTo>
                    <a:lnTo>
                      <a:pt x="750" y="1657"/>
                    </a:lnTo>
                    <a:lnTo>
                      <a:pt x="711" y="1639"/>
                    </a:lnTo>
                    <a:lnTo>
                      <a:pt x="719" y="1632"/>
                    </a:lnTo>
                    <a:lnTo>
                      <a:pt x="714" y="1637"/>
                    </a:lnTo>
                    <a:lnTo>
                      <a:pt x="720" y="1628"/>
                    </a:lnTo>
                    <a:cubicBezTo>
                      <a:pt x="722" y="1626"/>
                      <a:pt x="724" y="1624"/>
                      <a:pt x="725" y="1623"/>
                    </a:cubicBezTo>
                    <a:lnTo>
                      <a:pt x="735" y="1615"/>
                    </a:lnTo>
                    <a:cubicBezTo>
                      <a:pt x="736" y="1614"/>
                      <a:pt x="737" y="1613"/>
                      <a:pt x="739" y="1613"/>
                    </a:cubicBezTo>
                    <a:lnTo>
                      <a:pt x="746" y="1609"/>
                    </a:lnTo>
                    <a:lnTo>
                      <a:pt x="737" y="1617"/>
                    </a:lnTo>
                    <a:lnTo>
                      <a:pt x="742" y="1609"/>
                    </a:lnTo>
                    <a:lnTo>
                      <a:pt x="744" y="1605"/>
                    </a:lnTo>
                    <a:cubicBezTo>
                      <a:pt x="746" y="1602"/>
                      <a:pt x="749" y="1600"/>
                      <a:pt x="752" y="1598"/>
                    </a:cubicBezTo>
                    <a:lnTo>
                      <a:pt x="757" y="1595"/>
                    </a:lnTo>
                    <a:lnTo>
                      <a:pt x="768" y="1588"/>
                    </a:lnTo>
                    <a:lnTo>
                      <a:pt x="784" y="1577"/>
                    </a:lnTo>
                    <a:lnTo>
                      <a:pt x="791" y="1571"/>
                    </a:lnTo>
                    <a:cubicBezTo>
                      <a:pt x="793" y="1570"/>
                      <a:pt x="795" y="1569"/>
                      <a:pt x="798" y="1568"/>
                    </a:cubicBezTo>
                    <a:lnTo>
                      <a:pt x="807" y="1565"/>
                    </a:lnTo>
                    <a:lnTo>
                      <a:pt x="801" y="1567"/>
                    </a:lnTo>
                    <a:lnTo>
                      <a:pt x="810" y="1561"/>
                    </a:lnTo>
                    <a:cubicBezTo>
                      <a:pt x="812" y="1561"/>
                      <a:pt x="813" y="1560"/>
                      <a:pt x="815" y="1559"/>
                    </a:cubicBezTo>
                    <a:lnTo>
                      <a:pt x="825" y="1555"/>
                    </a:lnTo>
                    <a:lnTo>
                      <a:pt x="834" y="1552"/>
                    </a:lnTo>
                    <a:cubicBezTo>
                      <a:pt x="837" y="1552"/>
                      <a:pt x="840" y="1551"/>
                      <a:pt x="843" y="1552"/>
                    </a:cubicBezTo>
                    <a:lnTo>
                      <a:pt x="853" y="1553"/>
                    </a:lnTo>
                    <a:lnTo>
                      <a:pt x="866" y="1554"/>
                    </a:lnTo>
                    <a:cubicBezTo>
                      <a:pt x="868" y="1554"/>
                      <a:pt x="870" y="1554"/>
                      <a:pt x="871" y="1554"/>
                    </a:cubicBezTo>
                    <a:lnTo>
                      <a:pt x="895" y="1561"/>
                    </a:lnTo>
                    <a:cubicBezTo>
                      <a:pt x="898" y="1562"/>
                      <a:pt x="900" y="1563"/>
                      <a:pt x="902" y="1564"/>
                    </a:cubicBezTo>
                    <a:lnTo>
                      <a:pt x="911" y="1570"/>
                    </a:lnTo>
                    <a:cubicBezTo>
                      <a:pt x="914" y="1572"/>
                      <a:pt x="916" y="1575"/>
                      <a:pt x="918" y="1578"/>
                    </a:cubicBezTo>
                    <a:lnTo>
                      <a:pt x="924" y="1588"/>
                    </a:lnTo>
                    <a:lnTo>
                      <a:pt x="879" y="1600"/>
                    </a:lnTo>
                    <a:lnTo>
                      <a:pt x="879" y="1599"/>
                    </a:lnTo>
                    <a:lnTo>
                      <a:pt x="879" y="1597"/>
                    </a:lnTo>
                    <a:cubicBezTo>
                      <a:pt x="879" y="1589"/>
                      <a:pt x="884" y="1581"/>
                      <a:pt x="892" y="1576"/>
                    </a:cubicBezTo>
                    <a:cubicBezTo>
                      <a:pt x="899" y="1572"/>
                      <a:pt x="909" y="1572"/>
                      <a:pt x="916" y="1577"/>
                    </a:cubicBezTo>
                    <a:lnTo>
                      <a:pt x="924" y="1582"/>
                    </a:lnTo>
                    <a:cubicBezTo>
                      <a:pt x="927" y="1584"/>
                      <a:pt x="930" y="1586"/>
                      <a:pt x="931" y="1589"/>
                    </a:cubicBezTo>
                    <a:lnTo>
                      <a:pt x="937" y="1598"/>
                    </a:lnTo>
                    <a:lnTo>
                      <a:pt x="931" y="1592"/>
                    </a:lnTo>
                    <a:lnTo>
                      <a:pt x="948" y="1604"/>
                    </a:lnTo>
                    <a:lnTo>
                      <a:pt x="957" y="1609"/>
                    </a:lnTo>
                    <a:cubicBezTo>
                      <a:pt x="960" y="1612"/>
                      <a:pt x="963" y="1614"/>
                      <a:pt x="964" y="1618"/>
                    </a:cubicBezTo>
                    <a:lnTo>
                      <a:pt x="969" y="1627"/>
                    </a:lnTo>
                    <a:lnTo>
                      <a:pt x="953" y="1615"/>
                    </a:lnTo>
                    <a:lnTo>
                      <a:pt x="958" y="1616"/>
                    </a:lnTo>
                    <a:cubicBezTo>
                      <a:pt x="960" y="1616"/>
                      <a:pt x="962" y="1617"/>
                      <a:pt x="964" y="1618"/>
                    </a:cubicBezTo>
                    <a:lnTo>
                      <a:pt x="968" y="1620"/>
                    </a:lnTo>
                    <a:cubicBezTo>
                      <a:pt x="972" y="1622"/>
                      <a:pt x="975" y="1625"/>
                      <a:pt x="978" y="1629"/>
                    </a:cubicBezTo>
                    <a:lnTo>
                      <a:pt x="983" y="1637"/>
                    </a:lnTo>
                    <a:cubicBezTo>
                      <a:pt x="986" y="1642"/>
                      <a:pt x="987" y="1649"/>
                      <a:pt x="986" y="1656"/>
                    </a:cubicBezTo>
                    <a:cubicBezTo>
                      <a:pt x="984" y="1662"/>
                      <a:pt x="979" y="1668"/>
                      <a:pt x="973" y="1671"/>
                    </a:cubicBezTo>
                    <a:lnTo>
                      <a:pt x="971" y="1672"/>
                    </a:lnTo>
                    <a:cubicBezTo>
                      <a:pt x="968" y="1674"/>
                      <a:pt x="964" y="1674"/>
                      <a:pt x="960" y="1674"/>
                    </a:cubicBezTo>
                    <a:lnTo>
                      <a:pt x="959" y="1674"/>
                    </a:lnTo>
                    <a:lnTo>
                      <a:pt x="967" y="1628"/>
                    </a:lnTo>
                    <a:lnTo>
                      <a:pt x="976" y="1631"/>
                    </a:lnTo>
                    <a:cubicBezTo>
                      <a:pt x="978" y="1631"/>
                      <a:pt x="980" y="1633"/>
                      <a:pt x="982" y="1634"/>
                    </a:cubicBezTo>
                    <a:lnTo>
                      <a:pt x="999" y="1646"/>
                    </a:lnTo>
                    <a:lnTo>
                      <a:pt x="1008" y="1651"/>
                    </a:lnTo>
                    <a:lnTo>
                      <a:pt x="1002" y="1649"/>
                    </a:lnTo>
                    <a:lnTo>
                      <a:pt x="1011" y="1652"/>
                    </a:lnTo>
                    <a:cubicBezTo>
                      <a:pt x="1014" y="1653"/>
                      <a:pt x="1016" y="1654"/>
                      <a:pt x="1018" y="1656"/>
                    </a:cubicBezTo>
                    <a:lnTo>
                      <a:pt x="1027" y="1663"/>
                    </a:lnTo>
                    <a:lnTo>
                      <a:pt x="988" y="1681"/>
                    </a:lnTo>
                    <a:lnTo>
                      <a:pt x="988" y="1680"/>
                    </a:lnTo>
                    <a:lnTo>
                      <a:pt x="995" y="1697"/>
                    </a:lnTo>
                    <a:lnTo>
                      <a:pt x="994" y="1696"/>
                    </a:lnTo>
                    <a:cubicBezTo>
                      <a:pt x="986" y="1688"/>
                      <a:pt x="985" y="1675"/>
                      <a:pt x="992" y="1666"/>
                    </a:cubicBezTo>
                    <a:cubicBezTo>
                      <a:pt x="998" y="1656"/>
                      <a:pt x="1011" y="1653"/>
                      <a:pt x="1021" y="1658"/>
                    </a:cubicBezTo>
                    <a:lnTo>
                      <a:pt x="1030" y="1662"/>
                    </a:lnTo>
                    <a:cubicBezTo>
                      <a:pt x="1032" y="1662"/>
                      <a:pt x="1033" y="1663"/>
                      <a:pt x="1035" y="1664"/>
                    </a:cubicBezTo>
                    <a:lnTo>
                      <a:pt x="1043" y="1670"/>
                    </a:lnTo>
                    <a:lnTo>
                      <a:pt x="1036" y="1667"/>
                    </a:lnTo>
                    <a:lnTo>
                      <a:pt x="1053" y="1673"/>
                    </a:lnTo>
                    <a:cubicBezTo>
                      <a:pt x="1055" y="1673"/>
                      <a:pt x="1057" y="1674"/>
                      <a:pt x="1059" y="1675"/>
                    </a:cubicBezTo>
                    <a:lnTo>
                      <a:pt x="1065" y="1679"/>
                    </a:lnTo>
                    <a:lnTo>
                      <a:pt x="1059" y="1677"/>
                    </a:lnTo>
                    <a:lnTo>
                      <a:pt x="1062" y="1678"/>
                    </a:lnTo>
                    <a:lnTo>
                      <a:pt x="1065" y="1679"/>
                    </a:lnTo>
                    <a:lnTo>
                      <a:pt x="1071" y="1681"/>
                    </a:lnTo>
                    <a:lnTo>
                      <a:pt x="1062" y="1680"/>
                    </a:lnTo>
                    <a:lnTo>
                      <a:pt x="1102" y="1677"/>
                    </a:lnTo>
                    <a:lnTo>
                      <a:pt x="1110" y="1675"/>
                    </a:lnTo>
                    <a:lnTo>
                      <a:pt x="1104" y="1677"/>
                    </a:lnTo>
                    <a:lnTo>
                      <a:pt x="1110" y="1674"/>
                    </a:lnTo>
                    <a:lnTo>
                      <a:pt x="1106" y="1676"/>
                    </a:lnTo>
                    <a:lnTo>
                      <a:pt x="1114" y="1670"/>
                    </a:lnTo>
                    <a:lnTo>
                      <a:pt x="1109" y="1675"/>
                    </a:lnTo>
                    <a:lnTo>
                      <a:pt x="1117" y="1664"/>
                    </a:lnTo>
                    <a:lnTo>
                      <a:pt x="1120" y="1660"/>
                    </a:lnTo>
                    <a:lnTo>
                      <a:pt x="1118" y="1664"/>
                    </a:lnTo>
                    <a:lnTo>
                      <a:pt x="1129" y="1628"/>
                    </a:lnTo>
                    <a:lnTo>
                      <a:pt x="1132" y="1619"/>
                    </a:lnTo>
                    <a:cubicBezTo>
                      <a:pt x="1132" y="1617"/>
                      <a:pt x="1133" y="1616"/>
                      <a:pt x="1134" y="1614"/>
                    </a:cubicBezTo>
                    <a:lnTo>
                      <a:pt x="1140" y="1604"/>
                    </a:lnTo>
                    <a:cubicBezTo>
                      <a:pt x="1145" y="1595"/>
                      <a:pt x="1156" y="1590"/>
                      <a:pt x="1167" y="1593"/>
                    </a:cubicBezTo>
                    <a:cubicBezTo>
                      <a:pt x="1177" y="1596"/>
                      <a:pt x="1184" y="1606"/>
                      <a:pt x="1184" y="1616"/>
                    </a:cubicBezTo>
                    <a:lnTo>
                      <a:pt x="1184" y="1617"/>
                    </a:lnTo>
                    <a:cubicBezTo>
                      <a:pt x="1184" y="1624"/>
                      <a:pt x="1182" y="1630"/>
                      <a:pt x="1177" y="1634"/>
                    </a:cubicBezTo>
                    <a:lnTo>
                      <a:pt x="1176" y="1635"/>
                    </a:lnTo>
                    <a:cubicBezTo>
                      <a:pt x="1168" y="1643"/>
                      <a:pt x="1156" y="1645"/>
                      <a:pt x="1146" y="1639"/>
                    </a:cubicBezTo>
                    <a:cubicBezTo>
                      <a:pt x="1137" y="1632"/>
                      <a:pt x="1133" y="1620"/>
                      <a:pt x="1137" y="1610"/>
                    </a:cubicBezTo>
                    <a:lnTo>
                      <a:pt x="1141" y="1600"/>
                    </a:lnTo>
                    <a:lnTo>
                      <a:pt x="1147" y="1588"/>
                    </a:lnTo>
                    <a:lnTo>
                      <a:pt x="1146" y="1592"/>
                    </a:lnTo>
                    <a:lnTo>
                      <a:pt x="1152" y="1574"/>
                    </a:lnTo>
                    <a:lnTo>
                      <a:pt x="1158" y="1556"/>
                    </a:lnTo>
                    <a:lnTo>
                      <a:pt x="1161" y="1547"/>
                    </a:lnTo>
                    <a:cubicBezTo>
                      <a:pt x="1161" y="1545"/>
                      <a:pt x="1162" y="1544"/>
                      <a:pt x="1162" y="1543"/>
                    </a:cubicBezTo>
                    <a:lnTo>
                      <a:pt x="1167" y="1534"/>
                    </a:lnTo>
                    <a:lnTo>
                      <a:pt x="1166" y="1538"/>
                    </a:lnTo>
                    <a:lnTo>
                      <a:pt x="1172" y="1520"/>
                    </a:lnTo>
                    <a:lnTo>
                      <a:pt x="1174" y="1511"/>
                    </a:lnTo>
                    <a:lnTo>
                      <a:pt x="1177" y="1500"/>
                    </a:lnTo>
                    <a:cubicBezTo>
                      <a:pt x="1178" y="1498"/>
                      <a:pt x="1179" y="1496"/>
                      <a:pt x="1180" y="1494"/>
                    </a:cubicBezTo>
                    <a:lnTo>
                      <a:pt x="1191" y="1476"/>
                    </a:lnTo>
                    <a:cubicBezTo>
                      <a:pt x="1193" y="1473"/>
                      <a:pt x="1195" y="1470"/>
                      <a:pt x="1198" y="1468"/>
                    </a:cubicBezTo>
                    <a:lnTo>
                      <a:pt x="1207" y="1462"/>
                    </a:lnTo>
                    <a:lnTo>
                      <a:pt x="1199" y="1471"/>
                    </a:lnTo>
                    <a:lnTo>
                      <a:pt x="1204" y="1462"/>
                    </a:lnTo>
                    <a:cubicBezTo>
                      <a:pt x="1207" y="1457"/>
                      <a:pt x="1212" y="1453"/>
                      <a:pt x="1218" y="1451"/>
                    </a:cubicBezTo>
                    <a:lnTo>
                      <a:pt x="1227" y="1448"/>
                    </a:lnTo>
                    <a:cubicBezTo>
                      <a:pt x="1230" y="1447"/>
                      <a:pt x="1233" y="1446"/>
                      <a:pt x="1236" y="1446"/>
                    </a:cubicBezTo>
                    <a:lnTo>
                      <a:pt x="1299" y="1449"/>
                    </a:lnTo>
                    <a:cubicBezTo>
                      <a:pt x="1300" y="1450"/>
                      <a:pt x="1301" y="1450"/>
                      <a:pt x="1302" y="1450"/>
                    </a:cubicBezTo>
                    <a:lnTo>
                      <a:pt x="1316" y="1453"/>
                    </a:lnTo>
                    <a:lnTo>
                      <a:pt x="1331" y="1458"/>
                    </a:lnTo>
                    <a:lnTo>
                      <a:pt x="1336" y="1460"/>
                    </a:lnTo>
                    <a:cubicBezTo>
                      <a:pt x="1338" y="1460"/>
                      <a:pt x="1340" y="1461"/>
                      <a:pt x="1342" y="1463"/>
                    </a:cubicBezTo>
                    <a:lnTo>
                      <a:pt x="1352" y="1470"/>
                    </a:lnTo>
                    <a:lnTo>
                      <a:pt x="1321" y="1506"/>
                    </a:lnTo>
                    <a:lnTo>
                      <a:pt x="1320" y="1505"/>
                    </a:lnTo>
                    <a:lnTo>
                      <a:pt x="1319" y="1504"/>
                    </a:lnTo>
                    <a:cubicBezTo>
                      <a:pt x="1311" y="1496"/>
                      <a:pt x="1310" y="1483"/>
                      <a:pt x="1317" y="1474"/>
                    </a:cubicBezTo>
                    <a:cubicBezTo>
                      <a:pt x="1323" y="1464"/>
                      <a:pt x="1336" y="1461"/>
                      <a:pt x="1346" y="1466"/>
                    </a:cubicBezTo>
                    <a:lnTo>
                      <a:pt x="1355" y="1470"/>
                    </a:lnTo>
                    <a:cubicBezTo>
                      <a:pt x="1356" y="1470"/>
                      <a:pt x="1358" y="1471"/>
                      <a:pt x="1359" y="1471"/>
                    </a:cubicBezTo>
                    <a:lnTo>
                      <a:pt x="1368" y="1477"/>
                    </a:lnTo>
                    <a:lnTo>
                      <a:pt x="1361" y="1474"/>
                    </a:lnTo>
                    <a:lnTo>
                      <a:pt x="1372" y="1477"/>
                    </a:lnTo>
                    <a:lnTo>
                      <a:pt x="1382" y="1481"/>
                    </a:lnTo>
                    <a:lnTo>
                      <a:pt x="1373" y="1479"/>
                    </a:lnTo>
                    <a:lnTo>
                      <a:pt x="1447" y="1476"/>
                    </a:lnTo>
                    <a:lnTo>
                      <a:pt x="1441" y="1478"/>
                    </a:lnTo>
                    <a:lnTo>
                      <a:pt x="1450" y="1475"/>
                    </a:lnTo>
                    <a:lnTo>
                      <a:pt x="1435" y="1490"/>
                    </a:lnTo>
                    <a:lnTo>
                      <a:pt x="1438" y="1481"/>
                    </a:lnTo>
                    <a:lnTo>
                      <a:pt x="1437" y="1486"/>
                    </a:lnTo>
                    <a:lnTo>
                      <a:pt x="1440" y="1456"/>
                    </a:lnTo>
                    <a:lnTo>
                      <a:pt x="1442" y="1440"/>
                    </a:lnTo>
                    <a:lnTo>
                      <a:pt x="1441" y="1445"/>
                    </a:lnTo>
                    <a:lnTo>
                      <a:pt x="1439" y="1404"/>
                    </a:lnTo>
                    <a:lnTo>
                      <a:pt x="1441" y="1410"/>
                    </a:lnTo>
                    <a:lnTo>
                      <a:pt x="1435" y="1392"/>
                    </a:lnTo>
                    <a:lnTo>
                      <a:pt x="1429" y="1374"/>
                    </a:lnTo>
                    <a:lnTo>
                      <a:pt x="1426" y="1364"/>
                    </a:lnTo>
                    <a:lnTo>
                      <a:pt x="1472" y="1351"/>
                    </a:lnTo>
                    <a:cubicBezTo>
                      <a:pt x="1473" y="1353"/>
                      <a:pt x="1473" y="1356"/>
                      <a:pt x="1473" y="1358"/>
                    </a:cubicBezTo>
                    <a:lnTo>
                      <a:pt x="1473" y="1360"/>
                    </a:lnTo>
                    <a:cubicBezTo>
                      <a:pt x="1473" y="1373"/>
                      <a:pt x="1464" y="1383"/>
                      <a:pt x="1452" y="1384"/>
                    </a:cubicBezTo>
                    <a:cubicBezTo>
                      <a:pt x="1440" y="1386"/>
                      <a:pt x="1428" y="1377"/>
                      <a:pt x="1426" y="1365"/>
                    </a:cubicBezTo>
                    <a:lnTo>
                      <a:pt x="1425" y="1360"/>
                    </a:lnTo>
                    <a:lnTo>
                      <a:pt x="1422" y="1352"/>
                    </a:lnTo>
                    <a:lnTo>
                      <a:pt x="1418" y="1337"/>
                    </a:lnTo>
                    <a:lnTo>
                      <a:pt x="1414" y="1322"/>
                    </a:lnTo>
                    <a:lnTo>
                      <a:pt x="1411" y="1298"/>
                    </a:lnTo>
                    <a:cubicBezTo>
                      <a:pt x="1411" y="1296"/>
                      <a:pt x="1410" y="1295"/>
                      <a:pt x="1410" y="1294"/>
                    </a:cubicBezTo>
                    <a:lnTo>
                      <a:pt x="1413" y="1216"/>
                    </a:lnTo>
                    <a:cubicBezTo>
                      <a:pt x="1414" y="1213"/>
                      <a:pt x="1414" y="1211"/>
                      <a:pt x="1415" y="1209"/>
                    </a:cubicBezTo>
                    <a:lnTo>
                      <a:pt x="1418" y="1200"/>
                    </a:lnTo>
                    <a:cubicBezTo>
                      <a:pt x="1420" y="1193"/>
                      <a:pt x="1425" y="1188"/>
                      <a:pt x="1432" y="1185"/>
                    </a:cubicBezTo>
                    <a:lnTo>
                      <a:pt x="1440" y="1182"/>
                    </a:lnTo>
                    <a:lnTo>
                      <a:pt x="1435" y="1185"/>
                    </a:lnTo>
                    <a:lnTo>
                      <a:pt x="1442" y="1180"/>
                    </a:lnTo>
                    <a:cubicBezTo>
                      <a:pt x="1443" y="1179"/>
                      <a:pt x="1444" y="1179"/>
                      <a:pt x="1445" y="1178"/>
                    </a:cubicBezTo>
                    <a:lnTo>
                      <a:pt x="1449" y="1176"/>
                    </a:lnTo>
                    <a:cubicBezTo>
                      <a:pt x="1450" y="1175"/>
                      <a:pt x="1452" y="1175"/>
                      <a:pt x="1454" y="1174"/>
                    </a:cubicBezTo>
                    <a:lnTo>
                      <a:pt x="1458" y="1173"/>
                    </a:lnTo>
                    <a:lnTo>
                      <a:pt x="1466" y="1170"/>
                    </a:lnTo>
                    <a:lnTo>
                      <a:pt x="1476" y="1167"/>
                    </a:lnTo>
                    <a:lnTo>
                      <a:pt x="1483" y="1164"/>
                    </a:lnTo>
                    <a:cubicBezTo>
                      <a:pt x="1485" y="1163"/>
                      <a:pt x="1486" y="1163"/>
                      <a:pt x="1488" y="1163"/>
                    </a:cubicBezTo>
                    <a:lnTo>
                      <a:pt x="1528" y="1157"/>
                    </a:lnTo>
                    <a:lnTo>
                      <a:pt x="1548" y="1154"/>
                    </a:lnTo>
                    <a:lnTo>
                      <a:pt x="1544" y="1155"/>
                    </a:lnTo>
                    <a:lnTo>
                      <a:pt x="1596" y="1137"/>
                    </a:lnTo>
                    <a:lnTo>
                      <a:pt x="1614" y="1131"/>
                    </a:lnTo>
                    <a:lnTo>
                      <a:pt x="1620" y="1129"/>
                    </a:lnTo>
                    <a:lnTo>
                      <a:pt x="1615" y="1132"/>
                    </a:lnTo>
                    <a:lnTo>
                      <a:pt x="1632" y="1120"/>
                    </a:lnTo>
                    <a:cubicBezTo>
                      <a:pt x="1634" y="1119"/>
                      <a:pt x="1636" y="1117"/>
                      <a:pt x="1638" y="1117"/>
                    </a:cubicBezTo>
                    <a:lnTo>
                      <a:pt x="1656" y="1111"/>
                    </a:lnTo>
                    <a:lnTo>
                      <a:pt x="1640" y="1128"/>
                    </a:lnTo>
                    <a:lnTo>
                      <a:pt x="1642" y="1119"/>
                    </a:lnTo>
                    <a:cubicBezTo>
                      <a:pt x="1643" y="1113"/>
                      <a:pt x="1647" y="1108"/>
                      <a:pt x="1652" y="1104"/>
                    </a:cubicBezTo>
                    <a:lnTo>
                      <a:pt x="1661" y="1098"/>
                    </a:lnTo>
                    <a:lnTo>
                      <a:pt x="1654" y="1105"/>
                    </a:lnTo>
                    <a:lnTo>
                      <a:pt x="1660" y="1096"/>
                    </a:lnTo>
                    <a:lnTo>
                      <a:pt x="1658" y="1102"/>
                    </a:lnTo>
                    <a:lnTo>
                      <a:pt x="1661" y="1093"/>
                    </a:lnTo>
                    <a:lnTo>
                      <a:pt x="1660" y="1102"/>
                    </a:lnTo>
                    <a:lnTo>
                      <a:pt x="1659" y="1085"/>
                    </a:lnTo>
                    <a:lnTo>
                      <a:pt x="1662" y="1096"/>
                    </a:lnTo>
                    <a:lnTo>
                      <a:pt x="1654" y="1083"/>
                    </a:lnTo>
                    <a:lnTo>
                      <a:pt x="1657" y="1087"/>
                    </a:lnTo>
                    <a:lnTo>
                      <a:pt x="1648" y="1078"/>
                    </a:lnTo>
                    <a:cubicBezTo>
                      <a:pt x="1648" y="1078"/>
                      <a:pt x="1647" y="1076"/>
                      <a:pt x="1646" y="1075"/>
                    </a:cubicBezTo>
                    <a:lnTo>
                      <a:pt x="1641" y="1068"/>
                    </a:lnTo>
                    <a:cubicBezTo>
                      <a:pt x="1638" y="1064"/>
                      <a:pt x="1636" y="1059"/>
                      <a:pt x="1636" y="1054"/>
                    </a:cubicBezTo>
                    <a:lnTo>
                      <a:pt x="1636" y="1052"/>
                    </a:lnTo>
                    <a:lnTo>
                      <a:pt x="1650" y="1074"/>
                    </a:lnTo>
                    <a:lnTo>
                      <a:pt x="1648" y="1073"/>
                    </a:lnTo>
                    <a:cubicBezTo>
                      <a:pt x="1647" y="1072"/>
                      <a:pt x="1646" y="1072"/>
                      <a:pt x="1645" y="1071"/>
                    </a:cubicBezTo>
                    <a:lnTo>
                      <a:pt x="1638" y="1066"/>
                    </a:lnTo>
                    <a:cubicBezTo>
                      <a:pt x="1633" y="1062"/>
                      <a:pt x="1629" y="1057"/>
                      <a:pt x="1628" y="1051"/>
                    </a:cubicBezTo>
                    <a:lnTo>
                      <a:pt x="1626" y="1041"/>
                    </a:lnTo>
                    <a:lnTo>
                      <a:pt x="1627" y="1045"/>
                    </a:lnTo>
                    <a:lnTo>
                      <a:pt x="1623" y="1034"/>
                    </a:lnTo>
                    <a:lnTo>
                      <a:pt x="1624" y="1037"/>
                    </a:lnTo>
                    <a:lnTo>
                      <a:pt x="1619" y="1028"/>
                    </a:lnTo>
                    <a:lnTo>
                      <a:pt x="1633" y="1039"/>
                    </a:lnTo>
                    <a:lnTo>
                      <a:pt x="1624" y="1036"/>
                    </a:lnTo>
                    <a:cubicBezTo>
                      <a:pt x="1619" y="1035"/>
                      <a:pt x="1614" y="1031"/>
                      <a:pt x="1611" y="1027"/>
                    </a:cubicBezTo>
                    <a:lnTo>
                      <a:pt x="1605" y="1018"/>
                    </a:lnTo>
                    <a:lnTo>
                      <a:pt x="1617" y="1027"/>
                    </a:lnTo>
                    <a:lnTo>
                      <a:pt x="1609" y="1024"/>
                    </a:lnTo>
                    <a:cubicBezTo>
                      <a:pt x="1605" y="1022"/>
                      <a:pt x="1601" y="1019"/>
                      <a:pt x="1598" y="1015"/>
                    </a:cubicBezTo>
                    <a:lnTo>
                      <a:pt x="1593" y="1008"/>
                    </a:lnTo>
                    <a:cubicBezTo>
                      <a:pt x="1586" y="999"/>
                      <a:pt x="1587" y="986"/>
                      <a:pt x="1595" y="977"/>
                    </a:cubicBezTo>
                    <a:lnTo>
                      <a:pt x="1597" y="975"/>
                    </a:lnTo>
                    <a:lnTo>
                      <a:pt x="1607" y="1015"/>
                    </a:lnTo>
                    <a:lnTo>
                      <a:pt x="1598" y="1012"/>
                    </a:lnTo>
                    <a:cubicBezTo>
                      <a:pt x="1590" y="1010"/>
                      <a:pt x="1584" y="1003"/>
                      <a:pt x="1582" y="995"/>
                    </a:cubicBezTo>
                    <a:lnTo>
                      <a:pt x="1580" y="986"/>
                    </a:lnTo>
                    <a:lnTo>
                      <a:pt x="1596" y="1003"/>
                    </a:lnTo>
                    <a:lnTo>
                      <a:pt x="1587" y="1000"/>
                    </a:lnTo>
                    <a:cubicBezTo>
                      <a:pt x="1585" y="999"/>
                      <a:pt x="1583" y="998"/>
                      <a:pt x="1581" y="997"/>
                    </a:cubicBezTo>
                    <a:lnTo>
                      <a:pt x="1564" y="985"/>
                    </a:lnTo>
                    <a:lnTo>
                      <a:pt x="1555" y="979"/>
                    </a:lnTo>
                    <a:cubicBezTo>
                      <a:pt x="1552" y="977"/>
                      <a:pt x="1549" y="974"/>
                      <a:pt x="1547" y="970"/>
                    </a:cubicBezTo>
                    <a:lnTo>
                      <a:pt x="1542" y="960"/>
                    </a:lnTo>
                    <a:lnTo>
                      <a:pt x="1536" y="950"/>
                    </a:lnTo>
                    <a:lnTo>
                      <a:pt x="1544" y="958"/>
                    </a:lnTo>
                    <a:lnTo>
                      <a:pt x="1535" y="952"/>
                    </a:lnTo>
                    <a:cubicBezTo>
                      <a:pt x="1531" y="949"/>
                      <a:pt x="1527" y="945"/>
                      <a:pt x="1526" y="940"/>
                    </a:cubicBezTo>
                    <a:lnTo>
                      <a:pt x="1523" y="931"/>
                    </a:lnTo>
                    <a:cubicBezTo>
                      <a:pt x="1522" y="930"/>
                      <a:pt x="1522" y="928"/>
                      <a:pt x="1522" y="927"/>
                    </a:cubicBezTo>
                    <a:lnTo>
                      <a:pt x="1520" y="912"/>
                    </a:lnTo>
                    <a:lnTo>
                      <a:pt x="1519" y="898"/>
                    </a:lnTo>
                    <a:cubicBezTo>
                      <a:pt x="1518" y="897"/>
                      <a:pt x="1518" y="896"/>
                      <a:pt x="1519" y="894"/>
                    </a:cubicBezTo>
                    <a:lnTo>
                      <a:pt x="1520" y="883"/>
                    </a:lnTo>
                    <a:lnTo>
                      <a:pt x="1522" y="867"/>
                    </a:lnTo>
                    <a:cubicBezTo>
                      <a:pt x="1522" y="866"/>
                      <a:pt x="1522" y="864"/>
                      <a:pt x="1523" y="863"/>
                    </a:cubicBezTo>
                    <a:lnTo>
                      <a:pt x="1526" y="854"/>
                    </a:lnTo>
                    <a:cubicBezTo>
                      <a:pt x="1526" y="852"/>
                      <a:pt x="1527" y="850"/>
                      <a:pt x="1528" y="848"/>
                    </a:cubicBezTo>
                    <a:lnTo>
                      <a:pt x="1540" y="830"/>
                    </a:lnTo>
                    <a:cubicBezTo>
                      <a:pt x="1542" y="828"/>
                      <a:pt x="1544" y="826"/>
                      <a:pt x="1546" y="824"/>
                    </a:cubicBezTo>
                    <a:lnTo>
                      <a:pt x="1554" y="818"/>
                    </a:lnTo>
                    <a:lnTo>
                      <a:pt x="1548" y="825"/>
                    </a:lnTo>
                    <a:lnTo>
                      <a:pt x="1555" y="814"/>
                    </a:lnTo>
                    <a:lnTo>
                      <a:pt x="1592" y="843"/>
                    </a:lnTo>
                    <a:lnTo>
                      <a:pt x="1591" y="844"/>
                    </a:lnTo>
                    <a:lnTo>
                      <a:pt x="1597" y="820"/>
                    </a:lnTo>
                    <a:lnTo>
                      <a:pt x="1598" y="823"/>
                    </a:lnTo>
                    <a:lnTo>
                      <a:pt x="1563" y="810"/>
                    </a:lnTo>
                    <a:lnTo>
                      <a:pt x="1571" y="805"/>
                    </a:lnTo>
                    <a:lnTo>
                      <a:pt x="1562" y="814"/>
                    </a:lnTo>
                    <a:lnTo>
                      <a:pt x="1567" y="805"/>
                    </a:lnTo>
                    <a:cubicBezTo>
                      <a:pt x="1569" y="801"/>
                      <a:pt x="1572" y="799"/>
                      <a:pt x="1575" y="796"/>
                    </a:cubicBezTo>
                    <a:lnTo>
                      <a:pt x="1584" y="790"/>
                    </a:lnTo>
                    <a:lnTo>
                      <a:pt x="1577" y="798"/>
                    </a:lnTo>
                    <a:lnTo>
                      <a:pt x="1584" y="787"/>
                    </a:lnTo>
                    <a:lnTo>
                      <a:pt x="1587" y="782"/>
                    </a:lnTo>
                    <a:cubicBezTo>
                      <a:pt x="1588" y="780"/>
                      <a:pt x="1589" y="779"/>
                      <a:pt x="1590" y="777"/>
                    </a:cubicBezTo>
                    <a:lnTo>
                      <a:pt x="1593" y="774"/>
                    </a:lnTo>
                    <a:cubicBezTo>
                      <a:pt x="1594" y="774"/>
                      <a:pt x="1595" y="773"/>
                      <a:pt x="1597" y="772"/>
                    </a:cubicBezTo>
                    <a:lnTo>
                      <a:pt x="1604" y="767"/>
                    </a:lnTo>
                    <a:lnTo>
                      <a:pt x="1597" y="773"/>
                    </a:lnTo>
                    <a:lnTo>
                      <a:pt x="1603" y="764"/>
                    </a:lnTo>
                    <a:cubicBezTo>
                      <a:pt x="1604" y="763"/>
                      <a:pt x="1605" y="762"/>
                      <a:pt x="1606" y="761"/>
                    </a:cubicBezTo>
                    <a:lnTo>
                      <a:pt x="1623" y="743"/>
                    </a:lnTo>
                    <a:lnTo>
                      <a:pt x="1620" y="746"/>
                    </a:lnTo>
                    <a:lnTo>
                      <a:pt x="1624" y="740"/>
                    </a:lnTo>
                    <a:lnTo>
                      <a:pt x="1626" y="737"/>
                    </a:lnTo>
                    <a:cubicBezTo>
                      <a:pt x="1628" y="735"/>
                      <a:pt x="1630" y="733"/>
                      <a:pt x="1632" y="731"/>
                    </a:cubicBezTo>
                    <a:lnTo>
                      <a:pt x="1640" y="725"/>
                    </a:lnTo>
                    <a:lnTo>
                      <a:pt x="1634" y="732"/>
                    </a:lnTo>
                    <a:lnTo>
                      <a:pt x="1640" y="722"/>
                    </a:lnTo>
                    <a:cubicBezTo>
                      <a:pt x="1645" y="713"/>
                      <a:pt x="1656" y="708"/>
                      <a:pt x="1667" y="711"/>
                    </a:cubicBezTo>
                    <a:cubicBezTo>
                      <a:pt x="1677" y="714"/>
                      <a:pt x="1684" y="724"/>
                      <a:pt x="1684" y="734"/>
                    </a:cubicBezTo>
                    <a:lnTo>
                      <a:pt x="1684" y="735"/>
                    </a:lnTo>
                    <a:lnTo>
                      <a:pt x="1684" y="736"/>
                    </a:lnTo>
                    <a:lnTo>
                      <a:pt x="1645" y="718"/>
                    </a:lnTo>
                    <a:lnTo>
                      <a:pt x="1653" y="711"/>
                    </a:lnTo>
                    <a:lnTo>
                      <a:pt x="1648" y="716"/>
                    </a:lnTo>
                    <a:lnTo>
                      <a:pt x="1654" y="707"/>
                    </a:lnTo>
                    <a:cubicBezTo>
                      <a:pt x="1655" y="706"/>
                      <a:pt x="1656" y="705"/>
                      <a:pt x="1657" y="704"/>
                    </a:cubicBezTo>
                    <a:lnTo>
                      <a:pt x="1667" y="693"/>
                    </a:lnTo>
                    <a:lnTo>
                      <a:pt x="1674" y="685"/>
                    </a:lnTo>
                    <a:lnTo>
                      <a:pt x="1669" y="694"/>
                    </a:lnTo>
                    <a:lnTo>
                      <a:pt x="1673" y="683"/>
                    </a:lnTo>
                    <a:lnTo>
                      <a:pt x="1672" y="687"/>
                    </a:lnTo>
                    <a:lnTo>
                      <a:pt x="1673" y="682"/>
                    </a:lnTo>
                    <a:cubicBezTo>
                      <a:pt x="1673" y="680"/>
                      <a:pt x="1674" y="678"/>
                      <a:pt x="1675" y="676"/>
                    </a:cubicBezTo>
                    <a:lnTo>
                      <a:pt x="1677" y="672"/>
                    </a:lnTo>
                    <a:cubicBezTo>
                      <a:pt x="1678" y="671"/>
                      <a:pt x="1678" y="670"/>
                      <a:pt x="1679" y="669"/>
                    </a:cubicBezTo>
                    <a:lnTo>
                      <a:pt x="1684" y="662"/>
                    </a:lnTo>
                    <a:lnTo>
                      <a:pt x="1680" y="672"/>
                    </a:lnTo>
                    <a:lnTo>
                      <a:pt x="1682" y="660"/>
                    </a:lnTo>
                    <a:lnTo>
                      <a:pt x="1682" y="665"/>
                    </a:lnTo>
                    <a:lnTo>
                      <a:pt x="1680" y="629"/>
                    </a:lnTo>
                    <a:lnTo>
                      <a:pt x="1684" y="642"/>
                    </a:lnTo>
                    <a:lnTo>
                      <a:pt x="1678" y="634"/>
                    </a:lnTo>
                    <a:lnTo>
                      <a:pt x="1684" y="639"/>
                    </a:lnTo>
                    <a:lnTo>
                      <a:pt x="1675" y="633"/>
                    </a:lnTo>
                    <a:lnTo>
                      <a:pt x="1680" y="636"/>
                    </a:lnTo>
                    <a:lnTo>
                      <a:pt x="1663" y="630"/>
                    </a:lnTo>
                    <a:lnTo>
                      <a:pt x="1655" y="627"/>
                    </a:lnTo>
                    <a:lnTo>
                      <a:pt x="1660" y="628"/>
                    </a:lnTo>
                    <a:lnTo>
                      <a:pt x="1654" y="627"/>
                    </a:lnTo>
                    <a:lnTo>
                      <a:pt x="1643" y="625"/>
                    </a:lnTo>
                    <a:lnTo>
                      <a:pt x="1633" y="623"/>
                    </a:lnTo>
                    <a:lnTo>
                      <a:pt x="1628" y="622"/>
                    </a:lnTo>
                    <a:cubicBezTo>
                      <a:pt x="1627" y="622"/>
                      <a:pt x="1626" y="622"/>
                      <a:pt x="1625" y="621"/>
                    </a:cubicBezTo>
                    <a:lnTo>
                      <a:pt x="1615" y="618"/>
                    </a:lnTo>
                    <a:cubicBezTo>
                      <a:pt x="1612" y="618"/>
                      <a:pt x="1609" y="616"/>
                      <a:pt x="1607" y="615"/>
                    </a:cubicBezTo>
                    <a:lnTo>
                      <a:pt x="1603" y="612"/>
                    </a:lnTo>
                    <a:lnTo>
                      <a:pt x="1601" y="610"/>
                    </a:lnTo>
                    <a:lnTo>
                      <a:pt x="1605" y="612"/>
                    </a:lnTo>
                    <a:lnTo>
                      <a:pt x="1596" y="608"/>
                    </a:lnTo>
                    <a:lnTo>
                      <a:pt x="1580" y="603"/>
                    </a:lnTo>
                    <a:lnTo>
                      <a:pt x="1572" y="600"/>
                    </a:lnTo>
                    <a:lnTo>
                      <a:pt x="1580" y="601"/>
                    </a:lnTo>
                    <a:lnTo>
                      <a:pt x="1491" y="598"/>
                    </a:lnTo>
                    <a:cubicBezTo>
                      <a:pt x="1488" y="598"/>
                      <a:pt x="1486" y="598"/>
                      <a:pt x="1483" y="597"/>
                    </a:cubicBezTo>
                    <a:lnTo>
                      <a:pt x="1466" y="591"/>
                    </a:lnTo>
                    <a:lnTo>
                      <a:pt x="1458" y="588"/>
                    </a:lnTo>
                    <a:cubicBezTo>
                      <a:pt x="1455" y="587"/>
                      <a:pt x="1453" y="586"/>
                      <a:pt x="1451" y="585"/>
                    </a:cubicBezTo>
                    <a:lnTo>
                      <a:pt x="1443" y="579"/>
                    </a:lnTo>
                    <a:cubicBezTo>
                      <a:pt x="1442" y="578"/>
                      <a:pt x="1441" y="577"/>
                      <a:pt x="1440" y="576"/>
                    </a:cubicBezTo>
                    <a:lnTo>
                      <a:pt x="1431" y="567"/>
                    </a:lnTo>
                    <a:cubicBezTo>
                      <a:pt x="1428" y="564"/>
                      <a:pt x="1426" y="560"/>
                      <a:pt x="1425" y="555"/>
                    </a:cubicBezTo>
                    <a:lnTo>
                      <a:pt x="1422" y="540"/>
                    </a:lnTo>
                    <a:lnTo>
                      <a:pt x="1420" y="532"/>
                    </a:lnTo>
                    <a:lnTo>
                      <a:pt x="1417" y="520"/>
                    </a:lnTo>
                    <a:lnTo>
                      <a:pt x="1415" y="508"/>
                    </a:lnTo>
                    <a:lnTo>
                      <a:pt x="1416" y="511"/>
                    </a:lnTo>
                    <a:lnTo>
                      <a:pt x="1415" y="508"/>
                    </a:lnTo>
                    <a:lnTo>
                      <a:pt x="1414" y="505"/>
                    </a:lnTo>
                    <a:lnTo>
                      <a:pt x="1411" y="497"/>
                    </a:lnTo>
                    <a:cubicBezTo>
                      <a:pt x="1411" y="495"/>
                      <a:pt x="1410" y="492"/>
                      <a:pt x="1410" y="490"/>
                    </a:cubicBezTo>
                    <a:lnTo>
                      <a:pt x="1413" y="370"/>
                    </a:lnTo>
                    <a:cubicBezTo>
                      <a:pt x="1414" y="367"/>
                      <a:pt x="1414" y="364"/>
                      <a:pt x="1415" y="362"/>
                    </a:cubicBezTo>
                    <a:lnTo>
                      <a:pt x="1419" y="352"/>
                    </a:lnTo>
                    <a:lnTo>
                      <a:pt x="1423" y="341"/>
                    </a:lnTo>
                    <a:lnTo>
                      <a:pt x="1425" y="332"/>
                    </a:lnTo>
                    <a:lnTo>
                      <a:pt x="1429" y="322"/>
                    </a:lnTo>
                    <a:lnTo>
                      <a:pt x="1428" y="327"/>
                    </a:lnTo>
                    <a:lnTo>
                      <a:pt x="1430" y="309"/>
                    </a:lnTo>
                    <a:lnTo>
                      <a:pt x="1431" y="299"/>
                    </a:lnTo>
                    <a:lnTo>
                      <a:pt x="1430" y="291"/>
                    </a:lnTo>
                    <a:lnTo>
                      <a:pt x="1431" y="296"/>
                    </a:lnTo>
                    <a:lnTo>
                      <a:pt x="1428" y="280"/>
                    </a:lnTo>
                    <a:lnTo>
                      <a:pt x="1425" y="269"/>
                    </a:lnTo>
                    <a:lnTo>
                      <a:pt x="1427" y="275"/>
                    </a:lnTo>
                    <a:lnTo>
                      <a:pt x="1422" y="266"/>
                    </a:lnTo>
                    <a:lnTo>
                      <a:pt x="1417" y="253"/>
                    </a:lnTo>
                    <a:lnTo>
                      <a:pt x="1419" y="257"/>
                    </a:lnTo>
                    <a:lnTo>
                      <a:pt x="1412" y="247"/>
                    </a:lnTo>
                    <a:lnTo>
                      <a:pt x="1417" y="253"/>
                    </a:lnTo>
                    <a:lnTo>
                      <a:pt x="1409" y="247"/>
                    </a:lnTo>
                    <a:lnTo>
                      <a:pt x="1427" y="251"/>
                    </a:lnTo>
                    <a:lnTo>
                      <a:pt x="1414" y="253"/>
                    </a:lnTo>
                    <a:lnTo>
                      <a:pt x="1404" y="254"/>
                    </a:lnTo>
                    <a:lnTo>
                      <a:pt x="1398" y="255"/>
                    </a:lnTo>
                    <a:lnTo>
                      <a:pt x="1388" y="257"/>
                    </a:lnTo>
                    <a:lnTo>
                      <a:pt x="1376" y="261"/>
                    </a:lnTo>
                    <a:lnTo>
                      <a:pt x="1362" y="265"/>
                    </a:lnTo>
                    <a:lnTo>
                      <a:pt x="1353" y="268"/>
                    </a:lnTo>
                    <a:lnTo>
                      <a:pt x="1340" y="271"/>
                    </a:lnTo>
                    <a:lnTo>
                      <a:pt x="1337" y="272"/>
                    </a:lnTo>
                    <a:lnTo>
                      <a:pt x="1331" y="224"/>
                    </a:lnTo>
                    <a:lnTo>
                      <a:pt x="1333" y="224"/>
                    </a:lnTo>
                    <a:lnTo>
                      <a:pt x="1335" y="224"/>
                    </a:lnTo>
                    <a:cubicBezTo>
                      <a:pt x="1347" y="224"/>
                      <a:pt x="1356" y="232"/>
                      <a:pt x="1359" y="243"/>
                    </a:cubicBezTo>
                    <a:cubicBezTo>
                      <a:pt x="1361" y="254"/>
                      <a:pt x="1356" y="265"/>
                      <a:pt x="1346" y="270"/>
                    </a:cubicBezTo>
                    <a:lnTo>
                      <a:pt x="1344" y="271"/>
                    </a:lnTo>
                    <a:cubicBezTo>
                      <a:pt x="1343" y="272"/>
                      <a:pt x="1341" y="272"/>
                      <a:pt x="1339" y="273"/>
                    </a:cubicBezTo>
                    <a:lnTo>
                      <a:pt x="1331" y="275"/>
                    </a:lnTo>
                    <a:lnTo>
                      <a:pt x="1321" y="278"/>
                    </a:lnTo>
                    <a:lnTo>
                      <a:pt x="1305" y="283"/>
                    </a:lnTo>
                    <a:lnTo>
                      <a:pt x="1281" y="290"/>
                    </a:lnTo>
                    <a:lnTo>
                      <a:pt x="1265" y="295"/>
                    </a:lnTo>
                    <a:cubicBezTo>
                      <a:pt x="1263" y="296"/>
                      <a:pt x="1261" y="296"/>
                      <a:pt x="1259" y="296"/>
                    </a:cubicBezTo>
                    <a:lnTo>
                      <a:pt x="1219" y="299"/>
                    </a:lnTo>
                    <a:cubicBezTo>
                      <a:pt x="1216" y="300"/>
                      <a:pt x="1213" y="299"/>
                      <a:pt x="1210" y="298"/>
                    </a:cubicBezTo>
                    <a:lnTo>
                      <a:pt x="1201" y="295"/>
                    </a:lnTo>
                    <a:cubicBezTo>
                      <a:pt x="1196" y="294"/>
                      <a:pt x="1192" y="291"/>
                      <a:pt x="1190" y="287"/>
                    </a:cubicBezTo>
                    <a:lnTo>
                      <a:pt x="1176" y="269"/>
                    </a:lnTo>
                    <a:cubicBezTo>
                      <a:pt x="1174" y="267"/>
                      <a:pt x="1173" y="265"/>
                      <a:pt x="1172" y="262"/>
                    </a:cubicBezTo>
                    <a:lnTo>
                      <a:pt x="1169" y="253"/>
                    </a:lnTo>
                    <a:lnTo>
                      <a:pt x="1168" y="250"/>
                    </a:lnTo>
                    <a:lnTo>
                      <a:pt x="1214" y="237"/>
                    </a:lnTo>
                    <a:lnTo>
                      <a:pt x="1215" y="241"/>
                    </a:lnTo>
                    <a:cubicBezTo>
                      <a:pt x="1215" y="243"/>
                      <a:pt x="1215" y="245"/>
                      <a:pt x="1215" y="246"/>
                    </a:cubicBezTo>
                    <a:lnTo>
                      <a:pt x="1215" y="249"/>
                    </a:lnTo>
                    <a:cubicBezTo>
                      <a:pt x="1215" y="261"/>
                      <a:pt x="1208" y="270"/>
                      <a:pt x="1197" y="273"/>
                    </a:cubicBezTo>
                    <a:cubicBezTo>
                      <a:pt x="1186" y="275"/>
                      <a:pt x="1175" y="270"/>
                      <a:pt x="1170" y="260"/>
                    </a:cubicBezTo>
                    <a:lnTo>
                      <a:pt x="1168" y="256"/>
                    </a:lnTo>
                    <a:lnTo>
                      <a:pt x="1164" y="246"/>
                    </a:lnTo>
                    <a:cubicBezTo>
                      <a:pt x="1163" y="245"/>
                      <a:pt x="1163" y="244"/>
                      <a:pt x="1162" y="243"/>
                    </a:cubicBezTo>
                    <a:lnTo>
                      <a:pt x="1157" y="225"/>
                    </a:lnTo>
                    <a:lnTo>
                      <a:pt x="1160" y="232"/>
                    </a:lnTo>
                    <a:lnTo>
                      <a:pt x="1154" y="223"/>
                    </a:lnTo>
                    <a:lnTo>
                      <a:pt x="1149" y="212"/>
                    </a:lnTo>
                    <a:cubicBezTo>
                      <a:pt x="1144" y="203"/>
                      <a:pt x="1146" y="192"/>
                      <a:pt x="1153" y="184"/>
                    </a:cubicBezTo>
                    <a:lnTo>
                      <a:pt x="1154" y="183"/>
                    </a:lnTo>
                    <a:lnTo>
                      <a:pt x="1147" y="200"/>
                    </a:lnTo>
                    <a:lnTo>
                      <a:pt x="1147" y="199"/>
                    </a:lnTo>
                    <a:lnTo>
                      <a:pt x="1150" y="211"/>
                    </a:lnTo>
                    <a:lnTo>
                      <a:pt x="1144" y="200"/>
                    </a:lnTo>
                    <a:lnTo>
                      <a:pt x="1137" y="190"/>
                    </a:lnTo>
                    <a:cubicBezTo>
                      <a:pt x="1136" y="187"/>
                      <a:pt x="1135" y="184"/>
                      <a:pt x="1134" y="181"/>
                    </a:cubicBezTo>
                    <a:lnTo>
                      <a:pt x="1132" y="171"/>
                    </a:lnTo>
                    <a:lnTo>
                      <a:pt x="1133" y="175"/>
                    </a:lnTo>
                    <a:lnTo>
                      <a:pt x="1129" y="164"/>
                    </a:lnTo>
                    <a:lnTo>
                      <a:pt x="1134" y="171"/>
                    </a:lnTo>
                    <a:lnTo>
                      <a:pt x="1126" y="162"/>
                    </a:lnTo>
                    <a:cubicBezTo>
                      <a:pt x="1123" y="160"/>
                      <a:pt x="1122" y="157"/>
                      <a:pt x="1121" y="154"/>
                    </a:cubicBezTo>
                    <a:lnTo>
                      <a:pt x="1112" y="127"/>
                    </a:lnTo>
                    <a:lnTo>
                      <a:pt x="1109" y="118"/>
                    </a:lnTo>
                    <a:lnTo>
                      <a:pt x="1105" y="104"/>
                    </a:lnTo>
                    <a:lnTo>
                      <a:pt x="1100" y="87"/>
                    </a:lnTo>
                    <a:lnTo>
                      <a:pt x="1098" y="81"/>
                    </a:lnTo>
                    <a:lnTo>
                      <a:pt x="1100" y="86"/>
                    </a:lnTo>
                    <a:lnTo>
                      <a:pt x="1088" y="68"/>
                    </a:lnTo>
                    <a:lnTo>
                      <a:pt x="1082" y="57"/>
                    </a:lnTo>
                    <a:lnTo>
                      <a:pt x="1096" y="68"/>
                    </a:lnTo>
                    <a:lnTo>
                      <a:pt x="1078" y="62"/>
                    </a:lnTo>
                    <a:lnTo>
                      <a:pt x="1085" y="63"/>
                    </a:lnTo>
                    <a:lnTo>
                      <a:pt x="1079" y="63"/>
                    </a:lnTo>
                    <a:lnTo>
                      <a:pt x="1071" y="64"/>
                    </a:lnTo>
                    <a:lnTo>
                      <a:pt x="1074" y="64"/>
                    </a:lnTo>
                    <a:lnTo>
                      <a:pt x="1054" y="69"/>
                    </a:lnTo>
                    <a:lnTo>
                      <a:pt x="1062" y="65"/>
                    </a:lnTo>
                    <a:lnTo>
                      <a:pt x="1045" y="77"/>
                    </a:lnTo>
                    <a:lnTo>
                      <a:pt x="1038" y="83"/>
                    </a:lnTo>
                    <a:lnTo>
                      <a:pt x="1043" y="77"/>
                    </a:lnTo>
                    <a:lnTo>
                      <a:pt x="1037" y="86"/>
                    </a:lnTo>
                    <a:cubicBezTo>
                      <a:pt x="1033" y="93"/>
                      <a:pt x="1025" y="97"/>
                      <a:pt x="1016" y="96"/>
                    </a:cubicBezTo>
                    <a:cubicBezTo>
                      <a:pt x="1007" y="96"/>
                      <a:pt x="1000" y="91"/>
                      <a:pt x="996" y="83"/>
                    </a:cubicBezTo>
                    <a:lnTo>
                      <a:pt x="995" y="81"/>
                    </a:lnTo>
                    <a:lnTo>
                      <a:pt x="1032" y="89"/>
                    </a:lnTo>
                    <a:lnTo>
                      <a:pt x="1024" y="96"/>
                    </a:lnTo>
                    <a:lnTo>
                      <a:pt x="1027" y="92"/>
                    </a:lnTo>
                    <a:lnTo>
                      <a:pt x="1020" y="101"/>
                    </a:lnTo>
                    <a:lnTo>
                      <a:pt x="1001" y="62"/>
                    </a:lnTo>
                    <a:lnTo>
                      <a:pt x="1003" y="62"/>
                    </a:lnTo>
                    <a:cubicBezTo>
                      <a:pt x="1014" y="62"/>
                      <a:pt x="1023" y="69"/>
                      <a:pt x="1026" y="80"/>
                    </a:cubicBezTo>
                    <a:cubicBezTo>
                      <a:pt x="1030" y="90"/>
                      <a:pt x="1026" y="101"/>
                      <a:pt x="1017" y="106"/>
                    </a:cubicBezTo>
                    <a:lnTo>
                      <a:pt x="1008" y="112"/>
                    </a:lnTo>
                    <a:lnTo>
                      <a:pt x="1018" y="99"/>
                    </a:lnTo>
                    <a:lnTo>
                      <a:pt x="1016" y="106"/>
                    </a:lnTo>
                    <a:cubicBezTo>
                      <a:pt x="1015" y="107"/>
                      <a:pt x="1015" y="109"/>
                      <a:pt x="1014" y="110"/>
                    </a:cubicBezTo>
                    <a:lnTo>
                      <a:pt x="1013" y="112"/>
                    </a:lnTo>
                    <a:cubicBezTo>
                      <a:pt x="1012" y="115"/>
                      <a:pt x="1010" y="117"/>
                      <a:pt x="1008" y="118"/>
                    </a:cubicBezTo>
                    <a:lnTo>
                      <a:pt x="1006" y="120"/>
                    </a:lnTo>
                    <a:lnTo>
                      <a:pt x="1002" y="126"/>
                    </a:lnTo>
                    <a:lnTo>
                      <a:pt x="997" y="133"/>
                    </a:lnTo>
                    <a:cubicBezTo>
                      <a:pt x="994" y="137"/>
                      <a:pt x="990" y="141"/>
                      <a:pt x="985" y="142"/>
                    </a:cubicBezTo>
                    <a:lnTo>
                      <a:pt x="976" y="145"/>
                    </a:lnTo>
                    <a:lnTo>
                      <a:pt x="992" y="128"/>
                    </a:lnTo>
                    <a:lnTo>
                      <a:pt x="990" y="136"/>
                    </a:lnTo>
                    <a:lnTo>
                      <a:pt x="990" y="130"/>
                    </a:lnTo>
                    <a:lnTo>
                      <a:pt x="990" y="131"/>
                    </a:lnTo>
                    <a:cubicBezTo>
                      <a:pt x="990" y="145"/>
                      <a:pt x="980" y="155"/>
                      <a:pt x="966" y="155"/>
                    </a:cubicBezTo>
                    <a:lnTo>
                      <a:pt x="964" y="155"/>
                    </a:lnTo>
                    <a:lnTo>
                      <a:pt x="974" y="154"/>
                    </a:lnTo>
                    <a:lnTo>
                      <a:pt x="967" y="157"/>
                    </a:lnTo>
                    <a:lnTo>
                      <a:pt x="974" y="151"/>
                    </a:lnTo>
                    <a:lnTo>
                      <a:pt x="965" y="160"/>
                    </a:lnTo>
                    <a:lnTo>
                      <a:pt x="951" y="173"/>
                    </a:lnTo>
                    <a:cubicBezTo>
                      <a:pt x="949" y="175"/>
                      <a:pt x="946" y="176"/>
                      <a:pt x="943" y="177"/>
                    </a:cubicBezTo>
                    <a:lnTo>
                      <a:pt x="931" y="181"/>
                    </a:lnTo>
                    <a:lnTo>
                      <a:pt x="937" y="178"/>
                    </a:lnTo>
                    <a:lnTo>
                      <a:pt x="928" y="184"/>
                    </a:lnTo>
                    <a:cubicBezTo>
                      <a:pt x="926" y="186"/>
                      <a:pt x="924" y="187"/>
                      <a:pt x="922" y="187"/>
                    </a:cubicBezTo>
                    <a:lnTo>
                      <a:pt x="913" y="190"/>
                    </a:lnTo>
                    <a:lnTo>
                      <a:pt x="898" y="195"/>
                    </a:lnTo>
                    <a:lnTo>
                      <a:pt x="889" y="197"/>
                    </a:lnTo>
                    <a:cubicBezTo>
                      <a:pt x="886" y="198"/>
                      <a:pt x="883" y="198"/>
                      <a:pt x="880" y="197"/>
                    </a:cubicBezTo>
                    <a:lnTo>
                      <a:pt x="866" y="195"/>
                    </a:lnTo>
                    <a:lnTo>
                      <a:pt x="848" y="191"/>
                    </a:lnTo>
                    <a:cubicBezTo>
                      <a:pt x="846" y="190"/>
                      <a:pt x="843" y="189"/>
                      <a:pt x="841" y="187"/>
                    </a:cubicBezTo>
                    <a:lnTo>
                      <a:pt x="832" y="181"/>
                    </a:lnTo>
                    <a:lnTo>
                      <a:pt x="837" y="184"/>
                    </a:lnTo>
                    <a:lnTo>
                      <a:pt x="827" y="180"/>
                    </a:lnTo>
                    <a:lnTo>
                      <a:pt x="822" y="179"/>
                    </a:lnTo>
                    <a:cubicBezTo>
                      <a:pt x="816" y="177"/>
                      <a:pt x="811" y="173"/>
                      <a:pt x="808" y="168"/>
                    </a:cubicBezTo>
                    <a:lnTo>
                      <a:pt x="802" y="158"/>
                    </a:lnTo>
                    <a:cubicBezTo>
                      <a:pt x="796" y="147"/>
                      <a:pt x="798" y="134"/>
                      <a:pt x="808" y="127"/>
                    </a:cubicBezTo>
                    <a:cubicBezTo>
                      <a:pt x="817" y="119"/>
                      <a:pt x="831" y="120"/>
                      <a:pt x="839" y="128"/>
                    </a:cubicBezTo>
                    <a:lnTo>
                      <a:pt x="840" y="129"/>
                    </a:lnTo>
                    <a:cubicBezTo>
                      <a:pt x="850" y="139"/>
                      <a:pt x="850" y="154"/>
                      <a:pt x="840" y="163"/>
                    </a:cubicBezTo>
                    <a:lnTo>
                      <a:pt x="839" y="164"/>
                    </a:lnTo>
                    <a:cubicBezTo>
                      <a:pt x="831" y="173"/>
                      <a:pt x="816" y="174"/>
                      <a:pt x="807" y="166"/>
                    </a:cubicBezTo>
                    <a:lnTo>
                      <a:pt x="799" y="159"/>
                    </a:lnTo>
                    <a:cubicBezTo>
                      <a:pt x="798" y="158"/>
                      <a:pt x="796" y="156"/>
                      <a:pt x="796" y="155"/>
                    </a:cubicBezTo>
                    <a:lnTo>
                      <a:pt x="789" y="146"/>
                    </a:lnTo>
                    <a:cubicBezTo>
                      <a:pt x="783" y="139"/>
                      <a:pt x="782" y="129"/>
                      <a:pt x="786" y="121"/>
                    </a:cubicBezTo>
                    <a:cubicBezTo>
                      <a:pt x="790" y="113"/>
                      <a:pt x="798" y="107"/>
                      <a:pt x="807" y="107"/>
                    </a:cubicBezTo>
                    <a:lnTo>
                      <a:pt x="809" y="107"/>
                    </a:lnTo>
                    <a:lnTo>
                      <a:pt x="796" y="151"/>
                    </a:lnTo>
                    <a:lnTo>
                      <a:pt x="787" y="145"/>
                    </a:lnTo>
                    <a:cubicBezTo>
                      <a:pt x="783" y="143"/>
                      <a:pt x="780" y="139"/>
                      <a:pt x="778" y="134"/>
                    </a:cubicBezTo>
                    <a:lnTo>
                      <a:pt x="775" y="126"/>
                    </a:lnTo>
                    <a:cubicBezTo>
                      <a:pt x="774" y="123"/>
                      <a:pt x="773" y="120"/>
                      <a:pt x="773" y="117"/>
                    </a:cubicBezTo>
                    <a:lnTo>
                      <a:pt x="773" y="116"/>
                    </a:lnTo>
                    <a:lnTo>
                      <a:pt x="797" y="140"/>
                    </a:lnTo>
                    <a:lnTo>
                      <a:pt x="795" y="140"/>
                    </a:lnTo>
                    <a:cubicBezTo>
                      <a:pt x="790" y="140"/>
                      <a:pt x="784" y="138"/>
                      <a:pt x="780" y="135"/>
                    </a:cubicBezTo>
                    <a:lnTo>
                      <a:pt x="773" y="129"/>
                    </a:lnTo>
                    <a:cubicBezTo>
                      <a:pt x="771" y="127"/>
                      <a:pt x="769" y="125"/>
                      <a:pt x="767" y="122"/>
                    </a:cubicBezTo>
                    <a:lnTo>
                      <a:pt x="762" y="113"/>
                    </a:lnTo>
                    <a:lnTo>
                      <a:pt x="770" y="121"/>
                    </a:lnTo>
                    <a:lnTo>
                      <a:pt x="761" y="115"/>
                    </a:lnTo>
                    <a:lnTo>
                      <a:pt x="750" y="105"/>
                    </a:lnTo>
                    <a:cubicBezTo>
                      <a:pt x="744" y="101"/>
                      <a:pt x="741" y="94"/>
                      <a:pt x="741" y="87"/>
                    </a:cubicBezTo>
                    <a:lnTo>
                      <a:pt x="741" y="86"/>
                    </a:lnTo>
                    <a:lnTo>
                      <a:pt x="751" y="106"/>
                    </a:lnTo>
                    <a:lnTo>
                      <a:pt x="743" y="100"/>
                    </a:lnTo>
                    <a:cubicBezTo>
                      <a:pt x="741" y="98"/>
                      <a:pt x="740" y="97"/>
                      <a:pt x="738" y="95"/>
                    </a:cubicBezTo>
                    <a:lnTo>
                      <a:pt x="732" y="87"/>
                    </a:lnTo>
                    <a:lnTo>
                      <a:pt x="737" y="91"/>
                    </a:lnTo>
                    <a:lnTo>
                      <a:pt x="728" y="84"/>
                    </a:lnTo>
                    <a:lnTo>
                      <a:pt x="725" y="83"/>
                    </a:lnTo>
                    <a:lnTo>
                      <a:pt x="712" y="74"/>
                    </a:lnTo>
                    <a:lnTo>
                      <a:pt x="696" y="61"/>
                    </a:lnTo>
                    <a:lnTo>
                      <a:pt x="702" y="65"/>
                    </a:lnTo>
                    <a:lnTo>
                      <a:pt x="688" y="59"/>
                    </a:lnTo>
                    <a:cubicBezTo>
                      <a:pt x="687" y="58"/>
                      <a:pt x="686" y="57"/>
                      <a:pt x="685" y="57"/>
                    </a:cubicBezTo>
                    <a:lnTo>
                      <a:pt x="674" y="50"/>
                    </a:lnTo>
                    <a:lnTo>
                      <a:pt x="665" y="43"/>
                    </a:lnTo>
                    <a:lnTo>
                      <a:pt x="680" y="48"/>
                    </a:lnTo>
                    <a:lnTo>
                      <a:pt x="672" y="48"/>
                    </a:lnTo>
                    <a:lnTo>
                      <a:pt x="655" y="48"/>
                    </a:lnTo>
                    <a:lnTo>
                      <a:pt x="638" y="50"/>
                    </a:lnTo>
                    <a:lnTo>
                      <a:pt x="642" y="50"/>
                    </a:lnTo>
                    <a:lnTo>
                      <a:pt x="627" y="54"/>
                    </a:lnTo>
                    <a:lnTo>
                      <a:pt x="634" y="50"/>
                    </a:lnTo>
                    <a:lnTo>
                      <a:pt x="625" y="56"/>
                    </a:lnTo>
                    <a:lnTo>
                      <a:pt x="632" y="49"/>
                    </a:lnTo>
                    <a:lnTo>
                      <a:pt x="621" y="67"/>
                    </a:lnTo>
                    <a:lnTo>
                      <a:pt x="614" y="77"/>
                    </a:lnTo>
                    <a:lnTo>
                      <a:pt x="617" y="71"/>
                    </a:lnTo>
                    <a:lnTo>
                      <a:pt x="614" y="80"/>
                    </a:lnTo>
                    <a:cubicBezTo>
                      <a:pt x="614" y="81"/>
                      <a:pt x="613" y="82"/>
                      <a:pt x="613" y="83"/>
                    </a:cubicBezTo>
                    <a:lnTo>
                      <a:pt x="612" y="85"/>
                    </a:lnTo>
                    <a:cubicBezTo>
                      <a:pt x="606" y="96"/>
                      <a:pt x="593" y="101"/>
                      <a:pt x="581" y="97"/>
                    </a:cubicBezTo>
                    <a:cubicBezTo>
                      <a:pt x="570" y="92"/>
                      <a:pt x="564" y="79"/>
                      <a:pt x="568" y="67"/>
                    </a:cubicBezTo>
                    <a:lnTo>
                      <a:pt x="569" y="64"/>
                    </a:lnTo>
                    <a:lnTo>
                      <a:pt x="567" y="71"/>
                    </a:lnTo>
                    <a:lnTo>
                      <a:pt x="567" y="68"/>
                    </a:lnTo>
                    <a:lnTo>
                      <a:pt x="611" y="82"/>
                    </a:lnTo>
                    <a:lnTo>
                      <a:pt x="609" y="85"/>
                    </a:lnTo>
                    <a:lnTo>
                      <a:pt x="611" y="81"/>
                    </a:lnTo>
                    <a:lnTo>
                      <a:pt x="607" y="90"/>
                    </a:lnTo>
                    <a:lnTo>
                      <a:pt x="609" y="87"/>
                    </a:lnTo>
                    <a:lnTo>
                      <a:pt x="604" y="105"/>
                    </a:lnTo>
                    <a:lnTo>
                      <a:pt x="601" y="116"/>
                    </a:lnTo>
                    <a:lnTo>
                      <a:pt x="597" y="127"/>
                    </a:lnTo>
                    <a:lnTo>
                      <a:pt x="592" y="154"/>
                    </a:lnTo>
                    <a:lnTo>
                      <a:pt x="589" y="171"/>
                    </a:lnTo>
                    <a:lnTo>
                      <a:pt x="587" y="182"/>
                    </a:lnTo>
                    <a:lnTo>
                      <a:pt x="584" y="198"/>
                    </a:lnTo>
                    <a:lnTo>
                      <a:pt x="574" y="231"/>
                    </a:lnTo>
                    <a:lnTo>
                      <a:pt x="571" y="241"/>
                    </a:lnTo>
                    <a:lnTo>
                      <a:pt x="562" y="261"/>
                    </a:lnTo>
                    <a:cubicBezTo>
                      <a:pt x="561" y="265"/>
                      <a:pt x="558" y="268"/>
                      <a:pt x="555" y="271"/>
                    </a:cubicBezTo>
                    <a:lnTo>
                      <a:pt x="547" y="277"/>
                    </a:lnTo>
                    <a:cubicBezTo>
                      <a:pt x="545" y="278"/>
                      <a:pt x="543" y="279"/>
                      <a:pt x="540" y="280"/>
                    </a:cubicBezTo>
                    <a:lnTo>
                      <a:pt x="531" y="283"/>
                    </a:lnTo>
                    <a:lnTo>
                      <a:pt x="537" y="280"/>
                    </a:lnTo>
                    <a:lnTo>
                      <a:pt x="528" y="286"/>
                    </a:lnTo>
                    <a:cubicBezTo>
                      <a:pt x="526" y="288"/>
                      <a:pt x="523" y="289"/>
                      <a:pt x="521" y="290"/>
                    </a:cubicBezTo>
                    <a:lnTo>
                      <a:pt x="510" y="293"/>
                    </a:lnTo>
                    <a:lnTo>
                      <a:pt x="502" y="295"/>
                    </a:lnTo>
                    <a:cubicBezTo>
                      <a:pt x="499" y="296"/>
                      <a:pt x="496" y="297"/>
                      <a:pt x="493" y="296"/>
                    </a:cubicBezTo>
                    <a:lnTo>
                      <a:pt x="479" y="295"/>
                    </a:lnTo>
                    <a:lnTo>
                      <a:pt x="463" y="295"/>
                    </a:lnTo>
                    <a:cubicBezTo>
                      <a:pt x="462" y="295"/>
                      <a:pt x="461" y="295"/>
                      <a:pt x="460" y="295"/>
                    </a:cubicBezTo>
                    <a:lnTo>
                      <a:pt x="425" y="290"/>
                    </a:lnTo>
                    <a:cubicBezTo>
                      <a:pt x="424" y="290"/>
                      <a:pt x="422" y="290"/>
                      <a:pt x="420" y="289"/>
                    </a:cubicBezTo>
                    <a:lnTo>
                      <a:pt x="403" y="283"/>
                    </a:lnTo>
                    <a:lnTo>
                      <a:pt x="386" y="277"/>
                    </a:lnTo>
                    <a:lnTo>
                      <a:pt x="361" y="268"/>
                    </a:lnTo>
                    <a:lnTo>
                      <a:pt x="352" y="265"/>
                    </a:lnTo>
                    <a:lnTo>
                      <a:pt x="344" y="262"/>
                    </a:lnTo>
                    <a:lnTo>
                      <a:pt x="352" y="263"/>
                    </a:lnTo>
                    <a:lnTo>
                      <a:pt x="269" y="266"/>
                    </a:lnTo>
                    <a:lnTo>
                      <a:pt x="275" y="266"/>
                    </a:lnTo>
                    <a:lnTo>
                      <a:pt x="264" y="269"/>
                    </a:lnTo>
                    <a:lnTo>
                      <a:pt x="268" y="267"/>
                    </a:lnTo>
                    <a:lnTo>
                      <a:pt x="262" y="270"/>
                    </a:lnTo>
                    <a:lnTo>
                      <a:pt x="274" y="256"/>
                    </a:lnTo>
                    <a:lnTo>
                      <a:pt x="271" y="265"/>
                    </a:lnTo>
                    <a:cubicBezTo>
                      <a:pt x="271" y="266"/>
                      <a:pt x="270" y="268"/>
                      <a:pt x="269" y="269"/>
                    </a:cubicBezTo>
                    <a:lnTo>
                      <a:pt x="264" y="278"/>
                    </a:lnTo>
                    <a:lnTo>
                      <a:pt x="266" y="274"/>
                    </a:lnTo>
                    <a:lnTo>
                      <a:pt x="263" y="283"/>
                    </a:lnTo>
                    <a:lnTo>
                      <a:pt x="264" y="274"/>
                    </a:lnTo>
                    <a:lnTo>
                      <a:pt x="267" y="313"/>
                    </a:lnTo>
                    <a:lnTo>
                      <a:pt x="267" y="308"/>
                    </a:lnTo>
                    <a:lnTo>
                      <a:pt x="272" y="326"/>
                    </a:lnTo>
                    <a:lnTo>
                      <a:pt x="274" y="334"/>
                    </a:lnTo>
                    <a:lnTo>
                      <a:pt x="271" y="327"/>
                    </a:lnTo>
                    <a:lnTo>
                      <a:pt x="277" y="335"/>
                    </a:lnTo>
                    <a:cubicBezTo>
                      <a:pt x="278" y="337"/>
                      <a:pt x="279" y="339"/>
                      <a:pt x="280" y="342"/>
                    </a:cubicBezTo>
                    <a:lnTo>
                      <a:pt x="283" y="351"/>
                    </a:lnTo>
                    <a:lnTo>
                      <a:pt x="281" y="347"/>
                    </a:lnTo>
                    <a:lnTo>
                      <a:pt x="286" y="356"/>
                    </a:lnTo>
                    <a:cubicBezTo>
                      <a:pt x="287" y="357"/>
                      <a:pt x="288" y="358"/>
                      <a:pt x="288" y="360"/>
                    </a:cubicBezTo>
                    <a:lnTo>
                      <a:pt x="291" y="369"/>
                    </a:lnTo>
                    <a:lnTo>
                      <a:pt x="289" y="364"/>
                    </a:lnTo>
                    <a:lnTo>
                      <a:pt x="295" y="374"/>
                    </a:lnTo>
                    <a:lnTo>
                      <a:pt x="298" y="379"/>
                    </a:lnTo>
                    <a:lnTo>
                      <a:pt x="294" y="374"/>
                    </a:lnTo>
                    <a:lnTo>
                      <a:pt x="297" y="377"/>
                    </a:lnTo>
                    <a:cubicBezTo>
                      <a:pt x="302" y="382"/>
                      <a:pt x="304" y="388"/>
                      <a:pt x="304" y="394"/>
                    </a:cubicBezTo>
                    <a:lnTo>
                      <a:pt x="304" y="397"/>
                    </a:lnTo>
                    <a:lnTo>
                      <a:pt x="303" y="389"/>
                    </a:lnTo>
                    <a:lnTo>
                      <a:pt x="305" y="394"/>
                    </a:lnTo>
                    <a:lnTo>
                      <a:pt x="308" y="406"/>
                    </a:lnTo>
                    <a:lnTo>
                      <a:pt x="311" y="414"/>
                    </a:lnTo>
                    <a:cubicBezTo>
                      <a:pt x="312" y="417"/>
                      <a:pt x="313" y="419"/>
                      <a:pt x="312" y="422"/>
                    </a:cubicBezTo>
                    <a:lnTo>
                      <a:pt x="309" y="506"/>
                    </a:lnTo>
                    <a:cubicBezTo>
                      <a:pt x="309" y="509"/>
                      <a:pt x="309" y="511"/>
                      <a:pt x="308" y="513"/>
                    </a:cubicBezTo>
                    <a:lnTo>
                      <a:pt x="305" y="522"/>
                    </a:lnTo>
                    <a:cubicBezTo>
                      <a:pt x="305" y="523"/>
                      <a:pt x="304" y="525"/>
                      <a:pt x="303" y="526"/>
                    </a:cubicBezTo>
                    <a:lnTo>
                      <a:pt x="298" y="535"/>
                    </a:lnTo>
                    <a:lnTo>
                      <a:pt x="291" y="550"/>
                    </a:lnTo>
                    <a:lnTo>
                      <a:pt x="292" y="546"/>
                    </a:lnTo>
                    <a:lnTo>
                      <a:pt x="290" y="552"/>
                    </a:lnTo>
                    <a:cubicBezTo>
                      <a:pt x="290" y="553"/>
                      <a:pt x="289" y="554"/>
                      <a:pt x="289" y="555"/>
                    </a:cubicBezTo>
                    <a:lnTo>
                      <a:pt x="287" y="559"/>
                    </a:lnTo>
                    <a:cubicBezTo>
                      <a:pt x="286" y="562"/>
                      <a:pt x="284" y="564"/>
                      <a:pt x="282" y="565"/>
                    </a:cubicBezTo>
                    <a:lnTo>
                      <a:pt x="274" y="573"/>
                    </a:lnTo>
                    <a:lnTo>
                      <a:pt x="280" y="564"/>
                    </a:lnTo>
                    <a:lnTo>
                      <a:pt x="277" y="573"/>
                    </a:lnTo>
                    <a:cubicBezTo>
                      <a:pt x="275" y="580"/>
                      <a:pt x="269" y="586"/>
                      <a:pt x="262" y="588"/>
                    </a:cubicBezTo>
                    <a:lnTo>
                      <a:pt x="253" y="591"/>
                    </a:lnTo>
                    <a:cubicBezTo>
                      <a:pt x="252" y="592"/>
                      <a:pt x="250" y="592"/>
                      <a:pt x="249" y="592"/>
                    </a:cubicBezTo>
                    <a:lnTo>
                      <a:pt x="229" y="595"/>
                    </a:lnTo>
                    <a:lnTo>
                      <a:pt x="185" y="598"/>
                    </a:lnTo>
                    <a:lnTo>
                      <a:pt x="164" y="601"/>
                    </a:lnTo>
                    <a:lnTo>
                      <a:pt x="148" y="602"/>
                    </a:lnTo>
                    <a:lnTo>
                      <a:pt x="140" y="603"/>
                    </a:lnTo>
                    <a:lnTo>
                      <a:pt x="137" y="604"/>
                    </a:lnTo>
                    <a:cubicBezTo>
                      <a:pt x="136" y="604"/>
                      <a:pt x="134" y="604"/>
                      <a:pt x="132" y="604"/>
                    </a:cubicBezTo>
                    <a:lnTo>
                      <a:pt x="128" y="604"/>
                    </a:lnTo>
                    <a:lnTo>
                      <a:pt x="132" y="604"/>
                    </a:lnTo>
                    <a:lnTo>
                      <a:pt x="126" y="605"/>
                    </a:lnTo>
                    <a:lnTo>
                      <a:pt x="116" y="607"/>
                    </a:lnTo>
                    <a:lnTo>
                      <a:pt x="119" y="606"/>
                    </a:lnTo>
                    <a:lnTo>
                      <a:pt x="93" y="615"/>
                    </a:lnTo>
                    <a:lnTo>
                      <a:pt x="86" y="618"/>
                    </a:lnTo>
                    <a:lnTo>
                      <a:pt x="76" y="621"/>
                    </a:lnTo>
                    <a:lnTo>
                      <a:pt x="82" y="618"/>
                    </a:lnTo>
                    <a:lnTo>
                      <a:pt x="75" y="623"/>
                    </a:lnTo>
                    <a:cubicBezTo>
                      <a:pt x="73" y="624"/>
                      <a:pt x="71" y="625"/>
                      <a:pt x="69" y="626"/>
                    </a:cubicBezTo>
                    <a:lnTo>
                      <a:pt x="66" y="627"/>
                    </a:lnTo>
                    <a:lnTo>
                      <a:pt x="69" y="626"/>
                    </a:lnTo>
                    <a:lnTo>
                      <a:pt x="65" y="628"/>
                    </a:lnTo>
                    <a:lnTo>
                      <a:pt x="52" y="633"/>
                    </a:lnTo>
                    <a:lnTo>
                      <a:pt x="42" y="636"/>
                    </a:lnTo>
                    <a:lnTo>
                      <a:pt x="57" y="622"/>
                    </a:lnTo>
                    <a:lnTo>
                      <a:pt x="54" y="630"/>
                    </a:lnTo>
                    <a:cubicBezTo>
                      <a:pt x="53" y="632"/>
                      <a:pt x="52" y="633"/>
                      <a:pt x="51" y="635"/>
                    </a:cubicBezTo>
                    <a:lnTo>
                      <a:pt x="45" y="644"/>
                    </a:lnTo>
                    <a:lnTo>
                      <a:pt x="49" y="624"/>
                    </a:lnTo>
                    <a:lnTo>
                      <a:pt x="52" y="635"/>
                    </a:lnTo>
                    <a:lnTo>
                      <a:pt x="54" y="645"/>
                    </a:lnTo>
                    <a:lnTo>
                      <a:pt x="53" y="640"/>
                    </a:lnTo>
                    <a:lnTo>
                      <a:pt x="60" y="653"/>
                    </a:lnTo>
                    <a:lnTo>
                      <a:pt x="58" y="650"/>
                    </a:lnTo>
                    <a:lnTo>
                      <a:pt x="61" y="654"/>
                    </a:lnTo>
                    <a:lnTo>
                      <a:pt x="55" y="648"/>
                    </a:lnTo>
                    <a:lnTo>
                      <a:pt x="58" y="650"/>
                    </a:lnTo>
                    <a:lnTo>
                      <a:pt x="65" y="656"/>
                    </a:lnTo>
                    <a:cubicBezTo>
                      <a:pt x="66" y="657"/>
                      <a:pt x="68" y="658"/>
                      <a:pt x="68" y="658"/>
                    </a:cubicBezTo>
                    <a:lnTo>
                      <a:pt x="77" y="667"/>
                    </a:lnTo>
                    <a:lnTo>
                      <a:pt x="73" y="664"/>
                    </a:lnTo>
                    <a:lnTo>
                      <a:pt x="101" y="682"/>
                    </a:lnTo>
                    <a:lnTo>
                      <a:pt x="96" y="680"/>
                    </a:lnTo>
                    <a:lnTo>
                      <a:pt x="105" y="683"/>
                    </a:lnTo>
                    <a:cubicBezTo>
                      <a:pt x="108" y="684"/>
                      <a:pt x="110" y="685"/>
                      <a:pt x="112" y="686"/>
                    </a:cubicBezTo>
                    <a:lnTo>
                      <a:pt x="120" y="692"/>
                    </a:lnTo>
                    <a:lnTo>
                      <a:pt x="112" y="688"/>
                    </a:lnTo>
                    <a:lnTo>
                      <a:pt x="127" y="692"/>
                    </a:lnTo>
                    <a:cubicBezTo>
                      <a:pt x="128" y="693"/>
                      <a:pt x="129" y="693"/>
                      <a:pt x="130" y="693"/>
                    </a:cubicBezTo>
                    <a:lnTo>
                      <a:pt x="137" y="696"/>
                    </a:lnTo>
                    <a:cubicBezTo>
                      <a:pt x="139" y="697"/>
                      <a:pt x="141" y="698"/>
                      <a:pt x="142" y="700"/>
                    </a:cubicBezTo>
                    <a:lnTo>
                      <a:pt x="152" y="708"/>
                    </a:lnTo>
                    <a:cubicBezTo>
                      <a:pt x="154" y="709"/>
                      <a:pt x="155" y="710"/>
                      <a:pt x="155" y="711"/>
                    </a:cubicBezTo>
                    <a:lnTo>
                      <a:pt x="163" y="720"/>
                    </a:lnTo>
                    <a:cubicBezTo>
                      <a:pt x="165" y="721"/>
                      <a:pt x="166" y="723"/>
                      <a:pt x="167" y="725"/>
                    </a:cubicBezTo>
                    <a:lnTo>
                      <a:pt x="174" y="739"/>
                    </a:lnTo>
                    <a:lnTo>
                      <a:pt x="181" y="750"/>
                    </a:lnTo>
                    <a:lnTo>
                      <a:pt x="188" y="761"/>
                    </a:lnTo>
                    <a:cubicBezTo>
                      <a:pt x="190" y="763"/>
                      <a:pt x="191" y="765"/>
                      <a:pt x="191" y="767"/>
                    </a:cubicBezTo>
                    <a:lnTo>
                      <a:pt x="197" y="785"/>
                    </a:lnTo>
                    <a:lnTo>
                      <a:pt x="200" y="794"/>
                    </a:lnTo>
                    <a:lnTo>
                      <a:pt x="192" y="782"/>
                    </a:lnTo>
                    <a:lnTo>
                      <a:pt x="200" y="788"/>
                    </a:lnTo>
                    <a:cubicBezTo>
                      <a:pt x="204" y="791"/>
                      <a:pt x="207" y="795"/>
                      <a:pt x="208" y="800"/>
                    </a:cubicBezTo>
                    <a:lnTo>
                      <a:pt x="214" y="818"/>
                    </a:lnTo>
                    <a:lnTo>
                      <a:pt x="217" y="827"/>
                    </a:lnTo>
                    <a:lnTo>
                      <a:pt x="220" y="837"/>
                    </a:lnTo>
                    <a:lnTo>
                      <a:pt x="220" y="838"/>
                    </a:lnTo>
                    <a:lnTo>
                      <a:pt x="221" y="841"/>
                    </a:lnTo>
                    <a:lnTo>
                      <a:pt x="224" y="849"/>
                    </a:lnTo>
                    <a:cubicBezTo>
                      <a:pt x="225" y="853"/>
                      <a:pt x="225" y="856"/>
                      <a:pt x="224" y="860"/>
                    </a:cubicBezTo>
                    <a:lnTo>
                      <a:pt x="221" y="875"/>
                    </a:lnTo>
                    <a:cubicBezTo>
                      <a:pt x="220" y="878"/>
                      <a:pt x="219" y="881"/>
                      <a:pt x="217" y="884"/>
                    </a:cubicBezTo>
                    <a:lnTo>
                      <a:pt x="211" y="893"/>
                    </a:lnTo>
                    <a:lnTo>
                      <a:pt x="207" y="902"/>
                    </a:lnTo>
                    <a:lnTo>
                      <a:pt x="201" y="911"/>
                    </a:lnTo>
                    <a:lnTo>
                      <a:pt x="196" y="922"/>
                    </a:lnTo>
                    <a:lnTo>
                      <a:pt x="197" y="919"/>
                    </a:lnTo>
                    <a:lnTo>
                      <a:pt x="194" y="928"/>
                    </a:lnTo>
                    <a:cubicBezTo>
                      <a:pt x="192" y="935"/>
                      <a:pt x="187" y="940"/>
                      <a:pt x="180" y="943"/>
                    </a:cubicBezTo>
                    <a:lnTo>
                      <a:pt x="172" y="946"/>
                    </a:lnTo>
                    <a:lnTo>
                      <a:pt x="181" y="940"/>
                    </a:lnTo>
                    <a:lnTo>
                      <a:pt x="172" y="950"/>
                    </a:lnTo>
                    <a:lnTo>
                      <a:pt x="164" y="960"/>
                    </a:lnTo>
                    <a:lnTo>
                      <a:pt x="168" y="954"/>
                    </a:lnTo>
                    <a:lnTo>
                      <a:pt x="163" y="966"/>
                    </a:lnTo>
                    <a:cubicBezTo>
                      <a:pt x="161" y="969"/>
                      <a:pt x="160" y="971"/>
                      <a:pt x="157" y="973"/>
                    </a:cubicBezTo>
                    <a:lnTo>
                      <a:pt x="148" y="982"/>
                    </a:lnTo>
                    <a:lnTo>
                      <a:pt x="152" y="978"/>
                    </a:lnTo>
                    <a:lnTo>
                      <a:pt x="145" y="990"/>
                    </a:lnTo>
                    <a:lnTo>
                      <a:pt x="142" y="995"/>
                    </a:lnTo>
                    <a:cubicBezTo>
                      <a:pt x="140" y="999"/>
                      <a:pt x="136" y="1002"/>
                      <a:pt x="132" y="1004"/>
                    </a:cubicBezTo>
                    <a:lnTo>
                      <a:pt x="130" y="1005"/>
                    </a:lnTo>
                    <a:lnTo>
                      <a:pt x="120" y="1009"/>
                    </a:lnTo>
                    <a:lnTo>
                      <a:pt x="129" y="1002"/>
                    </a:lnTo>
                    <a:lnTo>
                      <a:pt x="121" y="1011"/>
                    </a:lnTo>
                    <a:cubicBezTo>
                      <a:pt x="120" y="1013"/>
                      <a:pt x="118" y="1014"/>
                      <a:pt x="117" y="1015"/>
                    </a:cubicBezTo>
                    <a:lnTo>
                      <a:pt x="108" y="1021"/>
                    </a:lnTo>
                    <a:lnTo>
                      <a:pt x="114" y="1015"/>
                    </a:lnTo>
                    <a:lnTo>
                      <a:pt x="108" y="1024"/>
                    </a:lnTo>
                    <a:cubicBezTo>
                      <a:pt x="107" y="1025"/>
                      <a:pt x="106" y="1027"/>
                      <a:pt x="104" y="1028"/>
                    </a:cubicBezTo>
                    <a:lnTo>
                      <a:pt x="95" y="1036"/>
                    </a:lnTo>
                    <a:cubicBezTo>
                      <a:pt x="87" y="1044"/>
                      <a:pt x="74" y="1045"/>
                      <a:pt x="65" y="1038"/>
                    </a:cubicBezTo>
                    <a:cubicBezTo>
                      <a:pt x="56" y="1031"/>
                      <a:pt x="53" y="1018"/>
                      <a:pt x="58" y="1008"/>
                    </a:cubicBezTo>
                    <a:lnTo>
                      <a:pt x="59" y="1006"/>
                    </a:lnTo>
                    <a:lnTo>
                      <a:pt x="60" y="1004"/>
                    </a:lnTo>
                    <a:lnTo>
                      <a:pt x="98" y="1031"/>
                    </a:lnTo>
                    <a:lnTo>
                      <a:pt x="95" y="1034"/>
                    </a:lnTo>
                    <a:lnTo>
                      <a:pt x="90" y="1041"/>
                    </a:lnTo>
                    <a:lnTo>
                      <a:pt x="92" y="1038"/>
                    </a:lnTo>
                    <a:lnTo>
                      <a:pt x="86" y="1048"/>
                    </a:lnTo>
                    <a:lnTo>
                      <a:pt x="82" y="1056"/>
                    </a:lnTo>
                    <a:lnTo>
                      <a:pt x="76" y="1067"/>
                    </a:lnTo>
                    <a:cubicBezTo>
                      <a:pt x="75" y="1069"/>
                      <a:pt x="74" y="1070"/>
                      <a:pt x="72" y="1071"/>
                    </a:cubicBezTo>
                    <a:lnTo>
                      <a:pt x="71" y="1072"/>
                    </a:lnTo>
                    <a:lnTo>
                      <a:pt x="77" y="1063"/>
                    </a:lnTo>
                    <a:lnTo>
                      <a:pt x="76" y="1066"/>
                    </a:lnTo>
                    <a:lnTo>
                      <a:pt x="71" y="1081"/>
                    </a:lnTo>
                    <a:lnTo>
                      <a:pt x="68" y="1090"/>
                    </a:lnTo>
                    <a:lnTo>
                      <a:pt x="69" y="1081"/>
                    </a:lnTo>
                    <a:lnTo>
                      <a:pt x="72" y="1135"/>
                    </a:lnTo>
                    <a:lnTo>
                      <a:pt x="59" y="1115"/>
                    </a:lnTo>
                    <a:lnTo>
                      <a:pt x="63" y="1117"/>
                    </a:lnTo>
                    <a:lnTo>
                      <a:pt x="57" y="1115"/>
                    </a:lnTo>
                    <a:lnTo>
                      <a:pt x="62" y="1116"/>
                    </a:lnTo>
                    <a:cubicBezTo>
                      <a:pt x="66" y="1117"/>
                      <a:pt x="69" y="1118"/>
                      <a:pt x="72" y="1120"/>
                    </a:cubicBezTo>
                    <a:lnTo>
                      <a:pt x="80" y="1126"/>
                    </a:lnTo>
                    <a:lnTo>
                      <a:pt x="73" y="1123"/>
                    </a:lnTo>
                    <a:lnTo>
                      <a:pt x="91" y="1129"/>
                    </a:lnTo>
                    <a:lnTo>
                      <a:pt x="100" y="1132"/>
                    </a:lnTo>
                    <a:lnTo>
                      <a:pt x="94" y="1131"/>
                    </a:lnTo>
                    <a:lnTo>
                      <a:pt x="111" y="1133"/>
                    </a:lnTo>
                    <a:lnTo>
                      <a:pt x="120" y="1134"/>
                    </a:lnTo>
                    <a:lnTo>
                      <a:pt x="132" y="1135"/>
                    </a:lnTo>
                    <a:lnTo>
                      <a:pt x="142" y="1134"/>
                    </a:lnTo>
                    <a:lnTo>
                      <a:pt x="162" y="1136"/>
                    </a:lnTo>
                    <a:cubicBezTo>
                      <a:pt x="164" y="1136"/>
                      <a:pt x="166" y="1136"/>
                      <a:pt x="168" y="1137"/>
                    </a:cubicBezTo>
                    <a:lnTo>
                      <a:pt x="171" y="1138"/>
                    </a:lnTo>
                    <a:lnTo>
                      <a:pt x="177" y="1139"/>
                    </a:lnTo>
                    <a:lnTo>
                      <a:pt x="173" y="1139"/>
                    </a:lnTo>
                    <a:lnTo>
                      <a:pt x="181" y="1140"/>
                    </a:lnTo>
                    <a:cubicBezTo>
                      <a:pt x="183" y="1140"/>
                      <a:pt x="185" y="1140"/>
                      <a:pt x="187" y="1141"/>
                    </a:cubicBezTo>
                    <a:lnTo>
                      <a:pt x="192" y="1143"/>
                    </a:lnTo>
                    <a:cubicBezTo>
                      <a:pt x="198" y="1145"/>
                      <a:pt x="202" y="1149"/>
                      <a:pt x="204" y="1154"/>
                    </a:cubicBezTo>
                    <a:lnTo>
                      <a:pt x="209" y="1163"/>
                    </a:lnTo>
                    <a:lnTo>
                      <a:pt x="203" y="1156"/>
                    </a:lnTo>
                    <a:lnTo>
                      <a:pt x="218" y="1168"/>
                    </a:lnTo>
                    <a:cubicBezTo>
                      <a:pt x="221" y="1170"/>
                      <a:pt x="223" y="1172"/>
                      <a:pt x="224" y="1175"/>
                    </a:cubicBezTo>
                    <a:lnTo>
                      <a:pt x="229" y="1184"/>
                    </a:lnTo>
                    <a:lnTo>
                      <a:pt x="223" y="1176"/>
                    </a:lnTo>
                    <a:lnTo>
                      <a:pt x="239" y="1188"/>
                    </a:lnTo>
                    <a:lnTo>
                      <a:pt x="232" y="1185"/>
                    </a:lnTo>
                    <a:lnTo>
                      <a:pt x="251" y="1191"/>
                    </a:lnTo>
                    <a:lnTo>
                      <a:pt x="260" y="1194"/>
                    </a:lnTo>
                    <a:lnTo>
                      <a:pt x="254" y="1193"/>
                    </a:lnTo>
                    <a:lnTo>
                      <a:pt x="280" y="1196"/>
                    </a:lnTo>
                    <a:cubicBezTo>
                      <a:pt x="282" y="1196"/>
                      <a:pt x="283" y="1196"/>
                      <a:pt x="284" y="1196"/>
                    </a:cubicBezTo>
                    <a:lnTo>
                      <a:pt x="294" y="1199"/>
                    </a:lnTo>
                    <a:lnTo>
                      <a:pt x="304" y="1202"/>
                    </a:lnTo>
                    <a:cubicBezTo>
                      <a:pt x="311" y="1204"/>
                      <a:pt x="317" y="1209"/>
                      <a:pt x="319" y="1216"/>
                    </a:cubicBezTo>
                    <a:lnTo>
                      <a:pt x="327" y="1234"/>
                    </a:lnTo>
                    <a:cubicBezTo>
                      <a:pt x="329" y="1238"/>
                      <a:pt x="330" y="1242"/>
                      <a:pt x="329" y="1246"/>
                    </a:cubicBezTo>
                    <a:lnTo>
                      <a:pt x="328" y="1255"/>
                    </a:lnTo>
                    <a:lnTo>
                      <a:pt x="327" y="1271"/>
                    </a:lnTo>
                    <a:lnTo>
                      <a:pt x="325" y="1290"/>
                    </a:lnTo>
                    <a:lnTo>
                      <a:pt x="324" y="1300"/>
                    </a:lnTo>
                    <a:cubicBezTo>
                      <a:pt x="324" y="1304"/>
                      <a:pt x="322" y="1308"/>
                      <a:pt x="320" y="1311"/>
                    </a:cubicBezTo>
                    <a:lnTo>
                      <a:pt x="313" y="1321"/>
                    </a:lnTo>
                    <a:cubicBezTo>
                      <a:pt x="312" y="1322"/>
                      <a:pt x="311" y="1323"/>
                      <a:pt x="310" y="1324"/>
                    </a:cubicBezTo>
                    <a:lnTo>
                      <a:pt x="302" y="1332"/>
                    </a:lnTo>
                    <a:lnTo>
                      <a:pt x="309" y="1322"/>
                    </a:lnTo>
                    <a:lnTo>
                      <a:pt x="306" y="1333"/>
                    </a:lnTo>
                    <a:lnTo>
                      <a:pt x="305" y="1336"/>
                    </a:lnTo>
                    <a:cubicBezTo>
                      <a:pt x="305" y="1338"/>
                      <a:pt x="304" y="1340"/>
                      <a:pt x="303" y="1342"/>
                    </a:cubicBezTo>
                    <a:lnTo>
                      <a:pt x="301" y="1346"/>
                    </a:lnTo>
                    <a:cubicBezTo>
                      <a:pt x="300" y="1347"/>
                      <a:pt x="300" y="1348"/>
                      <a:pt x="299" y="1349"/>
                    </a:cubicBezTo>
                    <a:lnTo>
                      <a:pt x="294" y="1356"/>
                    </a:lnTo>
                    <a:lnTo>
                      <a:pt x="297" y="1350"/>
                    </a:lnTo>
                    <a:lnTo>
                      <a:pt x="294" y="1359"/>
                    </a:lnTo>
                    <a:lnTo>
                      <a:pt x="293" y="1362"/>
                    </a:lnTo>
                    <a:cubicBezTo>
                      <a:pt x="289" y="1374"/>
                      <a:pt x="276" y="1381"/>
                      <a:pt x="264" y="1378"/>
                    </a:cubicBezTo>
                    <a:cubicBezTo>
                      <a:pt x="251" y="1374"/>
                      <a:pt x="244" y="1361"/>
                      <a:pt x="247" y="1349"/>
                    </a:cubicBezTo>
                    <a:lnTo>
                      <a:pt x="248" y="1345"/>
                    </a:lnTo>
                    <a:lnTo>
                      <a:pt x="247" y="1350"/>
                    </a:lnTo>
                    <a:lnTo>
                      <a:pt x="247" y="1347"/>
                    </a:lnTo>
                    <a:lnTo>
                      <a:pt x="293" y="1358"/>
                    </a:lnTo>
                    <a:lnTo>
                      <a:pt x="291" y="1362"/>
                    </a:lnTo>
                    <a:lnTo>
                      <a:pt x="287" y="1370"/>
                    </a:lnTo>
                    <a:lnTo>
                      <a:pt x="289" y="1367"/>
                    </a:lnTo>
                    <a:lnTo>
                      <a:pt x="284" y="1385"/>
                    </a:lnTo>
                    <a:lnTo>
                      <a:pt x="277" y="1404"/>
                    </a:lnTo>
                    <a:lnTo>
                      <a:pt x="278" y="1396"/>
                    </a:lnTo>
                    <a:lnTo>
                      <a:pt x="278" y="1437"/>
                    </a:lnTo>
                    <a:lnTo>
                      <a:pt x="230" y="1437"/>
                    </a:lnTo>
                    <a:lnTo>
                      <a:pt x="230" y="1396"/>
                    </a:lnTo>
                    <a:cubicBezTo>
                      <a:pt x="230" y="1394"/>
                      <a:pt x="231" y="1391"/>
                      <a:pt x="232" y="1389"/>
                    </a:cubicBezTo>
                    <a:lnTo>
                      <a:pt x="237" y="1372"/>
                    </a:lnTo>
                    <a:lnTo>
                      <a:pt x="242" y="1354"/>
                    </a:lnTo>
                    <a:cubicBezTo>
                      <a:pt x="243" y="1353"/>
                      <a:pt x="243" y="1352"/>
                      <a:pt x="244" y="1351"/>
                    </a:cubicBezTo>
                    <a:lnTo>
                      <a:pt x="248" y="1341"/>
                    </a:lnTo>
                    <a:lnTo>
                      <a:pt x="250" y="1337"/>
                    </a:lnTo>
                    <a:cubicBezTo>
                      <a:pt x="255" y="1327"/>
                      <a:pt x="266" y="1322"/>
                      <a:pt x="277" y="1324"/>
                    </a:cubicBezTo>
                    <a:cubicBezTo>
                      <a:pt x="288" y="1327"/>
                      <a:pt x="295" y="1336"/>
                      <a:pt x="295" y="1347"/>
                    </a:cubicBezTo>
                    <a:lnTo>
                      <a:pt x="295" y="1350"/>
                    </a:lnTo>
                    <a:cubicBezTo>
                      <a:pt x="295" y="1352"/>
                      <a:pt x="295" y="1354"/>
                      <a:pt x="295" y="1356"/>
                    </a:cubicBezTo>
                    <a:lnTo>
                      <a:pt x="294" y="1360"/>
                    </a:lnTo>
                    <a:lnTo>
                      <a:pt x="248" y="1347"/>
                    </a:lnTo>
                    <a:lnTo>
                      <a:pt x="249" y="1344"/>
                    </a:lnTo>
                    <a:lnTo>
                      <a:pt x="252" y="1335"/>
                    </a:lnTo>
                    <a:cubicBezTo>
                      <a:pt x="252" y="1333"/>
                      <a:pt x="254" y="1330"/>
                      <a:pt x="255" y="1329"/>
                    </a:cubicBezTo>
                    <a:lnTo>
                      <a:pt x="260" y="1322"/>
                    </a:lnTo>
                    <a:lnTo>
                      <a:pt x="258" y="1325"/>
                    </a:lnTo>
                    <a:lnTo>
                      <a:pt x="260" y="1321"/>
                    </a:lnTo>
                    <a:lnTo>
                      <a:pt x="258" y="1327"/>
                    </a:lnTo>
                    <a:lnTo>
                      <a:pt x="259" y="1320"/>
                    </a:lnTo>
                    <a:lnTo>
                      <a:pt x="262" y="1309"/>
                    </a:lnTo>
                    <a:cubicBezTo>
                      <a:pt x="263" y="1305"/>
                      <a:pt x="266" y="1301"/>
                      <a:pt x="268" y="1298"/>
                    </a:cubicBezTo>
                    <a:lnTo>
                      <a:pt x="276" y="1290"/>
                    </a:lnTo>
                    <a:lnTo>
                      <a:pt x="274" y="1294"/>
                    </a:lnTo>
                    <a:lnTo>
                      <a:pt x="281" y="1284"/>
                    </a:lnTo>
                    <a:lnTo>
                      <a:pt x="277" y="1295"/>
                    </a:lnTo>
                    <a:lnTo>
                      <a:pt x="278" y="1285"/>
                    </a:lnTo>
                    <a:lnTo>
                      <a:pt x="280" y="1268"/>
                    </a:lnTo>
                    <a:lnTo>
                      <a:pt x="281" y="1250"/>
                    </a:lnTo>
                    <a:lnTo>
                      <a:pt x="282" y="1241"/>
                    </a:lnTo>
                    <a:lnTo>
                      <a:pt x="284" y="1253"/>
                    </a:lnTo>
                    <a:lnTo>
                      <a:pt x="276" y="1235"/>
                    </a:lnTo>
                    <a:lnTo>
                      <a:pt x="291" y="1248"/>
                    </a:lnTo>
                    <a:lnTo>
                      <a:pt x="281" y="1245"/>
                    </a:lnTo>
                    <a:lnTo>
                      <a:pt x="271" y="1242"/>
                    </a:lnTo>
                    <a:lnTo>
                      <a:pt x="275" y="1243"/>
                    </a:lnTo>
                    <a:lnTo>
                      <a:pt x="249" y="1240"/>
                    </a:lnTo>
                    <a:cubicBezTo>
                      <a:pt x="247" y="1240"/>
                      <a:pt x="245" y="1240"/>
                      <a:pt x="243" y="1239"/>
                    </a:cubicBezTo>
                    <a:lnTo>
                      <a:pt x="236" y="1236"/>
                    </a:lnTo>
                    <a:lnTo>
                      <a:pt x="217" y="1230"/>
                    </a:lnTo>
                    <a:cubicBezTo>
                      <a:pt x="215" y="1230"/>
                      <a:pt x="212" y="1228"/>
                      <a:pt x="210" y="1227"/>
                    </a:cubicBezTo>
                    <a:lnTo>
                      <a:pt x="194" y="1215"/>
                    </a:lnTo>
                    <a:cubicBezTo>
                      <a:pt x="191" y="1213"/>
                      <a:pt x="189" y="1210"/>
                      <a:pt x="187" y="1207"/>
                    </a:cubicBezTo>
                    <a:lnTo>
                      <a:pt x="182" y="1198"/>
                    </a:lnTo>
                    <a:lnTo>
                      <a:pt x="188" y="1205"/>
                    </a:lnTo>
                    <a:lnTo>
                      <a:pt x="173" y="1193"/>
                    </a:lnTo>
                    <a:cubicBezTo>
                      <a:pt x="171" y="1191"/>
                      <a:pt x="169" y="1189"/>
                      <a:pt x="167" y="1186"/>
                    </a:cubicBezTo>
                    <a:lnTo>
                      <a:pt x="162" y="1177"/>
                    </a:lnTo>
                    <a:lnTo>
                      <a:pt x="175" y="1188"/>
                    </a:lnTo>
                    <a:lnTo>
                      <a:pt x="170" y="1186"/>
                    </a:lnTo>
                    <a:lnTo>
                      <a:pt x="175" y="1187"/>
                    </a:lnTo>
                    <a:lnTo>
                      <a:pt x="167" y="1186"/>
                    </a:lnTo>
                    <a:cubicBezTo>
                      <a:pt x="166" y="1186"/>
                      <a:pt x="165" y="1186"/>
                      <a:pt x="164" y="1186"/>
                    </a:cubicBezTo>
                    <a:lnTo>
                      <a:pt x="156" y="1183"/>
                    </a:lnTo>
                    <a:lnTo>
                      <a:pt x="153" y="1182"/>
                    </a:lnTo>
                    <a:lnTo>
                      <a:pt x="159" y="1183"/>
                    </a:lnTo>
                    <a:lnTo>
                      <a:pt x="142" y="1182"/>
                    </a:lnTo>
                    <a:lnTo>
                      <a:pt x="129" y="1182"/>
                    </a:lnTo>
                    <a:lnTo>
                      <a:pt x="115" y="1181"/>
                    </a:lnTo>
                    <a:lnTo>
                      <a:pt x="106" y="1180"/>
                    </a:lnTo>
                    <a:lnTo>
                      <a:pt x="89" y="1178"/>
                    </a:lnTo>
                    <a:cubicBezTo>
                      <a:pt x="87" y="1178"/>
                      <a:pt x="85" y="1178"/>
                      <a:pt x="83" y="1177"/>
                    </a:cubicBezTo>
                    <a:lnTo>
                      <a:pt x="76" y="1174"/>
                    </a:lnTo>
                    <a:lnTo>
                      <a:pt x="58" y="1168"/>
                    </a:lnTo>
                    <a:cubicBezTo>
                      <a:pt x="55" y="1167"/>
                      <a:pt x="53" y="1166"/>
                      <a:pt x="51" y="1165"/>
                    </a:cubicBezTo>
                    <a:lnTo>
                      <a:pt x="43" y="1159"/>
                    </a:lnTo>
                    <a:lnTo>
                      <a:pt x="53" y="1163"/>
                    </a:lnTo>
                    <a:lnTo>
                      <a:pt x="48" y="1162"/>
                    </a:lnTo>
                    <a:cubicBezTo>
                      <a:pt x="46" y="1162"/>
                      <a:pt x="44" y="1161"/>
                      <a:pt x="42" y="1160"/>
                    </a:cubicBezTo>
                    <a:lnTo>
                      <a:pt x="38" y="1158"/>
                    </a:lnTo>
                    <a:cubicBezTo>
                      <a:pt x="30" y="1154"/>
                      <a:pt x="25" y="1146"/>
                      <a:pt x="25" y="1138"/>
                    </a:cubicBezTo>
                    <a:lnTo>
                      <a:pt x="22" y="1084"/>
                    </a:lnTo>
                    <a:cubicBezTo>
                      <a:pt x="21" y="1081"/>
                      <a:pt x="22" y="1078"/>
                      <a:pt x="23" y="1075"/>
                    </a:cubicBezTo>
                    <a:lnTo>
                      <a:pt x="26" y="1066"/>
                    </a:lnTo>
                    <a:lnTo>
                      <a:pt x="31" y="1051"/>
                    </a:lnTo>
                    <a:lnTo>
                      <a:pt x="32" y="1048"/>
                    </a:lnTo>
                    <a:cubicBezTo>
                      <a:pt x="33" y="1044"/>
                      <a:pt x="35" y="1041"/>
                      <a:pt x="38" y="1038"/>
                    </a:cubicBezTo>
                    <a:lnTo>
                      <a:pt x="39" y="1037"/>
                    </a:lnTo>
                    <a:lnTo>
                      <a:pt x="35" y="1042"/>
                    </a:lnTo>
                    <a:lnTo>
                      <a:pt x="39" y="1037"/>
                    </a:lnTo>
                    <a:lnTo>
                      <a:pt x="45" y="1023"/>
                    </a:lnTo>
                    <a:lnTo>
                      <a:pt x="51" y="1013"/>
                    </a:lnTo>
                    <a:cubicBezTo>
                      <a:pt x="52" y="1012"/>
                      <a:pt x="52" y="1011"/>
                      <a:pt x="53" y="1010"/>
                    </a:cubicBezTo>
                    <a:lnTo>
                      <a:pt x="61" y="1000"/>
                    </a:lnTo>
                    <a:lnTo>
                      <a:pt x="64" y="997"/>
                    </a:lnTo>
                    <a:cubicBezTo>
                      <a:pt x="73" y="989"/>
                      <a:pt x="86" y="988"/>
                      <a:pt x="96" y="995"/>
                    </a:cubicBezTo>
                    <a:cubicBezTo>
                      <a:pt x="105" y="1002"/>
                      <a:pt x="108" y="1015"/>
                      <a:pt x="103" y="1025"/>
                    </a:cubicBezTo>
                    <a:lnTo>
                      <a:pt x="102" y="1027"/>
                    </a:lnTo>
                    <a:lnTo>
                      <a:pt x="101" y="1029"/>
                    </a:lnTo>
                    <a:lnTo>
                      <a:pt x="64" y="1001"/>
                    </a:lnTo>
                    <a:lnTo>
                      <a:pt x="73" y="993"/>
                    </a:lnTo>
                    <a:lnTo>
                      <a:pt x="68" y="997"/>
                    </a:lnTo>
                    <a:lnTo>
                      <a:pt x="74" y="988"/>
                    </a:lnTo>
                    <a:cubicBezTo>
                      <a:pt x="76" y="986"/>
                      <a:pt x="79" y="983"/>
                      <a:pt x="81" y="981"/>
                    </a:cubicBezTo>
                    <a:lnTo>
                      <a:pt x="90" y="975"/>
                    </a:lnTo>
                    <a:lnTo>
                      <a:pt x="86" y="980"/>
                    </a:lnTo>
                    <a:lnTo>
                      <a:pt x="94" y="971"/>
                    </a:lnTo>
                    <a:cubicBezTo>
                      <a:pt x="96" y="968"/>
                      <a:pt x="99" y="965"/>
                      <a:pt x="103" y="964"/>
                    </a:cubicBezTo>
                    <a:lnTo>
                      <a:pt x="109" y="962"/>
                    </a:lnTo>
                    <a:lnTo>
                      <a:pt x="111" y="961"/>
                    </a:lnTo>
                    <a:lnTo>
                      <a:pt x="101" y="970"/>
                    </a:lnTo>
                    <a:lnTo>
                      <a:pt x="104" y="965"/>
                    </a:lnTo>
                    <a:lnTo>
                      <a:pt x="111" y="953"/>
                    </a:lnTo>
                    <a:cubicBezTo>
                      <a:pt x="112" y="952"/>
                      <a:pt x="113" y="950"/>
                      <a:pt x="114" y="948"/>
                    </a:cubicBezTo>
                    <a:lnTo>
                      <a:pt x="123" y="939"/>
                    </a:lnTo>
                    <a:lnTo>
                      <a:pt x="118" y="947"/>
                    </a:lnTo>
                    <a:lnTo>
                      <a:pt x="123" y="935"/>
                    </a:lnTo>
                    <a:cubicBezTo>
                      <a:pt x="124" y="933"/>
                      <a:pt x="125" y="931"/>
                      <a:pt x="127" y="929"/>
                    </a:cubicBezTo>
                    <a:lnTo>
                      <a:pt x="137" y="917"/>
                    </a:lnTo>
                    <a:lnTo>
                      <a:pt x="146" y="907"/>
                    </a:lnTo>
                    <a:cubicBezTo>
                      <a:pt x="148" y="905"/>
                      <a:pt x="151" y="902"/>
                      <a:pt x="155" y="901"/>
                    </a:cubicBezTo>
                    <a:lnTo>
                      <a:pt x="163" y="898"/>
                    </a:lnTo>
                    <a:lnTo>
                      <a:pt x="149" y="913"/>
                    </a:lnTo>
                    <a:lnTo>
                      <a:pt x="152" y="904"/>
                    </a:lnTo>
                    <a:cubicBezTo>
                      <a:pt x="152" y="903"/>
                      <a:pt x="152" y="902"/>
                      <a:pt x="153" y="901"/>
                    </a:cubicBezTo>
                    <a:lnTo>
                      <a:pt x="159" y="888"/>
                    </a:lnTo>
                    <a:lnTo>
                      <a:pt x="164" y="879"/>
                    </a:lnTo>
                    <a:lnTo>
                      <a:pt x="171" y="866"/>
                    </a:lnTo>
                    <a:lnTo>
                      <a:pt x="177" y="857"/>
                    </a:lnTo>
                    <a:lnTo>
                      <a:pt x="174" y="866"/>
                    </a:lnTo>
                    <a:lnTo>
                      <a:pt x="177" y="851"/>
                    </a:lnTo>
                    <a:lnTo>
                      <a:pt x="177" y="862"/>
                    </a:lnTo>
                    <a:lnTo>
                      <a:pt x="176" y="856"/>
                    </a:lnTo>
                    <a:lnTo>
                      <a:pt x="175" y="853"/>
                    </a:lnTo>
                    <a:lnTo>
                      <a:pt x="173" y="848"/>
                    </a:lnTo>
                    <a:lnTo>
                      <a:pt x="172" y="842"/>
                    </a:lnTo>
                    <a:lnTo>
                      <a:pt x="169" y="833"/>
                    </a:lnTo>
                    <a:lnTo>
                      <a:pt x="163" y="815"/>
                    </a:lnTo>
                    <a:lnTo>
                      <a:pt x="171" y="827"/>
                    </a:lnTo>
                    <a:lnTo>
                      <a:pt x="163" y="821"/>
                    </a:lnTo>
                    <a:cubicBezTo>
                      <a:pt x="159" y="818"/>
                      <a:pt x="156" y="814"/>
                      <a:pt x="155" y="809"/>
                    </a:cubicBezTo>
                    <a:lnTo>
                      <a:pt x="152" y="800"/>
                    </a:lnTo>
                    <a:lnTo>
                      <a:pt x="146" y="782"/>
                    </a:lnTo>
                    <a:lnTo>
                      <a:pt x="148" y="788"/>
                    </a:lnTo>
                    <a:lnTo>
                      <a:pt x="140" y="775"/>
                    </a:lnTo>
                    <a:lnTo>
                      <a:pt x="131" y="760"/>
                    </a:lnTo>
                    <a:lnTo>
                      <a:pt x="124" y="746"/>
                    </a:lnTo>
                    <a:lnTo>
                      <a:pt x="128" y="751"/>
                    </a:lnTo>
                    <a:lnTo>
                      <a:pt x="120" y="742"/>
                    </a:lnTo>
                    <a:lnTo>
                      <a:pt x="122" y="745"/>
                    </a:lnTo>
                    <a:lnTo>
                      <a:pt x="112" y="737"/>
                    </a:lnTo>
                    <a:lnTo>
                      <a:pt x="118" y="741"/>
                    </a:lnTo>
                    <a:lnTo>
                      <a:pt x="111" y="738"/>
                    </a:lnTo>
                    <a:lnTo>
                      <a:pt x="114" y="739"/>
                    </a:lnTo>
                    <a:lnTo>
                      <a:pt x="99" y="735"/>
                    </a:lnTo>
                    <a:cubicBezTo>
                      <a:pt x="96" y="734"/>
                      <a:pt x="94" y="733"/>
                      <a:pt x="91" y="731"/>
                    </a:cubicBezTo>
                    <a:lnTo>
                      <a:pt x="83" y="725"/>
                    </a:lnTo>
                    <a:lnTo>
                      <a:pt x="90" y="728"/>
                    </a:lnTo>
                    <a:lnTo>
                      <a:pt x="81" y="725"/>
                    </a:lnTo>
                    <a:cubicBezTo>
                      <a:pt x="79" y="725"/>
                      <a:pt x="77" y="724"/>
                      <a:pt x="75" y="723"/>
                    </a:cubicBezTo>
                    <a:lnTo>
                      <a:pt x="47" y="705"/>
                    </a:lnTo>
                    <a:cubicBezTo>
                      <a:pt x="46" y="704"/>
                      <a:pt x="45" y="703"/>
                      <a:pt x="43" y="701"/>
                    </a:cubicBezTo>
                    <a:lnTo>
                      <a:pt x="34" y="692"/>
                    </a:lnTo>
                    <a:lnTo>
                      <a:pt x="38" y="695"/>
                    </a:lnTo>
                    <a:lnTo>
                      <a:pt x="31" y="690"/>
                    </a:lnTo>
                    <a:lnTo>
                      <a:pt x="28" y="688"/>
                    </a:lnTo>
                    <a:cubicBezTo>
                      <a:pt x="26" y="687"/>
                      <a:pt x="24" y="685"/>
                      <a:pt x="22" y="683"/>
                    </a:cubicBezTo>
                    <a:lnTo>
                      <a:pt x="19" y="679"/>
                    </a:lnTo>
                    <a:cubicBezTo>
                      <a:pt x="19" y="678"/>
                      <a:pt x="18" y="677"/>
                      <a:pt x="17" y="676"/>
                    </a:cubicBezTo>
                    <a:lnTo>
                      <a:pt x="10" y="663"/>
                    </a:lnTo>
                    <a:cubicBezTo>
                      <a:pt x="10" y="661"/>
                      <a:pt x="9" y="660"/>
                      <a:pt x="8" y="658"/>
                    </a:cubicBezTo>
                    <a:lnTo>
                      <a:pt x="5" y="648"/>
                    </a:lnTo>
                    <a:lnTo>
                      <a:pt x="2" y="637"/>
                    </a:lnTo>
                    <a:cubicBezTo>
                      <a:pt x="0" y="630"/>
                      <a:pt x="2" y="623"/>
                      <a:pt x="5" y="617"/>
                    </a:cubicBezTo>
                    <a:lnTo>
                      <a:pt x="11" y="608"/>
                    </a:lnTo>
                    <a:lnTo>
                      <a:pt x="9" y="613"/>
                    </a:lnTo>
                    <a:lnTo>
                      <a:pt x="12" y="605"/>
                    </a:lnTo>
                    <a:cubicBezTo>
                      <a:pt x="15" y="598"/>
                      <a:pt x="20" y="593"/>
                      <a:pt x="27" y="591"/>
                    </a:cubicBezTo>
                    <a:lnTo>
                      <a:pt x="35" y="588"/>
                    </a:lnTo>
                    <a:lnTo>
                      <a:pt x="44" y="585"/>
                    </a:lnTo>
                    <a:lnTo>
                      <a:pt x="48" y="583"/>
                    </a:lnTo>
                    <a:cubicBezTo>
                      <a:pt x="49" y="582"/>
                      <a:pt x="50" y="582"/>
                      <a:pt x="51" y="582"/>
                    </a:cubicBezTo>
                    <a:lnTo>
                      <a:pt x="54" y="581"/>
                    </a:lnTo>
                    <a:lnTo>
                      <a:pt x="48" y="584"/>
                    </a:lnTo>
                    <a:lnTo>
                      <a:pt x="55" y="579"/>
                    </a:lnTo>
                    <a:cubicBezTo>
                      <a:pt x="56" y="578"/>
                      <a:pt x="59" y="576"/>
                      <a:pt x="61" y="576"/>
                    </a:cubicBezTo>
                    <a:lnTo>
                      <a:pt x="69" y="573"/>
                    </a:lnTo>
                    <a:lnTo>
                      <a:pt x="78" y="570"/>
                    </a:lnTo>
                    <a:lnTo>
                      <a:pt x="104" y="561"/>
                    </a:lnTo>
                    <a:cubicBezTo>
                      <a:pt x="105" y="560"/>
                      <a:pt x="106" y="560"/>
                      <a:pt x="107" y="560"/>
                    </a:cubicBezTo>
                    <a:lnTo>
                      <a:pt x="119" y="558"/>
                    </a:lnTo>
                    <a:lnTo>
                      <a:pt x="125" y="557"/>
                    </a:lnTo>
                    <a:cubicBezTo>
                      <a:pt x="126" y="557"/>
                      <a:pt x="127" y="556"/>
                      <a:pt x="128" y="556"/>
                    </a:cubicBezTo>
                    <a:lnTo>
                      <a:pt x="132" y="556"/>
                    </a:lnTo>
                    <a:lnTo>
                      <a:pt x="128" y="557"/>
                    </a:lnTo>
                    <a:lnTo>
                      <a:pt x="135" y="556"/>
                    </a:lnTo>
                    <a:lnTo>
                      <a:pt x="145" y="555"/>
                    </a:lnTo>
                    <a:lnTo>
                      <a:pt x="157" y="554"/>
                    </a:lnTo>
                    <a:lnTo>
                      <a:pt x="182" y="551"/>
                    </a:lnTo>
                    <a:lnTo>
                      <a:pt x="222" y="548"/>
                    </a:lnTo>
                    <a:lnTo>
                      <a:pt x="242" y="545"/>
                    </a:lnTo>
                    <a:lnTo>
                      <a:pt x="238" y="546"/>
                    </a:lnTo>
                    <a:lnTo>
                      <a:pt x="247" y="543"/>
                    </a:lnTo>
                    <a:lnTo>
                      <a:pt x="232" y="558"/>
                    </a:lnTo>
                    <a:lnTo>
                      <a:pt x="235" y="549"/>
                    </a:lnTo>
                    <a:cubicBezTo>
                      <a:pt x="236" y="545"/>
                      <a:pt x="238" y="542"/>
                      <a:pt x="240" y="539"/>
                    </a:cubicBezTo>
                    <a:lnTo>
                      <a:pt x="248" y="531"/>
                    </a:lnTo>
                    <a:lnTo>
                      <a:pt x="244" y="538"/>
                    </a:lnTo>
                    <a:lnTo>
                      <a:pt x="246" y="534"/>
                    </a:lnTo>
                    <a:lnTo>
                      <a:pt x="245" y="537"/>
                    </a:lnTo>
                    <a:lnTo>
                      <a:pt x="247" y="531"/>
                    </a:lnTo>
                    <a:cubicBezTo>
                      <a:pt x="247" y="530"/>
                      <a:pt x="248" y="528"/>
                      <a:pt x="248" y="527"/>
                    </a:cubicBezTo>
                    <a:lnTo>
                      <a:pt x="256" y="512"/>
                    </a:lnTo>
                    <a:lnTo>
                      <a:pt x="261" y="503"/>
                    </a:lnTo>
                    <a:lnTo>
                      <a:pt x="260" y="507"/>
                    </a:lnTo>
                    <a:lnTo>
                      <a:pt x="263" y="498"/>
                    </a:lnTo>
                    <a:lnTo>
                      <a:pt x="261" y="505"/>
                    </a:lnTo>
                    <a:lnTo>
                      <a:pt x="264" y="421"/>
                    </a:lnTo>
                    <a:lnTo>
                      <a:pt x="266" y="429"/>
                    </a:lnTo>
                    <a:lnTo>
                      <a:pt x="262" y="419"/>
                    </a:lnTo>
                    <a:lnTo>
                      <a:pt x="260" y="411"/>
                    </a:lnTo>
                    <a:lnTo>
                      <a:pt x="258" y="406"/>
                    </a:lnTo>
                    <a:cubicBezTo>
                      <a:pt x="257" y="404"/>
                      <a:pt x="256" y="401"/>
                      <a:pt x="256" y="397"/>
                    </a:cubicBezTo>
                    <a:lnTo>
                      <a:pt x="256" y="394"/>
                    </a:lnTo>
                    <a:lnTo>
                      <a:pt x="263" y="411"/>
                    </a:lnTo>
                    <a:lnTo>
                      <a:pt x="260" y="408"/>
                    </a:lnTo>
                    <a:cubicBezTo>
                      <a:pt x="259" y="407"/>
                      <a:pt x="258" y="405"/>
                      <a:pt x="257" y="404"/>
                    </a:cubicBezTo>
                    <a:lnTo>
                      <a:pt x="254" y="399"/>
                    </a:lnTo>
                    <a:lnTo>
                      <a:pt x="248" y="389"/>
                    </a:lnTo>
                    <a:cubicBezTo>
                      <a:pt x="247" y="387"/>
                      <a:pt x="246" y="386"/>
                      <a:pt x="246" y="384"/>
                    </a:cubicBezTo>
                    <a:lnTo>
                      <a:pt x="243" y="375"/>
                    </a:lnTo>
                    <a:lnTo>
                      <a:pt x="244" y="379"/>
                    </a:lnTo>
                    <a:lnTo>
                      <a:pt x="239" y="370"/>
                    </a:lnTo>
                    <a:cubicBezTo>
                      <a:pt x="239" y="369"/>
                      <a:pt x="238" y="367"/>
                      <a:pt x="238" y="366"/>
                    </a:cubicBezTo>
                    <a:lnTo>
                      <a:pt x="235" y="357"/>
                    </a:lnTo>
                    <a:lnTo>
                      <a:pt x="238" y="364"/>
                    </a:lnTo>
                    <a:lnTo>
                      <a:pt x="232" y="356"/>
                    </a:lnTo>
                    <a:cubicBezTo>
                      <a:pt x="231" y="354"/>
                      <a:pt x="230" y="352"/>
                      <a:pt x="229" y="349"/>
                    </a:cubicBezTo>
                    <a:lnTo>
                      <a:pt x="225" y="339"/>
                    </a:lnTo>
                    <a:lnTo>
                      <a:pt x="220" y="321"/>
                    </a:lnTo>
                    <a:cubicBezTo>
                      <a:pt x="220" y="319"/>
                      <a:pt x="220" y="318"/>
                      <a:pt x="220" y="316"/>
                    </a:cubicBezTo>
                    <a:lnTo>
                      <a:pt x="217" y="277"/>
                    </a:lnTo>
                    <a:cubicBezTo>
                      <a:pt x="216" y="274"/>
                      <a:pt x="217" y="271"/>
                      <a:pt x="218" y="268"/>
                    </a:cubicBezTo>
                    <a:lnTo>
                      <a:pt x="221" y="259"/>
                    </a:lnTo>
                    <a:cubicBezTo>
                      <a:pt x="221" y="257"/>
                      <a:pt x="222" y="256"/>
                      <a:pt x="222" y="255"/>
                    </a:cubicBezTo>
                    <a:lnTo>
                      <a:pt x="227" y="246"/>
                    </a:lnTo>
                    <a:lnTo>
                      <a:pt x="226" y="250"/>
                    </a:lnTo>
                    <a:lnTo>
                      <a:pt x="229" y="241"/>
                    </a:lnTo>
                    <a:cubicBezTo>
                      <a:pt x="231" y="235"/>
                      <a:pt x="235" y="230"/>
                      <a:pt x="241" y="227"/>
                    </a:cubicBezTo>
                    <a:lnTo>
                      <a:pt x="247" y="224"/>
                    </a:lnTo>
                    <a:cubicBezTo>
                      <a:pt x="248" y="223"/>
                      <a:pt x="250" y="223"/>
                      <a:pt x="251" y="222"/>
                    </a:cubicBezTo>
                    <a:lnTo>
                      <a:pt x="262" y="219"/>
                    </a:lnTo>
                    <a:cubicBezTo>
                      <a:pt x="264" y="219"/>
                      <a:pt x="266" y="219"/>
                      <a:pt x="268" y="218"/>
                    </a:cubicBezTo>
                    <a:lnTo>
                      <a:pt x="351" y="215"/>
                    </a:lnTo>
                    <a:cubicBezTo>
                      <a:pt x="353" y="215"/>
                      <a:pt x="356" y="216"/>
                      <a:pt x="359" y="217"/>
                    </a:cubicBezTo>
                    <a:lnTo>
                      <a:pt x="369" y="220"/>
                    </a:lnTo>
                    <a:lnTo>
                      <a:pt x="376" y="223"/>
                    </a:lnTo>
                    <a:lnTo>
                      <a:pt x="402" y="232"/>
                    </a:lnTo>
                    <a:lnTo>
                      <a:pt x="419" y="238"/>
                    </a:lnTo>
                    <a:lnTo>
                      <a:pt x="436" y="244"/>
                    </a:lnTo>
                    <a:lnTo>
                      <a:pt x="432" y="243"/>
                    </a:lnTo>
                    <a:lnTo>
                      <a:pt x="467" y="248"/>
                    </a:lnTo>
                    <a:lnTo>
                      <a:pt x="463" y="247"/>
                    </a:lnTo>
                    <a:lnTo>
                      <a:pt x="482" y="248"/>
                    </a:lnTo>
                    <a:lnTo>
                      <a:pt x="496" y="249"/>
                    </a:lnTo>
                    <a:lnTo>
                      <a:pt x="487" y="250"/>
                    </a:lnTo>
                    <a:lnTo>
                      <a:pt x="497" y="246"/>
                    </a:lnTo>
                    <a:lnTo>
                      <a:pt x="508" y="243"/>
                    </a:lnTo>
                    <a:lnTo>
                      <a:pt x="501" y="246"/>
                    </a:lnTo>
                    <a:lnTo>
                      <a:pt x="510" y="240"/>
                    </a:lnTo>
                    <a:cubicBezTo>
                      <a:pt x="512" y="239"/>
                      <a:pt x="514" y="238"/>
                      <a:pt x="516" y="238"/>
                    </a:cubicBezTo>
                    <a:lnTo>
                      <a:pt x="525" y="235"/>
                    </a:lnTo>
                    <a:lnTo>
                      <a:pt x="518" y="238"/>
                    </a:lnTo>
                    <a:lnTo>
                      <a:pt x="526" y="232"/>
                    </a:lnTo>
                    <a:lnTo>
                      <a:pt x="519" y="242"/>
                    </a:lnTo>
                    <a:lnTo>
                      <a:pt x="526" y="226"/>
                    </a:lnTo>
                    <a:lnTo>
                      <a:pt x="528" y="218"/>
                    </a:lnTo>
                    <a:lnTo>
                      <a:pt x="537" y="191"/>
                    </a:lnTo>
                    <a:lnTo>
                      <a:pt x="540" y="171"/>
                    </a:lnTo>
                    <a:lnTo>
                      <a:pt x="542" y="164"/>
                    </a:lnTo>
                    <a:lnTo>
                      <a:pt x="545" y="145"/>
                    </a:lnTo>
                    <a:lnTo>
                      <a:pt x="552" y="112"/>
                    </a:lnTo>
                    <a:lnTo>
                      <a:pt x="554" y="105"/>
                    </a:lnTo>
                    <a:lnTo>
                      <a:pt x="557" y="92"/>
                    </a:lnTo>
                    <a:lnTo>
                      <a:pt x="562" y="74"/>
                    </a:lnTo>
                    <a:cubicBezTo>
                      <a:pt x="563" y="73"/>
                      <a:pt x="563" y="72"/>
                      <a:pt x="564" y="71"/>
                    </a:cubicBezTo>
                    <a:lnTo>
                      <a:pt x="568" y="62"/>
                    </a:lnTo>
                    <a:cubicBezTo>
                      <a:pt x="568" y="60"/>
                      <a:pt x="569" y="59"/>
                      <a:pt x="569" y="58"/>
                    </a:cubicBezTo>
                    <a:lnTo>
                      <a:pt x="571" y="55"/>
                    </a:lnTo>
                    <a:cubicBezTo>
                      <a:pt x="577" y="46"/>
                      <a:pt x="588" y="42"/>
                      <a:pt x="598" y="45"/>
                    </a:cubicBezTo>
                    <a:cubicBezTo>
                      <a:pt x="609" y="49"/>
                      <a:pt x="615" y="58"/>
                      <a:pt x="615" y="68"/>
                    </a:cubicBezTo>
                    <a:lnTo>
                      <a:pt x="615" y="71"/>
                    </a:lnTo>
                    <a:cubicBezTo>
                      <a:pt x="615" y="74"/>
                      <a:pt x="615" y="77"/>
                      <a:pt x="614" y="79"/>
                    </a:cubicBezTo>
                    <a:lnTo>
                      <a:pt x="613" y="82"/>
                    </a:lnTo>
                    <a:lnTo>
                      <a:pt x="569" y="64"/>
                    </a:lnTo>
                    <a:lnTo>
                      <a:pt x="570" y="62"/>
                    </a:lnTo>
                    <a:lnTo>
                      <a:pt x="569" y="65"/>
                    </a:lnTo>
                    <a:lnTo>
                      <a:pt x="572" y="56"/>
                    </a:lnTo>
                    <a:cubicBezTo>
                      <a:pt x="572" y="54"/>
                      <a:pt x="573" y="52"/>
                      <a:pt x="574" y="50"/>
                    </a:cubicBezTo>
                    <a:lnTo>
                      <a:pt x="580" y="42"/>
                    </a:lnTo>
                    <a:lnTo>
                      <a:pt x="591" y="24"/>
                    </a:lnTo>
                    <a:cubicBezTo>
                      <a:pt x="593" y="21"/>
                      <a:pt x="595" y="18"/>
                      <a:pt x="598" y="16"/>
                    </a:cubicBezTo>
                    <a:lnTo>
                      <a:pt x="607" y="10"/>
                    </a:lnTo>
                    <a:cubicBezTo>
                      <a:pt x="609" y="9"/>
                      <a:pt x="612" y="8"/>
                      <a:pt x="614" y="7"/>
                    </a:cubicBezTo>
                    <a:lnTo>
                      <a:pt x="629" y="3"/>
                    </a:lnTo>
                    <a:cubicBezTo>
                      <a:pt x="631" y="3"/>
                      <a:pt x="632" y="3"/>
                      <a:pt x="633" y="3"/>
                    </a:cubicBezTo>
                    <a:lnTo>
                      <a:pt x="655" y="0"/>
                    </a:lnTo>
                    <a:lnTo>
                      <a:pt x="672" y="0"/>
                    </a:lnTo>
                    <a:lnTo>
                      <a:pt x="680" y="0"/>
                    </a:lnTo>
                    <a:cubicBezTo>
                      <a:pt x="686" y="0"/>
                      <a:pt x="692" y="2"/>
                      <a:pt x="696" y="6"/>
                    </a:cubicBezTo>
                    <a:lnTo>
                      <a:pt x="699" y="9"/>
                    </a:lnTo>
                    <a:lnTo>
                      <a:pt x="710" y="16"/>
                    </a:lnTo>
                    <a:lnTo>
                      <a:pt x="707" y="14"/>
                    </a:lnTo>
                    <a:lnTo>
                      <a:pt x="721" y="20"/>
                    </a:lnTo>
                    <a:cubicBezTo>
                      <a:pt x="723" y="21"/>
                      <a:pt x="725" y="23"/>
                      <a:pt x="727" y="24"/>
                    </a:cubicBezTo>
                    <a:lnTo>
                      <a:pt x="739" y="34"/>
                    </a:lnTo>
                    <a:lnTo>
                      <a:pt x="750" y="42"/>
                    </a:lnTo>
                    <a:lnTo>
                      <a:pt x="757" y="47"/>
                    </a:lnTo>
                    <a:lnTo>
                      <a:pt x="766" y="54"/>
                    </a:lnTo>
                    <a:cubicBezTo>
                      <a:pt x="768" y="55"/>
                      <a:pt x="769" y="56"/>
                      <a:pt x="771" y="58"/>
                    </a:cubicBezTo>
                    <a:lnTo>
                      <a:pt x="777" y="66"/>
                    </a:lnTo>
                    <a:lnTo>
                      <a:pt x="772" y="61"/>
                    </a:lnTo>
                    <a:lnTo>
                      <a:pt x="780" y="67"/>
                    </a:lnTo>
                    <a:cubicBezTo>
                      <a:pt x="786" y="72"/>
                      <a:pt x="789" y="79"/>
                      <a:pt x="789" y="86"/>
                    </a:cubicBezTo>
                    <a:lnTo>
                      <a:pt x="789" y="87"/>
                    </a:lnTo>
                    <a:lnTo>
                      <a:pt x="781" y="70"/>
                    </a:lnTo>
                    <a:lnTo>
                      <a:pt x="788" y="75"/>
                    </a:lnTo>
                    <a:lnTo>
                      <a:pt x="797" y="81"/>
                    </a:lnTo>
                    <a:cubicBezTo>
                      <a:pt x="800" y="84"/>
                      <a:pt x="803" y="86"/>
                      <a:pt x="804" y="90"/>
                    </a:cubicBezTo>
                    <a:lnTo>
                      <a:pt x="809" y="99"/>
                    </a:lnTo>
                    <a:lnTo>
                      <a:pt x="804" y="92"/>
                    </a:lnTo>
                    <a:lnTo>
                      <a:pt x="811" y="98"/>
                    </a:lnTo>
                    <a:lnTo>
                      <a:pt x="795" y="92"/>
                    </a:lnTo>
                    <a:lnTo>
                      <a:pt x="797" y="92"/>
                    </a:lnTo>
                    <a:cubicBezTo>
                      <a:pt x="811" y="92"/>
                      <a:pt x="821" y="103"/>
                      <a:pt x="821" y="116"/>
                    </a:cubicBezTo>
                    <a:lnTo>
                      <a:pt x="821" y="117"/>
                    </a:lnTo>
                    <a:lnTo>
                      <a:pt x="820" y="109"/>
                    </a:lnTo>
                    <a:lnTo>
                      <a:pt x="823" y="117"/>
                    </a:lnTo>
                    <a:lnTo>
                      <a:pt x="814" y="105"/>
                    </a:lnTo>
                    <a:lnTo>
                      <a:pt x="823" y="111"/>
                    </a:lnTo>
                    <a:cubicBezTo>
                      <a:pt x="832" y="117"/>
                      <a:pt x="836" y="128"/>
                      <a:pt x="832" y="138"/>
                    </a:cubicBezTo>
                    <a:cubicBezTo>
                      <a:pt x="829" y="149"/>
                      <a:pt x="820" y="155"/>
                      <a:pt x="809" y="155"/>
                    </a:cubicBezTo>
                    <a:lnTo>
                      <a:pt x="807" y="155"/>
                    </a:lnTo>
                    <a:lnTo>
                      <a:pt x="826" y="117"/>
                    </a:lnTo>
                    <a:lnTo>
                      <a:pt x="833" y="126"/>
                    </a:lnTo>
                    <a:lnTo>
                      <a:pt x="830" y="122"/>
                    </a:lnTo>
                    <a:lnTo>
                      <a:pt x="838" y="129"/>
                    </a:lnTo>
                    <a:lnTo>
                      <a:pt x="805" y="130"/>
                    </a:lnTo>
                    <a:lnTo>
                      <a:pt x="806" y="129"/>
                    </a:lnTo>
                    <a:lnTo>
                      <a:pt x="807" y="163"/>
                    </a:lnTo>
                    <a:lnTo>
                      <a:pt x="806" y="162"/>
                    </a:lnTo>
                    <a:lnTo>
                      <a:pt x="843" y="133"/>
                    </a:lnTo>
                    <a:lnTo>
                      <a:pt x="849" y="143"/>
                    </a:lnTo>
                    <a:lnTo>
                      <a:pt x="835" y="132"/>
                    </a:lnTo>
                    <a:lnTo>
                      <a:pt x="844" y="135"/>
                    </a:lnTo>
                    <a:lnTo>
                      <a:pt x="854" y="139"/>
                    </a:lnTo>
                    <a:cubicBezTo>
                      <a:pt x="856" y="140"/>
                      <a:pt x="857" y="141"/>
                      <a:pt x="859" y="141"/>
                    </a:cubicBezTo>
                    <a:lnTo>
                      <a:pt x="868" y="147"/>
                    </a:lnTo>
                    <a:lnTo>
                      <a:pt x="861" y="144"/>
                    </a:lnTo>
                    <a:lnTo>
                      <a:pt x="873" y="148"/>
                    </a:lnTo>
                    <a:lnTo>
                      <a:pt x="887" y="150"/>
                    </a:lnTo>
                    <a:lnTo>
                      <a:pt x="878" y="150"/>
                    </a:lnTo>
                    <a:lnTo>
                      <a:pt x="885" y="148"/>
                    </a:lnTo>
                    <a:lnTo>
                      <a:pt x="898" y="145"/>
                    </a:lnTo>
                    <a:lnTo>
                      <a:pt x="907" y="142"/>
                    </a:lnTo>
                    <a:lnTo>
                      <a:pt x="901" y="144"/>
                    </a:lnTo>
                    <a:lnTo>
                      <a:pt x="910" y="138"/>
                    </a:lnTo>
                    <a:cubicBezTo>
                      <a:pt x="912" y="137"/>
                      <a:pt x="914" y="136"/>
                      <a:pt x="916" y="136"/>
                    </a:cubicBezTo>
                    <a:lnTo>
                      <a:pt x="928" y="132"/>
                    </a:lnTo>
                    <a:lnTo>
                      <a:pt x="920" y="136"/>
                    </a:lnTo>
                    <a:lnTo>
                      <a:pt x="931" y="126"/>
                    </a:lnTo>
                    <a:lnTo>
                      <a:pt x="940" y="117"/>
                    </a:lnTo>
                    <a:cubicBezTo>
                      <a:pt x="943" y="115"/>
                      <a:pt x="945" y="114"/>
                      <a:pt x="948" y="112"/>
                    </a:cubicBezTo>
                    <a:lnTo>
                      <a:pt x="955" y="109"/>
                    </a:lnTo>
                    <a:cubicBezTo>
                      <a:pt x="958" y="108"/>
                      <a:pt x="961" y="107"/>
                      <a:pt x="964" y="107"/>
                    </a:cubicBezTo>
                    <a:lnTo>
                      <a:pt x="966" y="107"/>
                    </a:lnTo>
                    <a:lnTo>
                      <a:pt x="942" y="131"/>
                    </a:lnTo>
                    <a:lnTo>
                      <a:pt x="942" y="130"/>
                    </a:lnTo>
                    <a:cubicBezTo>
                      <a:pt x="942" y="129"/>
                      <a:pt x="943" y="127"/>
                      <a:pt x="943" y="125"/>
                    </a:cubicBezTo>
                    <a:lnTo>
                      <a:pt x="945" y="117"/>
                    </a:lnTo>
                    <a:cubicBezTo>
                      <a:pt x="947" y="109"/>
                      <a:pt x="953" y="102"/>
                      <a:pt x="961" y="100"/>
                    </a:cubicBezTo>
                    <a:lnTo>
                      <a:pt x="970" y="97"/>
                    </a:lnTo>
                    <a:lnTo>
                      <a:pt x="957" y="106"/>
                    </a:lnTo>
                    <a:lnTo>
                      <a:pt x="965" y="95"/>
                    </a:lnTo>
                    <a:lnTo>
                      <a:pt x="972" y="86"/>
                    </a:lnTo>
                    <a:lnTo>
                      <a:pt x="974" y="84"/>
                    </a:lnTo>
                    <a:lnTo>
                      <a:pt x="970" y="91"/>
                    </a:lnTo>
                    <a:lnTo>
                      <a:pt x="971" y="89"/>
                    </a:lnTo>
                    <a:lnTo>
                      <a:pt x="969" y="93"/>
                    </a:lnTo>
                    <a:lnTo>
                      <a:pt x="971" y="86"/>
                    </a:lnTo>
                    <a:cubicBezTo>
                      <a:pt x="973" y="80"/>
                      <a:pt x="976" y="76"/>
                      <a:pt x="981" y="72"/>
                    </a:cubicBezTo>
                    <a:lnTo>
                      <a:pt x="990" y="66"/>
                    </a:lnTo>
                    <a:lnTo>
                      <a:pt x="1003" y="110"/>
                    </a:lnTo>
                    <a:lnTo>
                      <a:pt x="1001" y="110"/>
                    </a:lnTo>
                    <a:cubicBezTo>
                      <a:pt x="992" y="110"/>
                      <a:pt x="984" y="105"/>
                      <a:pt x="980" y="97"/>
                    </a:cubicBezTo>
                    <a:cubicBezTo>
                      <a:pt x="976" y="89"/>
                      <a:pt x="977" y="79"/>
                      <a:pt x="983" y="72"/>
                    </a:cubicBezTo>
                    <a:lnTo>
                      <a:pt x="990" y="63"/>
                    </a:lnTo>
                    <a:cubicBezTo>
                      <a:pt x="990" y="62"/>
                      <a:pt x="992" y="60"/>
                      <a:pt x="993" y="59"/>
                    </a:cubicBezTo>
                    <a:lnTo>
                      <a:pt x="1001" y="52"/>
                    </a:lnTo>
                    <a:cubicBezTo>
                      <a:pt x="1006" y="48"/>
                      <a:pt x="1014" y="45"/>
                      <a:pt x="1021" y="47"/>
                    </a:cubicBezTo>
                    <a:cubicBezTo>
                      <a:pt x="1028" y="48"/>
                      <a:pt x="1035" y="53"/>
                      <a:pt x="1038" y="60"/>
                    </a:cubicBezTo>
                    <a:lnTo>
                      <a:pt x="1039" y="62"/>
                    </a:lnTo>
                    <a:lnTo>
                      <a:pt x="997" y="59"/>
                    </a:lnTo>
                    <a:lnTo>
                      <a:pt x="1003" y="50"/>
                    </a:lnTo>
                    <a:cubicBezTo>
                      <a:pt x="1005" y="48"/>
                      <a:pt x="1007" y="46"/>
                      <a:pt x="1009" y="44"/>
                    </a:cubicBezTo>
                    <a:lnTo>
                      <a:pt x="1018" y="38"/>
                    </a:lnTo>
                    <a:lnTo>
                      <a:pt x="1035" y="26"/>
                    </a:lnTo>
                    <a:cubicBezTo>
                      <a:pt x="1037" y="24"/>
                      <a:pt x="1040" y="23"/>
                      <a:pt x="1043" y="22"/>
                    </a:cubicBezTo>
                    <a:lnTo>
                      <a:pt x="1063" y="17"/>
                    </a:lnTo>
                    <a:cubicBezTo>
                      <a:pt x="1064" y="17"/>
                      <a:pt x="1065" y="17"/>
                      <a:pt x="1066" y="17"/>
                    </a:cubicBezTo>
                    <a:lnTo>
                      <a:pt x="1079" y="15"/>
                    </a:lnTo>
                    <a:lnTo>
                      <a:pt x="1085" y="15"/>
                    </a:lnTo>
                    <a:cubicBezTo>
                      <a:pt x="1088" y="15"/>
                      <a:pt x="1091" y="16"/>
                      <a:pt x="1093" y="17"/>
                    </a:cubicBezTo>
                    <a:lnTo>
                      <a:pt x="1111" y="23"/>
                    </a:lnTo>
                    <a:cubicBezTo>
                      <a:pt x="1117" y="25"/>
                      <a:pt x="1122" y="29"/>
                      <a:pt x="1124" y="34"/>
                    </a:cubicBezTo>
                    <a:lnTo>
                      <a:pt x="1128" y="41"/>
                    </a:lnTo>
                    <a:lnTo>
                      <a:pt x="1140" y="59"/>
                    </a:lnTo>
                    <a:cubicBezTo>
                      <a:pt x="1141" y="61"/>
                      <a:pt x="1142" y="62"/>
                      <a:pt x="1143" y="64"/>
                    </a:cubicBezTo>
                    <a:lnTo>
                      <a:pt x="1147" y="74"/>
                    </a:lnTo>
                    <a:lnTo>
                      <a:pt x="1152" y="93"/>
                    </a:lnTo>
                    <a:lnTo>
                      <a:pt x="1154" y="103"/>
                    </a:lnTo>
                    <a:lnTo>
                      <a:pt x="1157" y="112"/>
                    </a:lnTo>
                    <a:lnTo>
                      <a:pt x="1166" y="139"/>
                    </a:lnTo>
                    <a:lnTo>
                      <a:pt x="1161" y="131"/>
                    </a:lnTo>
                    <a:lnTo>
                      <a:pt x="1169" y="140"/>
                    </a:lnTo>
                    <a:cubicBezTo>
                      <a:pt x="1171" y="142"/>
                      <a:pt x="1173" y="144"/>
                      <a:pt x="1174" y="147"/>
                    </a:cubicBezTo>
                    <a:lnTo>
                      <a:pt x="1178" y="158"/>
                    </a:lnTo>
                    <a:cubicBezTo>
                      <a:pt x="1178" y="159"/>
                      <a:pt x="1179" y="161"/>
                      <a:pt x="1179" y="162"/>
                    </a:cubicBezTo>
                    <a:lnTo>
                      <a:pt x="1181" y="172"/>
                    </a:lnTo>
                    <a:lnTo>
                      <a:pt x="1177" y="163"/>
                    </a:lnTo>
                    <a:lnTo>
                      <a:pt x="1187" y="177"/>
                    </a:lnTo>
                    <a:lnTo>
                      <a:pt x="1193" y="188"/>
                    </a:lnTo>
                    <a:cubicBezTo>
                      <a:pt x="1194" y="191"/>
                      <a:pt x="1195" y="195"/>
                      <a:pt x="1195" y="199"/>
                    </a:cubicBezTo>
                    <a:lnTo>
                      <a:pt x="1195" y="200"/>
                    </a:lnTo>
                    <a:cubicBezTo>
                      <a:pt x="1195" y="207"/>
                      <a:pt x="1193" y="213"/>
                      <a:pt x="1188" y="217"/>
                    </a:cubicBezTo>
                    <a:lnTo>
                      <a:pt x="1187" y="218"/>
                    </a:lnTo>
                    <a:lnTo>
                      <a:pt x="1192" y="191"/>
                    </a:lnTo>
                    <a:lnTo>
                      <a:pt x="1194" y="196"/>
                    </a:lnTo>
                    <a:lnTo>
                      <a:pt x="1200" y="205"/>
                    </a:lnTo>
                    <a:cubicBezTo>
                      <a:pt x="1202" y="207"/>
                      <a:pt x="1203" y="210"/>
                      <a:pt x="1204" y="212"/>
                    </a:cubicBezTo>
                    <a:lnTo>
                      <a:pt x="1209" y="230"/>
                    </a:lnTo>
                    <a:lnTo>
                      <a:pt x="1207" y="227"/>
                    </a:lnTo>
                    <a:lnTo>
                      <a:pt x="1211" y="235"/>
                    </a:lnTo>
                    <a:lnTo>
                      <a:pt x="1213" y="239"/>
                    </a:lnTo>
                    <a:lnTo>
                      <a:pt x="1167" y="249"/>
                    </a:lnTo>
                    <a:lnTo>
                      <a:pt x="1167" y="246"/>
                    </a:lnTo>
                    <a:lnTo>
                      <a:pt x="1168" y="252"/>
                    </a:lnTo>
                    <a:lnTo>
                      <a:pt x="1167" y="248"/>
                    </a:lnTo>
                    <a:cubicBezTo>
                      <a:pt x="1164" y="236"/>
                      <a:pt x="1171" y="223"/>
                      <a:pt x="1184" y="219"/>
                    </a:cubicBezTo>
                    <a:cubicBezTo>
                      <a:pt x="1196" y="216"/>
                      <a:pt x="1209" y="223"/>
                      <a:pt x="1213" y="235"/>
                    </a:cubicBezTo>
                    <a:lnTo>
                      <a:pt x="1214" y="238"/>
                    </a:lnTo>
                    <a:lnTo>
                      <a:pt x="1217" y="247"/>
                    </a:lnTo>
                    <a:lnTo>
                      <a:pt x="1213" y="240"/>
                    </a:lnTo>
                    <a:lnTo>
                      <a:pt x="1227" y="258"/>
                    </a:lnTo>
                    <a:lnTo>
                      <a:pt x="1216" y="250"/>
                    </a:lnTo>
                    <a:lnTo>
                      <a:pt x="1225" y="253"/>
                    </a:lnTo>
                    <a:lnTo>
                      <a:pt x="1216" y="252"/>
                    </a:lnTo>
                    <a:lnTo>
                      <a:pt x="1256" y="249"/>
                    </a:lnTo>
                    <a:lnTo>
                      <a:pt x="1249" y="250"/>
                    </a:lnTo>
                    <a:lnTo>
                      <a:pt x="1268" y="243"/>
                    </a:lnTo>
                    <a:lnTo>
                      <a:pt x="1289" y="238"/>
                    </a:lnTo>
                    <a:lnTo>
                      <a:pt x="1308" y="231"/>
                    </a:lnTo>
                    <a:lnTo>
                      <a:pt x="1320" y="228"/>
                    </a:lnTo>
                    <a:lnTo>
                      <a:pt x="1328" y="226"/>
                    </a:lnTo>
                    <a:lnTo>
                      <a:pt x="1323" y="228"/>
                    </a:lnTo>
                    <a:lnTo>
                      <a:pt x="1325" y="227"/>
                    </a:lnTo>
                    <a:lnTo>
                      <a:pt x="1335" y="272"/>
                    </a:lnTo>
                    <a:lnTo>
                      <a:pt x="1333" y="272"/>
                    </a:lnTo>
                    <a:lnTo>
                      <a:pt x="1331" y="272"/>
                    </a:lnTo>
                    <a:cubicBezTo>
                      <a:pt x="1319" y="272"/>
                      <a:pt x="1309" y="263"/>
                      <a:pt x="1308" y="251"/>
                    </a:cubicBezTo>
                    <a:cubicBezTo>
                      <a:pt x="1306" y="239"/>
                      <a:pt x="1314" y="228"/>
                      <a:pt x="1326" y="225"/>
                    </a:cubicBezTo>
                    <a:lnTo>
                      <a:pt x="1331" y="224"/>
                    </a:lnTo>
                    <a:lnTo>
                      <a:pt x="1338" y="223"/>
                    </a:lnTo>
                    <a:lnTo>
                      <a:pt x="1347" y="220"/>
                    </a:lnTo>
                    <a:lnTo>
                      <a:pt x="1363" y="214"/>
                    </a:lnTo>
                    <a:lnTo>
                      <a:pt x="1379" y="210"/>
                    </a:lnTo>
                    <a:lnTo>
                      <a:pt x="1391" y="208"/>
                    </a:lnTo>
                    <a:lnTo>
                      <a:pt x="1399" y="207"/>
                    </a:lnTo>
                    <a:lnTo>
                      <a:pt x="1407" y="206"/>
                    </a:lnTo>
                    <a:lnTo>
                      <a:pt x="1420" y="204"/>
                    </a:lnTo>
                    <a:cubicBezTo>
                      <a:pt x="1426" y="203"/>
                      <a:pt x="1433" y="204"/>
                      <a:pt x="1438" y="208"/>
                    </a:cubicBezTo>
                    <a:lnTo>
                      <a:pt x="1446" y="214"/>
                    </a:lnTo>
                    <a:cubicBezTo>
                      <a:pt x="1448" y="216"/>
                      <a:pt x="1450" y="218"/>
                      <a:pt x="1451" y="220"/>
                    </a:cubicBezTo>
                    <a:lnTo>
                      <a:pt x="1458" y="230"/>
                    </a:lnTo>
                    <a:cubicBezTo>
                      <a:pt x="1459" y="231"/>
                      <a:pt x="1460" y="232"/>
                      <a:pt x="1460" y="234"/>
                    </a:cubicBezTo>
                    <a:lnTo>
                      <a:pt x="1464" y="243"/>
                    </a:lnTo>
                    <a:lnTo>
                      <a:pt x="1469" y="252"/>
                    </a:lnTo>
                    <a:cubicBezTo>
                      <a:pt x="1470" y="254"/>
                      <a:pt x="1471" y="256"/>
                      <a:pt x="1472" y="258"/>
                    </a:cubicBezTo>
                    <a:lnTo>
                      <a:pt x="1475" y="271"/>
                    </a:lnTo>
                    <a:lnTo>
                      <a:pt x="1478" y="287"/>
                    </a:lnTo>
                    <a:cubicBezTo>
                      <a:pt x="1478" y="288"/>
                      <a:pt x="1478" y="290"/>
                      <a:pt x="1478" y="291"/>
                    </a:cubicBezTo>
                    <a:lnTo>
                      <a:pt x="1478" y="304"/>
                    </a:lnTo>
                    <a:lnTo>
                      <a:pt x="1477" y="314"/>
                    </a:lnTo>
                    <a:lnTo>
                      <a:pt x="1475" y="332"/>
                    </a:lnTo>
                    <a:cubicBezTo>
                      <a:pt x="1475" y="334"/>
                      <a:pt x="1475" y="335"/>
                      <a:pt x="1474" y="337"/>
                    </a:cubicBezTo>
                    <a:lnTo>
                      <a:pt x="1472" y="345"/>
                    </a:lnTo>
                    <a:lnTo>
                      <a:pt x="1468" y="358"/>
                    </a:lnTo>
                    <a:lnTo>
                      <a:pt x="1464" y="369"/>
                    </a:lnTo>
                    <a:lnTo>
                      <a:pt x="1460" y="379"/>
                    </a:lnTo>
                    <a:lnTo>
                      <a:pt x="1461" y="371"/>
                    </a:lnTo>
                    <a:lnTo>
                      <a:pt x="1458" y="491"/>
                    </a:lnTo>
                    <a:lnTo>
                      <a:pt x="1458" y="484"/>
                    </a:lnTo>
                    <a:lnTo>
                      <a:pt x="1459" y="490"/>
                    </a:lnTo>
                    <a:lnTo>
                      <a:pt x="1460" y="493"/>
                    </a:lnTo>
                    <a:lnTo>
                      <a:pt x="1461" y="496"/>
                    </a:lnTo>
                    <a:cubicBezTo>
                      <a:pt x="1462" y="497"/>
                      <a:pt x="1462" y="498"/>
                      <a:pt x="1462" y="499"/>
                    </a:cubicBezTo>
                    <a:lnTo>
                      <a:pt x="1464" y="509"/>
                    </a:lnTo>
                    <a:lnTo>
                      <a:pt x="1467" y="521"/>
                    </a:lnTo>
                    <a:lnTo>
                      <a:pt x="1469" y="531"/>
                    </a:lnTo>
                    <a:lnTo>
                      <a:pt x="1472" y="546"/>
                    </a:lnTo>
                    <a:lnTo>
                      <a:pt x="1465" y="533"/>
                    </a:lnTo>
                    <a:lnTo>
                      <a:pt x="1474" y="542"/>
                    </a:lnTo>
                    <a:lnTo>
                      <a:pt x="1472" y="540"/>
                    </a:lnTo>
                    <a:lnTo>
                      <a:pt x="1480" y="546"/>
                    </a:lnTo>
                    <a:lnTo>
                      <a:pt x="1473" y="543"/>
                    </a:lnTo>
                    <a:lnTo>
                      <a:pt x="1482" y="546"/>
                    </a:lnTo>
                    <a:lnTo>
                      <a:pt x="1499" y="552"/>
                    </a:lnTo>
                    <a:lnTo>
                      <a:pt x="1492" y="550"/>
                    </a:lnTo>
                    <a:lnTo>
                      <a:pt x="1581" y="553"/>
                    </a:lnTo>
                    <a:cubicBezTo>
                      <a:pt x="1584" y="554"/>
                      <a:pt x="1586" y="554"/>
                      <a:pt x="1589" y="555"/>
                    </a:cubicBezTo>
                    <a:lnTo>
                      <a:pt x="1596" y="558"/>
                    </a:lnTo>
                    <a:lnTo>
                      <a:pt x="1615" y="565"/>
                    </a:lnTo>
                    <a:lnTo>
                      <a:pt x="1624" y="569"/>
                    </a:lnTo>
                    <a:cubicBezTo>
                      <a:pt x="1625" y="569"/>
                      <a:pt x="1627" y="570"/>
                      <a:pt x="1628" y="570"/>
                    </a:cubicBezTo>
                    <a:lnTo>
                      <a:pt x="1632" y="573"/>
                    </a:lnTo>
                    <a:lnTo>
                      <a:pt x="1636" y="576"/>
                    </a:lnTo>
                    <a:lnTo>
                      <a:pt x="1628" y="572"/>
                    </a:lnTo>
                    <a:lnTo>
                      <a:pt x="1638" y="575"/>
                    </a:lnTo>
                    <a:lnTo>
                      <a:pt x="1635" y="575"/>
                    </a:lnTo>
                    <a:lnTo>
                      <a:pt x="1644" y="576"/>
                    </a:lnTo>
                    <a:lnTo>
                      <a:pt x="1652" y="578"/>
                    </a:lnTo>
                    <a:lnTo>
                      <a:pt x="1661" y="580"/>
                    </a:lnTo>
                    <a:lnTo>
                      <a:pt x="1667" y="581"/>
                    </a:lnTo>
                    <a:cubicBezTo>
                      <a:pt x="1669" y="581"/>
                      <a:pt x="1670" y="581"/>
                      <a:pt x="1672" y="582"/>
                    </a:cubicBezTo>
                    <a:lnTo>
                      <a:pt x="1679" y="585"/>
                    </a:lnTo>
                    <a:lnTo>
                      <a:pt x="1696" y="591"/>
                    </a:lnTo>
                    <a:cubicBezTo>
                      <a:pt x="1698" y="591"/>
                      <a:pt x="1700" y="592"/>
                      <a:pt x="1702" y="593"/>
                    </a:cubicBezTo>
                    <a:lnTo>
                      <a:pt x="1711" y="599"/>
                    </a:lnTo>
                    <a:cubicBezTo>
                      <a:pt x="1713" y="601"/>
                      <a:pt x="1715" y="603"/>
                      <a:pt x="1717" y="605"/>
                    </a:cubicBezTo>
                    <a:lnTo>
                      <a:pt x="1723" y="613"/>
                    </a:lnTo>
                    <a:cubicBezTo>
                      <a:pt x="1726" y="617"/>
                      <a:pt x="1727" y="621"/>
                      <a:pt x="1727" y="626"/>
                    </a:cubicBezTo>
                    <a:lnTo>
                      <a:pt x="1729" y="662"/>
                    </a:lnTo>
                    <a:cubicBezTo>
                      <a:pt x="1730" y="664"/>
                      <a:pt x="1729" y="666"/>
                      <a:pt x="1729" y="667"/>
                    </a:cubicBezTo>
                    <a:lnTo>
                      <a:pt x="1727" y="679"/>
                    </a:lnTo>
                    <a:cubicBezTo>
                      <a:pt x="1727" y="683"/>
                      <a:pt x="1725" y="686"/>
                      <a:pt x="1723" y="689"/>
                    </a:cubicBezTo>
                    <a:lnTo>
                      <a:pt x="1718" y="696"/>
                    </a:lnTo>
                    <a:lnTo>
                      <a:pt x="1720" y="693"/>
                    </a:lnTo>
                    <a:lnTo>
                      <a:pt x="1718" y="697"/>
                    </a:lnTo>
                    <a:lnTo>
                      <a:pt x="1720" y="691"/>
                    </a:lnTo>
                    <a:lnTo>
                      <a:pt x="1719" y="696"/>
                    </a:lnTo>
                    <a:cubicBezTo>
                      <a:pt x="1719" y="697"/>
                      <a:pt x="1718" y="699"/>
                      <a:pt x="1718" y="700"/>
                    </a:cubicBezTo>
                    <a:lnTo>
                      <a:pt x="1714" y="711"/>
                    </a:lnTo>
                    <a:cubicBezTo>
                      <a:pt x="1713" y="714"/>
                      <a:pt x="1711" y="717"/>
                      <a:pt x="1708" y="719"/>
                    </a:cubicBezTo>
                    <a:lnTo>
                      <a:pt x="1702" y="726"/>
                    </a:lnTo>
                    <a:lnTo>
                      <a:pt x="1692" y="737"/>
                    </a:lnTo>
                    <a:lnTo>
                      <a:pt x="1694" y="734"/>
                    </a:lnTo>
                    <a:lnTo>
                      <a:pt x="1688" y="743"/>
                    </a:lnTo>
                    <a:cubicBezTo>
                      <a:pt x="1687" y="745"/>
                      <a:pt x="1686" y="746"/>
                      <a:pt x="1684" y="748"/>
                    </a:cubicBezTo>
                    <a:lnTo>
                      <a:pt x="1676" y="755"/>
                    </a:lnTo>
                    <a:cubicBezTo>
                      <a:pt x="1669" y="761"/>
                      <a:pt x="1659" y="762"/>
                      <a:pt x="1651" y="758"/>
                    </a:cubicBezTo>
                    <a:cubicBezTo>
                      <a:pt x="1642" y="754"/>
                      <a:pt x="1636" y="746"/>
                      <a:pt x="1636" y="736"/>
                    </a:cubicBezTo>
                    <a:lnTo>
                      <a:pt x="1636" y="735"/>
                    </a:lnTo>
                    <a:lnTo>
                      <a:pt x="1636" y="734"/>
                    </a:lnTo>
                    <a:lnTo>
                      <a:pt x="1681" y="747"/>
                    </a:lnTo>
                    <a:lnTo>
                      <a:pt x="1675" y="757"/>
                    </a:lnTo>
                    <a:cubicBezTo>
                      <a:pt x="1673" y="759"/>
                      <a:pt x="1671" y="762"/>
                      <a:pt x="1669" y="764"/>
                    </a:cubicBezTo>
                    <a:lnTo>
                      <a:pt x="1661" y="770"/>
                    </a:lnTo>
                    <a:lnTo>
                      <a:pt x="1666" y="764"/>
                    </a:lnTo>
                    <a:lnTo>
                      <a:pt x="1664" y="767"/>
                    </a:lnTo>
                    <a:lnTo>
                      <a:pt x="1660" y="773"/>
                    </a:lnTo>
                    <a:cubicBezTo>
                      <a:pt x="1660" y="774"/>
                      <a:pt x="1659" y="775"/>
                      <a:pt x="1658" y="776"/>
                    </a:cubicBezTo>
                    <a:lnTo>
                      <a:pt x="1641" y="794"/>
                    </a:lnTo>
                    <a:lnTo>
                      <a:pt x="1643" y="791"/>
                    </a:lnTo>
                    <a:lnTo>
                      <a:pt x="1637" y="800"/>
                    </a:lnTo>
                    <a:cubicBezTo>
                      <a:pt x="1636" y="802"/>
                      <a:pt x="1634" y="804"/>
                      <a:pt x="1631" y="806"/>
                    </a:cubicBezTo>
                    <a:lnTo>
                      <a:pt x="1624" y="811"/>
                    </a:lnTo>
                    <a:lnTo>
                      <a:pt x="1627" y="808"/>
                    </a:lnTo>
                    <a:lnTo>
                      <a:pt x="1624" y="811"/>
                    </a:lnTo>
                    <a:lnTo>
                      <a:pt x="1628" y="807"/>
                    </a:lnTo>
                    <a:lnTo>
                      <a:pt x="1625" y="812"/>
                    </a:lnTo>
                    <a:lnTo>
                      <a:pt x="1618" y="823"/>
                    </a:lnTo>
                    <a:cubicBezTo>
                      <a:pt x="1616" y="826"/>
                      <a:pt x="1614" y="829"/>
                      <a:pt x="1611" y="830"/>
                    </a:cubicBezTo>
                    <a:lnTo>
                      <a:pt x="1602" y="836"/>
                    </a:lnTo>
                    <a:lnTo>
                      <a:pt x="1609" y="828"/>
                    </a:lnTo>
                    <a:lnTo>
                      <a:pt x="1604" y="837"/>
                    </a:lnTo>
                    <a:cubicBezTo>
                      <a:pt x="1602" y="841"/>
                      <a:pt x="1600" y="844"/>
                      <a:pt x="1596" y="846"/>
                    </a:cubicBezTo>
                    <a:lnTo>
                      <a:pt x="1588" y="851"/>
                    </a:lnTo>
                    <a:cubicBezTo>
                      <a:pt x="1582" y="855"/>
                      <a:pt x="1574" y="856"/>
                      <a:pt x="1567" y="853"/>
                    </a:cubicBezTo>
                    <a:cubicBezTo>
                      <a:pt x="1560" y="851"/>
                      <a:pt x="1555" y="845"/>
                      <a:pt x="1553" y="838"/>
                    </a:cubicBezTo>
                    <a:lnTo>
                      <a:pt x="1552" y="835"/>
                    </a:lnTo>
                    <a:cubicBezTo>
                      <a:pt x="1549" y="826"/>
                      <a:pt x="1551" y="817"/>
                      <a:pt x="1557" y="810"/>
                    </a:cubicBezTo>
                    <a:lnTo>
                      <a:pt x="1558" y="809"/>
                    </a:lnTo>
                    <a:cubicBezTo>
                      <a:pt x="1567" y="801"/>
                      <a:pt x="1581" y="800"/>
                      <a:pt x="1590" y="808"/>
                    </a:cubicBezTo>
                    <a:cubicBezTo>
                      <a:pt x="1600" y="815"/>
                      <a:pt x="1602" y="829"/>
                      <a:pt x="1596" y="839"/>
                    </a:cubicBezTo>
                    <a:lnTo>
                      <a:pt x="1589" y="850"/>
                    </a:lnTo>
                    <a:cubicBezTo>
                      <a:pt x="1587" y="853"/>
                      <a:pt x="1585" y="855"/>
                      <a:pt x="1583" y="857"/>
                    </a:cubicBezTo>
                    <a:lnTo>
                      <a:pt x="1575" y="863"/>
                    </a:lnTo>
                    <a:lnTo>
                      <a:pt x="1580" y="857"/>
                    </a:lnTo>
                    <a:lnTo>
                      <a:pt x="1568" y="875"/>
                    </a:lnTo>
                    <a:lnTo>
                      <a:pt x="1571" y="869"/>
                    </a:lnTo>
                    <a:lnTo>
                      <a:pt x="1568" y="878"/>
                    </a:lnTo>
                    <a:lnTo>
                      <a:pt x="1569" y="874"/>
                    </a:lnTo>
                    <a:lnTo>
                      <a:pt x="1567" y="888"/>
                    </a:lnTo>
                    <a:lnTo>
                      <a:pt x="1566" y="899"/>
                    </a:lnTo>
                    <a:lnTo>
                      <a:pt x="1566" y="894"/>
                    </a:lnTo>
                    <a:lnTo>
                      <a:pt x="1567" y="905"/>
                    </a:lnTo>
                    <a:lnTo>
                      <a:pt x="1569" y="920"/>
                    </a:lnTo>
                    <a:lnTo>
                      <a:pt x="1568" y="916"/>
                    </a:lnTo>
                    <a:lnTo>
                      <a:pt x="1571" y="925"/>
                    </a:lnTo>
                    <a:lnTo>
                      <a:pt x="1562" y="912"/>
                    </a:lnTo>
                    <a:lnTo>
                      <a:pt x="1571" y="918"/>
                    </a:lnTo>
                    <a:cubicBezTo>
                      <a:pt x="1574" y="921"/>
                      <a:pt x="1577" y="924"/>
                      <a:pt x="1579" y="927"/>
                    </a:cubicBezTo>
                    <a:lnTo>
                      <a:pt x="1585" y="939"/>
                    </a:lnTo>
                    <a:lnTo>
                      <a:pt x="1590" y="949"/>
                    </a:lnTo>
                    <a:lnTo>
                      <a:pt x="1582" y="939"/>
                    </a:lnTo>
                    <a:lnTo>
                      <a:pt x="1591" y="946"/>
                    </a:lnTo>
                    <a:lnTo>
                      <a:pt x="1608" y="958"/>
                    </a:lnTo>
                    <a:lnTo>
                      <a:pt x="1602" y="955"/>
                    </a:lnTo>
                    <a:lnTo>
                      <a:pt x="1611" y="958"/>
                    </a:lnTo>
                    <a:cubicBezTo>
                      <a:pt x="1619" y="960"/>
                      <a:pt x="1625" y="967"/>
                      <a:pt x="1627" y="975"/>
                    </a:cubicBezTo>
                    <a:lnTo>
                      <a:pt x="1629" y="984"/>
                    </a:lnTo>
                    <a:lnTo>
                      <a:pt x="1613" y="967"/>
                    </a:lnTo>
                    <a:lnTo>
                      <a:pt x="1622" y="970"/>
                    </a:lnTo>
                    <a:cubicBezTo>
                      <a:pt x="1630" y="972"/>
                      <a:pt x="1636" y="979"/>
                      <a:pt x="1638" y="987"/>
                    </a:cubicBezTo>
                    <a:cubicBezTo>
                      <a:pt x="1640" y="995"/>
                      <a:pt x="1637" y="1004"/>
                      <a:pt x="1631" y="1009"/>
                    </a:cubicBezTo>
                    <a:lnTo>
                      <a:pt x="1629" y="1011"/>
                    </a:lnTo>
                    <a:lnTo>
                      <a:pt x="1632" y="981"/>
                    </a:lnTo>
                    <a:lnTo>
                      <a:pt x="1637" y="988"/>
                    </a:lnTo>
                    <a:lnTo>
                      <a:pt x="1626" y="979"/>
                    </a:lnTo>
                    <a:lnTo>
                      <a:pt x="1634" y="982"/>
                    </a:lnTo>
                    <a:cubicBezTo>
                      <a:pt x="1639" y="984"/>
                      <a:pt x="1643" y="987"/>
                      <a:pt x="1645" y="991"/>
                    </a:cubicBezTo>
                    <a:lnTo>
                      <a:pt x="1651" y="1000"/>
                    </a:lnTo>
                    <a:lnTo>
                      <a:pt x="1639" y="991"/>
                    </a:lnTo>
                    <a:lnTo>
                      <a:pt x="1648" y="994"/>
                    </a:lnTo>
                    <a:cubicBezTo>
                      <a:pt x="1654" y="996"/>
                      <a:pt x="1659" y="1000"/>
                      <a:pt x="1661" y="1005"/>
                    </a:cubicBezTo>
                    <a:lnTo>
                      <a:pt x="1666" y="1014"/>
                    </a:lnTo>
                    <a:cubicBezTo>
                      <a:pt x="1667" y="1015"/>
                      <a:pt x="1668" y="1016"/>
                      <a:pt x="1668" y="1017"/>
                    </a:cubicBezTo>
                    <a:lnTo>
                      <a:pt x="1672" y="1028"/>
                    </a:lnTo>
                    <a:cubicBezTo>
                      <a:pt x="1672" y="1029"/>
                      <a:pt x="1673" y="1031"/>
                      <a:pt x="1673" y="1032"/>
                    </a:cubicBezTo>
                    <a:lnTo>
                      <a:pt x="1675" y="1042"/>
                    </a:lnTo>
                    <a:lnTo>
                      <a:pt x="1665" y="1027"/>
                    </a:lnTo>
                    <a:lnTo>
                      <a:pt x="1672" y="1032"/>
                    </a:lnTo>
                    <a:lnTo>
                      <a:pt x="1669" y="1030"/>
                    </a:lnTo>
                    <a:lnTo>
                      <a:pt x="1671" y="1031"/>
                    </a:lnTo>
                    <a:cubicBezTo>
                      <a:pt x="1679" y="1035"/>
                      <a:pt x="1684" y="1043"/>
                      <a:pt x="1684" y="1052"/>
                    </a:cubicBezTo>
                    <a:lnTo>
                      <a:pt x="1684" y="1054"/>
                    </a:lnTo>
                    <a:lnTo>
                      <a:pt x="1680" y="1041"/>
                    </a:lnTo>
                    <a:lnTo>
                      <a:pt x="1685" y="1048"/>
                    </a:lnTo>
                    <a:lnTo>
                      <a:pt x="1682" y="1044"/>
                    </a:lnTo>
                    <a:lnTo>
                      <a:pt x="1691" y="1053"/>
                    </a:lnTo>
                    <a:cubicBezTo>
                      <a:pt x="1693" y="1055"/>
                      <a:pt x="1694" y="1056"/>
                      <a:pt x="1695" y="1058"/>
                    </a:cubicBezTo>
                    <a:lnTo>
                      <a:pt x="1703" y="1071"/>
                    </a:lnTo>
                    <a:cubicBezTo>
                      <a:pt x="1705" y="1074"/>
                      <a:pt x="1706" y="1078"/>
                      <a:pt x="1706" y="1082"/>
                    </a:cubicBezTo>
                    <a:lnTo>
                      <a:pt x="1707" y="1099"/>
                    </a:lnTo>
                    <a:cubicBezTo>
                      <a:pt x="1708" y="1102"/>
                      <a:pt x="1707" y="1105"/>
                      <a:pt x="1706" y="1108"/>
                    </a:cubicBezTo>
                    <a:lnTo>
                      <a:pt x="1703" y="1117"/>
                    </a:lnTo>
                    <a:cubicBezTo>
                      <a:pt x="1703" y="1119"/>
                      <a:pt x="1702" y="1121"/>
                      <a:pt x="1700" y="1123"/>
                    </a:cubicBezTo>
                    <a:lnTo>
                      <a:pt x="1694" y="1132"/>
                    </a:lnTo>
                    <a:cubicBezTo>
                      <a:pt x="1693" y="1134"/>
                      <a:pt x="1690" y="1137"/>
                      <a:pt x="1688" y="1138"/>
                    </a:cubicBezTo>
                    <a:lnTo>
                      <a:pt x="1679" y="1144"/>
                    </a:lnTo>
                    <a:lnTo>
                      <a:pt x="1689" y="1130"/>
                    </a:lnTo>
                    <a:lnTo>
                      <a:pt x="1687" y="1139"/>
                    </a:lnTo>
                    <a:cubicBezTo>
                      <a:pt x="1685" y="1147"/>
                      <a:pt x="1679" y="1154"/>
                      <a:pt x="1671" y="1156"/>
                    </a:cubicBezTo>
                    <a:lnTo>
                      <a:pt x="1653" y="1162"/>
                    </a:lnTo>
                    <a:lnTo>
                      <a:pt x="1659" y="1159"/>
                    </a:lnTo>
                    <a:lnTo>
                      <a:pt x="1642" y="1171"/>
                    </a:lnTo>
                    <a:cubicBezTo>
                      <a:pt x="1641" y="1172"/>
                      <a:pt x="1639" y="1173"/>
                      <a:pt x="1637" y="1174"/>
                    </a:cubicBezTo>
                    <a:lnTo>
                      <a:pt x="1627" y="1177"/>
                    </a:lnTo>
                    <a:lnTo>
                      <a:pt x="1611" y="1182"/>
                    </a:lnTo>
                    <a:lnTo>
                      <a:pt x="1559" y="1200"/>
                    </a:lnTo>
                    <a:cubicBezTo>
                      <a:pt x="1558" y="1201"/>
                      <a:pt x="1556" y="1201"/>
                      <a:pt x="1555" y="1201"/>
                    </a:cubicBezTo>
                    <a:lnTo>
                      <a:pt x="1535" y="1204"/>
                    </a:lnTo>
                    <a:lnTo>
                      <a:pt x="1495" y="1210"/>
                    </a:lnTo>
                    <a:lnTo>
                      <a:pt x="1500" y="1209"/>
                    </a:lnTo>
                    <a:lnTo>
                      <a:pt x="1491" y="1212"/>
                    </a:lnTo>
                    <a:lnTo>
                      <a:pt x="1483" y="1215"/>
                    </a:lnTo>
                    <a:lnTo>
                      <a:pt x="1469" y="1220"/>
                    </a:lnTo>
                    <a:lnTo>
                      <a:pt x="1465" y="1221"/>
                    </a:lnTo>
                    <a:lnTo>
                      <a:pt x="1470" y="1219"/>
                    </a:lnTo>
                    <a:lnTo>
                      <a:pt x="1466" y="1221"/>
                    </a:lnTo>
                    <a:lnTo>
                      <a:pt x="1469" y="1219"/>
                    </a:lnTo>
                    <a:lnTo>
                      <a:pt x="1462" y="1224"/>
                    </a:lnTo>
                    <a:cubicBezTo>
                      <a:pt x="1461" y="1225"/>
                      <a:pt x="1459" y="1226"/>
                      <a:pt x="1457" y="1227"/>
                    </a:cubicBezTo>
                    <a:lnTo>
                      <a:pt x="1449" y="1230"/>
                    </a:lnTo>
                    <a:lnTo>
                      <a:pt x="1463" y="1215"/>
                    </a:lnTo>
                    <a:lnTo>
                      <a:pt x="1460" y="1224"/>
                    </a:lnTo>
                    <a:lnTo>
                      <a:pt x="1461" y="1217"/>
                    </a:lnTo>
                    <a:lnTo>
                      <a:pt x="1458" y="1295"/>
                    </a:lnTo>
                    <a:lnTo>
                      <a:pt x="1458" y="1291"/>
                    </a:lnTo>
                    <a:lnTo>
                      <a:pt x="1461" y="1309"/>
                    </a:lnTo>
                    <a:lnTo>
                      <a:pt x="1465" y="1324"/>
                    </a:lnTo>
                    <a:lnTo>
                      <a:pt x="1468" y="1339"/>
                    </a:lnTo>
                    <a:lnTo>
                      <a:pt x="1472" y="1351"/>
                    </a:lnTo>
                    <a:lnTo>
                      <a:pt x="1473" y="1356"/>
                    </a:lnTo>
                    <a:lnTo>
                      <a:pt x="1425" y="1360"/>
                    </a:lnTo>
                    <a:lnTo>
                      <a:pt x="1425" y="1358"/>
                    </a:lnTo>
                    <a:lnTo>
                      <a:pt x="1427" y="1366"/>
                    </a:lnTo>
                    <a:lnTo>
                      <a:pt x="1457" y="1318"/>
                    </a:lnTo>
                    <a:cubicBezTo>
                      <a:pt x="1470" y="1345"/>
                      <a:pt x="1470" y="1346"/>
                      <a:pt x="1471" y="1347"/>
                    </a:cubicBezTo>
                    <a:cubicBezTo>
                      <a:pt x="1471" y="1348"/>
                      <a:pt x="1426" y="1363"/>
                      <a:pt x="1471" y="1348"/>
                    </a:cubicBezTo>
                    <a:lnTo>
                      <a:pt x="1473" y="1353"/>
                    </a:lnTo>
                    <a:lnTo>
                      <a:pt x="1474" y="1359"/>
                    </a:lnTo>
                    <a:lnTo>
                      <a:pt x="1480" y="1377"/>
                    </a:lnTo>
                    <a:lnTo>
                      <a:pt x="1486" y="1395"/>
                    </a:lnTo>
                    <a:cubicBezTo>
                      <a:pt x="1487" y="1397"/>
                      <a:pt x="1487" y="1399"/>
                      <a:pt x="1487" y="1401"/>
                    </a:cubicBezTo>
                    <a:lnTo>
                      <a:pt x="1489" y="1442"/>
                    </a:lnTo>
                    <a:cubicBezTo>
                      <a:pt x="1490" y="1444"/>
                      <a:pt x="1489" y="1445"/>
                      <a:pt x="1489" y="1447"/>
                    </a:cubicBezTo>
                    <a:lnTo>
                      <a:pt x="1487" y="1461"/>
                    </a:lnTo>
                    <a:lnTo>
                      <a:pt x="1484" y="1491"/>
                    </a:lnTo>
                    <a:cubicBezTo>
                      <a:pt x="1484" y="1493"/>
                      <a:pt x="1484" y="1494"/>
                      <a:pt x="1483" y="1496"/>
                    </a:cubicBezTo>
                    <a:lnTo>
                      <a:pt x="1480" y="1505"/>
                    </a:lnTo>
                    <a:cubicBezTo>
                      <a:pt x="1478" y="1512"/>
                      <a:pt x="1472" y="1518"/>
                      <a:pt x="1465" y="1520"/>
                    </a:cubicBezTo>
                    <a:lnTo>
                      <a:pt x="1456" y="1523"/>
                    </a:lnTo>
                    <a:cubicBezTo>
                      <a:pt x="1454" y="1524"/>
                      <a:pt x="1452" y="1524"/>
                      <a:pt x="1449" y="1524"/>
                    </a:cubicBezTo>
                    <a:lnTo>
                      <a:pt x="1375" y="1527"/>
                    </a:lnTo>
                    <a:cubicBezTo>
                      <a:pt x="1373" y="1528"/>
                      <a:pt x="1370" y="1527"/>
                      <a:pt x="1367" y="1526"/>
                    </a:cubicBezTo>
                    <a:lnTo>
                      <a:pt x="1359" y="1524"/>
                    </a:lnTo>
                    <a:lnTo>
                      <a:pt x="1348" y="1521"/>
                    </a:lnTo>
                    <a:cubicBezTo>
                      <a:pt x="1346" y="1520"/>
                      <a:pt x="1343" y="1519"/>
                      <a:pt x="1341" y="1517"/>
                    </a:cubicBezTo>
                    <a:lnTo>
                      <a:pt x="1332" y="1511"/>
                    </a:lnTo>
                    <a:lnTo>
                      <a:pt x="1336" y="1513"/>
                    </a:lnTo>
                    <a:lnTo>
                      <a:pt x="1327" y="1509"/>
                    </a:lnTo>
                    <a:lnTo>
                      <a:pt x="1353" y="1470"/>
                    </a:lnTo>
                    <a:lnTo>
                      <a:pt x="1354" y="1471"/>
                    </a:lnTo>
                    <a:lnTo>
                      <a:pt x="1355" y="1472"/>
                    </a:lnTo>
                    <a:cubicBezTo>
                      <a:pt x="1364" y="1481"/>
                      <a:pt x="1365" y="1495"/>
                      <a:pt x="1357" y="1505"/>
                    </a:cubicBezTo>
                    <a:cubicBezTo>
                      <a:pt x="1349" y="1514"/>
                      <a:pt x="1335" y="1516"/>
                      <a:pt x="1325" y="1509"/>
                    </a:cubicBezTo>
                    <a:lnTo>
                      <a:pt x="1315" y="1502"/>
                    </a:lnTo>
                    <a:lnTo>
                      <a:pt x="1321" y="1505"/>
                    </a:lnTo>
                    <a:lnTo>
                      <a:pt x="1314" y="1503"/>
                    </a:lnTo>
                    <a:lnTo>
                      <a:pt x="1306" y="1500"/>
                    </a:lnTo>
                    <a:lnTo>
                      <a:pt x="1292" y="1497"/>
                    </a:lnTo>
                    <a:lnTo>
                      <a:pt x="1296" y="1497"/>
                    </a:lnTo>
                    <a:lnTo>
                      <a:pt x="1233" y="1494"/>
                    </a:lnTo>
                    <a:lnTo>
                      <a:pt x="1242" y="1493"/>
                    </a:lnTo>
                    <a:lnTo>
                      <a:pt x="1233" y="1496"/>
                    </a:lnTo>
                    <a:lnTo>
                      <a:pt x="1246" y="1485"/>
                    </a:lnTo>
                    <a:lnTo>
                      <a:pt x="1241" y="1494"/>
                    </a:lnTo>
                    <a:cubicBezTo>
                      <a:pt x="1240" y="1497"/>
                      <a:pt x="1237" y="1500"/>
                      <a:pt x="1234" y="1502"/>
                    </a:cubicBezTo>
                    <a:lnTo>
                      <a:pt x="1225" y="1508"/>
                    </a:lnTo>
                    <a:lnTo>
                      <a:pt x="1232" y="1501"/>
                    </a:lnTo>
                    <a:lnTo>
                      <a:pt x="1221" y="1519"/>
                    </a:lnTo>
                    <a:lnTo>
                      <a:pt x="1224" y="1513"/>
                    </a:lnTo>
                    <a:lnTo>
                      <a:pt x="1220" y="1524"/>
                    </a:lnTo>
                    <a:lnTo>
                      <a:pt x="1217" y="1535"/>
                    </a:lnTo>
                    <a:lnTo>
                      <a:pt x="1211" y="1553"/>
                    </a:lnTo>
                    <a:cubicBezTo>
                      <a:pt x="1211" y="1554"/>
                      <a:pt x="1210" y="1556"/>
                      <a:pt x="1209" y="1557"/>
                    </a:cubicBezTo>
                    <a:lnTo>
                      <a:pt x="1204" y="1566"/>
                    </a:lnTo>
                    <a:lnTo>
                      <a:pt x="1206" y="1562"/>
                    </a:lnTo>
                    <a:lnTo>
                      <a:pt x="1203" y="1571"/>
                    </a:lnTo>
                    <a:lnTo>
                      <a:pt x="1197" y="1589"/>
                    </a:lnTo>
                    <a:lnTo>
                      <a:pt x="1191" y="1607"/>
                    </a:lnTo>
                    <a:cubicBezTo>
                      <a:pt x="1191" y="1608"/>
                      <a:pt x="1190" y="1610"/>
                      <a:pt x="1189" y="1611"/>
                    </a:cubicBezTo>
                    <a:lnTo>
                      <a:pt x="1186" y="1617"/>
                    </a:lnTo>
                    <a:lnTo>
                      <a:pt x="1182" y="1627"/>
                    </a:lnTo>
                    <a:lnTo>
                      <a:pt x="1142" y="1601"/>
                    </a:lnTo>
                    <a:lnTo>
                      <a:pt x="1143" y="1600"/>
                    </a:lnTo>
                    <a:lnTo>
                      <a:pt x="1136" y="1617"/>
                    </a:lnTo>
                    <a:lnTo>
                      <a:pt x="1136" y="1616"/>
                    </a:lnTo>
                    <a:lnTo>
                      <a:pt x="1181" y="1629"/>
                    </a:lnTo>
                    <a:lnTo>
                      <a:pt x="1175" y="1639"/>
                    </a:lnTo>
                    <a:lnTo>
                      <a:pt x="1177" y="1634"/>
                    </a:lnTo>
                    <a:lnTo>
                      <a:pt x="1174" y="1642"/>
                    </a:lnTo>
                    <a:lnTo>
                      <a:pt x="1163" y="1678"/>
                    </a:lnTo>
                    <a:cubicBezTo>
                      <a:pt x="1163" y="1680"/>
                      <a:pt x="1162" y="1682"/>
                      <a:pt x="1161" y="1683"/>
                    </a:cubicBezTo>
                    <a:lnTo>
                      <a:pt x="1156" y="1693"/>
                    </a:lnTo>
                    <a:lnTo>
                      <a:pt x="1148" y="1704"/>
                    </a:lnTo>
                    <a:cubicBezTo>
                      <a:pt x="1146" y="1706"/>
                      <a:pt x="1145" y="1707"/>
                      <a:pt x="1143" y="1709"/>
                    </a:cubicBezTo>
                    <a:lnTo>
                      <a:pt x="1135" y="1715"/>
                    </a:lnTo>
                    <a:cubicBezTo>
                      <a:pt x="1134" y="1716"/>
                      <a:pt x="1132" y="1716"/>
                      <a:pt x="1131" y="1717"/>
                    </a:cubicBezTo>
                    <a:lnTo>
                      <a:pt x="1125" y="1720"/>
                    </a:lnTo>
                    <a:cubicBezTo>
                      <a:pt x="1123" y="1721"/>
                      <a:pt x="1121" y="1722"/>
                      <a:pt x="1119" y="1722"/>
                    </a:cubicBezTo>
                    <a:lnTo>
                      <a:pt x="1105" y="1724"/>
                    </a:lnTo>
                    <a:lnTo>
                      <a:pt x="1065" y="1727"/>
                    </a:lnTo>
                    <a:cubicBezTo>
                      <a:pt x="1062" y="1728"/>
                      <a:pt x="1059" y="1727"/>
                      <a:pt x="1056" y="1726"/>
                    </a:cubicBezTo>
                    <a:lnTo>
                      <a:pt x="1050" y="1724"/>
                    </a:lnTo>
                    <a:lnTo>
                      <a:pt x="1047" y="1723"/>
                    </a:lnTo>
                    <a:lnTo>
                      <a:pt x="1044" y="1722"/>
                    </a:lnTo>
                    <a:cubicBezTo>
                      <a:pt x="1042" y="1722"/>
                      <a:pt x="1040" y="1721"/>
                      <a:pt x="1038" y="1719"/>
                    </a:cubicBezTo>
                    <a:lnTo>
                      <a:pt x="1032" y="1715"/>
                    </a:lnTo>
                    <a:lnTo>
                      <a:pt x="1037" y="1718"/>
                    </a:lnTo>
                    <a:lnTo>
                      <a:pt x="1020" y="1712"/>
                    </a:lnTo>
                    <a:cubicBezTo>
                      <a:pt x="1018" y="1711"/>
                      <a:pt x="1016" y="1710"/>
                      <a:pt x="1014" y="1709"/>
                    </a:cubicBezTo>
                    <a:lnTo>
                      <a:pt x="1006" y="1703"/>
                    </a:lnTo>
                    <a:lnTo>
                      <a:pt x="1011" y="1705"/>
                    </a:lnTo>
                    <a:lnTo>
                      <a:pt x="1002" y="1701"/>
                    </a:lnTo>
                    <a:lnTo>
                      <a:pt x="1028" y="1662"/>
                    </a:lnTo>
                    <a:lnTo>
                      <a:pt x="1029" y="1663"/>
                    </a:lnTo>
                    <a:cubicBezTo>
                      <a:pt x="1034" y="1668"/>
                      <a:pt x="1036" y="1674"/>
                      <a:pt x="1036" y="1680"/>
                    </a:cubicBezTo>
                    <a:lnTo>
                      <a:pt x="1036" y="1681"/>
                    </a:lnTo>
                    <a:cubicBezTo>
                      <a:pt x="1036" y="1691"/>
                      <a:pt x="1031" y="1699"/>
                      <a:pt x="1023" y="1703"/>
                    </a:cubicBezTo>
                    <a:cubicBezTo>
                      <a:pt x="1015" y="1707"/>
                      <a:pt x="1005" y="1706"/>
                      <a:pt x="998" y="1700"/>
                    </a:cubicBezTo>
                    <a:lnTo>
                      <a:pt x="989" y="1693"/>
                    </a:lnTo>
                    <a:lnTo>
                      <a:pt x="996" y="1697"/>
                    </a:lnTo>
                    <a:lnTo>
                      <a:pt x="987" y="1694"/>
                    </a:lnTo>
                    <a:cubicBezTo>
                      <a:pt x="985" y="1694"/>
                      <a:pt x="983" y="1693"/>
                      <a:pt x="981" y="1691"/>
                    </a:cubicBezTo>
                    <a:lnTo>
                      <a:pt x="972" y="1685"/>
                    </a:lnTo>
                    <a:lnTo>
                      <a:pt x="955" y="1673"/>
                    </a:lnTo>
                    <a:lnTo>
                      <a:pt x="961" y="1676"/>
                    </a:lnTo>
                    <a:lnTo>
                      <a:pt x="952" y="1673"/>
                    </a:lnTo>
                    <a:cubicBezTo>
                      <a:pt x="941" y="1670"/>
                      <a:pt x="934" y="1658"/>
                      <a:pt x="936" y="1647"/>
                    </a:cubicBezTo>
                    <a:cubicBezTo>
                      <a:pt x="938" y="1635"/>
                      <a:pt x="948" y="1626"/>
                      <a:pt x="959" y="1626"/>
                    </a:cubicBezTo>
                    <a:lnTo>
                      <a:pt x="960" y="1626"/>
                    </a:lnTo>
                    <a:lnTo>
                      <a:pt x="950" y="1629"/>
                    </a:lnTo>
                    <a:lnTo>
                      <a:pt x="952" y="1628"/>
                    </a:lnTo>
                    <a:lnTo>
                      <a:pt x="942" y="1662"/>
                    </a:lnTo>
                    <a:lnTo>
                      <a:pt x="937" y="1654"/>
                    </a:lnTo>
                    <a:lnTo>
                      <a:pt x="947" y="1663"/>
                    </a:lnTo>
                    <a:lnTo>
                      <a:pt x="943" y="1661"/>
                    </a:lnTo>
                    <a:lnTo>
                      <a:pt x="949" y="1663"/>
                    </a:lnTo>
                    <a:lnTo>
                      <a:pt x="944" y="1662"/>
                    </a:lnTo>
                    <a:cubicBezTo>
                      <a:pt x="937" y="1661"/>
                      <a:pt x="931" y="1656"/>
                      <a:pt x="927" y="1650"/>
                    </a:cubicBezTo>
                    <a:lnTo>
                      <a:pt x="922" y="1641"/>
                    </a:lnTo>
                    <a:lnTo>
                      <a:pt x="930" y="1649"/>
                    </a:lnTo>
                    <a:lnTo>
                      <a:pt x="921" y="1643"/>
                    </a:lnTo>
                    <a:lnTo>
                      <a:pt x="904" y="1631"/>
                    </a:lnTo>
                    <a:cubicBezTo>
                      <a:pt x="901" y="1629"/>
                      <a:pt x="899" y="1627"/>
                      <a:pt x="897" y="1625"/>
                    </a:cubicBezTo>
                    <a:lnTo>
                      <a:pt x="891" y="1616"/>
                    </a:lnTo>
                    <a:lnTo>
                      <a:pt x="899" y="1623"/>
                    </a:lnTo>
                    <a:lnTo>
                      <a:pt x="891" y="1618"/>
                    </a:lnTo>
                    <a:lnTo>
                      <a:pt x="927" y="1597"/>
                    </a:lnTo>
                    <a:lnTo>
                      <a:pt x="927" y="1599"/>
                    </a:lnTo>
                    <a:lnTo>
                      <a:pt x="927" y="1600"/>
                    </a:lnTo>
                    <a:cubicBezTo>
                      <a:pt x="927" y="1611"/>
                      <a:pt x="920" y="1621"/>
                      <a:pt x="910" y="1624"/>
                    </a:cubicBezTo>
                    <a:cubicBezTo>
                      <a:pt x="899" y="1626"/>
                      <a:pt x="888" y="1622"/>
                      <a:pt x="883" y="1613"/>
                    </a:cubicBezTo>
                    <a:lnTo>
                      <a:pt x="877" y="1603"/>
                    </a:lnTo>
                    <a:lnTo>
                      <a:pt x="884" y="1610"/>
                    </a:lnTo>
                    <a:lnTo>
                      <a:pt x="875" y="1604"/>
                    </a:lnTo>
                    <a:lnTo>
                      <a:pt x="882" y="1608"/>
                    </a:lnTo>
                    <a:lnTo>
                      <a:pt x="858" y="1601"/>
                    </a:lnTo>
                    <a:lnTo>
                      <a:pt x="863" y="1601"/>
                    </a:lnTo>
                    <a:lnTo>
                      <a:pt x="848" y="1600"/>
                    </a:lnTo>
                    <a:lnTo>
                      <a:pt x="838" y="1599"/>
                    </a:lnTo>
                    <a:lnTo>
                      <a:pt x="847" y="1599"/>
                    </a:lnTo>
                    <a:lnTo>
                      <a:pt x="842" y="1600"/>
                    </a:lnTo>
                    <a:lnTo>
                      <a:pt x="832" y="1604"/>
                    </a:lnTo>
                    <a:lnTo>
                      <a:pt x="837" y="1601"/>
                    </a:lnTo>
                    <a:lnTo>
                      <a:pt x="828" y="1607"/>
                    </a:lnTo>
                    <a:cubicBezTo>
                      <a:pt x="826" y="1609"/>
                      <a:pt x="824" y="1610"/>
                      <a:pt x="822" y="1610"/>
                    </a:cubicBezTo>
                    <a:lnTo>
                      <a:pt x="813" y="1613"/>
                    </a:lnTo>
                    <a:lnTo>
                      <a:pt x="820" y="1610"/>
                    </a:lnTo>
                    <a:lnTo>
                      <a:pt x="811" y="1616"/>
                    </a:lnTo>
                    <a:lnTo>
                      <a:pt x="793" y="1629"/>
                    </a:lnTo>
                    <a:lnTo>
                      <a:pt x="782" y="1636"/>
                    </a:lnTo>
                    <a:lnTo>
                      <a:pt x="777" y="1639"/>
                    </a:lnTo>
                    <a:lnTo>
                      <a:pt x="784" y="1632"/>
                    </a:lnTo>
                    <a:lnTo>
                      <a:pt x="783" y="1634"/>
                    </a:lnTo>
                    <a:lnTo>
                      <a:pt x="778" y="1642"/>
                    </a:lnTo>
                    <a:cubicBezTo>
                      <a:pt x="776" y="1646"/>
                      <a:pt x="773" y="1648"/>
                      <a:pt x="769" y="1650"/>
                    </a:cubicBezTo>
                    <a:lnTo>
                      <a:pt x="762" y="1654"/>
                    </a:lnTo>
                    <a:lnTo>
                      <a:pt x="765" y="1652"/>
                    </a:lnTo>
                    <a:lnTo>
                      <a:pt x="755" y="1660"/>
                    </a:lnTo>
                    <a:lnTo>
                      <a:pt x="760" y="1655"/>
                    </a:lnTo>
                    <a:lnTo>
                      <a:pt x="754" y="1664"/>
                    </a:lnTo>
                    <a:cubicBezTo>
                      <a:pt x="753" y="1666"/>
                      <a:pt x="752" y="1667"/>
                      <a:pt x="750" y="1669"/>
                    </a:cubicBezTo>
                    <a:lnTo>
                      <a:pt x="742" y="1676"/>
                    </a:lnTo>
                    <a:cubicBezTo>
                      <a:pt x="735" y="1682"/>
                      <a:pt x="725" y="1683"/>
                      <a:pt x="717" y="1679"/>
                    </a:cubicBezTo>
                    <a:cubicBezTo>
                      <a:pt x="708" y="1675"/>
                      <a:pt x="702" y="1667"/>
                      <a:pt x="702" y="1657"/>
                    </a:cubicBezTo>
                    <a:lnTo>
                      <a:pt x="702" y="1656"/>
                    </a:lnTo>
                    <a:lnTo>
                      <a:pt x="702" y="1655"/>
                    </a:lnTo>
                    <a:lnTo>
                      <a:pt x="747" y="1668"/>
                    </a:lnTo>
                    <a:lnTo>
                      <a:pt x="741" y="1678"/>
                    </a:lnTo>
                    <a:cubicBezTo>
                      <a:pt x="739" y="1681"/>
                      <a:pt x="737" y="1683"/>
                      <a:pt x="734" y="1685"/>
                    </a:cubicBezTo>
                    <a:lnTo>
                      <a:pt x="725" y="1691"/>
                    </a:lnTo>
                    <a:lnTo>
                      <a:pt x="708" y="1703"/>
                    </a:lnTo>
                    <a:cubicBezTo>
                      <a:pt x="706" y="1705"/>
                      <a:pt x="703" y="1706"/>
                      <a:pt x="700" y="1707"/>
                    </a:cubicBezTo>
                    <a:lnTo>
                      <a:pt x="679" y="1711"/>
                    </a:lnTo>
                    <a:lnTo>
                      <a:pt x="670" y="1712"/>
                    </a:lnTo>
                    <a:lnTo>
                      <a:pt x="664" y="1713"/>
                    </a:lnTo>
                    <a:cubicBezTo>
                      <a:pt x="661" y="1714"/>
                      <a:pt x="657" y="1714"/>
                      <a:pt x="654" y="1713"/>
                    </a:cubicBezTo>
                    <a:lnTo>
                      <a:pt x="645" y="1710"/>
                    </a:lnTo>
                    <a:lnTo>
                      <a:pt x="635" y="1706"/>
                    </a:lnTo>
                    <a:cubicBezTo>
                      <a:pt x="630" y="1704"/>
                      <a:pt x="626" y="1701"/>
                      <a:pt x="623" y="1697"/>
                    </a:cubicBezTo>
                    <a:lnTo>
                      <a:pt x="617" y="1688"/>
                    </a:lnTo>
                    <a:lnTo>
                      <a:pt x="622" y="1693"/>
                    </a:lnTo>
                    <a:lnTo>
                      <a:pt x="615" y="1687"/>
                    </a:lnTo>
                    <a:lnTo>
                      <a:pt x="630" y="1692"/>
                    </a:lnTo>
                    <a:lnTo>
                      <a:pt x="628" y="1692"/>
                    </a:lnTo>
                    <a:cubicBezTo>
                      <a:pt x="615" y="1692"/>
                      <a:pt x="604" y="1682"/>
                      <a:pt x="604" y="1668"/>
                    </a:cubicBezTo>
                    <a:lnTo>
                      <a:pt x="604" y="1667"/>
                    </a:lnTo>
                    <a:lnTo>
                      <a:pt x="606" y="1676"/>
                    </a:lnTo>
                    <a:lnTo>
                      <a:pt x="603" y="1668"/>
                    </a:lnTo>
                    <a:lnTo>
                      <a:pt x="604" y="1671"/>
                    </a:lnTo>
                    <a:lnTo>
                      <a:pt x="599" y="1662"/>
                    </a:lnTo>
                    <a:cubicBezTo>
                      <a:pt x="599" y="1661"/>
                      <a:pt x="598" y="1659"/>
                      <a:pt x="598" y="1658"/>
                    </a:cubicBezTo>
                    <a:lnTo>
                      <a:pt x="594" y="1648"/>
                    </a:lnTo>
                    <a:lnTo>
                      <a:pt x="591" y="1638"/>
                    </a:lnTo>
                    <a:lnTo>
                      <a:pt x="588" y="1627"/>
                    </a:lnTo>
                    <a:lnTo>
                      <a:pt x="591" y="1634"/>
                    </a:lnTo>
                    <a:lnTo>
                      <a:pt x="585" y="1625"/>
                    </a:lnTo>
                    <a:cubicBezTo>
                      <a:pt x="584" y="1622"/>
                      <a:pt x="583" y="1620"/>
                      <a:pt x="582" y="1617"/>
                    </a:cubicBezTo>
                    <a:lnTo>
                      <a:pt x="581" y="1610"/>
                    </a:lnTo>
                    <a:lnTo>
                      <a:pt x="572" y="1583"/>
                    </a:lnTo>
                    <a:lnTo>
                      <a:pt x="574" y="1587"/>
                    </a:lnTo>
                    <a:lnTo>
                      <a:pt x="570" y="1581"/>
                    </a:lnTo>
                    <a:lnTo>
                      <a:pt x="563" y="1570"/>
                    </a:lnTo>
                    <a:cubicBezTo>
                      <a:pt x="562" y="1569"/>
                      <a:pt x="561" y="1567"/>
                      <a:pt x="561" y="1565"/>
                    </a:cubicBezTo>
                    <a:lnTo>
                      <a:pt x="558" y="1556"/>
                    </a:lnTo>
                    <a:lnTo>
                      <a:pt x="560" y="1560"/>
                    </a:lnTo>
                    <a:lnTo>
                      <a:pt x="557" y="1556"/>
                    </a:lnTo>
                    <a:lnTo>
                      <a:pt x="549" y="1545"/>
                    </a:lnTo>
                    <a:cubicBezTo>
                      <a:pt x="548" y="1543"/>
                      <a:pt x="546" y="1540"/>
                      <a:pt x="546" y="1538"/>
                    </a:cubicBezTo>
                    <a:lnTo>
                      <a:pt x="543" y="1529"/>
                    </a:lnTo>
                    <a:lnTo>
                      <a:pt x="544" y="1533"/>
                    </a:lnTo>
                    <a:lnTo>
                      <a:pt x="539" y="1523"/>
                    </a:lnTo>
                    <a:lnTo>
                      <a:pt x="534" y="1513"/>
                    </a:lnTo>
                    <a:cubicBezTo>
                      <a:pt x="533" y="1511"/>
                      <a:pt x="532" y="1509"/>
                      <a:pt x="532" y="1506"/>
                    </a:cubicBezTo>
                    <a:lnTo>
                      <a:pt x="531" y="1502"/>
                    </a:lnTo>
                    <a:lnTo>
                      <a:pt x="530" y="1498"/>
                    </a:lnTo>
                    <a:lnTo>
                      <a:pt x="534" y="1506"/>
                    </a:lnTo>
                    <a:lnTo>
                      <a:pt x="529" y="1499"/>
                    </a:lnTo>
                    <a:lnTo>
                      <a:pt x="533" y="1504"/>
                    </a:lnTo>
                    <a:lnTo>
                      <a:pt x="525" y="1497"/>
                    </a:lnTo>
                    <a:lnTo>
                      <a:pt x="564" y="1478"/>
                    </a:lnTo>
                    <a:lnTo>
                      <a:pt x="564" y="1479"/>
                    </a:lnTo>
                    <a:lnTo>
                      <a:pt x="564" y="1480"/>
                    </a:lnTo>
                    <a:cubicBezTo>
                      <a:pt x="564" y="1491"/>
                      <a:pt x="557" y="1501"/>
                      <a:pt x="547" y="1504"/>
                    </a:cubicBezTo>
                    <a:cubicBezTo>
                      <a:pt x="536" y="1506"/>
                      <a:pt x="525" y="1502"/>
                      <a:pt x="520" y="1493"/>
                    </a:cubicBezTo>
                    <a:lnTo>
                      <a:pt x="514" y="1483"/>
                    </a:lnTo>
                    <a:lnTo>
                      <a:pt x="527" y="1493"/>
                    </a:lnTo>
                    <a:lnTo>
                      <a:pt x="518" y="1490"/>
                    </a:lnTo>
                    <a:cubicBezTo>
                      <a:pt x="515" y="1489"/>
                      <a:pt x="513" y="1488"/>
                      <a:pt x="511" y="1487"/>
                    </a:cubicBezTo>
                    <a:lnTo>
                      <a:pt x="503" y="1481"/>
                    </a:lnTo>
                    <a:lnTo>
                      <a:pt x="516" y="1485"/>
                    </a:lnTo>
                    <a:lnTo>
                      <a:pt x="462" y="1482"/>
                    </a:lnTo>
                    <a:lnTo>
                      <a:pt x="469" y="1482"/>
                    </a:lnTo>
                    <a:lnTo>
                      <a:pt x="456" y="1485"/>
                    </a:lnTo>
                    <a:lnTo>
                      <a:pt x="443" y="1488"/>
                    </a:lnTo>
                    <a:lnTo>
                      <a:pt x="451" y="1484"/>
                    </a:lnTo>
                    <a:lnTo>
                      <a:pt x="442" y="1490"/>
                    </a:lnTo>
                    <a:cubicBezTo>
                      <a:pt x="440" y="1492"/>
                      <a:pt x="438" y="1492"/>
                      <a:pt x="436" y="1493"/>
                    </a:cubicBezTo>
                    <a:lnTo>
                      <a:pt x="419" y="1499"/>
                    </a:lnTo>
                    <a:lnTo>
                      <a:pt x="426" y="1496"/>
                    </a:lnTo>
                    <a:lnTo>
                      <a:pt x="418" y="1502"/>
                    </a:lnTo>
                    <a:cubicBezTo>
                      <a:pt x="416" y="1503"/>
                      <a:pt x="414" y="1504"/>
                      <a:pt x="411" y="1505"/>
                    </a:cubicBezTo>
                    <a:lnTo>
                      <a:pt x="402" y="1508"/>
                    </a:lnTo>
                    <a:lnTo>
                      <a:pt x="408" y="1505"/>
                    </a:lnTo>
                    <a:lnTo>
                      <a:pt x="397" y="1512"/>
                    </a:lnTo>
                    <a:lnTo>
                      <a:pt x="388" y="1517"/>
                    </a:lnTo>
                    <a:cubicBezTo>
                      <a:pt x="379" y="1523"/>
                      <a:pt x="367" y="1521"/>
                      <a:pt x="360" y="1514"/>
                    </a:cubicBezTo>
                    <a:cubicBezTo>
                      <a:pt x="352" y="1507"/>
                      <a:pt x="350" y="1495"/>
                      <a:pt x="355" y="1486"/>
                    </a:cubicBezTo>
                    <a:lnTo>
                      <a:pt x="356" y="1484"/>
                    </a:lnTo>
                    <a:cubicBezTo>
                      <a:pt x="357" y="1481"/>
                      <a:pt x="359" y="1479"/>
                      <a:pt x="360" y="1477"/>
                    </a:cubicBezTo>
                    <a:lnTo>
                      <a:pt x="361" y="1476"/>
                    </a:lnTo>
                    <a:lnTo>
                      <a:pt x="392" y="1513"/>
                    </a:lnTo>
                    <a:lnTo>
                      <a:pt x="382" y="1520"/>
                    </a:lnTo>
                    <a:cubicBezTo>
                      <a:pt x="381" y="1521"/>
                      <a:pt x="379" y="1522"/>
                      <a:pt x="377" y="1523"/>
                    </a:cubicBezTo>
                    <a:lnTo>
                      <a:pt x="369" y="1526"/>
                    </a:lnTo>
                    <a:lnTo>
                      <a:pt x="374" y="1523"/>
                    </a:lnTo>
                    <a:lnTo>
                      <a:pt x="365" y="1529"/>
                    </a:lnTo>
                    <a:lnTo>
                      <a:pt x="348" y="1541"/>
                    </a:lnTo>
                    <a:lnTo>
                      <a:pt x="331" y="1553"/>
                    </a:lnTo>
                    <a:cubicBezTo>
                      <a:pt x="329" y="1554"/>
                      <a:pt x="327" y="1555"/>
                      <a:pt x="325" y="1556"/>
                    </a:cubicBezTo>
                    <a:lnTo>
                      <a:pt x="316" y="1559"/>
                    </a:lnTo>
                    <a:lnTo>
                      <a:pt x="323" y="1556"/>
                    </a:lnTo>
                    <a:lnTo>
                      <a:pt x="315" y="1562"/>
                    </a:lnTo>
                    <a:cubicBezTo>
                      <a:pt x="313" y="1563"/>
                      <a:pt x="312" y="1564"/>
                      <a:pt x="310" y="1564"/>
                    </a:cubicBezTo>
                    <a:lnTo>
                      <a:pt x="301" y="1568"/>
                    </a:lnTo>
                    <a:cubicBezTo>
                      <a:pt x="291" y="1573"/>
                      <a:pt x="278" y="1570"/>
                      <a:pt x="272" y="1560"/>
                    </a:cubicBezTo>
                    <a:cubicBezTo>
                      <a:pt x="265" y="1551"/>
                      <a:pt x="266" y="1538"/>
                      <a:pt x="274" y="1529"/>
                    </a:cubicBezTo>
                    <a:lnTo>
                      <a:pt x="275" y="1528"/>
                    </a:lnTo>
                    <a:lnTo>
                      <a:pt x="268" y="1545"/>
                    </a:lnTo>
                    <a:lnTo>
                      <a:pt x="268" y="1544"/>
                    </a:lnTo>
                    <a:lnTo>
                      <a:pt x="307" y="1563"/>
                    </a:lnTo>
                    <a:lnTo>
                      <a:pt x="298" y="1570"/>
                    </a:lnTo>
                    <a:cubicBezTo>
                      <a:pt x="296" y="1572"/>
                      <a:pt x="294" y="1573"/>
                      <a:pt x="291" y="1574"/>
                    </a:cubicBezTo>
                    <a:lnTo>
                      <a:pt x="282" y="1577"/>
                    </a:lnTo>
                    <a:lnTo>
                      <a:pt x="273" y="1580"/>
                    </a:lnTo>
                    <a:lnTo>
                      <a:pt x="256" y="1586"/>
                    </a:lnTo>
                    <a:cubicBezTo>
                      <a:pt x="255" y="1587"/>
                      <a:pt x="253" y="1587"/>
                      <a:pt x="252" y="1587"/>
                    </a:cubicBezTo>
                    <a:lnTo>
                      <a:pt x="228" y="1590"/>
                    </a:lnTo>
                    <a:lnTo>
                      <a:pt x="200" y="1592"/>
                    </a:lnTo>
                    <a:lnTo>
                      <a:pt x="175" y="1593"/>
                    </a:lnTo>
                    <a:lnTo>
                      <a:pt x="160" y="1593"/>
                    </a:lnTo>
                    <a:cubicBezTo>
                      <a:pt x="158" y="1593"/>
                      <a:pt x="155" y="1593"/>
                      <a:pt x="152" y="1592"/>
                    </a:cubicBezTo>
                    <a:lnTo>
                      <a:pt x="135" y="1586"/>
                    </a:lnTo>
                    <a:cubicBezTo>
                      <a:pt x="134" y="1585"/>
                      <a:pt x="132" y="1585"/>
                      <a:pt x="130" y="1583"/>
                    </a:cubicBezTo>
                    <a:lnTo>
                      <a:pt x="122" y="1578"/>
                    </a:lnTo>
                    <a:lnTo>
                      <a:pt x="111" y="1571"/>
                    </a:lnTo>
                    <a:lnTo>
                      <a:pt x="106" y="1568"/>
                    </a:lnTo>
                    <a:cubicBezTo>
                      <a:pt x="103" y="1566"/>
                      <a:pt x="100" y="1564"/>
                      <a:pt x="98" y="1561"/>
                    </a:cubicBezTo>
                    <a:lnTo>
                      <a:pt x="96" y="1558"/>
                    </a:lnTo>
                    <a:cubicBezTo>
                      <a:pt x="95" y="1555"/>
                      <a:pt x="94" y="1553"/>
                      <a:pt x="93" y="1550"/>
                    </a:cubicBezTo>
                    <a:lnTo>
                      <a:pt x="91" y="1542"/>
                    </a:lnTo>
                    <a:lnTo>
                      <a:pt x="94" y="1550"/>
                    </a:lnTo>
                    <a:lnTo>
                      <a:pt x="92" y="1547"/>
                    </a:lnTo>
                    <a:lnTo>
                      <a:pt x="88" y="1540"/>
                    </a:lnTo>
                    <a:lnTo>
                      <a:pt x="74" y="1516"/>
                    </a:lnTo>
                    <a:lnTo>
                      <a:pt x="115" y="1491"/>
                    </a:lnTo>
                    <a:close/>
                  </a:path>
                </a:pathLst>
              </a:custGeom>
              <a:solidFill>
                <a:srgbClr val="00B0F0"/>
              </a:solidFill>
              <a:ln w="0" cap="flat">
                <a:solidFill>
                  <a:schemeClr val="tx2">
                    <a:lumMod val="60000"/>
                    <a:lumOff val="4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Freeform 20"/>
              <p:cNvSpPr>
                <a:spLocks/>
              </p:cNvSpPr>
              <p:nvPr/>
            </p:nvSpPr>
            <p:spPr bwMode="auto">
              <a:xfrm>
                <a:off x="7224713" y="5807075"/>
                <a:ext cx="25400" cy="23812"/>
              </a:xfrm>
              <a:custGeom>
                <a:avLst/>
                <a:gdLst/>
                <a:ahLst/>
                <a:cxnLst>
                  <a:cxn ang="0">
                    <a:pos x="18" y="62"/>
                  </a:cxn>
                  <a:cxn ang="0">
                    <a:pos x="24" y="38"/>
                  </a:cxn>
                  <a:cxn ang="0">
                    <a:pos x="36" y="21"/>
                  </a:cxn>
                  <a:cxn ang="0">
                    <a:pos x="54" y="12"/>
                  </a:cxn>
                  <a:cxn ang="0">
                    <a:pos x="63" y="6"/>
                  </a:cxn>
                  <a:cxn ang="0">
                    <a:pos x="84" y="0"/>
                  </a:cxn>
                  <a:cxn ang="0">
                    <a:pos x="126" y="6"/>
                  </a:cxn>
                  <a:cxn ang="0">
                    <a:pos x="144" y="18"/>
                  </a:cxn>
                  <a:cxn ang="0">
                    <a:pos x="153" y="24"/>
                  </a:cxn>
                  <a:cxn ang="0">
                    <a:pos x="162" y="30"/>
                  </a:cxn>
                  <a:cxn ang="0">
                    <a:pos x="174" y="47"/>
                  </a:cxn>
                  <a:cxn ang="0">
                    <a:pos x="186" y="73"/>
                  </a:cxn>
                  <a:cxn ang="0">
                    <a:pos x="192" y="97"/>
                  </a:cxn>
                  <a:cxn ang="0">
                    <a:pos x="189" y="138"/>
                  </a:cxn>
                  <a:cxn ang="0">
                    <a:pos x="186" y="146"/>
                  </a:cxn>
                  <a:cxn ang="0">
                    <a:pos x="168" y="155"/>
                  </a:cxn>
                  <a:cxn ang="0">
                    <a:pos x="159" y="161"/>
                  </a:cxn>
                  <a:cxn ang="0">
                    <a:pos x="141" y="167"/>
                  </a:cxn>
                  <a:cxn ang="0">
                    <a:pos x="132" y="173"/>
                  </a:cxn>
                  <a:cxn ang="0">
                    <a:pos x="81" y="173"/>
                  </a:cxn>
                  <a:cxn ang="0">
                    <a:pos x="63" y="167"/>
                  </a:cxn>
                  <a:cxn ang="0">
                    <a:pos x="45" y="155"/>
                  </a:cxn>
                  <a:cxn ang="0">
                    <a:pos x="39" y="146"/>
                  </a:cxn>
                  <a:cxn ang="0">
                    <a:pos x="24" y="129"/>
                  </a:cxn>
                  <a:cxn ang="0">
                    <a:pos x="21" y="120"/>
                  </a:cxn>
                  <a:cxn ang="0">
                    <a:pos x="15" y="111"/>
                  </a:cxn>
                  <a:cxn ang="0">
                    <a:pos x="3" y="85"/>
                  </a:cxn>
                  <a:cxn ang="0">
                    <a:pos x="0" y="76"/>
                  </a:cxn>
                  <a:cxn ang="0">
                    <a:pos x="3" y="53"/>
                  </a:cxn>
                  <a:cxn ang="0">
                    <a:pos x="18" y="41"/>
                  </a:cxn>
                  <a:cxn ang="0">
                    <a:pos x="18" y="62"/>
                  </a:cxn>
                </a:cxnLst>
                <a:rect l="0" t="0" r="r" b="b"/>
                <a:pathLst>
                  <a:path w="192" h="180">
                    <a:moveTo>
                      <a:pt x="18" y="62"/>
                    </a:moveTo>
                    <a:cubicBezTo>
                      <a:pt x="19" y="61"/>
                      <a:pt x="22" y="43"/>
                      <a:pt x="24" y="38"/>
                    </a:cubicBezTo>
                    <a:cubicBezTo>
                      <a:pt x="28" y="32"/>
                      <a:pt x="30" y="25"/>
                      <a:pt x="36" y="21"/>
                    </a:cubicBezTo>
                    <a:cubicBezTo>
                      <a:pt x="48" y="13"/>
                      <a:pt x="42" y="16"/>
                      <a:pt x="54" y="12"/>
                    </a:cubicBezTo>
                    <a:cubicBezTo>
                      <a:pt x="57" y="10"/>
                      <a:pt x="60" y="8"/>
                      <a:pt x="63" y="6"/>
                    </a:cubicBezTo>
                    <a:cubicBezTo>
                      <a:pt x="68" y="4"/>
                      <a:pt x="81" y="1"/>
                      <a:pt x="84" y="0"/>
                    </a:cubicBezTo>
                    <a:cubicBezTo>
                      <a:pt x="88" y="1"/>
                      <a:pt x="116" y="1"/>
                      <a:pt x="126" y="6"/>
                    </a:cubicBezTo>
                    <a:cubicBezTo>
                      <a:pt x="133" y="10"/>
                      <a:pt x="138" y="14"/>
                      <a:pt x="144" y="18"/>
                    </a:cubicBezTo>
                    <a:lnTo>
                      <a:pt x="153" y="24"/>
                    </a:lnTo>
                    <a:lnTo>
                      <a:pt x="162" y="30"/>
                    </a:lnTo>
                    <a:cubicBezTo>
                      <a:pt x="166" y="36"/>
                      <a:pt x="172" y="41"/>
                      <a:pt x="174" y="47"/>
                    </a:cubicBezTo>
                    <a:cubicBezTo>
                      <a:pt x="182" y="68"/>
                      <a:pt x="177" y="60"/>
                      <a:pt x="186" y="73"/>
                    </a:cubicBezTo>
                    <a:cubicBezTo>
                      <a:pt x="189" y="80"/>
                      <a:pt x="192" y="90"/>
                      <a:pt x="192" y="97"/>
                    </a:cubicBezTo>
                    <a:cubicBezTo>
                      <a:pt x="192" y="111"/>
                      <a:pt x="191" y="124"/>
                      <a:pt x="189" y="138"/>
                    </a:cubicBezTo>
                    <a:cubicBezTo>
                      <a:pt x="189" y="141"/>
                      <a:pt x="188" y="144"/>
                      <a:pt x="186" y="146"/>
                    </a:cubicBezTo>
                    <a:cubicBezTo>
                      <a:pt x="182" y="152"/>
                      <a:pt x="174" y="153"/>
                      <a:pt x="168" y="155"/>
                    </a:cubicBezTo>
                    <a:cubicBezTo>
                      <a:pt x="165" y="157"/>
                      <a:pt x="163" y="160"/>
                      <a:pt x="159" y="161"/>
                    </a:cubicBezTo>
                    <a:cubicBezTo>
                      <a:pt x="154" y="164"/>
                      <a:pt x="141" y="167"/>
                      <a:pt x="141" y="167"/>
                    </a:cubicBezTo>
                    <a:cubicBezTo>
                      <a:pt x="138" y="169"/>
                      <a:pt x="136" y="171"/>
                      <a:pt x="132" y="173"/>
                    </a:cubicBezTo>
                    <a:cubicBezTo>
                      <a:pt x="117" y="180"/>
                      <a:pt x="98" y="174"/>
                      <a:pt x="81" y="173"/>
                    </a:cubicBezTo>
                    <a:cubicBezTo>
                      <a:pt x="75" y="171"/>
                      <a:pt x="69" y="170"/>
                      <a:pt x="63" y="167"/>
                    </a:cubicBezTo>
                    <a:lnTo>
                      <a:pt x="45" y="155"/>
                    </a:lnTo>
                    <a:cubicBezTo>
                      <a:pt x="43" y="152"/>
                      <a:pt x="42" y="149"/>
                      <a:pt x="39" y="146"/>
                    </a:cubicBezTo>
                    <a:cubicBezTo>
                      <a:pt x="20" y="124"/>
                      <a:pt x="39" y="151"/>
                      <a:pt x="24" y="129"/>
                    </a:cubicBezTo>
                    <a:cubicBezTo>
                      <a:pt x="23" y="126"/>
                      <a:pt x="23" y="123"/>
                      <a:pt x="21" y="120"/>
                    </a:cubicBezTo>
                    <a:cubicBezTo>
                      <a:pt x="20" y="117"/>
                      <a:pt x="17" y="115"/>
                      <a:pt x="15" y="111"/>
                    </a:cubicBezTo>
                    <a:cubicBezTo>
                      <a:pt x="1" y="80"/>
                      <a:pt x="17" y="105"/>
                      <a:pt x="3" y="85"/>
                    </a:cubicBezTo>
                    <a:cubicBezTo>
                      <a:pt x="2" y="82"/>
                      <a:pt x="0" y="79"/>
                      <a:pt x="0" y="76"/>
                    </a:cubicBezTo>
                    <a:cubicBezTo>
                      <a:pt x="0" y="69"/>
                      <a:pt x="1" y="61"/>
                      <a:pt x="3" y="53"/>
                    </a:cubicBezTo>
                    <a:cubicBezTo>
                      <a:pt x="7" y="42"/>
                      <a:pt x="10" y="45"/>
                      <a:pt x="18" y="41"/>
                    </a:cubicBezTo>
                    <a:cubicBezTo>
                      <a:pt x="25" y="38"/>
                      <a:pt x="17" y="62"/>
                      <a:pt x="18" y="62"/>
                    </a:cubicBezTo>
                    <a:close/>
                  </a:path>
                </a:pathLst>
              </a:custGeom>
              <a:solidFill>
                <a:srgbClr val="E46C0A"/>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1"/>
              <p:cNvSpPr>
                <a:spLocks noEditPoints="1"/>
              </p:cNvSpPr>
              <p:nvPr/>
            </p:nvSpPr>
            <p:spPr bwMode="auto">
              <a:xfrm>
                <a:off x="7221538" y="5802313"/>
                <a:ext cx="31750" cy="31750"/>
              </a:xfrm>
              <a:custGeom>
                <a:avLst/>
                <a:gdLst/>
                <a:ahLst/>
                <a:cxnLst>
                  <a:cxn ang="0">
                    <a:pos x="21" y="76"/>
                  </a:cxn>
                  <a:cxn ang="0">
                    <a:pos x="29" y="49"/>
                  </a:cxn>
                  <a:cxn ang="0">
                    <a:pos x="53" y="21"/>
                  </a:cxn>
                  <a:cxn ang="0">
                    <a:pos x="65" y="16"/>
                  </a:cxn>
                  <a:cxn ang="0">
                    <a:pos x="74" y="10"/>
                  </a:cxn>
                  <a:cxn ang="0">
                    <a:pos x="102" y="1"/>
                  </a:cxn>
                  <a:cxn ang="0">
                    <a:pos x="129" y="3"/>
                  </a:cxn>
                  <a:cxn ang="0">
                    <a:pos x="157" y="7"/>
                  </a:cxn>
                  <a:cxn ang="0">
                    <a:pos x="191" y="28"/>
                  </a:cxn>
                  <a:cxn ang="0">
                    <a:pos x="218" y="58"/>
                  </a:cxn>
                  <a:cxn ang="0">
                    <a:pos x="227" y="79"/>
                  </a:cxn>
                  <a:cxn ang="0">
                    <a:pos x="230" y="84"/>
                  </a:cxn>
                  <a:cxn ang="0">
                    <a:pos x="240" y="123"/>
                  </a:cxn>
                  <a:cxn ang="0">
                    <a:pos x="233" y="179"/>
                  </a:cxn>
                  <a:cxn ang="0">
                    <a:pos x="209" y="199"/>
                  </a:cxn>
                  <a:cxn ang="0">
                    <a:pos x="197" y="205"/>
                  </a:cxn>
                  <a:cxn ang="0">
                    <a:pos x="172" y="215"/>
                  </a:cxn>
                  <a:cxn ang="0">
                    <a:pos x="159" y="221"/>
                  </a:cxn>
                  <a:cxn ang="0">
                    <a:pos x="103" y="221"/>
                  </a:cxn>
                  <a:cxn ang="0">
                    <a:pos x="74" y="211"/>
                  </a:cxn>
                  <a:cxn ang="0">
                    <a:pos x="43" y="184"/>
                  </a:cxn>
                  <a:cxn ang="0">
                    <a:pos x="71" y="179"/>
                  </a:cxn>
                  <a:cxn ang="0">
                    <a:pos x="28" y="167"/>
                  </a:cxn>
                  <a:cxn ang="0">
                    <a:pos x="25" y="158"/>
                  </a:cxn>
                  <a:cxn ang="0">
                    <a:pos x="11" y="131"/>
                  </a:cxn>
                  <a:cxn ang="0">
                    <a:pos x="9" y="117"/>
                  </a:cxn>
                  <a:cxn ang="0">
                    <a:pos x="5" y="117"/>
                  </a:cxn>
                  <a:cxn ang="0">
                    <a:pos x="4" y="74"/>
                  </a:cxn>
                  <a:cxn ang="0">
                    <a:pos x="26" y="46"/>
                  </a:cxn>
                  <a:cxn ang="0">
                    <a:pos x="59" y="47"/>
                  </a:cxn>
                  <a:cxn ang="0">
                    <a:pos x="67" y="85"/>
                  </a:cxn>
                  <a:cxn ang="0">
                    <a:pos x="21" y="71"/>
                  </a:cxn>
                  <a:cxn ang="0">
                    <a:pos x="29" y="85"/>
                  </a:cxn>
                  <a:cxn ang="0">
                    <a:pos x="53" y="82"/>
                  </a:cxn>
                  <a:cxn ang="0">
                    <a:pos x="48" y="104"/>
                  </a:cxn>
                  <a:cxn ang="0">
                    <a:pos x="47" y="95"/>
                  </a:cxn>
                  <a:cxn ang="0">
                    <a:pos x="57" y="118"/>
                  </a:cxn>
                  <a:cxn ang="0">
                    <a:pos x="62" y="126"/>
                  </a:cxn>
                  <a:cxn ang="0">
                    <a:pos x="68" y="137"/>
                  </a:cxn>
                  <a:cxn ang="0">
                    <a:pos x="74" y="149"/>
                  </a:cxn>
                  <a:cxn ang="0">
                    <a:pos x="56" y="137"/>
                  </a:cxn>
                  <a:cxn ang="0">
                    <a:pos x="89" y="166"/>
                  </a:cxn>
                  <a:cxn ang="0">
                    <a:pos x="95" y="169"/>
                  </a:cxn>
                  <a:cxn ang="0">
                    <a:pos x="134" y="177"/>
                  </a:cxn>
                  <a:cxn ang="0">
                    <a:pos x="143" y="177"/>
                  </a:cxn>
                  <a:cxn ang="0">
                    <a:pos x="164" y="167"/>
                  </a:cxn>
                  <a:cxn ang="0">
                    <a:pos x="179" y="159"/>
                  </a:cxn>
                  <a:cxn ang="0">
                    <a:pos x="188" y="157"/>
                  </a:cxn>
                  <a:cxn ang="0">
                    <a:pos x="191" y="154"/>
                  </a:cxn>
                  <a:cxn ang="0">
                    <a:pos x="193" y="127"/>
                  </a:cxn>
                  <a:cxn ang="0">
                    <a:pos x="186" y="104"/>
                  </a:cxn>
                  <a:cxn ang="0">
                    <a:pos x="180" y="91"/>
                  </a:cxn>
                  <a:cxn ang="0">
                    <a:pos x="167" y="68"/>
                  </a:cxn>
                  <a:cxn ang="0">
                    <a:pos x="155" y="62"/>
                  </a:cxn>
                  <a:cxn ang="0">
                    <a:pos x="134" y="50"/>
                  </a:cxn>
                  <a:cxn ang="0">
                    <a:pos x="112" y="49"/>
                  </a:cxn>
                  <a:cxn ang="0">
                    <a:pos x="105" y="51"/>
                  </a:cxn>
                  <a:cxn ang="0">
                    <a:pos x="92" y="56"/>
                  </a:cxn>
                  <a:cxn ang="0">
                    <a:pos x="77" y="62"/>
                  </a:cxn>
                  <a:cxn ang="0">
                    <a:pos x="74" y="65"/>
                  </a:cxn>
                  <a:cxn ang="0">
                    <a:pos x="72" y="67"/>
                  </a:cxn>
                  <a:cxn ang="0">
                    <a:pos x="65" y="94"/>
                  </a:cxn>
                  <a:cxn ang="0">
                    <a:pos x="20" y="79"/>
                  </a:cxn>
                </a:cxnLst>
                <a:rect l="0" t="0" r="r" b="b"/>
                <a:pathLst>
                  <a:path w="241" h="225">
                    <a:moveTo>
                      <a:pt x="66" y="92"/>
                    </a:moveTo>
                    <a:lnTo>
                      <a:pt x="20" y="79"/>
                    </a:lnTo>
                    <a:lnTo>
                      <a:pt x="21" y="76"/>
                    </a:lnTo>
                    <a:lnTo>
                      <a:pt x="22" y="70"/>
                    </a:lnTo>
                    <a:lnTo>
                      <a:pt x="25" y="57"/>
                    </a:lnTo>
                    <a:cubicBezTo>
                      <a:pt x="26" y="54"/>
                      <a:pt x="27" y="51"/>
                      <a:pt x="29" y="49"/>
                    </a:cubicBezTo>
                    <a:lnTo>
                      <a:pt x="41" y="32"/>
                    </a:lnTo>
                    <a:cubicBezTo>
                      <a:pt x="43" y="29"/>
                      <a:pt x="45" y="27"/>
                      <a:pt x="47" y="25"/>
                    </a:cubicBezTo>
                    <a:lnTo>
                      <a:pt x="53" y="21"/>
                    </a:lnTo>
                    <a:lnTo>
                      <a:pt x="56" y="19"/>
                    </a:lnTo>
                    <a:cubicBezTo>
                      <a:pt x="58" y="18"/>
                      <a:pt x="60" y="17"/>
                      <a:pt x="62" y="17"/>
                    </a:cubicBezTo>
                    <a:lnTo>
                      <a:pt x="65" y="16"/>
                    </a:lnTo>
                    <a:lnTo>
                      <a:pt x="71" y="14"/>
                    </a:lnTo>
                    <a:lnTo>
                      <a:pt x="65" y="16"/>
                    </a:lnTo>
                    <a:lnTo>
                      <a:pt x="74" y="10"/>
                    </a:lnTo>
                    <a:cubicBezTo>
                      <a:pt x="76" y="9"/>
                      <a:pt x="79" y="8"/>
                      <a:pt x="81" y="7"/>
                    </a:cubicBezTo>
                    <a:lnTo>
                      <a:pt x="92" y="4"/>
                    </a:lnTo>
                    <a:lnTo>
                      <a:pt x="102" y="1"/>
                    </a:lnTo>
                    <a:cubicBezTo>
                      <a:pt x="105" y="0"/>
                      <a:pt x="108" y="0"/>
                      <a:pt x="112" y="1"/>
                    </a:cubicBezTo>
                    <a:lnTo>
                      <a:pt x="119" y="2"/>
                    </a:lnTo>
                    <a:lnTo>
                      <a:pt x="129" y="3"/>
                    </a:lnTo>
                    <a:lnTo>
                      <a:pt x="142" y="4"/>
                    </a:lnTo>
                    <a:cubicBezTo>
                      <a:pt x="144" y="4"/>
                      <a:pt x="146" y="4"/>
                      <a:pt x="147" y="4"/>
                    </a:cubicBezTo>
                    <a:lnTo>
                      <a:pt x="157" y="7"/>
                    </a:lnTo>
                    <a:cubicBezTo>
                      <a:pt x="160" y="8"/>
                      <a:pt x="162" y="9"/>
                      <a:pt x="164" y="10"/>
                    </a:cubicBezTo>
                    <a:lnTo>
                      <a:pt x="182" y="22"/>
                    </a:lnTo>
                    <a:lnTo>
                      <a:pt x="191" y="28"/>
                    </a:lnTo>
                    <a:lnTo>
                      <a:pt x="200" y="34"/>
                    </a:lnTo>
                    <a:cubicBezTo>
                      <a:pt x="202" y="36"/>
                      <a:pt x="204" y="38"/>
                      <a:pt x="206" y="41"/>
                    </a:cubicBezTo>
                    <a:lnTo>
                      <a:pt x="218" y="58"/>
                    </a:lnTo>
                    <a:cubicBezTo>
                      <a:pt x="219" y="59"/>
                      <a:pt x="220" y="61"/>
                      <a:pt x="221" y="63"/>
                    </a:cubicBezTo>
                    <a:lnTo>
                      <a:pt x="225" y="74"/>
                    </a:lnTo>
                    <a:lnTo>
                      <a:pt x="227" y="79"/>
                    </a:lnTo>
                    <a:lnTo>
                      <a:pt x="228" y="83"/>
                    </a:lnTo>
                    <a:lnTo>
                      <a:pt x="225" y="77"/>
                    </a:lnTo>
                    <a:lnTo>
                      <a:pt x="230" y="84"/>
                    </a:lnTo>
                    <a:cubicBezTo>
                      <a:pt x="232" y="86"/>
                      <a:pt x="233" y="89"/>
                      <a:pt x="234" y="92"/>
                    </a:cubicBezTo>
                    <a:lnTo>
                      <a:pt x="240" y="116"/>
                    </a:lnTo>
                    <a:cubicBezTo>
                      <a:pt x="240" y="118"/>
                      <a:pt x="241" y="121"/>
                      <a:pt x="240" y="123"/>
                    </a:cubicBezTo>
                    <a:lnTo>
                      <a:pt x="237" y="164"/>
                    </a:lnTo>
                    <a:cubicBezTo>
                      <a:pt x="237" y="166"/>
                      <a:pt x="237" y="169"/>
                      <a:pt x="236" y="171"/>
                    </a:cubicBezTo>
                    <a:lnTo>
                      <a:pt x="233" y="179"/>
                    </a:lnTo>
                    <a:cubicBezTo>
                      <a:pt x="231" y="183"/>
                      <a:pt x="229" y="187"/>
                      <a:pt x="225" y="190"/>
                    </a:cubicBezTo>
                    <a:lnTo>
                      <a:pt x="217" y="196"/>
                    </a:lnTo>
                    <a:cubicBezTo>
                      <a:pt x="215" y="197"/>
                      <a:pt x="212" y="199"/>
                      <a:pt x="209" y="199"/>
                    </a:cubicBezTo>
                    <a:lnTo>
                      <a:pt x="199" y="202"/>
                    </a:lnTo>
                    <a:lnTo>
                      <a:pt x="206" y="199"/>
                    </a:lnTo>
                    <a:lnTo>
                      <a:pt x="197" y="205"/>
                    </a:lnTo>
                    <a:cubicBezTo>
                      <a:pt x="195" y="206"/>
                      <a:pt x="193" y="207"/>
                      <a:pt x="192" y="208"/>
                    </a:cubicBezTo>
                    <a:lnTo>
                      <a:pt x="181" y="212"/>
                    </a:lnTo>
                    <a:lnTo>
                      <a:pt x="172" y="215"/>
                    </a:lnTo>
                    <a:lnTo>
                      <a:pt x="179" y="211"/>
                    </a:lnTo>
                    <a:lnTo>
                      <a:pt x="170" y="217"/>
                    </a:lnTo>
                    <a:cubicBezTo>
                      <a:pt x="167" y="220"/>
                      <a:pt x="163" y="221"/>
                      <a:pt x="159" y="221"/>
                    </a:cubicBezTo>
                    <a:lnTo>
                      <a:pt x="134" y="224"/>
                    </a:lnTo>
                    <a:cubicBezTo>
                      <a:pt x="132" y="225"/>
                      <a:pt x="131" y="225"/>
                      <a:pt x="129" y="224"/>
                    </a:cubicBezTo>
                    <a:lnTo>
                      <a:pt x="103" y="221"/>
                    </a:lnTo>
                    <a:cubicBezTo>
                      <a:pt x="101" y="221"/>
                      <a:pt x="99" y="221"/>
                      <a:pt x="98" y="220"/>
                    </a:cubicBezTo>
                    <a:lnTo>
                      <a:pt x="80" y="214"/>
                    </a:lnTo>
                    <a:cubicBezTo>
                      <a:pt x="78" y="214"/>
                      <a:pt x="76" y="213"/>
                      <a:pt x="74" y="211"/>
                    </a:cubicBezTo>
                    <a:lnTo>
                      <a:pt x="56" y="199"/>
                    </a:lnTo>
                    <a:cubicBezTo>
                      <a:pt x="54" y="198"/>
                      <a:pt x="51" y="195"/>
                      <a:pt x="49" y="193"/>
                    </a:cubicBezTo>
                    <a:lnTo>
                      <a:pt x="43" y="184"/>
                    </a:lnTo>
                    <a:lnTo>
                      <a:pt x="38" y="177"/>
                    </a:lnTo>
                    <a:lnTo>
                      <a:pt x="72" y="178"/>
                    </a:lnTo>
                    <a:lnTo>
                      <a:pt x="71" y="179"/>
                    </a:lnTo>
                    <a:cubicBezTo>
                      <a:pt x="66" y="185"/>
                      <a:pt x="59" y="187"/>
                      <a:pt x="52" y="186"/>
                    </a:cubicBezTo>
                    <a:cubicBezTo>
                      <a:pt x="45" y="186"/>
                      <a:pt x="38" y="182"/>
                      <a:pt x="34" y="176"/>
                    </a:cubicBezTo>
                    <a:lnTo>
                      <a:pt x="28" y="167"/>
                    </a:lnTo>
                    <a:cubicBezTo>
                      <a:pt x="27" y="165"/>
                      <a:pt x="26" y="163"/>
                      <a:pt x="26" y="161"/>
                    </a:cubicBezTo>
                    <a:lnTo>
                      <a:pt x="23" y="152"/>
                    </a:lnTo>
                    <a:lnTo>
                      <a:pt x="25" y="158"/>
                    </a:lnTo>
                    <a:lnTo>
                      <a:pt x="19" y="149"/>
                    </a:lnTo>
                    <a:cubicBezTo>
                      <a:pt x="19" y="148"/>
                      <a:pt x="18" y="146"/>
                      <a:pt x="17" y="145"/>
                    </a:cubicBezTo>
                    <a:lnTo>
                      <a:pt x="11" y="131"/>
                    </a:lnTo>
                    <a:cubicBezTo>
                      <a:pt x="10" y="128"/>
                      <a:pt x="9" y="125"/>
                      <a:pt x="9" y="121"/>
                    </a:cubicBezTo>
                    <a:lnTo>
                      <a:pt x="9" y="118"/>
                    </a:lnTo>
                    <a:lnTo>
                      <a:pt x="9" y="117"/>
                    </a:lnTo>
                    <a:lnTo>
                      <a:pt x="14" y="132"/>
                    </a:lnTo>
                    <a:lnTo>
                      <a:pt x="8" y="124"/>
                    </a:lnTo>
                    <a:cubicBezTo>
                      <a:pt x="7" y="122"/>
                      <a:pt x="6" y="120"/>
                      <a:pt x="5" y="117"/>
                    </a:cubicBezTo>
                    <a:lnTo>
                      <a:pt x="2" y="108"/>
                    </a:lnTo>
                    <a:cubicBezTo>
                      <a:pt x="1" y="105"/>
                      <a:pt x="0" y="101"/>
                      <a:pt x="1" y="97"/>
                    </a:cubicBezTo>
                    <a:lnTo>
                      <a:pt x="4" y="74"/>
                    </a:lnTo>
                    <a:cubicBezTo>
                      <a:pt x="4" y="71"/>
                      <a:pt x="5" y="67"/>
                      <a:pt x="7" y="64"/>
                    </a:cubicBezTo>
                    <a:lnTo>
                      <a:pt x="13" y="55"/>
                    </a:lnTo>
                    <a:cubicBezTo>
                      <a:pt x="16" y="51"/>
                      <a:pt x="21" y="47"/>
                      <a:pt x="26" y="46"/>
                    </a:cubicBezTo>
                    <a:lnTo>
                      <a:pt x="35" y="43"/>
                    </a:lnTo>
                    <a:cubicBezTo>
                      <a:pt x="42" y="40"/>
                      <a:pt x="50" y="41"/>
                      <a:pt x="56" y="45"/>
                    </a:cubicBezTo>
                    <a:lnTo>
                      <a:pt x="59" y="47"/>
                    </a:lnTo>
                    <a:cubicBezTo>
                      <a:pt x="66" y="53"/>
                      <a:pt x="71" y="62"/>
                      <a:pt x="69" y="71"/>
                    </a:cubicBezTo>
                    <a:lnTo>
                      <a:pt x="68" y="78"/>
                    </a:lnTo>
                    <a:lnTo>
                      <a:pt x="67" y="85"/>
                    </a:lnTo>
                    <a:lnTo>
                      <a:pt x="66" y="92"/>
                    </a:lnTo>
                    <a:close/>
                    <a:moveTo>
                      <a:pt x="20" y="79"/>
                    </a:moveTo>
                    <a:lnTo>
                      <a:pt x="21" y="71"/>
                    </a:lnTo>
                    <a:lnTo>
                      <a:pt x="22" y="64"/>
                    </a:lnTo>
                    <a:lnTo>
                      <a:pt x="32" y="87"/>
                    </a:lnTo>
                    <a:lnTo>
                      <a:pt x="29" y="85"/>
                    </a:lnTo>
                    <a:lnTo>
                      <a:pt x="50" y="88"/>
                    </a:lnTo>
                    <a:lnTo>
                      <a:pt x="41" y="91"/>
                    </a:lnTo>
                    <a:lnTo>
                      <a:pt x="53" y="82"/>
                    </a:lnTo>
                    <a:lnTo>
                      <a:pt x="47" y="91"/>
                    </a:lnTo>
                    <a:lnTo>
                      <a:pt x="51" y="81"/>
                    </a:lnTo>
                    <a:lnTo>
                      <a:pt x="48" y="104"/>
                    </a:lnTo>
                    <a:lnTo>
                      <a:pt x="47" y="93"/>
                    </a:lnTo>
                    <a:lnTo>
                      <a:pt x="50" y="102"/>
                    </a:lnTo>
                    <a:lnTo>
                      <a:pt x="47" y="95"/>
                    </a:lnTo>
                    <a:lnTo>
                      <a:pt x="53" y="103"/>
                    </a:lnTo>
                    <a:cubicBezTo>
                      <a:pt x="56" y="107"/>
                      <a:pt x="57" y="112"/>
                      <a:pt x="57" y="117"/>
                    </a:cubicBezTo>
                    <a:lnTo>
                      <a:pt x="57" y="118"/>
                    </a:lnTo>
                    <a:lnTo>
                      <a:pt x="57" y="121"/>
                    </a:lnTo>
                    <a:lnTo>
                      <a:pt x="56" y="112"/>
                    </a:lnTo>
                    <a:lnTo>
                      <a:pt x="62" y="126"/>
                    </a:lnTo>
                    <a:lnTo>
                      <a:pt x="59" y="122"/>
                    </a:lnTo>
                    <a:lnTo>
                      <a:pt x="65" y="131"/>
                    </a:lnTo>
                    <a:cubicBezTo>
                      <a:pt x="67" y="133"/>
                      <a:pt x="68" y="135"/>
                      <a:pt x="68" y="137"/>
                    </a:cubicBezTo>
                    <a:lnTo>
                      <a:pt x="71" y="146"/>
                    </a:lnTo>
                    <a:lnTo>
                      <a:pt x="68" y="140"/>
                    </a:lnTo>
                    <a:lnTo>
                      <a:pt x="74" y="149"/>
                    </a:lnTo>
                    <a:lnTo>
                      <a:pt x="37" y="145"/>
                    </a:lnTo>
                    <a:lnTo>
                      <a:pt x="38" y="144"/>
                    </a:lnTo>
                    <a:cubicBezTo>
                      <a:pt x="43" y="140"/>
                      <a:pt x="50" y="137"/>
                      <a:pt x="56" y="137"/>
                    </a:cubicBezTo>
                    <a:cubicBezTo>
                      <a:pt x="63" y="138"/>
                      <a:pt x="69" y="141"/>
                      <a:pt x="73" y="146"/>
                    </a:cubicBezTo>
                    <a:lnTo>
                      <a:pt x="83" y="157"/>
                    </a:lnTo>
                    <a:lnTo>
                      <a:pt x="89" y="166"/>
                    </a:lnTo>
                    <a:lnTo>
                      <a:pt x="83" y="159"/>
                    </a:lnTo>
                    <a:lnTo>
                      <a:pt x="101" y="171"/>
                    </a:lnTo>
                    <a:lnTo>
                      <a:pt x="95" y="169"/>
                    </a:lnTo>
                    <a:lnTo>
                      <a:pt x="113" y="175"/>
                    </a:lnTo>
                    <a:lnTo>
                      <a:pt x="108" y="174"/>
                    </a:lnTo>
                    <a:lnTo>
                      <a:pt x="134" y="177"/>
                    </a:lnTo>
                    <a:lnTo>
                      <a:pt x="129" y="177"/>
                    </a:lnTo>
                    <a:lnTo>
                      <a:pt x="154" y="174"/>
                    </a:lnTo>
                    <a:lnTo>
                      <a:pt x="143" y="177"/>
                    </a:lnTo>
                    <a:lnTo>
                      <a:pt x="152" y="171"/>
                    </a:lnTo>
                    <a:cubicBezTo>
                      <a:pt x="154" y="170"/>
                      <a:pt x="156" y="169"/>
                      <a:pt x="159" y="168"/>
                    </a:cubicBezTo>
                    <a:lnTo>
                      <a:pt x="164" y="167"/>
                    </a:lnTo>
                    <a:lnTo>
                      <a:pt x="175" y="163"/>
                    </a:lnTo>
                    <a:lnTo>
                      <a:pt x="170" y="165"/>
                    </a:lnTo>
                    <a:lnTo>
                      <a:pt x="179" y="159"/>
                    </a:lnTo>
                    <a:cubicBezTo>
                      <a:pt x="181" y="158"/>
                      <a:pt x="183" y="157"/>
                      <a:pt x="186" y="156"/>
                    </a:cubicBezTo>
                    <a:lnTo>
                      <a:pt x="196" y="153"/>
                    </a:lnTo>
                    <a:lnTo>
                      <a:pt x="188" y="157"/>
                    </a:lnTo>
                    <a:lnTo>
                      <a:pt x="196" y="151"/>
                    </a:lnTo>
                    <a:lnTo>
                      <a:pt x="188" y="162"/>
                    </a:lnTo>
                    <a:lnTo>
                      <a:pt x="191" y="154"/>
                    </a:lnTo>
                    <a:lnTo>
                      <a:pt x="190" y="161"/>
                    </a:lnTo>
                    <a:lnTo>
                      <a:pt x="193" y="120"/>
                    </a:lnTo>
                    <a:lnTo>
                      <a:pt x="193" y="127"/>
                    </a:lnTo>
                    <a:lnTo>
                      <a:pt x="187" y="103"/>
                    </a:lnTo>
                    <a:lnTo>
                      <a:pt x="191" y="111"/>
                    </a:lnTo>
                    <a:lnTo>
                      <a:pt x="186" y="104"/>
                    </a:lnTo>
                    <a:cubicBezTo>
                      <a:pt x="185" y="102"/>
                      <a:pt x="183" y="100"/>
                      <a:pt x="183" y="98"/>
                    </a:cubicBezTo>
                    <a:lnTo>
                      <a:pt x="182" y="96"/>
                    </a:lnTo>
                    <a:lnTo>
                      <a:pt x="180" y="91"/>
                    </a:lnTo>
                    <a:lnTo>
                      <a:pt x="176" y="80"/>
                    </a:lnTo>
                    <a:lnTo>
                      <a:pt x="179" y="85"/>
                    </a:lnTo>
                    <a:lnTo>
                      <a:pt x="167" y="68"/>
                    </a:lnTo>
                    <a:lnTo>
                      <a:pt x="173" y="74"/>
                    </a:lnTo>
                    <a:lnTo>
                      <a:pt x="164" y="68"/>
                    </a:lnTo>
                    <a:lnTo>
                      <a:pt x="155" y="62"/>
                    </a:lnTo>
                    <a:lnTo>
                      <a:pt x="137" y="50"/>
                    </a:lnTo>
                    <a:lnTo>
                      <a:pt x="144" y="53"/>
                    </a:lnTo>
                    <a:lnTo>
                      <a:pt x="134" y="50"/>
                    </a:lnTo>
                    <a:lnTo>
                      <a:pt x="139" y="51"/>
                    </a:lnTo>
                    <a:lnTo>
                      <a:pt x="125" y="50"/>
                    </a:lnTo>
                    <a:lnTo>
                      <a:pt x="112" y="49"/>
                    </a:lnTo>
                    <a:lnTo>
                      <a:pt x="105" y="48"/>
                    </a:lnTo>
                    <a:lnTo>
                      <a:pt x="115" y="47"/>
                    </a:lnTo>
                    <a:lnTo>
                      <a:pt x="105" y="51"/>
                    </a:lnTo>
                    <a:lnTo>
                      <a:pt x="94" y="54"/>
                    </a:lnTo>
                    <a:lnTo>
                      <a:pt x="101" y="50"/>
                    </a:lnTo>
                    <a:lnTo>
                      <a:pt x="92" y="56"/>
                    </a:lnTo>
                    <a:cubicBezTo>
                      <a:pt x="90" y="58"/>
                      <a:pt x="88" y="59"/>
                      <a:pt x="86" y="59"/>
                    </a:cubicBezTo>
                    <a:lnTo>
                      <a:pt x="80" y="61"/>
                    </a:lnTo>
                    <a:lnTo>
                      <a:pt x="77" y="62"/>
                    </a:lnTo>
                    <a:lnTo>
                      <a:pt x="83" y="59"/>
                    </a:lnTo>
                    <a:lnTo>
                      <a:pt x="80" y="61"/>
                    </a:lnTo>
                    <a:lnTo>
                      <a:pt x="74" y="65"/>
                    </a:lnTo>
                    <a:lnTo>
                      <a:pt x="80" y="59"/>
                    </a:lnTo>
                    <a:lnTo>
                      <a:pt x="68" y="76"/>
                    </a:lnTo>
                    <a:lnTo>
                      <a:pt x="72" y="67"/>
                    </a:lnTo>
                    <a:lnTo>
                      <a:pt x="69" y="83"/>
                    </a:lnTo>
                    <a:lnTo>
                      <a:pt x="66" y="91"/>
                    </a:lnTo>
                    <a:lnTo>
                      <a:pt x="65" y="94"/>
                    </a:lnTo>
                    <a:cubicBezTo>
                      <a:pt x="61" y="106"/>
                      <a:pt x="48" y="113"/>
                      <a:pt x="36" y="110"/>
                    </a:cubicBezTo>
                    <a:cubicBezTo>
                      <a:pt x="23" y="106"/>
                      <a:pt x="16" y="93"/>
                      <a:pt x="19" y="81"/>
                    </a:cubicBezTo>
                    <a:lnTo>
                      <a:pt x="20" y="79"/>
                    </a:lnTo>
                    <a:close/>
                  </a:path>
                </a:pathLst>
              </a:custGeom>
              <a:solidFill>
                <a:srgbClr val="E46C0A"/>
              </a:solidFill>
              <a:ln w="0" cap="flat">
                <a:solidFill>
                  <a:srgbClr val="E46C0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Rectangle 22"/>
              <p:cNvSpPr>
                <a:spLocks noChangeArrowheads="1"/>
              </p:cNvSpPr>
              <p:nvPr/>
            </p:nvSpPr>
            <p:spPr bwMode="auto">
              <a:xfrm>
                <a:off x="7242175" y="5837238"/>
                <a:ext cx="28575" cy="412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0" i="0" u="none" strike="noStrike" cap="none" normalizeH="0" baseline="0" dirty="0" smtClean="0">
                    <a:ln>
                      <a:noFill/>
                    </a:ln>
                    <a:solidFill>
                      <a:srgbClr val="000000"/>
                    </a:solidFill>
                    <a:effectLst/>
                    <a:latin typeface="Brush Script MT" pitchFamily="66" charset="0"/>
                    <a:cs typeface="Arial" pitchFamily="34" charset="0"/>
                  </a:rPr>
                  <a:t>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9" name="Rectangle 23"/>
              <p:cNvSpPr>
                <a:spLocks noChangeArrowheads="1"/>
              </p:cNvSpPr>
              <p:nvPr/>
            </p:nvSpPr>
            <p:spPr bwMode="auto">
              <a:xfrm>
                <a:off x="7351713" y="5778500"/>
                <a:ext cx="28575" cy="412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0" i="0" u="none" strike="noStrike" cap="none" normalizeH="0" baseline="0" smtClean="0">
                    <a:ln>
                      <a:noFill/>
                    </a:ln>
                    <a:solidFill>
                      <a:srgbClr val="000000"/>
                    </a:solidFill>
                    <a:effectLst/>
                    <a:latin typeface="Brush Script MT" pitchFamily="66" charset="0"/>
                    <a:cs typeface="Arial" pitchFamily="34" charset="0"/>
                  </a:rPr>
                  <a:t>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0" name="Rectangle 24"/>
              <p:cNvSpPr>
                <a:spLocks noChangeArrowheads="1"/>
              </p:cNvSpPr>
              <p:nvPr/>
            </p:nvSpPr>
            <p:spPr bwMode="auto">
              <a:xfrm>
                <a:off x="7367588" y="5775325"/>
                <a:ext cx="65087" cy="396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0" i="0" u="none" strike="noStrike" cap="none" normalizeH="0" baseline="0" dirty="0" smtClean="0">
                    <a:ln>
                      <a:noFill/>
                    </a:ln>
                    <a:solidFill>
                      <a:srgbClr val="000000"/>
                    </a:solidFill>
                    <a:effectLst/>
                    <a:latin typeface="Lucida Handwriting" pitchFamily="66" charset="0"/>
                    <a:cs typeface="Arial" pitchFamily="34" charset="0"/>
                  </a:rPr>
                  <a:t>cap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90" name="Rectangle 8"/>
            <p:cNvSpPr>
              <a:spLocks noChangeArrowheads="1"/>
            </p:cNvSpPr>
            <p:nvPr/>
          </p:nvSpPr>
          <p:spPr bwMode="auto">
            <a:xfrm>
              <a:off x="6490627" y="6063734"/>
              <a:ext cx="105317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err="1" smtClean="0">
                  <a:ln>
                    <a:noFill/>
                  </a:ln>
                  <a:solidFill>
                    <a:schemeClr val="tx1"/>
                  </a:solidFill>
                  <a:effectLst/>
                  <a:latin typeface="Arial" pitchFamily="34" charset="0"/>
                  <a:cs typeface="Arial" pitchFamily="34" charset="0"/>
                </a:rPr>
                <a:t>Encapsidation</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211" name="组合 350"/>
          <p:cNvGrpSpPr/>
          <p:nvPr/>
        </p:nvGrpSpPr>
        <p:grpSpPr>
          <a:xfrm>
            <a:off x="7886286" y="4187728"/>
            <a:ext cx="1163928" cy="1330938"/>
            <a:chOff x="6753772" y="4187728"/>
            <a:chExt cx="1163928" cy="1330938"/>
          </a:xfrm>
        </p:grpSpPr>
        <p:grpSp>
          <p:nvGrpSpPr>
            <p:cNvPr id="212" name="组合 338"/>
            <p:cNvGrpSpPr/>
            <p:nvPr/>
          </p:nvGrpSpPr>
          <p:grpSpPr>
            <a:xfrm>
              <a:off x="6753772" y="4187728"/>
              <a:ext cx="366013" cy="1306082"/>
              <a:chOff x="6753772" y="4187728"/>
              <a:chExt cx="366013" cy="1306082"/>
            </a:xfrm>
          </p:grpSpPr>
          <p:pic>
            <p:nvPicPr>
              <p:cNvPr id="215" name="Picture 4"/>
              <p:cNvPicPr>
                <a:picLocks noChangeAspect="1" noChangeArrowheads="1"/>
              </p:cNvPicPr>
              <p:nvPr/>
            </p:nvPicPr>
            <p:blipFill>
              <a:blip r:embed="rId3" cstate="print"/>
              <a:srcRect/>
              <a:stretch>
                <a:fillRect/>
              </a:stretch>
            </p:blipFill>
            <p:spPr bwMode="auto">
              <a:xfrm>
                <a:off x="6770042" y="4187728"/>
                <a:ext cx="349743" cy="347777"/>
              </a:xfrm>
              <a:prstGeom prst="rect">
                <a:avLst/>
              </a:prstGeom>
              <a:noFill/>
              <a:ln w="9525">
                <a:noFill/>
                <a:miter lim="800000"/>
                <a:headEnd/>
                <a:tailEnd/>
              </a:ln>
              <a:effectLst/>
            </p:spPr>
          </p:pic>
          <p:cxnSp>
            <p:nvCxnSpPr>
              <p:cNvPr id="216" name="直接箭头连接符 215"/>
              <p:cNvCxnSpPr/>
              <p:nvPr/>
            </p:nvCxnSpPr>
            <p:spPr>
              <a:xfrm flipV="1">
                <a:off x="6936300" y="5304449"/>
                <a:ext cx="0" cy="189361"/>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217" name="直接箭头连接符 216"/>
              <p:cNvCxnSpPr/>
              <p:nvPr/>
            </p:nvCxnSpPr>
            <p:spPr>
              <a:xfrm flipV="1">
                <a:off x="6929824" y="4605048"/>
                <a:ext cx="0" cy="189361"/>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grpSp>
            <p:nvGrpSpPr>
              <p:cNvPr id="218" name="组合 263"/>
              <p:cNvGrpSpPr/>
              <p:nvPr/>
            </p:nvGrpSpPr>
            <p:grpSpPr>
              <a:xfrm>
                <a:off x="6753772" y="4878565"/>
                <a:ext cx="345790" cy="345791"/>
                <a:chOff x="7138988" y="5557838"/>
                <a:chExt cx="388937" cy="409575"/>
              </a:xfrm>
            </p:grpSpPr>
            <p:sp>
              <p:nvSpPr>
                <p:cNvPr id="219" name="AutoShape 3"/>
                <p:cNvSpPr>
                  <a:spLocks noChangeAspect="1" noChangeArrowheads="1" noTextEdit="1"/>
                </p:cNvSpPr>
                <p:nvPr/>
              </p:nvSpPr>
              <p:spPr bwMode="auto">
                <a:xfrm>
                  <a:off x="7138988" y="5557838"/>
                  <a:ext cx="388937" cy="385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0" name="Freeform 5"/>
                <p:cNvSpPr>
                  <a:spLocks noEditPoints="1"/>
                </p:cNvSpPr>
                <p:nvPr/>
              </p:nvSpPr>
              <p:spPr bwMode="auto">
                <a:xfrm>
                  <a:off x="7245350" y="5865813"/>
                  <a:ext cx="88900" cy="74612"/>
                </a:xfrm>
                <a:custGeom>
                  <a:avLst/>
                  <a:gdLst/>
                  <a:ahLst/>
                  <a:cxnLst>
                    <a:cxn ang="0">
                      <a:pos x="206" y="13"/>
                    </a:cxn>
                    <a:cxn ang="0">
                      <a:pos x="273" y="32"/>
                    </a:cxn>
                    <a:cxn ang="0">
                      <a:pos x="303" y="47"/>
                    </a:cxn>
                    <a:cxn ang="0">
                      <a:pos x="356" y="64"/>
                    </a:cxn>
                    <a:cxn ang="0">
                      <a:pos x="465" y="83"/>
                    </a:cxn>
                    <a:cxn ang="0">
                      <a:pos x="493" y="90"/>
                    </a:cxn>
                    <a:cxn ang="0">
                      <a:pos x="566" y="102"/>
                    </a:cxn>
                    <a:cxn ang="0">
                      <a:pos x="620" y="115"/>
                    </a:cxn>
                    <a:cxn ang="0">
                      <a:pos x="656" y="182"/>
                    </a:cxn>
                    <a:cxn ang="0">
                      <a:pos x="640" y="256"/>
                    </a:cxn>
                    <a:cxn ang="0">
                      <a:pos x="640" y="481"/>
                    </a:cxn>
                    <a:cxn ang="0">
                      <a:pos x="622" y="529"/>
                    </a:cxn>
                    <a:cxn ang="0">
                      <a:pos x="584" y="544"/>
                    </a:cxn>
                    <a:cxn ang="0">
                      <a:pos x="373" y="524"/>
                    </a:cxn>
                    <a:cxn ang="0">
                      <a:pos x="223" y="492"/>
                    </a:cxn>
                    <a:cxn ang="0">
                      <a:pos x="231" y="463"/>
                    </a:cxn>
                    <a:cxn ang="0">
                      <a:pos x="129" y="463"/>
                    </a:cxn>
                    <a:cxn ang="0">
                      <a:pos x="77" y="442"/>
                    </a:cxn>
                    <a:cxn ang="0">
                      <a:pos x="59" y="411"/>
                    </a:cxn>
                    <a:cxn ang="0">
                      <a:pos x="15" y="394"/>
                    </a:cxn>
                    <a:cxn ang="0">
                      <a:pos x="5" y="378"/>
                    </a:cxn>
                    <a:cxn ang="0">
                      <a:pos x="8" y="313"/>
                    </a:cxn>
                    <a:cxn ang="0">
                      <a:pos x="42" y="272"/>
                    </a:cxn>
                    <a:cxn ang="0">
                      <a:pos x="58" y="235"/>
                    </a:cxn>
                    <a:cxn ang="0">
                      <a:pos x="70" y="223"/>
                    </a:cxn>
                    <a:cxn ang="0">
                      <a:pos x="109" y="159"/>
                    </a:cxn>
                    <a:cxn ang="0">
                      <a:pos x="119" y="139"/>
                    </a:cxn>
                    <a:cxn ang="0">
                      <a:pos x="141" y="98"/>
                    </a:cxn>
                    <a:cxn ang="0">
                      <a:pos x="169" y="107"/>
                    </a:cxn>
                    <a:cxn ang="0">
                      <a:pos x="182" y="84"/>
                    </a:cxn>
                    <a:cxn ang="0">
                      <a:pos x="153" y="79"/>
                    </a:cxn>
                    <a:cxn ang="0">
                      <a:pos x="161" y="125"/>
                    </a:cxn>
                    <a:cxn ang="0">
                      <a:pos x="140" y="164"/>
                    </a:cxn>
                    <a:cxn ang="0">
                      <a:pos x="122" y="196"/>
                    </a:cxn>
                    <a:cxn ang="0">
                      <a:pos x="92" y="246"/>
                    </a:cxn>
                    <a:cxn ang="0">
                      <a:pos x="83" y="261"/>
                    </a:cxn>
                    <a:cxn ang="0">
                      <a:pos x="63" y="299"/>
                    </a:cxn>
                    <a:cxn ang="0">
                      <a:pos x="34" y="337"/>
                    </a:cxn>
                    <a:cxn ang="0">
                      <a:pos x="21" y="358"/>
                    </a:cxn>
                    <a:cxn ang="0">
                      <a:pos x="45" y="381"/>
                    </a:cxn>
                    <a:cxn ang="0">
                      <a:pos x="61" y="399"/>
                    </a:cxn>
                    <a:cxn ang="0">
                      <a:pos x="99" y="415"/>
                    </a:cxn>
                    <a:cxn ang="0">
                      <a:pos x="162" y="440"/>
                    </a:cxn>
                    <a:cxn ang="0">
                      <a:pos x="214" y="488"/>
                    </a:cxn>
                    <a:cxn ang="0">
                      <a:pos x="306" y="485"/>
                    </a:cxn>
                    <a:cxn ang="0">
                      <a:pos x="475" y="501"/>
                    </a:cxn>
                    <a:cxn ang="0">
                      <a:pos x="585" y="512"/>
                    </a:cxn>
                    <a:cxn ang="0">
                      <a:pos x="603" y="497"/>
                    </a:cxn>
                    <a:cxn ang="0">
                      <a:pos x="617" y="349"/>
                    </a:cxn>
                    <a:cxn ang="0">
                      <a:pos x="613" y="227"/>
                    </a:cxn>
                    <a:cxn ang="0">
                      <a:pos x="616" y="152"/>
                    </a:cxn>
                    <a:cxn ang="0">
                      <a:pos x="592" y="141"/>
                    </a:cxn>
                    <a:cxn ang="0">
                      <a:pos x="505" y="126"/>
                    </a:cxn>
                    <a:cxn ang="0">
                      <a:pos x="454" y="113"/>
                    </a:cxn>
                    <a:cxn ang="0">
                      <a:pos x="429" y="106"/>
                    </a:cxn>
                    <a:cxn ang="0">
                      <a:pos x="323" y="86"/>
                    </a:cxn>
                    <a:cxn ang="0">
                      <a:pos x="280" y="69"/>
                    </a:cxn>
                    <a:cxn ang="0">
                      <a:pos x="231" y="34"/>
                    </a:cxn>
                    <a:cxn ang="0">
                      <a:pos x="215" y="41"/>
                    </a:cxn>
                  </a:cxnLst>
                  <a:rect l="0" t="0" r="r" b="b"/>
                  <a:pathLst>
                    <a:path w="657" h="545">
                      <a:moveTo>
                        <a:pt x="155" y="55"/>
                      </a:moveTo>
                      <a:cubicBezTo>
                        <a:pt x="155" y="51"/>
                        <a:pt x="158" y="47"/>
                        <a:pt x="161" y="45"/>
                      </a:cubicBezTo>
                      <a:lnTo>
                        <a:pt x="182" y="29"/>
                      </a:lnTo>
                      <a:lnTo>
                        <a:pt x="192" y="18"/>
                      </a:lnTo>
                      <a:cubicBezTo>
                        <a:pt x="194" y="16"/>
                        <a:pt x="196" y="15"/>
                        <a:pt x="198" y="14"/>
                      </a:cubicBezTo>
                      <a:lnTo>
                        <a:pt x="210" y="10"/>
                      </a:lnTo>
                      <a:lnTo>
                        <a:pt x="206" y="13"/>
                      </a:lnTo>
                      <a:lnTo>
                        <a:pt x="218" y="4"/>
                      </a:lnTo>
                      <a:cubicBezTo>
                        <a:pt x="222" y="0"/>
                        <a:pt x="228" y="0"/>
                        <a:pt x="233" y="2"/>
                      </a:cubicBezTo>
                      <a:lnTo>
                        <a:pt x="246" y="7"/>
                      </a:lnTo>
                      <a:cubicBezTo>
                        <a:pt x="248" y="7"/>
                        <a:pt x="249" y="8"/>
                        <a:pt x="250" y="9"/>
                      </a:cubicBezTo>
                      <a:lnTo>
                        <a:pt x="261" y="17"/>
                      </a:lnTo>
                      <a:cubicBezTo>
                        <a:pt x="262" y="17"/>
                        <a:pt x="263" y="19"/>
                        <a:pt x="264" y="20"/>
                      </a:cubicBezTo>
                      <a:lnTo>
                        <a:pt x="273" y="32"/>
                      </a:lnTo>
                      <a:lnTo>
                        <a:pt x="270" y="29"/>
                      </a:lnTo>
                      <a:lnTo>
                        <a:pt x="281" y="37"/>
                      </a:lnTo>
                      <a:lnTo>
                        <a:pt x="276" y="34"/>
                      </a:lnTo>
                      <a:lnTo>
                        <a:pt x="289" y="38"/>
                      </a:lnTo>
                      <a:cubicBezTo>
                        <a:pt x="291" y="39"/>
                        <a:pt x="292" y="39"/>
                        <a:pt x="293" y="40"/>
                      </a:cubicBezTo>
                      <a:lnTo>
                        <a:pt x="305" y="48"/>
                      </a:lnTo>
                      <a:lnTo>
                        <a:pt x="303" y="47"/>
                      </a:lnTo>
                      <a:lnTo>
                        <a:pt x="315" y="52"/>
                      </a:lnTo>
                      <a:lnTo>
                        <a:pt x="323" y="54"/>
                      </a:lnTo>
                      <a:lnTo>
                        <a:pt x="319" y="54"/>
                      </a:lnTo>
                      <a:lnTo>
                        <a:pt x="327" y="55"/>
                      </a:lnTo>
                      <a:lnTo>
                        <a:pt x="341" y="58"/>
                      </a:lnTo>
                      <a:cubicBezTo>
                        <a:pt x="342" y="58"/>
                        <a:pt x="343" y="58"/>
                        <a:pt x="344" y="59"/>
                      </a:cubicBezTo>
                      <a:lnTo>
                        <a:pt x="356" y="64"/>
                      </a:lnTo>
                      <a:lnTo>
                        <a:pt x="353" y="63"/>
                      </a:lnTo>
                      <a:lnTo>
                        <a:pt x="365" y="66"/>
                      </a:lnTo>
                      <a:lnTo>
                        <a:pt x="436" y="75"/>
                      </a:lnTo>
                      <a:cubicBezTo>
                        <a:pt x="437" y="75"/>
                        <a:pt x="439" y="75"/>
                        <a:pt x="440" y="75"/>
                      </a:cubicBezTo>
                      <a:lnTo>
                        <a:pt x="455" y="80"/>
                      </a:lnTo>
                      <a:lnTo>
                        <a:pt x="461" y="82"/>
                      </a:lnTo>
                      <a:lnTo>
                        <a:pt x="465" y="83"/>
                      </a:lnTo>
                      <a:lnTo>
                        <a:pt x="443" y="98"/>
                      </a:lnTo>
                      <a:lnTo>
                        <a:pt x="443" y="97"/>
                      </a:lnTo>
                      <a:cubicBezTo>
                        <a:pt x="443" y="92"/>
                        <a:pt x="446" y="87"/>
                        <a:pt x="450" y="84"/>
                      </a:cubicBezTo>
                      <a:cubicBezTo>
                        <a:pt x="454" y="81"/>
                        <a:pt x="460" y="81"/>
                        <a:pt x="465" y="82"/>
                      </a:cubicBezTo>
                      <a:lnTo>
                        <a:pt x="471" y="84"/>
                      </a:lnTo>
                      <a:lnTo>
                        <a:pt x="482" y="87"/>
                      </a:lnTo>
                      <a:lnTo>
                        <a:pt x="493" y="90"/>
                      </a:lnTo>
                      <a:lnTo>
                        <a:pt x="497" y="91"/>
                      </a:lnTo>
                      <a:lnTo>
                        <a:pt x="502" y="94"/>
                      </a:lnTo>
                      <a:lnTo>
                        <a:pt x="499" y="93"/>
                      </a:lnTo>
                      <a:lnTo>
                        <a:pt x="510" y="95"/>
                      </a:lnTo>
                      <a:lnTo>
                        <a:pt x="524" y="97"/>
                      </a:lnTo>
                      <a:lnTo>
                        <a:pt x="544" y="99"/>
                      </a:lnTo>
                      <a:lnTo>
                        <a:pt x="566" y="102"/>
                      </a:lnTo>
                      <a:lnTo>
                        <a:pt x="578" y="103"/>
                      </a:lnTo>
                      <a:cubicBezTo>
                        <a:pt x="579" y="103"/>
                        <a:pt x="580" y="103"/>
                        <a:pt x="582" y="103"/>
                      </a:cubicBezTo>
                      <a:lnTo>
                        <a:pt x="597" y="108"/>
                      </a:lnTo>
                      <a:lnTo>
                        <a:pt x="605" y="112"/>
                      </a:lnTo>
                      <a:lnTo>
                        <a:pt x="601" y="111"/>
                      </a:lnTo>
                      <a:lnTo>
                        <a:pt x="607" y="112"/>
                      </a:lnTo>
                      <a:lnTo>
                        <a:pt x="620" y="115"/>
                      </a:lnTo>
                      <a:cubicBezTo>
                        <a:pt x="622" y="115"/>
                        <a:pt x="624" y="116"/>
                        <a:pt x="625" y="117"/>
                      </a:cubicBezTo>
                      <a:lnTo>
                        <a:pt x="637" y="125"/>
                      </a:lnTo>
                      <a:cubicBezTo>
                        <a:pt x="640" y="127"/>
                        <a:pt x="642" y="130"/>
                        <a:pt x="643" y="133"/>
                      </a:cubicBezTo>
                      <a:lnTo>
                        <a:pt x="646" y="141"/>
                      </a:lnTo>
                      <a:lnTo>
                        <a:pt x="651" y="152"/>
                      </a:lnTo>
                      <a:lnTo>
                        <a:pt x="656" y="176"/>
                      </a:lnTo>
                      <a:cubicBezTo>
                        <a:pt x="657" y="178"/>
                        <a:pt x="657" y="180"/>
                        <a:pt x="656" y="182"/>
                      </a:cubicBezTo>
                      <a:lnTo>
                        <a:pt x="652" y="210"/>
                      </a:lnTo>
                      <a:cubicBezTo>
                        <a:pt x="652" y="211"/>
                        <a:pt x="652" y="211"/>
                        <a:pt x="652" y="212"/>
                      </a:cubicBezTo>
                      <a:lnTo>
                        <a:pt x="647" y="228"/>
                      </a:lnTo>
                      <a:lnTo>
                        <a:pt x="644" y="238"/>
                      </a:lnTo>
                      <a:lnTo>
                        <a:pt x="644" y="235"/>
                      </a:lnTo>
                      <a:lnTo>
                        <a:pt x="640" y="259"/>
                      </a:lnTo>
                      <a:lnTo>
                        <a:pt x="640" y="256"/>
                      </a:lnTo>
                      <a:lnTo>
                        <a:pt x="640" y="288"/>
                      </a:lnTo>
                      <a:lnTo>
                        <a:pt x="641" y="307"/>
                      </a:lnTo>
                      <a:lnTo>
                        <a:pt x="644" y="322"/>
                      </a:lnTo>
                      <a:lnTo>
                        <a:pt x="648" y="344"/>
                      </a:lnTo>
                      <a:cubicBezTo>
                        <a:pt x="648" y="345"/>
                        <a:pt x="649" y="346"/>
                        <a:pt x="648" y="348"/>
                      </a:cubicBezTo>
                      <a:lnTo>
                        <a:pt x="644" y="409"/>
                      </a:lnTo>
                      <a:lnTo>
                        <a:pt x="640" y="481"/>
                      </a:lnTo>
                      <a:cubicBezTo>
                        <a:pt x="640" y="482"/>
                        <a:pt x="640" y="483"/>
                        <a:pt x="640" y="484"/>
                      </a:cubicBezTo>
                      <a:lnTo>
                        <a:pt x="639" y="489"/>
                      </a:lnTo>
                      <a:lnTo>
                        <a:pt x="637" y="498"/>
                      </a:lnTo>
                      <a:lnTo>
                        <a:pt x="633" y="508"/>
                      </a:lnTo>
                      <a:lnTo>
                        <a:pt x="632" y="514"/>
                      </a:lnTo>
                      <a:cubicBezTo>
                        <a:pt x="631" y="515"/>
                        <a:pt x="631" y="516"/>
                        <a:pt x="630" y="517"/>
                      </a:cubicBezTo>
                      <a:lnTo>
                        <a:pt x="622" y="529"/>
                      </a:lnTo>
                      <a:cubicBezTo>
                        <a:pt x="620" y="532"/>
                        <a:pt x="617" y="534"/>
                        <a:pt x="614" y="535"/>
                      </a:cubicBezTo>
                      <a:lnTo>
                        <a:pt x="599" y="541"/>
                      </a:lnTo>
                      <a:cubicBezTo>
                        <a:pt x="598" y="542"/>
                        <a:pt x="597" y="542"/>
                        <a:pt x="596" y="542"/>
                      </a:cubicBezTo>
                      <a:lnTo>
                        <a:pt x="590" y="543"/>
                      </a:lnTo>
                      <a:lnTo>
                        <a:pt x="593" y="543"/>
                      </a:lnTo>
                      <a:lnTo>
                        <a:pt x="590" y="544"/>
                      </a:lnTo>
                      <a:cubicBezTo>
                        <a:pt x="588" y="544"/>
                        <a:pt x="586" y="545"/>
                        <a:pt x="584" y="544"/>
                      </a:cubicBezTo>
                      <a:lnTo>
                        <a:pt x="539" y="543"/>
                      </a:lnTo>
                      <a:lnTo>
                        <a:pt x="494" y="540"/>
                      </a:lnTo>
                      <a:cubicBezTo>
                        <a:pt x="493" y="540"/>
                        <a:pt x="492" y="540"/>
                        <a:pt x="491" y="540"/>
                      </a:cubicBezTo>
                      <a:lnTo>
                        <a:pt x="466" y="532"/>
                      </a:lnTo>
                      <a:lnTo>
                        <a:pt x="447" y="528"/>
                      </a:lnTo>
                      <a:lnTo>
                        <a:pt x="450" y="528"/>
                      </a:lnTo>
                      <a:lnTo>
                        <a:pt x="373" y="524"/>
                      </a:lnTo>
                      <a:lnTo>
                        <a:pt x="357" y="523"/>
                      </a:lnTo>
                      <a:lnTo>
                        <a:pt x="338" y="521"/>
                      </a:lnTo>
                      <a:lnTo>
                        <a:pt x="318" y="518"/>
                      </a:lnTo>
                      <a:lnTo>
                        <a:pt x="302" y="516"/>
                      </a:lnTo>
                      <a:cubicBezTo>
                        <a:pt x="302" y="516"/>
                        <a:pt x="301" y="516"/>
                        <a:pt x="300" y="516"/>
                      </a:cubicBezTo>
                      <a:lnTo>
                        <a:pt x="260" y="504"/>
                      </a:lnTo>
                      <a:lnTo>
                        <a:pt x="223" y="492"/>
                      </a:lnTo>
                      <a:lnTo>
                        <a:pt x="211" y="488"/>
                      </a:lnTo>
                      <a:lnTo>
                        <a:pt x="208" y="487"/>
                      </a:lnTo>
                      <a:cubicBezTo>
                        <a:pt x="200" y="484"/>
                        <a:pt x="196" y="475"/>
                        <a:pt x="198" y="467"/>
                      </a:cubicBezTo>
                      <a:cubicBezTo>
                        <a:pt x="201" y="459"/>
                        <a:pt x="209" y="454"/>
                        <a:pt x="217" y="456"/>
                      </a:cubicBezTo>
                      <a:lnTo>
                        <a:pt x="221" y="457"/>
                      </a:lnTo>
                      <a:cubicBezTo>
                        <a:pt x="224" y="458"/>
                        <a:pt x="227" y="459"/>
                        <a:pt x="229" y="461"/>
                      </a:cubicBezTo>
                      <a:lnTo>
                        <a:pt x="231" y="463"/>
                      </a:lnTo>
                      <a:cubicBezTo>
                        <a:pt x="236" y="468"/>
                        <a:pt x="237" y="477"/>
                        <a:pt x="233" y="483"/>
                      </a:cubicBezTo>
                      <a:cubicBezTo>
                        <a:pt x="229" y="489"/>
                        <a:pt x="221" y="492"/>
                        <a:pt x="214" y="490"/>
                      </a:cubicBezTo>
                      <a:lnTo>
                        <a:pt x="208" y="488"/>
                      </a:lnTo>
                      <a:lnTo>
                        <a:pt x="195" y="484"/>
                      </a:lnTo>
                      <a:lnTo>
                        <a:pt x="169" y="475"/>
                      </a:lnTo>
                      <a:lnTo>
                        <a:pt x="155" y="471"/>
                      </a:lnTo>
                      <a:lnTo>
                        <a:pt x="129" y="463"/>
                      </a:lnTo>
                      <a:lnTo>
                        <a:pt x="117" y="459"/>
                      </a:lnTo>
                      <a:cubicBezTo>
                        <a:pt x="116" y="458"/>
                        <a:pt x="115" y="458"/>
                        <a:pt x="114" y="457"/>
                      </a:cubicBezTo>
                      <a:lnTo>
                        <a:pt x="102" y="449"/>
                      </a:lnTo>
                      <a:lnTo>
                        <a:pt x="105" y="450"/>
                      </a:lnTo>
                      <a:lnTo>
                        <a:pt x="100" y="448"/>
                      </a:lnTo>
                      <a:lnTo>
                        <a:pt x="90" y="446"/>
                      </a:lnTo>
                      <a:lnTo>
                        <a:pt x="77" y="442"/>
                      </a:lnTo>
                      <a:lnTo>
                        <a:pt x="68" y="438"/>
                      </a:lnTo>
                      <a:lnTo>
                        <a:pt x="56" y="435"/>
                      </a:lnTo>
                      <a:lnTo>
                        <a:pt x="44" y="431"/>
                      </a:lnTo>
                      <a:cubicBezTo>
                        <a:pt x="40" y="429"/>
                        <a:pt x="36" y="425"/>
                        <a:pt x="34" y="421"/>
                      </a:cubicBezTo>
                      <a:lnTo>
                        <a:pt x="31" y="412"/>
                      </a:lnTo>
                      <a:lnTo>
                        <a:pt x="30" y="406"/>
                      </a:lnTo>
                      <a:lnTo>
                        <a:pt x="59" y="411"/>
                      </a:lnTo>
                      <a:lnTo>
                        <a:pt x="57" y="414"/>
                      </a:lnTo>
                      <a:cubicBezTo>
                        <a:pt x="54" y="418"/>
                        <a:pt x="51" y="420"/>
                        <a:pt x="46" y="421"/>
                      </a:cubicBezTo>
                      <a:cubicBezTo>
                        <a:pt x="42" y="422"/>
                        <a:pt x="38" y="421"/>
                        <a:pt x="34" y="419"/>
                      </a:cubicBezTo>
                      <a:lnTo>
                        <a:pt x="24" y="412"/>
                      </a:lnTo>
                      <a:cubicBezTo>
                        <a:pt x="21" y="410"/>
                        <a:pt x="19" y="407"/>
                        <a:pt x="18" y="404"/>
                      </a:cubicBezTo>
                      <a:lnTo>
                        <a:pt x="14" y="392"/>
                      </a:lnTo>
                      <a:lnTo>
                        <a:pt x="15" y="394"/>
                      </a:lnTo>
                      <a:lnTo>
                        <a:pt x="10" y="385"/>
                      </a:lnTo>
                      <a:lnTo>
                        <a:pt x="8" y="381"/>
                      </a:lnTo>
                      <a:lnTo>
                        <a:pt x="34" y="385"/>
                      </a:lnTo>
                      <a:lnTo>
                        <a:pt x="33" y="386"/>
                      </a:lnTo>
                      <a:cubicBezTo>
                        <a:pt x="30" y="389"/>
                        <a:pt x="26" y="390"/>
                        <a:pt x="21" y="390"/>
                      </a:cubicBezTo>
                      <a:lnTo>
                        <a:pt x="20" y="390"/>
                      </a:lnTo>
                      <a:cubicBezTo>
                        <a:pt x="13" y="390"/>
                        <a:pt x="7" y="385"/>
                        <a:pt x="5" y="378"/>
                      </a:cubicBezTo>
                      <a:lnTo>
                        <a:pt x="4" y="374"/>
                      </a:lnTo>
                      <a:lnTo>
                        <a:pt x="1" y="368"/>
                      </a:lnTo>
                      <a:cubicBezTo>
                        <a:pt x="1" y="366"/>
                        <a:pt x="0" y="364"/>
                        <a:pt x="1" y="361"/>
                      </a:cubicBezTo>
                      <a:lnTo>
                        <a:pt x="3" y="332"/>
                      </a:lnTo>
                      <a:cubicBezTo>
                        <a:pt x="3" y="331"/>
                        <a:pt x="3" y="330"/>
                        <a:pt x="3" y="330"/>
                      </a:cubicBezTo>
                      <a:lnTo>
                        <a:pt x="6" y="318"/>
                      </a:lnTo>
                      <a:cubicBezTo>
                        <a:pt x="6" y="316"/>
                        <a:pt x="7" y="314"/>
                        <a:pt x="8" y="313"/>
                      </a:cubicBezTo>
                      <a:lnTo>
                        <a:pt x="16" y="301"/>
                      </a:lnTo>
                      <a:cubicBezTo>
                        <a:pt x="17" y="299"/>
                        <a:pt x="19" y="297"/>
                        <a:pt x="21" y="296"/>
                      </a:cubicBezTo>
                      <a:lnTo>
                        <a:pt x="33" y="288"/>
                      </a:lnTo>
                      <a:lnTo>
                        <a:pt x="29" y="292"/>
                      </a:lnTo>
                      <a:lnTo>
                        <a:pt x="38" y="280"/>
                      </a:lnTo>
                      <a:lnTo>
                        <a:pt x="44" y="269"/>
                      </a:lnTo>
                      <a:lnTo>
                        <a:pt x="42" y="272"/>
                      </a:lnTo>
                      <a:lnTo>
                        <a:pt x="45" y="263"/>
                      </a:lnTo>
                      <a:cubicBezTo>
                        <a:pt x="46" y="263"/>
                        <a:pt x="46" y="262"/>
                        <a:pt x="46" y="261"/>
                      </a:cubicBezTo>
                      <a:lnTo>
                        <a:pt x="48" y="257"/>
                      </a:lnTo>
                      <a:lnTo>
                        <a:pt x="50" y="253"/>
                      </a:lnTo>
                      <a:lnTo>
                        <a:pt x="56" y="244"/>
                      </a:lnTo>
                      <a:lnTo>
                        <a:pt x="54" y="247"/>
                      </a:lnTo>
                      <a:lnTo>
                        <a:pt x="58" y="235"/>
                      </a:lnTo>
                      <a:cubicBezTo>
                        <a:pt x="60" y="229"/>
                        <a:pt x="67" y="224"/>
                        <a:pt x="73" y="224"/>
                      </a:cubicBezTo>
                      <a:lnTo>
                        <a:pt x="75" y="224"/>
                      </a:lnTo>
                      <a:lnTo>
                        <a:pt x="64" y="229"/>
                      </a:lnTo>
                      <a:lnTo>
                        <a:pt x="68" y="225"/>
                      </a:lnTo>
                      <a:lnTo>
                        <a:pt x="67" y="227"/>
                      </a:lnTo>
                      <a:lnTo>
                        <a:pt x="73" y="219"/>
                      </a:lnTo>
                      <a:lnTo>
                        <a:pt x="70" y="223"/>
                      </a:lnTo>
                      <a:lnTo>
                        <a:pt x="74" y="211"/>
                      </a:lnTo>
                      <a:cubicBezTo>
                        <a:pt x="75" y="210"/>
                        <a:pt x="75" y="209"/>
                        <a:pt x="76" y="208"/>
                      </a:cubicBezTo>
                      <a:lnTo>
                        <a:pt x="79" y="203"/>
                      </a:lnTo>
                      <a:lnTo>
                        <a:pt x="88" y="191"/>
                      </a:lnTo>
                      <a:lnTo>
                        <a:pt x="95" y="179"/>
                      </a:lnTo>
                      <a:lnTo>
                        <a:pt x="102" y="170"/>
                      </a:lnTo>
                      <a:lnTo>
                        <a:pt x="109" y="159"/>
                      </a:lnTo>
                      <a:lnTo>
                        <a:pt x="107" y="162"/>
                      </a:lnTo>
                      <a:lnTo>
                        <a:pt x="110" y="153"/>
                      </a:lnTo>
                      <a:cubicBezTo>
                        <a:pt x="111" y="153"/>
                        <a:pt x="111" y="152"/>
                        <a:pt x="111" y="151"/>
                      </a:cubicBezTo>
                      <a:lnTo>
                        <a:pt x="113" y="147"/>
                      </a:lnTo>
                      <a:cubicBezTo>
                        <a:pt x="114" y="146"/>
                        <a:pt x="114" y="146"/>
                        <a:pt x="115" y="145"/>
                      </a:cubicBezTo>
                      <a:lnTo>
                        <a:pt x="118" y="141"/>
                      </a:lnTo>
                      <a:cubicBezTo>
                        <a:pt x="118" y="140"/>
                        <a:pt x="119" y="140"/>
                        <a:pt x="119" y="139"/>
                      </a:cubicBezTo>
                      <a:lnTo>
                        <a:pt x="127" y="131"/>
                      </a:lnTo>
                      <a:lnTo>
                        <a:pt x="123" y="139"/>
                      </a:lnTo>
                      <a:lnTo>
                        <a:pt x="126" y="127"/>
                      </a:lnTo>
                      <a:cubicBezTo>
                        <a:pt x="126" y="126"/>
                        <a:pt x="126" y="125"/>
                        <a:pt x="127" y="124"/>
                      </a:cubicBezTo>
                      <a:lnTo>
                        <a:pt x="132" y="112"/>
                      </a:lnTo>
                      <a:cubicBezTo>
                        <a:pt x="132" y="111"/>
                        <a:pt x="133" y="110"/>
                        <a:pt x="133" y="110"/>
                      </a:cubicBezTo>
                      <a:lnTo>
                        <a:pt x="141" y="98"/>
                      </a:lnTo>
                      <a:lnTo>
                        <a:pt x="140" y="100"/>
                      </a:lnTo>
                      <a:lnTo>
                        <a:pt x="144" y="91"/>
                      </a:lnTo>
                      <a:lnTo>
                        <a:pt x="146" y="86"/>
                      </a:lnTo>
                      <a:lnTo>
                        <a:pt x="168" y="108"/>
                      </a:lnTo>
                      <a:lnTo>
                        <a:pt x="166" y="109"/>
                      </a:lnTo>
                      <a:lnTo>
                        <a:pt x="170" y="106"/>
                      </a:lnTo>
                      <a:lnTo>
                        <a:pt x="169" y="107"/>
                      </a:lnTo>
                      <a:cubicBezTo>
                        <a:pt x="163" y="113"/>
                        <a:pt x="153" y="113"/>
                        <a:pt x="147" y="108"/>
                      </a:cubicBezTo>
                      <a:cubicBezTo>
                        <a:pt x="141" y="102"/>
                        <a:pt x="140" y="93"/>
                        <a:pt x="145" y="86"/>
                      </a:cubicBezTo>
                      <a:lnTo>
                        <a:pt x="148" y="82"/>
                      </a:lnTo>
                      <a:lnTo>
                        <a:pt x="153" y="73"/>
                      </a:lnTo>
                      <a:lnTo>
                        <a:pt x="151" y="79"/>
                      </a:lnTo>
                      <a:lnTo>
                        <a:pt x="155" y="55"/>
                      </a:lnTo>
                      <a:close/>
                      <a:moveTo>
                        <a:pt x="182" y="84"/>
                      </a:moveTo>
                      <a:cubicBezTo>
                        <a:pt x="182" y="86"/>
                        <a:pt x="181" y="88"/>
                        <a:pt x="180" y="90"/>
                      </a:cubicBezTo>
                      <a:lnTo>
                        <a:pt x="173" y="101"/>
                      </a:lnTo>
                      <a:lnTo>
                        <a:pt x="170" y="105"/>
                      </a:lnTo>
                      <a:lnTo>
                        <a:pt x="146" y="84"/>
                      </a:lnTo>
                      <a:lnTo>
                        <a:pt x="147" y="83"/>
                      </a:lnTo>
                      <a:cubicBezTo>
                        <a:pt x="148" y="82"/>
                        <a:pt x="150" y="81"/>
                        <a:pt x="151" y="80"/>
                      </a:cubicBezTo>
                      <a:lnTo>
                        <a:pt x="153" y="79"/>
                      </a:lnTo>
                      <a:cubicBezTo>
                        <a:pt x="159" y="76"/>
                        <a:pt x="167" y="77"/>
                        <a:pt x="172" y="82"/>
                      </a:cubicBezTo>
                      <a:cubicBezTo>
                        <a:pt x="177" y="87"/>
                        <a:pt x="178" y="94"/>
                        <a:pt x="175" y="101"/>
                      </a:cubicBezTo>
                      <a:lnTo>
                        <a:pt x="173" y="104"/>
                      </a:lnTo>
                      <a:lnTo>
                        <a:pt x="169" y="113"/>
                      </a:lnTo>
                      <a:cubicBezTo>
                        <a:pt x="169" y="114"/>
                        <a:pt x="168" y="115"/>
                        <a:pt x="168" y="115"/>
                      </a:cubicBezTo>
                      <a:lnTo>
                        <a:pt x="160" y="127"/>
                      </a:lnTo>
                      <a:lnTo>
                        <a:pt x="161" y="125"/>
                      </a:lnTo>
                      <a:lnTo>
                        <a:pt x="156" y="137"/>
                      </a:lnTo>
                      <a:lnTo>
                        <a:pt x="157" y="134"/>
                      </a:lnTo>
                      <a:lnTo>
                        <a:pt x="154" y="146"/>
                      </a:lnTo>
                      <a:cubicBezTo>
                        <a:pt x="153" y="149"/>
                        <a:pt x="152" y="152"/>
                        <a:pt x="150" y="154"/>
                      </a:cubicBezTo>
                      <a:lnTo>
                        <a:pt x="142" y="162"/>
                      </a:lnTo>
                      <a:lnTo>
                        <a:pt x="143" y="160"/>
                      </a:lnTo>
                      <a:lnTo>
                        <a:pt x="140" y="164"/>
                      </a:lnTo>
                      <a:lnTo>
                        <a:pt x="142" y="162"/>
                      </a:lnTo>
                      <a:lnTo>
                        <a:pt x="140" y="166"/>
                      </a:lnTo>
                      <a:lnTo>
                        <a:pt x="141" y="164"/>
                      </a:lnTo>
                      <a:lnTo>
                        <a:pt x="138" y="173"/>
                      </a:lnTo>
                      <a:cubicBezTo>
                        <a:pt x="137" y="174"/>
                        <a:pt x="137" y="175"/>
                        <a:pt x="136" y="176"/>
                      </a:cubicBezTo>
                      <a:lnTo>
                        <a:pt x="127" y="189"/>
                      </a:lnTo>
                      <a:lnTo>
                        <a:pt x="122" y="196"/>
                      </a:lnTo>
                      <a:lnTo>
                        <a:pt x="113" y="210"/>
                      </a:lnTo>
                      <a:lnTo>
                        <a:pt x="106" y="220"/>
                      </a:lnTo>
                      <a:lnTo>
                        <a:pt x="103" y="225"/>
                      </a:lnTo>
                      <a:lnTo>
                        <a:pt x="105" y="222"/>
                      </a:lnTo>
                      <a:lnTo>
                        <a:pt x="101" y="234"/>
                      </a:lnTo>
                      <a:cubicBezTo>
                        <a:pt x="100" y="235"/>
                        <a:pt x="99" y="237"/>
                        <a:pt x="98" y="238"/>
                      </a:cubicBezTo>
                      <a:lnTo>
                        <a:pt x="92" y="246"/>
                      </a:lnTo>
                      <a:cubicBezTo>
                        <a:pt x="92" y="247"/>
                        <a:pt x="91" y="247"/>
                        <a:pt x="91" y="248"/>
                      </a:cubicBezTo>
                      <a:lnTo>
                        <a:pt x="87" y="252"/>
                      </a:lnTo>
                      <a:cubicBezTo>
                        <a:pt x="84" y="255"/>
                        <a:pt x="80" y="256"/>
                        <a:pt x="75" y="256"/>
                      </a:cubicBezTo>
                      <a:lnTo>
                        <a:pt x="73" y="256"/>
                      </a:lnTo>
                      <a:lnTo>
                        <a:pt x="89" y="246"/>
                      </a:lnTo>
                      <a:lnTo>
                        <a:pt x="85" y="258"/>
                      </a:lnTo>
                      <a:cubicBezTo>
                        <a:pt x="84" y="259"/>
                        <a:pt x="84" y="260"/>
                        <a:pt x="83" y="261"/>
                      </a:cubicBezTo>
                      <a:lnTo>
                        <a:pt x="79" y="268"/>
                      </a:lnTo>
                      <a:lnTo>
                        <a:pt x="77" y="272"/>
                      </a:lnTo>
                      <a:lnTo>
                        <a:pt x="75" y="276"/>
                      </a:lnTo>
                      <a:lnTo>
                        <a:pt x="76" y="274"/>
                      </a:lnTo>
                      <a:lnTo>
                        <a:pt x="73" y="283"/>
                      </a:lnTo>
                      <a:cubicBezTo>
                        <a:pt x="72" y="284"/>
                        <a:pt x="72" y="285"/>
                        <a:pt x="71" y="286"/>
                      </a:cubicBezTo>
                      <a:lnTo>
                        <a:pt x="63" y="299"/>
                      </a:lnTo>
                      <a:lnTo>
                        <a:pt x="54" y="311"/>
                      </a:lnTo>
                      <a:cubicBezTo>
                        <a:pt x="53" y="313"/>
                        <a:pt x="52" y="314"/>
                        <a:pt x="50" y="315"/>
                      </a:cubicBezTo>
                      <a:lnTo>
                        <a:pt x="38" y="323"/>
                      </a:lnTo>
                      <a:lnTo>
                        <a:pt x="43" y="318"/>
                      </a:lnTo>
                      <a:lnTo>
                        <a:pt x="35" y="330"/>
                      </a:lnTo>
                      <a:lnTo>
                        <a:pt x="37" y="325"/>
                      </a:lnTo>
                      <a:lnTo>
                        <a:pt x="34" y="337"/>
                      </a:lnTo>
                      <a:lnTo>
                        <a:pt x="34" y="335"/>
                      </a:lnTo>
                      <a:lnTo>
                        <a:pt x="32" y="364"/>
                      </a:lnTo>
                      <a:lnTo>
                        <a:pt x="31" y="357"/>
                      </a:lnTo>
                      <a:lnTo>
                        <a:pt x="35" y="367"/>
                      </a:lnTo>
                      <a:lnTo>
                        <a:pt x="36" y="371"/>
                      </a:lnTo>
                      <a:lnTo>
                        <a:pt x="20" y="358"/>
                      </a:lnTo>
                      <a:lnTo>
                        <a:pt x="21" y="358"/>
                      </a:lnTo>
                      <a:lnTo>
                        <a:pt x="10" y="363"/>
                      </a:lnTo>
                      <a:lnTo>
                        <a:pt x="11" y="362"/>
                      </a:lnTo>
                      <a:cubicBezTo>
                        <a:pt x="15" y="359"/>
                        <a:pt x="20" y="357"/>
                        <a:pt x="25" y="358"/>
                      </a:cubicBezTo>
                      <a:cubicBezTo>
                        <a:pt x="30" y="358"/>
                        <a:pt x="34" y="362"/>
                        <a:pt x="37" y="366"/>
                      </a:cubicBezTo>
                      <a:lnTo>
                        <a:pt x="38" y="370"/>
                      </a:lnTo>
                      <a:lnTo>
                        <a:pt x="43" y="379"/>
                      </a:lnTo>
                      <a:cubicBezTo>
                        <a:pt x="44" y="380"/>
                        <a:pt x="44" y="380"/>
                        <a:pt x="45" y="381"/>
                      </a:cubicBezTo>
                      <a:lnTo>
                        <a:pt x="49" y="393"/>
                      </a:lnTo>
                      <a:lnTo>
                        <a:pt x="43" y="385"/>
                      </a:lnTo>
                      <a:lnTo>
                        <a:pt x="53" y="392"/>
                      </a:lnTo>
                      <a:lnTo>
                        <a:pt x="30" y="397"/>
                      </a:lnTo>
                      <a:lnTo>
                        <a:pt x="32" y="394"/>
                      </a:lnTo>
                      <a:cubicBezTo>
                        <a:pt x="36" y="388"/>
                        <a:pt x="42" y="386"/>
                        <a:pt x="48" y="387"/>
                      </a:cubicBezTo>
                      <a:cubicBezTo>
                        <a:pt x="54" y="388"/>
                        <a:pt x="59" y="392"/>
                        <a:pt x="61" y="399"/>
                      </a:cubicBezTo>
                      <a:lnTo>
                        <a:pt x="62" y="401"/>
                      </a:lnTo>
                      <a:lnTo>
                        <a:pt x="65" y="410"/>
                      </a:lnTo>
                      <a:lnTo>
                        <a:pt x="55" y="400"/>
                      </a:lnTo>
                      <a:lnTo>
                        <a:pt x="67" y="404"/>
                      </a:lnTo>
                      <a:lnTo>
                        <a:pt x="79" y="408"/>
                      </a:lnTo>
                      <a:lnTo>
                        <a:pt x="86" y="411"/>
                      </a:lnTo>
                      <a:lnTo>
                        <a:pt x="99" y="415"/>
                      </a:lnTo>
                      <a:lnTo>
                        <a:pt x="111" y="419"/>
                      </a:lnTo>
                      <a:lnTo>
                        <a:pt x="116" y="421"/>
                      </a:lnTo>
                      <a:cubicBezTo>
                        <a:pt x="117" y="421"/>
                        <a:pt x="118" y="422"/>
                        <a:pt x="119" y="422"/>
                      </a:cubicBezTo>
                      <a:lnTo>
                        <a:pt x="131" y="430"/>
                      </a:lnTo>
                      <a:lnTo>
                        <a:pt x="128" y="428"/>
                      </a:lnTo>
                      <a:lnTo>
                        <a:pt x="140" y="432"/>
                      </a:lnTo>
                      <a:lnTo>
                        <a:pt x="162" y="440"/>
                      </a:lnTo>
                      <a:lnTo>
                        <a:pt x="180" y="444"/>
                      </a:lnTo>
                      <a:lnTo>
                        <a:pt x="204" y="453"/>
                      </a:lnTo>
                      <a:lnTo>
                        <a:pt x="219" y="457"/>
                      </a:lnTo>
                      <a:lnTo>
                        <a:pt x="225" y="459"/>
                      </a:lnTo>
                      <a:lnTo>
                        <a:pt x="208" y="486"/>
                      </a:lnTo>
                      <a:lnTo>
                        <a:pt x="206" y="484"/>
                      </a:lnTo>
                      <a:lnTo>
                        <a:pt x="214" y="488"/>
                      </a:lnTo>
                      <a:lnTo>
                        <a:pt x="210" y="487"/>
                      </a:lnTo>
                      <a:lnTo>
                        <a:pt x="219" y="456"/>
                      </a:lnTo>
                      <a:lnTo>
                        <a:pt x="222" y="457"/>
                      </a:lnTo>
                      <a:lnTo>
                        <a:pt x="232" y="461"/>
                      </a:lnTo>
                      <a:lnTo>
                        <a:pt x="269" y="473"/>
                      </a:lnTo>
                      <a:lnTo>
                        <a:pt x="309" y="485"/>
                      </a:lnTo>
                      <a:lnTo>
                        <a:pt x="306" y="485"/>
                      </a:lnTo>
                      <a:lnTo>
                        <a:pt x="323" y="487"/>
                      </a:lnTo>
                      <a:lnTo>
                        <a:pt x="341" y="490"/>
                      </a:lnTo>
                      <a:lnTo>
                        <a:pt x="360" y="492"/>
                      </a:lnTo>
                      <a:lnTo>
                        <a:pt x="374" y="492"/>
                      </a:lnTo>
                      <a:lnTo>
                        <a:pt x="451" y="496"/>
                      </a:lnTo>
                      <a:cubicBezTo>
                        <a:pt x="452" y="497"/>
                        <a:pt x="453" y="497"/>
                        <a:pt x="454" y="497"/>
                      </a:cubicBezTo>
                      <a:lnTo>
                        <a:pt x="475" y="501"/>
                      </a:lnTo>
                      <a:lnTo>
                        <a:pt x="500" y="509"/>
                      </a:lnTo>
                      <a:lnTo>
                        <a:pt x="497" y="509"/>
                      </a:lnTo>
                      <a:lnTo>
                        <a:pt x="540" y="511"/>
                      </a:lnTo>
                      <a:lnTo>
                        <a:pt x="585" y="512"/>
                      </a:lnTo>
                      <a:lnTo>
                        <a:pt x="579" y="513"/>
                      </a:lnTo>
                      <a:lnTo>
                        <a:pt x="582" y="512"/>
                      </a:lnTo>
                      <a:cubicBezTo>
                        <a:pt x="583" y="512"/>
                        <a:pt x="584" y="512"/>
                        <a:pt x="585" y="512"/>
                      </a:cubicBezTo>
                      <a:lnTo>
                        <a:pt x="591" y="511"/>
                      </a:lnTo>
                      <a:lnTo>
                        <a:pt x="588" y="512"/>
                      </a:lnTo>
                      <a:lnTo>
                        <a:pt x="603" y="506"/>
                      </a:lnTo>
                      <a:lnTo>
                        <a:pt x="595" y="512"/>
                      </a:lnTo>
                      <a:lnTo>
                        <a:pt x="603" y="500"/>
                      </a:lnTo>
                      <a:lnTo>
                        <a:pt x="601" y="503"/>
                      </a:lnTo>
                      <a:lnTo>
                        <a:pt x="603" y="497"/>
                      </a:lnTo>
                      <a:lnTo>
                        <a:pt x="606" y="491"/>
                      </a:lnTo>
                      <a:lnTo>
                        <a:pt x="608" y="482"/>
                      </a:lnTo>
                      <a:lnTo>
                        <a:pt x="609" y="477"/>
                      </a:lnTo>
                      <a:lnTo>
                        <a:pt x="608" y="480"/>
                      </a:lnTo>
                      <a:lnTo>
                        <a:pt x="613" y="406"/>
                      </a:lnTo>
                      <a:lnTo>
                        <a:pt x="617" y="345"/>
                      </a:lnTo>
                      <a:lnTo>
                        <a:pt x="617" y="349"/>
                      </a:lnTo>
                      <a:lnTo>
                        <a:pt x="613" y="327"/>
                      </a:lnTo>
                      <a:lnTo>
                        <a:pt x="609" y="308"/>
                      </a:lnTo>
                      <a:lnTo>
                        <a:pt x="608" y="288"/>
                      </a:lnTo>
                      <a:lnTo>
                        <a:pt x="608" y="256"/>
                      </a:lnTo>
                      <a:cubicBezTo>
                        <a:pt x="608" y="256"/>
                        <a:pt x="609" y="255"/>
                        <a:pt x="609" y="254"/>
                      </a:cubicBezTo>
                      <a:lnTo>
                        <a:pt x="613" y="230"/>
                      </a:lnTo>
                      <a:cubicBezTo>
                        <a:pt x="613" y="229"/>
                        <a:pt x="613" y="228"/>
                        <a:pt x="613" y="227"/>
                      </a:cubicBezTo>
                      <a:lnTo>
                        <a:pt x="616" y="219"/>
                      </a:lnTo>
                      <a:lnTo>
                        <a:pt x="621" y="203"/>
                      </a:lnTo>
                      <a:lnTo>
                        <a:pt x="621" y="205"/>
                      </a:lnTo>
                      <a:lnTo>
                        <a:pt x="625" y="177"/>
                      </a:lnTo>
                      <a:lnTo>
                        <a:pt x="625" y="183"/>
                      </a:lnTo>
                      <a:lnTo>
                        <a:pt x="620" y="163"/>
                      </a:lnTo>
                      <a:lnTo>
                        <a:pt x="616" y="152"/>
                      </a:lnTo>
                      <a:lnTo>
                        <a:pt x="613" y="144"/>
                      </a:lnTo>
                      <a:lnTo>
                        <a:pt x="620" y="152"/>
                      </a:lnTo>
                      <a:lnTo>
                        <a:pt x="608" y="144"/>
                      </a:lnTo>
                      <a:lnTo>
                        <a:pt x="613" y="146"/>
                      </a:lnTo>
                      <a:lnTo>
                        <a:pt x="602" y="143"/>
                      </a:lnTo>
                      <a:lnTo>
                        <a:pt x="596" y="142"/>
                      </a:lnTo>
                      <a:cubicBezTo>
                        <a:pt x="595" y="142"/>
                        <a:pt x="593" y="142"/>
                        <a:pt x="592" y="141"/>
                      </a:cubicBezTo>
                      <a:lnTo>
                        <a:pt x="586" y="139"/>
                      </a:lnTo>
                      <a:lnTo>
                        <a:pt x="571" y="134"/>
                      </a:lnTo>
                      <a:lnTo>
                        <a:pt x="575" y="134"/>
                      </a:lnTo>
                      <a:lnTo>
                        <a:pt x="561" y="133"/>
                      </a:lnTo>
                      <a:lnTo>
                        <a:pt x="541" y="130"/>
                      </a:lnTo>
                      <a:lnTo>
                        <a:pt x="519" y="128"/>
                      </a:lnTo>
                      <a:lnTo>
                        <a:pt x="505" y="126"/>
                      </a:lnTo>
                      <a:lnTo>
                        <a:pt x="494" y="124"/>
                      </a:lnTo>
                      <a:cubicBezTo>
                        <a:pt x="493" y="124"/>
                        <a:pt x="492" y="124"/>
                        <a:pt x="491" y="123"/>
                      </a:cubicBezTo>
                      <a:lnTo>
                        <a:pt x="486" y="122"/>
                      </a:lnTo>
                      <a:lnTo>
                        <a:pt x="484" y="121"/>
                      </a:lnTo>
                      <a:lnTo>
                        <a:pt x="475" y="118"/>
                      </a:lnTo>
                      <a:lnTo>
                        <a:pt x="460" y="115"/>
                      </a:lnTo>
                      <a:lnTo>
                        <a:pt x="454" y="113"/>
                      </a:lnTo>
                      <a:lnTo>
                        <a:pt x="475" y="97"/>
                      </a:lnTo>
                      <a:lnTo>
                        <a:pt x="475" y="98"/>
                      </a:lnTo>
                      <a:cubicBezTo>
                        <a:pt x="475" y="104"/>
                        <a:pt x="473" y="108"/>
                        <a:pt x="469" y="111"/>
                      </a:cubicBezTo>
                      <a:cubicBezTo>
                        <a:pt x="465" y="114"/>
                        <a:pt x="459" y="115"/>
                        <a:pt x="454" y="114"/>
                      </a:cubicBezTo>
                      <a:lnTo>
                        <a:pt x="452" y="113"/>
                      </a:lnTo>
                      <a:lnTo>
                        <a:pt x="444" y="111"/>
                      </a:lnTo>
                      <a:lnTo>
                        <a:pt x="429" y="106"/>
                      </a:lnTo>
                      <a:lnTo>
                        <a:pt x="433" y="106"/>
                      </a:lnTo>
                      <a:lnTo>
                        <a:pt x="358" y="97"/>
                      </a:lnTo>
                      <a:lnTo>
                        <a:pt x="346" y="94"/>
                      </a:lnTo>
                      <a:cubicBezTo>
                        <a:pt x="345" y="94"/>
                        <a:pt x="344" y="94"/>
                        <a:pt x="343" y="93"/>
                      </a:cubicBezTo>
                      <a:lnTo>
                        <a:pt x="331" y="88"/>
                      </a:lnTo>
                      <a:lnTo>
                        <a:pt x="334" y="89"/>
                      </a:lnTo>
                      <a:lnTo>
                        <a:pt x="323" y="86"/>
                      </a:lnTo>
                      <a:lnTo>
                        <a:pt x="315" y="85"/>
                      </a:lnTo>
                      <a:cubicBezTo>
                        <a:pt x="314" y="85"/>
                        <a:pt x="313" y="85"/>
                        <a:pt x="312" y="85"/>
                      </a:cubicBezTo>
                      <a:lnTo>
                        <a:pt x="302" y="81"/>
                      </a:lnTo>
                      <a:lnTo>
                        <a:pt x="290" y="76"/>
                      </a:lnTo>
                      <a:cubicBezTo>
                        <a:pt x="289" y="76"/>
                        <a:pt x="288" y="75"/>
                        <a:pt x="288" y="75"/>
                      </a:cubicBezTo>
                      <a:lnTo>
                        <a:pt x="276" y="67"/>
                      </a:lnTo>
                      <a:lnTo>
                        <a:pt x="280" y="69"/>
                      </a:lnTo>
                      <a:lnTo>
                        <a:pt x="267" y="65"/>
                      </a:lnTo>
                      <a:cubicBezTo>
                        <a:pt x="265" y="64"/>
                        <a:pt x="263" y="63"/>
                        <a:pt x="262" y="62"/>
                      </a:cubicBezTo>
                      <a:lnTo>
                        <a:pt x="251" y="54"/>
                      </a:lnTo>
                      <a:cubicBezTo>
                        <a:pt x="250" y="53"/>
                        <a:pt x="249" y="52"/>
                        <a:pt x="248" y="51"/>
                      </a:cubicBezTo>
                      <a:lnTo>
                        <a:pt x="239" y="39"/>
                      </a:lnTo>
                      <a:lnTo>
                        <a:pt x="242" y="42"/>
                      </a:lnTo>
                      <a:lnTo>
                        <a:pt x="231" y="34"/>
                      </a:lnTo>
                      <a:lnTo>
                        <a:pt x="235" y="36"/>
                      </a:lnTo>
                      <a:lnTo>
                        <a:pt x="222" y="31"/>
                      </a:lnTo>
                      <a:lnTo>
                        <a:pt x="237" y="29"/>
                      </a:lnTo>
                      <a:lnTo>
                        <a:pt x="225" y="38"/>
                      </a:lnTo>
                      <a:cubicBezTo>
                        <a:pt x="224" y="39"/>
                        <a:pt x="222" y="40"/>
                        <a:pt x="221" y="41"/>
                      </a:cubicBezTo>
                      <a:lnTo>
                        <a:pt x="209" y="45"/>
                      </a:lnTo>
                      <a:lnTo>
                        <a:pt x="215" y="41"/>
                      </a:lnTo>
                      <a:lnTo>
                        <a:pt x="201" y="54"/>
                      </a:lnTo>
                      <a:lnTo>
                        <a:pt x="180" y="70"/>
                      </a:lnTo>
                      <a:lnTo>
                        <a:pt x="186" y="60"/>
                      </a:lnTo>
                      <a:lnTo>
                        <a:pt x="182" y="84"/>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Rectangle 6"/>
                <p:cNvSpPr>
                  <a:spLocks noChangeArrowheads="1"/>
                </p:cNvSpPr>
                <p:nvPr/>
              </p:nvSpPr>
              <p:spPr bwMode="auto">
                <a:xfrm>
                  <a:off x="7275513" y="5872163"/>
                  <a:ext cx="68262" cy="952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 b="1" i="0" u="none" strike="noStrike" cap="none" normalizeH="0" baseline="0" smtClean="0">
                      <a:ln>
                        <a:noFill/>
                      </a:ln>
                      <a:solidFill>
                        <a:srgbClr val="604A7B"/>
                      </a:solidFill>
                      <a:effectLst/>
                      <a:latin typeface="Calibri" pitchFamily="34" charset="0"/>
                      <a:cs typeface="Arial" pitchFamily="34" charset="0"/>
                    </a:rPr>
                    <a:t>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2" name="Freeform 7"/>
                <p:cNvSpPr>
                  <a:spLocks noEditPoints="1"/>
                </p:cNvSpPr>
                <p:nvPr/>
              </p:nvSpPr>
              <p:spPr bwMode="auto">
                <a:xfrm>
                  <a:off x="7337425" y="5865813"/>
                  <a:ext cx="84137" cy="76200"/>
                </a:xfrm>
                <a:custGeom>
                  <a:avLst/>
                  <a:gdLst/>
                  <a:ahLst/>
                  <a:cxnLst>
                    <a:cxn ang="0">
                      <a:pos x="47" y="245"/>
                    </a:cxn>
                    <a:cxn ang="0">
                      <a:pos x="46" y="505"/>
                    </a:cxn>
                    <a:cxn ang="0">
                      <a:pos x="87" y="528"/>
                    </a:cxn>
                    <a:cxn ang="0">
                      <a:pos x="202" y="517"/>
                    </a:cxn>
                    <a:cxn ang="0">
                      <a:pos x="314" y="498"/>
                    </a:cxn>
                    <a:cxn ang="0">
                      <a:pos x="365" y="477"/>
                    </a:cxn>
                    <a:cxn ang="0">
                      <a:pos x="421" y="455"/>
                    </a:cxn>
                    <a:cxn ang="0">
                      <a:pos x="490" y="429"/>
                    </a:cxn>
                    <a:cxn ang="0">
                      <a:pos x="537" y="409"/>
                    </a:cxn>
                    <a:cxn ang="0">
                      <a:pos x="539" y="409"/>
                    </a:cxn>
                    <a:cxn ang="0">
                      <a:pos x="574" y="391"/>
                    </a:cxn>
                    <a:cxn ang="0">
                      <a:pos x="570" y="396"/>
                    </a:cxn>
                    <a:cxn ang="0">
                      <a:pos x="588" y="365"/>
                    </a:cxn>
                    <a:cxn ang="0">
                      <a:pos x="581" y="298"/>
                    </a:cxn>
                    <a:cxn ang="0">
                      <a:pos x="553" y="250"/>
                    </a:cxn>
                    <a:cxn ang="0">
                      <a:pos x="528" y="208"/>
                    </a:cxn>
                    <a:cxn ang="0">
                      <a:pos x="500" y="159"/>
                    </a:cxn>
                    <a:cxn ang="0">
                      <a:pos x="456" y="90"/>
                    </a:cxn>
                    <a:cxn ang="0">
                      <a:pos x="381" y="36"/>
                    </a:cxn>
                    <a:cxn ang="0">
                      <a:pos x="339" y="21"/>
                    </a:cxn>
                    <a:cxn ang="0">
                      <a:pos x="337" y="53"/>
                    </a:cxn>
                    <a:cxn ang="0">
                      <a:pos x="303" y="48"/>
                    </a:cxn>
                    <a:cxn ang="0">
                      <a:pos x="279" y="84"/>
                    </a:cxn>
                    <a:cxn ang="0">
                      <a:pos x="230" y="101"/>
                    </a:cxn>
                    <a:cxn ang="0">
                      <a:pos x="99" y="147"/>
                    </a:cxn>
                    <a:cxn ang="0">
                      <a:pos x="34" y="166"/>
                    </a:cxn>
                    <a:cxn ang="0">
                      <a:pos x="8" y="164"/>
                    </a:cxn>
                    <a:cxn ang="0">
                      <a:pos x="35" y="181"/>
                    </a:cxn>
                    <a:cxn ang="0">
                      <a:pos x="3" y="166"/>
                    </a:cxn>
                    <a:cxn ang="0">
                      <a:pos x="45" y="130"/>
                    </a:cxn>
                    <a:cxn ang="0">
                      <a:pos x="157" y="96"/>
                    </a:cxn>
                    <a:cxn ang="0">
                      <a:pos x="240" y="65"/>
                    </a:cxn>
                    <a:cxn ang="0">
                      <a:pos x="285" y="46"/>
                    </a:cxn>
                    <a:cxn ang="0">
                      <a:pos x="289" y="42"/>
                    </a:cxn>
                    <a:cxn ang="0">
                      <a:pos x="333" y="21"/>
                    </a:cxn>
                    <a:cxn ang="0">
                      <a:pos x="323" y="43"/>
                    </a:cxn>
                    <a:cxn ang="0">
                      <a:pos x="417" y="1"/>
                    </a:cxn>
                    <a:cxn ang="0">
                      <a:pos x="493" y="86"/>
                    </a:cxn>
                    <a:cxn ang="0">
                      <a:pos x="543" y="166"/>
                    </a:cxn>
                    <a:cxn ang="0">
                      <a:pos x="556" y="195"/>
                    </a:cxn>
                    <a:cxn ang="0">
                      <a:pos x="581" y="236"/>
                    </a:cxn>
                    <a:cxn ang="0">
                      <a:pos x="617" y="303"/>
                    </a:cxn>
                    <a:cxn ang="0">
                      <a:pos x="612" y="387"/>
                    </a:cxn>
                    <a:cxn ang="0">
                      <a:pos x="567" y="419"/>
                    </a:cxn>
                    <a:cxn ang="0">
                      <a:pos x="584" y="421"/>
                    </a:cxn>
                    <a:cxn ang="0">
                      <a:pos x="553" y="438"/>
                    </a:cxn>
                    <a:cxn ang="0">
                      <a:pos x="551" y="438"/>
                    </a:cxn>
                    <a:cxn ang="0">
                      <a:pos x="505" y="457"/>
                    </a:cxn>
                    <a:cxn ang="0">
                      <a:pos x="435" y="484"/>
                    </a:cxn>
                    <a:cxn ang="0">
                      <a:pos x="379" y="505"/>
                    </a:cxn>
                    <a:cxn ang="0">
                      <a:pos x="294" y="533"/>
                    </a:cxn>
                    <a:cxn ang="0">
                      <a:pos x="198" y="549"/>
                    </a:cxn>
                    <a:cxn ang="0">
                      <a:pos x="84" y="560"/>
                    </a:cxn>
                    <a:cxn ang="0">
                      <a:pos x="16" y="514"/>
                    </a:cxn>
                    <a:cxn ang="0">
                      <a:pos x="15" y="222"/>
                    </a:cxn>
                  </a:cxnLst>
                  <a:rect l="0" t="0" r="r" b="b"/>
                  <a:pathLst>
                    <a:path w="624" h="561">
                      <a:moveTo>
                        <a:pt x="17" y="156"/>
                      </a:moveTo>
                      <a:cubicBezTo>
                        <a:pt x="22" y="154"/>
                        <a:pt x="27" y="154"/>
                        <a:pt x="31" y="156"/>
                      </a:cubicBezTo>
                      <a:cubicBezTo>
                        <a:pt x="36" y="158"/>
                        <a:pt x="39" y="162"/>
                        <a:pt x="40" y="167"/>
                      </a:cubicBezTo>
                      <a:lnTo>
                        <a:pt x="42" y="176"/>
                      </a:lnTo>
                      <a:lnTo>
                        <a:pt x="44" y="188"/>
                      </a:lnTo>
                      <a:lnTo>
                        <a:pt x="46" y="220"/>
                      </a:lnTo>
                      <a:lnTo>
                        <a:pt x="47" y="245"/>
                      </a:lnTo>
                      <a:lnTo>
                        <a:pt x="47" y="283"/>
                      </a:lnTo>
                      <a:lnTo>
                        <a:pt x="46" y="323"/>
                      </a:lnTo>
                      <a:lnTo>
                        <a:pt x="45" y="348"/>
                      </a:lnTo>
                      <a:lnTo>
                        <a:pt x="44" y="380"/>
                      </a:lnTo>
                      <a:lnTo>
                        <a:pt x="45" y="446"/>
                      </a:lnTo>
                      <a:lnTo>
                        <a:pt x="48" y="513"/>
                      </a:lnTo>
                      <a:lnTo>
                        <a:pt x="46" y="505"/>
                      </a:lnTo>
                      <a:lnTo>
                        <a:pt x="53" y="517"/>
                      </a:lnTo>
                      <a:lnTo>
                        <a:pt x="48" y="512"/>
                      </a:lnTo>
                      <a:lnTo>
                        <a:pt x="65" y="522"/>
                      </a:lnTo>
                      <a:lnTo>
                        <a:pt x="61" y="520"/>
                      </a:lnTo>
                      <a:lnTo>
                        <a:pt x="80" y="526"/>
                      </a:lnTo>
                      <a:lnTo>
                        <a:pt x="91" y="529"/>
                      </a:lnTo>
                      <a:lnTo>
                        <a:pt x="87" y="528"/>
                      </a:lnTo>
                      <a:lnTo>
                        <a:pt x="170" y="525"/>
                      </a:lnTo>
                      <a:lnTo>
                        <a:pt x="165" y="526"/>
                      </a:lnTo>
                      <a:lnTo>
                        <a:pt x="176" y="522"/>
                      </a:lnTo>
                      <a:lnTo>
                        <a:pt x="191" y="519"/>
                      </a:lnTo>
                      <a:lnTo>
                        <a:pt x="195" y="518"/>
                      </a:lnTo>
                      <a:cubicBezTo>
                        <a:pt x="196" y="518"/>
                        <a:pt x="197" y="517"/>
                        <a:pt x="198" y="517"/>
                      </a:cubicBezTo>
                      <a:lnTo>
                        <a:pt x="202" y="517"/>
                      </a:lnTo>
                      <a:lnTo>
                        <a:pt x="198" y="518"/>
                      </a:lnTo>
                      <a:lnTo>
                        <a:pt x="213" y="514"/>
                      </a:lnTo>
                      <a:lnTo>
                        <a:pt x="224" y="510"/>
                      </a:lnTo>
                      <a:cubicBezTo>
                        <a:pt x="225" y="510"/>
                        <a:pt x="226" y="510"/>
                        <a:pt x="227" y="510"/>
                      </a:cubicBezTo>
                      <a:lnTo>
                        <a:pt x="258" y="505"/>
                      </a:lnTo>
                      <a:lnTo>
                        <a:pt x="291" y="502"/>
                      </a:lnTo>
                      <a:lnTo>
                        <a:pt x="314" y="498"/>
                      </a:lnTo>
                      <a:lnTo>
                        <a:pt x="321" y="496"/>
                      </a:lnTo>
                      <a:lnTo>
                        <a:pt x="333" y="492"/>
                      </a:lnTo>
                      <a:lnTo>
                        <a:pt x="344" y="489"/>
                      </a:lnTo>
                      <a:lnTo>
                        <a:pt x="349" y="487"/>
                      </a:lnTo>
                      <a:lnTo>
                        <a:pt x="357" y="482"/>
                      </a:lnTo>
                      <a:lnTo>
                        <a:pt x="360" y="480"/>
                      </a:lnTo>
                      <a:cubicBezTo>
                        <a:pt x="361" y="478"/>
                        <a:pt x="363" y="478"/>
                        <a:pt x="365" y="477"/>
                      </a:cubicBezTo>
                      <a:lnTo>
                        <a:pt x="372" y="475"/>
                      </a:lnTo>
                      <a:lnTo>
                        <a:pt x="386" y="470"/>
                      </a:lnTo>
                      <a:lnTo>
                        <a:pt x="397" y="466"/>
                      </a:lnTo>
                      <a:lnTo>
                        <a:pt x="409" y="462"/>
                      </a:lnTo>
                      <a:lnTo>
                        <a:pt x="406" y="464"/>
                      </a:lnTo>
                      <a:lnTo>
                        <a:pt x="418" y="457"/>
                      </a:lnTo>
                      <a:cubicBezTo>
                        <a:pt x="419" y="456"/>
                        <a:pt x="420" y="456"/>
                        <a:pt x="421" y="455"/>
                      </a:cubicBezTo>
                      <a:lnTo>
                        <a:pt x="445" y="447"/>
                      </a:lnTo>
                      <a:lnTo>
                        <a:pt x="457" y="443"/>
                      </a:lnTo>
                      <a:lnTo>
                        <a:pt x="468" y="439"/>
                      </a:lnTo>
                      <a:lnTo>
                        <a:pt x="480" y="435"/>
                      </a:lnTo>
                      <a:lnTo>
                        <a:pt x="476" y="437"/>
                      </a:lnTo>
                      <a:lnTo>
                        <a:pt x="486" y="430"/>
                      </a:lnTo>
                      <a:cubicBezTo>
                        <a:pt x="487" y="430"/>
                        <a:pt x="488" y="429"/>
                        <a:pt x="490" y="429"/>
                      </a:cubicBezTo>
                      <a:lnTo>
                        <a:pt x="495" y="427"/>
                      </a:lnTo>
                      <a:lnTo>
                        <a:pt x="501" y="424"/>
                      </a:lnTo>
                      <a:lnTo>
                        <a:pt x="516" y="419"/>
                      </a:lnTo>
                      <a:lnTo>
                        <a:pt x="528" y="415"/>
                      </a:lnTo>
                      <a:lnTo>
                        <a:pt x="525" y="417"/>
                      </a:lnTo>
                      <a:lnTo>
                        <a:pt x="534" y="411"/>
                      </a:lnTo>
                      <a:lnTo>
                        <a:pt x="537" y="409"/>
                      </a:lnTo>
                      <a:cubicBezTo>
                        <a:pt x="544" y="404"/>
                        <a:pt x="553" y="405"/>
                        <a:pt x="559" y="411"/>
                      </a:cubicBezTo>
                      <a:cubicBezTo>
                        <a:pt x="564" y="417"/>
                        <a:pt x="564" y="427"/>
                        <a:pt x="558" y="433"/>
                      </a:cubicBezTo>
                      <a:lnTo>
                        <a:pt x="557" y="434"/>
                      </a:lnTo>
                      <a:lnTo>
                        <a:pt x="560" y="430"/>
                      </a:lnTo>
                      <a:lnTo>
                        <a:pt x="559" y="432"/>
                      </a:lnTo>
                      <a:lnTo>
                        <a:pt x="536" y="411"/>
                      </a:lnTo>
                      <a:lnTo>
                        <a:pt x="539" y="409"/>
                      </a:lnTo>
                      <a:cubicBezTo>
                        <a:pt x="539" y="409"/>
                        <a:pt x="540" y="408"/>
                        <a:pt x="541" y="408"/>
                      </a:cubicBezTo>
                      <a:lnTo>
                        <a:pt x="550" y="404"/>
                      </a:lnTo>
                      <a:lnTo>
                        <a:pt x="548" y="405"/>
                      </a:lnTo>
                      <a:lnTo>
                        <a:pt x="560" y="397"/>
                      </a:lnTo>
                      <a:cubicBezTo>
                        <a:pt x="560" y="397"/>
                        <a:pt x="561" y="396"/>
                        <a:pt x="562" y="396"/>
                      </a:cubicBezTo>
                      <a:lnTo>
                        <a:pt x="571" y="392"/>
                      </a:lnTo>
                      <a:cubicBezTo>
                        <a:pt x="572" y="391"/>
                        <a:pt x="573" y="391"/>
                        <a:pt x="574" y="391"/>
                      </a:cubicBezTo>
                      <a:lnTo>
                        <a:pt x="578" y="390"/>
                      </a:lnTo>
                      <a:cubicBezTo>
                        <a:pt x="584" y="388"/>
                        <a:pt x="590" y="391"/>
                        <a:pt x="594" y="395"/>
                      </a:cubicBezTo>
                      <a:cubicBezTo>
                        <a:pt x="598" y="400"/>
                        <a:pt x="599" y="407"/>
                        <a:pt x="596" y="413"/>
                      </a:cubicBezTo>
                      <a:lnTo>
                        <a:pt x="595" y="415"/>
                      </a:lnTo>
                      <a:cubicBezTo>
                        <a:pt x="594" y="416"/>
                        <a:pt x="593" y="418"/>
                        <a:pt x="592" y="419"/>
                      </a:cubicBezTo>
                      <a:lnTo>
                        <a:pt x="591" y="420"/>
                      </a:lnTo>
                      <a:lnTo>
                        <a:pt x="570" y="396"/>
                      </a:lnTo>
                      <a:lnTo>
                        <a:pt x="574" y="393"/>
                      </a:lnTo>
                      <a:lnTo>
                        <a:pt x="584" y="386"/>
                      </a:lnTo>
                      <a:lnTo>
                        <a:pt x="577" y="395"/>
                      </a:lnTo>
                      <a:lnTo>
                        <a:pt x="581" y="380"/>
                      </a:lnTo>
                      <a:lnTo>
                        <a:pt x="583" y="373"/>
                      </a:lnTo>
                      <a:cubicBezTo>
                        <a:pt x="584" y="372"/>
                        <a:pt x="584" y="371"/>
                        <a:pt x="585" y="370"/>
                      </a:cubicBezTo>
                      <a:lnTo>
                        <a:pt x="588" y="365"/>
                      </a:lnTo>
                      <a:lnTo>
                        <a:pt x="594" y="355"/>
                      </a:lnTo>
                      <a:lnTo>
                        <a:pt x="592" y="365"/>
                      </a:lnTo>
                      <a:lnTo>
                        <a:pt x="591" y="351"/>
                      </a:lnTo>
                      <a:lnTo>
                        <a:pt x="589" y="330"/>
                      </a:lnTo>
                      <a:lnTo>
                        <a:pt x="587" y="311"/>
                      </a:lnTo>
                      <a:lnTo>
                        <a:pt x="587" y="314"/>
                      </a:lnTo>
                      <a:lnTo>
                        <a:pt x="581" y="298"/>
                      </a:lnTo>
                      <a:lnTo>
                        <a:pt x="583" y="302"/>
                      </a:lnTo>
                      <a:lnTo>
                        <a:pt x="567" y="279"/>
                      </a:lnTo>
                      <a:lnTo>
                        <a:pt x="559" y="266"/>
                      </a:lnTo>
                      <a:cubicBezTo>
                        <a:pt x="558" y="265"/>
                        <a:pt x="558" y="264"/>
                        <a:pt x="557" y="263"/>
                      </a:cubicBezTo>
                      <a:lnTo>
                        <a:pt x="553" y="252"/>
                      </a:lnTo>
                      <a:lnTo>
                        <a:pt x="552" y="247"/>
                      </a:lnTo>
                      <a:lnTo>
                        <a:pt x="553" y="250"/>
                      </a:lnTo>
                      <a:lnTo>
                        <a:pt x="549" y="244"/>
                      </a:lnTo>
                      <a:lnTo>
                        <a:pt x="539" y="231"/>
                      </a:lnTo>
                      <a:lnTo>
                        <a:pt x="532" y="220"/>
                      </a:lnTo>
                      <a:cubicBezTo>
                        <a:pt x="531" y="219"/>
                        <a:pt x="530" y="217"/>
                        <a:pt x="529" y="216"/>
                      </a:cubicBezTo>
                      <a:lnTo>
                        <a:pt x="526" y="208"/>
                      </a:lnTo>
                      <a:lnTo>
                        <a:pt x="525" y="202"/>
                      </a:lnTo>
                      <a:lnTo>
                        <a:pt x="528" y="208"/>
                      </a:lnTo>
                      <a:lnTo>
                        <a:pt x="525" y="204"/>
                      </a:lnTo>
                      <a:cubicBezTo>
                        <a:pt x="524" y="203"/>
                        <a:pt x="524" y="202"/>
                        <a:pt x="523" y="202"/>
                      </a:cubicBezTo>
                      <a:lnTo>
                        <a:pt x="519" y="194"/>
                      </a:lnTo>
                      <a:cubicBezTo>
                        <a:pt x="519" y="193"/>
                        <a:pt x="519" y="192"/>
                        <a:pt x="518" y="192"/>
                      </a:cubicBezTo>
                      <a:lnTo>
                        <a:pt x="514" y="180"/>
                      </a:lnTo>
                      <a:lnTo>
                        <a:pt x="516" y="183"/>
                      </a:lnTo>
                      <a:lnTo>
                        <a:pt x="500" y="159"/>
                      </a:lnTo>
                      <a:lnTo>
                        <a:pt x="484" y="137"/>
                      </a:lnTo>
                      <a:lnTo>
                        <a:pt x="476" y="124"/>
                      </a:lnTo>
                      <a:cubicBezTo>
                        <a:pt x="475" y="123"/>
                        <a:pt x="475" y="122"/>
                        <a:pt x="474" y="121"/>
                      </a:cubicBezTo>
                      <a:lnTo>
                        <a:pt x="470" y="110"/>
                      </a:lnTo>
                      <a:lnTo>
                        <a:pt x="469" y="108"/>
                      </a:lnTo>
                      <a:lnTo>
                        <a:pt x="466" y="103"/>
                      </a:lnTo>
                      <a:lnTo>
                        <a:pt x="456" y="90"/>
                      </a:lnTo>
                      <a:lnTo>
                        <a:pt x="433" y="53"/>
                      </a:lnTo>
                      <a:lnTo>
                        <a:pt x="425" y="41"/>
                      </a:lnTo>
                      <a:lnTo>
                        <a:pt x="417" y="29"/>
                      </a:lnTo>
                      <a:lnTo>
                        <a:pt x="425" y="36"/>
                      </a:lnTo>
                      <a:lnTo>
                        <a:pt x="413" y="32"/>
                      </a:lnTo>
                      <a:lnTo>
                        <a:pt x="420" y="32"/>
                      </a:lnTo>
                      <a:lnTo>
                        <a:pt x="381" y="36"/>
                      </a:lnTo>
                      <a:lnTo>
                        <a:pt x="384" y="36"/>
                      </a:lnTo>
                      <a:lnTo>
                        <a:pt x="356" y="44"/>
                      </a:lnTo>
                      <a:lnTo>
                        <a:pt x="360" y="42"/>
                      </a:lnTo>
                      <a:lnTo>
                        <a:pt x="351" y="48"/>
                      </a:lnTo>
                      <a:lnTo>
                        <a:pt x="348" y="50"/>
                      </a:lnTo>
                      <a:lnTo>
                        <a:pt x="338" y="21"/>
                      </a:lnTo>
                      <a:lnTo>
                        <a:pt x="339" y="21"/>
                      </a:lnTo>
                      <a:lnTo>
                        <a:pt x="325" y="30"/>
                      </a:lnTo>
                      <a:lnTo>
                        <a:pt x="326" y="28"/>
                      </a:lnTo>
                      <a:lnTo>
                        <a:pt x="344" y="51"/>
                      </a:lnTo>
                      <a:lnTo>
                        <a:pt x="340" y="52"/>
                      </a:lnTo>
                      <a:lnTo>
                        <a:pt x="343" y="51"/>
                      </a:lnTo>
                      <a:lnTo>
                        <a:pt x="334" y="55"/>
                      </a:lnTo>
                      <a:lnTo>
                        <a:pt x="337" y="53"/>
                      </a:lnTo>
                      <a:lnTo>
                        <a:pt x="326" y="61"/>
                      </a:lnTo>
                      <a:cubicBezTo>
                        <a:pt x="325" y="62"/>
                        <a:pt x="323" y="63"/>
                        <a:pt x="322" y="64"/>
                      </a:cubicBezTo>
                      <a:lnTo>
                        <a:pt x="310" y="68"/>
                      </a:lnTo>
                      <a:lnTo>
                        <a:pt x="302" y="71"/>
                      </a:lnTo>
                      <a:lnTo>
                        <a:pt x="305" y="69"/>
                      </a:lnTo>
                      <a:lnTo>
                        <a:pt x="301" y="72"/>
                      </a:lnTo>
                      <a:lnTo>
                        <a:pt x="303" y="48"/>
                      </a:lnTo>
                      <a:lnTo>
                        <a:pt x="304" y="49"/>
                      </a:lnTo>
                      <a:cubicBezTo>
                        <a:pt x="308" y="53"/>
                        <a:pt x="309" y="59"/>
                        <a:pt x="308" y="65"/>
                      </a:cubicBezTo>
                      <a:cubicBezTo>
                        <a:pt x="306" y="70"/>
                        <a:pt x="302" y="75"/>
                        <a:pt x="296" y="76"/>
                      </a:cubicBezTo>
                      <a:lnTo>
                        <a:pt x="292" y="77"/>
                      </a:lnTo>
                      <a:lnTo>
                        <a:pt x="286" y="79"/>
                      </a:lnTo>
                      <a:lnTo>
                        <a:pt x="289" y="78"/>
                      </a:lnTo>
                      <a:lnTo>
                        <a:pt x="279" y="84"/>
                      </a:lnTo>
                      <a:lnTo>
                        <a:pt x="276" y="86"/>
                      </a:lnTo>
                      <a:cubicBezTo>
                        <a:pt x="275" y="87"/>
                        <a:pt x="273" y="88"/>
                        <a:pt x="272" y="89"/>
                      </a:cubicBezTo>
                      <a:lnTo>
                        <a:pt x="266" y="91"/>
                      </a:lnTo>
                      <a:lnTo>
                        <a:pt x="251" y="96"/>
                      </a:lnTo>
                      <a:lnTo>
                        <a:pt x="237" y="99"/>
                      </a:lnTo>
                      <a:lnTo>
                        <a:pt x="227" y="103"/>
                      </a:lnTo>
                      <a:lnTo>
                        <a:pt x="230" y="101"/>
                      </a:lnTo>
                      <a:lnTo>
                        <a:pt x="218" y="109"/>
                      </a:lnTo>
                      <a:cubicBezTo>
                        <a:pt x="217" y="110"/>
                        <a:pt x="216" y="110"/>
                        <a:pt x="215" y="111"/>
                      </a:cubicBezTo>
                      <a:lnTo>
                        <a:pt x="191" y="119"/>
                      </a:lnTo>
                      <a:lnTo>
                        <a:pt x="168" y="127"/>
                      </a:lnTo>
                      <a:lnTo>
                        <a:pt x="132" y="139"/>
                      </a:lnTo>
                      <a:lnTo>
                        <a:pt x="120" y="143"/>
                      </a:lnTo>
                      <a:lnTo>
                        <a:pt x="99" y="147"/>
                      </a:lnTo>
                      <a:lnTo>
                        <a:pt x="77" y="155"/>
                      </a:lnTo>
                      <a:lnTo>
                        <a:pt x="65" y="159"/>
                      </a:lnTo>
                      <a:cubicBezTo>
                        <a:pt x="64" y="159"/>
                        <a:pt x="63" y="159"/>
                        <a:pt x="62" y="159"/>
                      </a:cubicBezTo>
                      <a:lnTo>
                        <a:pt x="50" y="161"/>
                      </a:lnTo>
                      <a:lnTo>
                        <a:pt x="44" y="162"/>
                      </a:lnTo>
                      <a:lnTo>
                        <a:pt x="41" y="163"/>
                      </a:lnTo>
                      <a:lnTo>
                        <a:pt x="34" y="166"/>
                      </a:lnTo>
                      <a:lnTo>
                        <a:pt x="44" y="156"/>
                      </a:lnTo>
                      <a:lnTo>
                        <a:pt x="40" y="168"/>
                      </a:lnTo>
                      <a:cubicBezTo>
                        <a:pt x="39" y="169"/>
                        <a:pt x="39" y="170"/>
                        <a:pt x="38" y="171"/>
                      </a:cubicBezTo>
                      <a:lnTo>
                        <a:pt x="30" y="183"/>
                      </a:lnTo>
                      <a:lnTo>
                        <a:pt x="32" y="174"/>
                      </a:lnTo>
                      <a:lnTo>
                        <a:pt x="32" y="177"/>
                      </a:lnTo>
                      <a:lnTo>
                        <a:pt x="8" y="164"/>
                      </a:lnTo>
                      <a:lnTo>
                        <a:pt x="11" y="162"/>
                      </a:lnTo>
                      <a:lnTo>
                        <a:pt x="7" y="166"/>
                      </a:lnTo>
                      <a:lnTo>
                        <a:pt x="10" y="162"/>
                      </a:lnTo>
                      <a:cubicBezTo>
                        <a:pt x="11" y="160"/>
                        <a:pt x="13" y="158"/>
                        <a:pt x="15" y="157"/>
                      </a:cubicBezTo>
                      <a:lnTo>
                        <a:pt x="17" y="156"/>
                      </a:lnTo>
                      <a:close/>
                      <a:moveTo>
                        <a:pt x="30" y="186"/>
                      </a:moveTo>
                      <a:lnTo>
                        <a:pt x="35" y="181"/>
                      </a:lnTo>
                      <a:lnTo>
                        <a:pt x="32" y="185"/>
                      </a:lnTo>
                      <a:cubicBezTo>
                        <a:pt x="31" y="187"/>
                        <a:pt x="30" y="188"/>
                        <a:pt x="28" y="189"/>
                      </a:cubicBezTo>
                      <a:lnTo>
                        <a:pt x="25" y="191"/>
                      </a:lnTo>
                      <a:cubicBezTo>
                        <a:pt x="20" y="194"/>
                        <a:pt x="14" y="194"/>
                        <a:pt x="9" y="192"/>
                      </a:cubicBezTo>
                      <a:cubicBezTo>
                        <a:pt x="4" y="189"/>
                        <a:pt x="0" y="183"/>
                        <a:pt x="0" y="177"/>
                      </a:cubicBezTo>
                      <a:lnTo>
                        <a:pt x="0" y="174"/>
                      </a:lnTo>
                      <a:cubicBezTo>
                        <a:pt x="0" y="171"/>
                        <a:pt x="1" y="168"/>
                        <a:pt x="3" y="166"/>
                      </a:cubicBezTo>
                      <a:lnTo>
                        <a:pt x="11" y="154"/>
                      </a:lnTo>
                      <a:lnTo>
                        <a:pt x="9" y="157"/>
                      </a:lnTo>
                      <a:lnTo>
                        <a:pt x="13" y="145"/>
                      </a:lnTo>
                      <a:cubicBezTo>
                        <a:pt x="15" y="141"/>
                        <a:pt x="19" y="137"/>
                        <a:pt x="23" y="135"/>
                      </a:cubicBezTo>
                      <a:lnTo>
                        <a:pt x="34" y="132"/>
                      </a:lnTo>
                      <a:lnTo>
                        <a:pt x="39" y="131"/>
                      </a:lnTo>
                      <a:lnTo>
                        <a:pt x="45" y="130"/>
                      </a:lnTo>
                      <a:lnTo>
                        <a:pt x="57" y="128"/>
                      </a:lnTo>
                      <a:lnTo>
                        <a:pt x="54" y="128"/>
                      </a:lnTo>
                      <a:lnTo>
                        <a:pt x="66" y="124"/>
                      </a:lnTo>
                      <a:lnTo>
                        <a:pt x="92" y="116"/>
                      </a:lnTo>
                      <a:lnTo>
                        <a:pt x="109" y="112"/>
                      </a:lnTo>
                      <a:lnTo>
                        <a:pt x="121" y="108"/>
                      </a:lnTo>
                      <a:lnTo>
                        <a:pt x="157" y="96"/>
                      </a:lnTo>
                      <a:lnTo>
                        <a:pt x="180" y="88"/>
                      </a:lnTo>
                      <a:lnTo>
                        <a:pt x="204" y="80"/>
                      </a:lnTo>
                      <a:lnTo>
                        <a:pt x="201" y="82"/>
                      </a:lnTo>
                      <a:lnTo>
                        <a:pt x="213" y="74"/>
                      </a:lnTo>
                      <a:cubicBezTo>
                        <a:pt x="214" y="73"/>
                        <a:pt x="215" y="73"/>
                        <a:pt x="216" y="72"/>
                      </a:cubicBezTo>
                      <a:lnTo>
                        <a:pt x="230" y="68"/>
                      </a:lnTo>
                      <a:lnTo>
                        <a:pt x="240" y="65"/>
                      </a:lnTo>
                      <a:lnTo>
                        <a:pt x="255" y="60"/>
                      </a:lnTo>
                      <a:lnTo>
                        <a:pt x="261" y="58"/>
                      </a:lnTo>
                      <a:lnTo>
                        <a:pt x="257" y="61"/>
                      </a:lnTo>
                      <a:lnTo>
                        <a:pt x="262" y="57"/>
                      </a:lnTo>
                      <a:lnTo>
                        <a:pt x="272" y="51"/>
                      </a:lnTo>
                      <a:cubicBezTo>
                        <a:pt x="273" y="50"/>
                        <a:pt x="274" y="50"/>
                        <a:pt x="275" y="49"/>
                      </a:cubicBezTo>
                      <a:lnTo>
                        <a:pt x="285" y="46"/>
                      </a:lnTo>
                      <a:lnTo>
                        <a:pt x="289" y="45"/>
                      </a:lnTo>
                      <a:lnTo>
                        <a:pt x="281" y="72"/>
                      </a:lnTo>
                      <a:lnTo>
                        <a:pt x="280" y="71"/>
                      </a:lnTo>
                      <a:cubicBezTo>
                        <a:pt x="277" y="67"/>
                        <a:pt x="275" y="63"/>
                        <a:pt x="276" y="58"/>
                      </a:cubicBezTo>
                      <a:cubicBezTo>
                        <a:pt x="276" y="54"/>
                        <a:pt x="278" y="49"/>
                        <a:pt x="282" y="47"/>
                      </a:cubicBezTo>
                      <a:lnTo>
                        <a:pt x="286" y="44"/>
                      </a:lnTo>
                      <a:cubicBezTo>
                        <a:pt x="287" y="43"/>
                        <a:pt x="288" y="42"/>
                        <a:pt x="289" y="42"/>
                      </a:cubicBezTo>
                      <a:lnTo>
                        <a:pt x="299" y="37"/>
                      </a:lnTo>
                      <a:lnTo>
                        <a:pt x="311" y="33"/>
                      </a:lnTo>
                      <a:lnTo>
                        <a:pt x="307" y="36"/>
                      </a:lnTo>
                      <a:lnTo>
                        <a:pt x="318" y="28"/>
                      </a:lnTo>
                      <a:cubicBezTo>
                        <a:pt x="319" y="27"/>
                        <a:pt x="320" y="26"/>
                        <a:pt x="321" y="26"/>
                      </a:cubicBezTo>
                      <a:lnTo>
                        <a:pt x="330" y="22"/>
                      </a:lnTo>
                      <a:cubicBezTo>
                        <a:pt x="331" y="21"/>
                        <a:pt x="332" y="21"/>
                        <a:pt x="333" y="21"/>
                      </a:cubicBezTo>
                      <a:lnTo>
                        <a:pt x="337" y="20"/>
                      </a:lnTo>
                      <a:cubicBezTo>
                        <a:pt x="343" y="18"/>
                        <a:pt x="349" y="21"/>
                        <a:pt x="353" y="25"/>
                      </a:cubicBezTo>
                      <a:cubicBezTo>
                        <a:pt x="357" y="30"/>
                        <a:pt x="358" y="37"/>
                        <a:pt x="355" y="43"/>
                      </a:cubicBezTo>
                      <a:lnTo>
                        <a:pt x="354" y="45"/>
                      </a:lnTo>
                      <a:cubicBezTo>
                        <a:pt x="351" y="50"/>
                        <a:pt x="346" y="53"/>
                        <a:pt x="339" y="53"/>
                      </a:cubicBezTo>
                      <a:lnTo>
                        <a:pt x="338" y="53"/>
                      </a:lnTo>
                      <a:cubicBezTo>
                        <a:pt x="332" y="53"/>
                        <a:pt x="325" y="49"/>
                        <a:pt x="323" y="43"/>
                      </a:cubicBezTo>
                      <a:cubicBezTo>
                        <a:pt x="321" y="36"/>
                        <a:pt x="323" y="29"/>
                        <a:pt x="329" y="25"/>
                      </a:cubicBezTo>
                      <a:lnTo>
                        <a:pt x="334" y="21"/>
                      </a:lnTo>
                      <a:lnTo>
                        <a:pt x="343" y="15"/>
                      </a:lnTo>
                      <a:cubicBezTo>
                        <a:pt x="344" y="14"/>
                        <a:pt x="345" y="14"/>
                        <a:pt x="347" y="13"/>
                      </a:cubicBezTo>
                      <a:lnTo>
                        <a:pt x="375" y="5"/>
                      </a:lnTo>
                      <a:cubicBezTo>
                        <a:pt x="376" y="5"/>
                        <a:pt x="377" y="5"/>
                        <a:pt x="378" y="5"/>
                      </a:cubicBezTo>
                      <a:lnTo>
                        <a:pt x="417" y="1"/>
                      </a:lnTo>
                      <a:cubicBezTo>
                        <a:pt x="419" y="0"/>
                        <a:pt x="421" y="1"/>
                        <a:pt x="424" y="1"/>
                      </a:cubicBezTo>
                      <a:lnTo>
                        <a:pt x="436" y="5"/>
                      </a:lnTo>
                      <a:cubicBezTo>
                        <a:pt x="439" y="6"/>
                        <a:pt x="442" y="9"/>
                        <a:pt x="444" y="12"/>
                      </a:cubicBezTo>
                      <a:lnTo>
                        <a:pt x="452" y="24"/>
                      </a:lnTo>
                      <a:lnTo>
                        <a:pt x="460" y="36"/>
                      </a:lnTo>
                      <a:lnTo>
                        <a:pt x="482" y="71"/>
                      </a:lnTo>
                      <a:lnTo>
                        <a:pt x="493" y="86"/>
                      </a:lnTo>
                      <a:lnTo>
                        <a:pt x="498" y="93"/>
                      </a:lnTo>
                      <a:lnTo>
                        <a:pt x="501" y="99"/>
                      </a:lnTo>
                      <a:lnTo>
                        <a:pt x="505" y="110"/>
                      </a:lnTo>
                      <a:lnTo>
                        <a:pt x="503" y="107"/>
                      </a:lnTo>
                      <a:lnTo>
                        <a:pt x="511" y="118"/>
                      </a:lnTo>
                      <a:lnTo>
                        <a:pt x="527" y="142"/>
                      </a:lnTo>
                      <a:lnTo>
                        <a:pt x="543" y="166"/>
                      </a:lnTo>
                      <a:cubicBezTo>
                        <a:pt x="544" y="167"/>
                        <a:pt x="544" y="168"/>
                        <a:pt x="545" y="169"/>
                      </a:cubicBezTo>
                      <a:lnTo>
                        <a:pt x="549" y="181"/>
                      </a:lnTo>
                      <a:lnTo>
                        <a:pt x="548" y="179"/>
                      </a:lnTo>
                      <a:lnTo>
                        <a:pt x="552" y="187"/>
                      </a:lnTo>
                      <a:lnTo>
                        <a:pt x="550" y="185"/>
                      </a:lnTo>
                      <a:lnTo>
                        <a:pt x="553" y="189"/>
                      </a:lnTo>
                      <a:cubicBezTo>
                        <a:pt x="555" y="191"/>
                        <a:pt x="555" y="193"/>
                        <a:pt x="556" y="195"/>
                      </a:cubicBezTo>
                      <a:lnTo>
                        <a:pt x="556" y="197"/>
                      </a:lnTo>
                      <a:lnTo>
                        <a:pt x="559" y="205"/>
                      </a:lnTo>
                      <a:lnTo>
                        <a:pt x="557" y="201"/>
                      </a:lnTo>
                      <a:lnTo>
                        <a:pt x="565" y="212"/>
                      </a:lnTo>
                      <a:lnTo>
                        <a:pt x="576" y="227"/>
                      </a:lnTo>
                      <a:lnTo>
                        <a:pt x="580" y="233"/>
                      </a:lnTo>
                      <a:cubicBezTo>
                        <a:pt x="580" y="234"/>
                        <a:pt x="581" y="234"/>
                        <a:pt x="581" y="236"/>
                      </a:cubicBezTo>
                      <a:lnTo>
                        <a:pt x="584" y="241"/>
                      </a:lnTo>
                      <a:lnTo>
                        <a:pt x="588" y="252"/>
                      </a:lnTo>
                      <a:lnTo>
                        <a:pt x="586" y="249"/>
                      </a:lnTo>
                      <a:lnTo>
                        <a:pt x="594" y="260"/>
                      </a:lnTo>
                      <a:lnTo>
                        <a:pt x="610" y="283"/>
                      </a:lnTo>
                      <a:cubicBezTo>
                        <a:pt x="610" y="284"/>
                        <a:pt x="611" y="286"/>
                        <a:pt x="611" y="287"/>
                      </a:cubicBezTo>
                      <a:lnTo>
                        <a:pt x="617" y="303"/>
                      </a:lnTo>
                      <a:cubicBezTo>
                        <a:pt x="618" y="304"/>
                        <a:pt x="618" y="305"/>
                        <a:pt x="618" y="306"/>
                      </a:cubicBezTo>
                      <a:lnTo>
                        <a:pt x="621" y="329"/>
                      </a:lnTo>
                      <a:lnTo>
                        <a:pt x="622" y="348"/>
                      </a:lnTo>
                      <a:lnTo>
                        <a:pt x="623" y="362"/>
                      </a:lnTo>
                      <a:cubicBezTo>
                        <a:pt x="624" y="366"/>
                        <a:pt x="623" y="369"/>
                        <a:pt x="621" y="372"/>
                      </a:cubicBezTo>
                      <a:lnTo>
                        <a:pt x="615" y="382"/>
                      </a:lnTo>
                      <a:lnTo>
                        <a:pt x="612" y="387"/>
                      </a:lnTo>
                      <a:lnTo>
                        <a:pt x="614" y="384"/>
                      </a:lnTo>
                      <a:lnTo>
                        <a:pt x="612" y="389"/>
                      </a:lnTo>
                      <a:lnTo>
                        <a:pt x="608" y="404"/>
                      </a:lnTo>
                      <a:cubicBezTo>
                        <a:pt x="607" y="407"/>
                        <a:pt x="605" y="411"/>
                        <a:pt x="601" y="413"/>
                      </a:cubicBezTo>
                      <a:lnTo>
                        <a:pt x="593" y="418"/>
                      </a:lnTo>
                      <a:lnTo>
                        <a:pt x="589" y="421"/>
                      </a:lnTo>
                      <a:cubicBezTo>
                        <a:pt x="582" y="426"/>
                        <a:pt x="573" y="425"/>
                        <a:pt x="567" y="419"/>
                      </a:cubicBezTo>
                      <a:cubicBezTo>
                        <a:pt x="562" y="413"/>
                        <a:pt x="562" y="403"/>
                        <a:pt x="568" y="397"/>
                      </a:cubicBezTo>
                      <a:lnTo>
                        <a:pt x="569" y="396"/>
                      </a:lnTo>
                      <a:lnTo>
                        <a:pt x="566" y="400"/>
                      </a:lnTo>
                      <a:lnTo>
                        <a:pt x="567" y="398"/>
                      </a:lnTo>
                      <a:lnTo>
                        <a:pt x="585" y="421"/>
                      </a:lnTo>
                      <a:lnTo>
                        <a:pt x="581" y="422"/>
                      </a:lnTo>
                      <a:lnTo>
                        <a:pt x="584" y="421"/>
                      </a:lnTo>
                      <a:lnTo>
                        <a:pt x="575" y="425"/>
                      </a:lnTo>
                      <a:lnTo>
                        <a:pt x="577" y="424"/>
                      </a:lnTo>
                      <a:lnTo>
                        <a:pt x="565" y="432"/>
                      </a:lnTo>
                      <a:cubicBezTo>
                        <a:pt x="565" y="432"/>
                        <a:pt x="564" y="433"/>
                        <a:pt x="563" y="433"/>
                      </a:cubicBezTo>
                      <a:lnTo>
                        <a:pt x="554" y="437"/>
                      </a:lnTo>
                      <a:lnTo>
                        <a:pt x="556" y="436"/>
                      </a:lnTo>
                      <a:lnTo>
                        <a:pt x="553" y="438"/>
                      </a:lnTo>
                      <a:cubicBezTo>
                        <a:pt x="547" y="442"/>
                        <a:pt x="539" y="441"/>
                        <a:pt x="534" y="436"/>
                      </a:cubicBezTo>
                      <a:cubicBezTo>
                        <a:pt x="528" y="432"/>
                        <a:pt x="527" y="424"/>
                        <a:pt x="530" y="417"/>
                      </a:cubicBezTo>
                      <a:lnTo>
                        <a:pt x="531" y="415"/>
                      </a:lnTo>
                      <a:cubicBezTo>
                        <a:pt x="532" y="414"/>
                        <a:pt x="533" y="412"/>
                        <a:pt x="534" y="411"/>
                      </a:cubicBezTo>
                      <a:lnTo>
                        <a:pt x="535" y="410"/>
                      </a:lnTo>
                      <a:lnTo>
                        <a:pt x="556" y="434"/>
                      </a:lnTo>
                      <a:lnTo>
                        <a:pt x="551" y="438"/>
                      </a:lnTo>
                      <a:lnTo>
                        <a:pt x="542" y="444"/>
                      </a:lnTo>
                      <a:cubicBezTo>
                        <a:pt x="541" y="445"/>
                        <a:pt x="540" y="445"/>
                        <a:pt x="539" y="446"/>
                      </a:cubicBezTo>
                      <a:lnTo>
                        <a:pt x="527" y="450"/>
                      </a:lnTo>
                      <a:lnTo>
                        <a:pt x="512" y="455"/>
                      </a:lnTo>
                      <a:lnTo>
                        <a:pt x="506" y="456"/>
                      </a:lnTo>
                      <a:lnTo>
                        <a:pt x="501" y="458"/>
                      </a:lnTo>
                      <a:lnTo>
                        <a:pt x="505" y="457"/>
                      </a:lnTo>
                      <a:lnTo>
                        <a:pt x="495" y="464"/>
                      </a:lnTo>
                      <a:cubicBezTo>
                        <a:pt x="493" y="464"/>
                        <a:pt x="492" y="465"/>
                        <a:pt x="491" y="466"/>
                      </a:cubicBezTo>
                      <a:lnTo>
                        <a:pt x="479" y="470"/>
                      </a:lnTo>
                      <a:lnTo>
                        <a:pt x="468" y="474"/>
                      </a:lnTo>
                      <a:lnTo>
                        <a:pt x="456" y="478"/>
                      </a:lnTo>
                      <a:lnTo>
                        <a:pt x="432" y="486"/>
                      </a:lnTo>
                      <a:lnTo>
                        <a:pt x="435" y="484"/>
                      </a:lnTo>
                      <a:lnTo>
                        <a:pt x="423" y="491"/>
                      </a:lnTo>
                      <a:cubicBezTo>
                        <a:pt x="422" y="492"/>
                        <a:pt x="421" y="492"/>
                        <a:pt x="420" y="493"/>
                      </a:cubicBezTo>
                      <a:lnTo>
                        <a:pt x="408" y="497"/>
                      </a:lnTo>
                      <a:lnTo>
                        <a:pt x="397" y="501"/>
                      </a:lnTo>
                      <a:lnTo>
                        <a:pt x="381" y="506"/>
                      </a:lnTo>
                      <a:lnTo>
                        <a:pt x="374" y="508"/>
                      </a:lnTo>
                      <a:lnTo>
                        <a:pt x="379" y="505"/>
                      </a:lnTo>
                      <a:lnTo>
                        <a:pt x="374" y="509"/>
                      </a:lnTo>
                      <a:lnTo>
                        <a:pt x="362" y="516"/>
                      </a:lnTo>
                      <a:lnTo>
                        <a:pt x="353" y="520"/>
                      </a:lnTo>
                      <a:lnTo>
                        <a:pt x="342" y="523"/>
                      </a:lnTo>
                      <a:lnTo>
                        <a:pt x="328" y="527"/>
                      </a:lnTo>
                      <a:lnTo>
                        <a:pt x="319" y="529"/>
                      </a:lnTo>
                      <a:lnTo>
                        <a:pt x="294" y="533"/>
                      </a:lnTo>
                      <a:lnTo>
                        <a:pt x="263" y="536"/>
                      </a:lnTo>
                      <a:lnTo>
                        <a:pt x="232" y="541"/>
                      </a:lnTo>
                      <a:lnTo>
                        <a:pt x="235" y="541"/>
                      </a:lnTo>
                      <a:lnTo>
                        <a:pt x="222" y="545"/>
                      </a:lnTo>
                      <a:lnTo>
                        <a:pt x="207" y="549"/>
                      </a:lnTo>
                      <a:cubicBezTo>
                        <a:pt x="205" y="549"/>
                        <a:pt x="204" y="549"/>
                        <a:pt x="202" y="549"/>
                      </a:cubicBezTo>
                      <a:lnTo>
                        <a:pt x="198" y="549"/>
                      </a:lnTo>
                      <a:lnTo>
                        <a:pt x="202" y="549"/>
                      </a:lnTo>
                      <a:lnTo>
                        <a:pt x="198" y="550"/>
                      </a:lnTo>
                      <a:lnTo>
                        <a:pt x="187" y="553"/>
                      </a:lnTo>
                      <a:lnTo>
                        <a:pt x="176" y="557"/>
                      </a:lnTo>
                      <a:cubicBezTo>
                        <a:pt x="174" y="557"/>
                        <a:pt x="173" y="557"/>
                        <a:pt x="171" y="557"/>
                      </a:cubicBezTo>
                      <a:lnTo>
                        <a:pt x="88" y="560"/>
                      </a:lnTo>
                      <a:cubicBezTo>
                        <a:pt x="87" y="561"/>
                        <a:pt x="85" y="560"/>
                        <a:pt x="84" y="560"/>
                      </a:cubicBezTo>
                      <a:lnTo>
                        <a:pt x="71" y="557"/>
                      </a:lnTo>
                      <a:lnTo>
                        <a:pt x="52" y="551"/>
                      </a:lnTo>
                      <a:cubicBezTo>
                        <a:pt x="50" y="550"/>
                        <a:pt x="49" y="550"/>
                        <a:pt x="48" y="549"/>
                      </a:cubicBezTo>
                      <a:lnTo>
                        <a:pt x="31" y="539"/>
                      </a:lnTo>
                      <a:cubicBezTo>
                        <a:pt x="29" y="538"/>
                        <a:pt x="27" y="536"/>
                        <a:pt x="26" y="534"/>
                      </a:cubicBezTo>
                      <a:lnTo>
                        <a:pt x="19" y="522"/>
                      </a:lnTo>
                      <a:cubicBezTo>
                        <a:pt x="17" y="519"/>
                        <a:pt x="17" y="517"/>
                        <a:pt x="16" y="514"/>
                      </a:cubicBezTo>
                      <a:lnTo>
                        <a:pt x="13" y="447"/>
                      </a:lnTo>
                      <a:lnTo>
                        <a:pt x="12" y="379"/>
                      </a:lnTo>
                      <a:lnTo>
                        <a:pt x="13" y="347"/>
                      </a:lnTo>
                      <a:lnTo>
                        <a:pt x="14" y="322"/>
                      </a:lnTo>
                      <a:lnTo>
                        <a:pt x="15" y="283"/>
                      </a:lnTo>
                      <a:lnTo>
                        <a:pt x="15" y="246"/>
                      </a:lnTo>
                      <a:lnTo>
                        <a:pt x="15" y="222"/>
                      </a:lnTo>
                      <a:lnTo>
                        <a:pt x="13" y="193"/>
                      </a:lnTo>
                      <a:lnTo>
                        <a:pt x="11" y="183"/>
                      </a:lnTo>
                      <a:lnTo>
                        <a:pt x="9" y="174"/>
                      </a:lnTo>
                      <a:lnTo>
                        <a:pt x="32" y="185"/>
                      </a:lnTo>
                      <a:lnTo>
                        <a:pt x="30" y="18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
                <p:cNvSpPr>
                  <a:spLocks noEditPoints="1"/>
                </p:cNvSpPr>
                <p:nvPr/>
              </p:nvSpPr>
              <p:spPr bwMode="auto">
                <a:xfrm>
                  <a:off x="7170738" y="5822950"/>
                  <a:ext cx="93662" cy="88900"/>
                </a:xfrm>
                <a:custGeom>
                  <a:avLst/>
                  <a:gdLst/>
                  <a:ahLst/>
                  <a:cxnLst>
                    <a:cxn ang="0">
                      <a:pos x="75" y="278"/>
                    </a:cxn>
                    <a:cxn ang="0">
                      <a:pos x="147" y="378"/>
                    </a:cxn>
                    <a:cxn ang="0">
                      <a:pos x="162" y="396"/>
                    </a:cxn>
                    <a:cxn ang="0">
                      <a:pos x="197" y="426"/>
                    </a:cxn>
                    <a:cxn ang="0">
                      <a:pos x="211" y="438"/>
                    </a:cxn>
                    <a:cxn ang="0">
                      <a:pos x="279" y="495"/>
                    </a:cxn>
                    <a:cxn ang="0">
                      <a:pos x="319" y="531"/>
                    </a:cxn>
                    <a:cxn ang="0">
                      <a:pos x="366" y="574"/>
                    </a:cxn>
                    <a:cxn ang="0">
                      <a:pos x="395" y="589"/>
                    </a:cxn>
                    <a:cxn ang="0">
                      <a:pos x="453" y="617"/>
                    </a:cxn>
                    <a:cxn ang="0">
                      <a:pos x="506" y="608"/>
                    </a:cxn>
                    <a:cxn ang="0">
                      <a:pos x="518" y="581"/>
                    </a:cxn>
                    <a:cxn ang="0">
                      <a:pos x="555" y="567"/>
                    </a:cxn>
                    <a:cxn ang="0">
                      <a:pos x="553" y="511"/>
                    </a:cxn>
                    <a:cxn ang="0">
                      <a:pos x="585" y="452"/>
                    </a:cxn>
                    <a:cxn ang="0">
                      <a:pos x="607" y="413"/>
                    </a:cxn>
                    <a:cxn ang="0">
                      <a:pos x="619" y="389"/>
                    </a:cxn>
                    <a:cxn ang="0">
                      <a:pos x="645" y="350"/>
                    </a:cxn>
                    <a:cxn ang="0">
                      <a:pos x="661" y="287"/>
                    </a:cxn>
                    <a:cxn ang="0">
                      <a:pos x="621" y="270"/>
                    </a:cxn>
                    <a:cxn ang="0">
                      <a:pos x="559" y="222"/>
                    </a:cxn>
                    <a:cxn ang="0">
                      <a:pos x="501" y="174"/>
                    </a:cxn>
                    <a:cxn ang="0">
                      <a:pos x="477" y="143"/>
                    </a:cxn>
                    <a:cxn ang="0">
                      <a:pos x="447" y="110"/>
                    </a:cxn>
                    <a:cxn ang="0">
                      <a:pos x="439" y="52"/>
                    </a:cxn>
                    <a:cxn ang="0">
                      <a:pos x="392" y="45"/>
                    </a:cxn>
                    <a:cxn ang="0">
                      <a:pos x="348" y="32"/>
                    </a:cxn>
                    <a:cxn ang="0">
                      <a:pos x="309" y="40"/>
                    </a:cxn>
                    <a:cxn ang="0">
                      <a:pos x="151" y="139"/>
                    </a:cxn>
                    <a:cxn ang="0">
                      <a:pos x="64" y="184"/>
                    </a:cxn>
                    <a:cxn ang="0">
                      <a:pos x="48" y="195"/>
                    </a:cxn>
                    <a:cxn ang="0">
                      <a:pos x="34" y="236"/>
                    </a:cxn>
                    <a:cxn ang="0">
                      <a:pos x="22" y="176"/>
                    </a:cxn>
                    <a:cxn ang="0">
                      <a:pos x="68" y="148"/>
                    </a:cxn>
                    <a:cxn ang="0">
                      <a:pos x="137" y="110"/>
                    </a:cxn>
                    <a:cxn ang="0">
                      <a:pos x="294" y="12"/>
                    </a:cxn>
                    <a:cxn ang="0">
                      <a:pos x="370" y="0"/>
                    </a:cxn>
                    <a:cxn ang="0">
                      <a:pos x="424" y="37"/>
                    </a:cxn>
                    <a:cxn ang="0">
                      <a:pos x="436" y="48"/>
                    </a:cxn>
                    <a:cxn ang="0">
                      <a:pos x="479" y="102"/>
                    </a:cxn>
                    <a:cxn ang="0">
                      <a:pos x="479" y="111"/>
                    </a:cxn>
                    <a:cxn ang="0">
                      <a:pos x="524" y="153"/>
                    </a:cxn>
                    <a:cxn ang="0">
                      <a:pos x="578" y="198"/>
                    </a:cxn>
                    <a:cxn ang="0">
                      <a:pos x="638" y="243"/>
                    </a:cxn>
                    <a:cxn ang="0">
                      <a:pos x="672" y="258"/>
                    </a:cxn>
                    <a:cxn ang="0">
                      <a:pos x="670" y="367"/>
                    </a:cxn>
                    <a:cxn ang="0">
                      <a:pos x="620" y="387"/>
                    </a:cxn>
                    <a:cxn ang="0">
                      <a:pos x="636" y="427"/>
                    </a:cxn>
                    <a:cxn ang="0">
                      <a:pos x="614" y="467"/>
                    </a:cxn>
                    <a:cxn ang="0">
                      <a:pos x="575" y="535"/>
                    </a:cxn>
                    <a:cxn ang="0">
                      <a:pos x="540" y="538"/>
                    </a:cxn>
                    <a:cxn ang="0">
                      <a:pos x="548" y="594"/>
                    </a:cxn>
                    <a:cxn ang="0">
                      <a:pos x="535" y="621"/>
                    </a:cxn>
                    <a:cxn ang="0">
                      <a:pos x="456" y="651"/>
                    </a:cxn>
                    <a:cxn ang="0">
                      <a:pos x="393" y="623"/>
                    </a:cxn>
                    <a:cxn ang="0">
                      <a:pos x="342" y="593"/>
                    </a:cxn>
                    <a:cxn ang="0">
                      <a:pos x="314" y="566"/>
                    </a:cxn>
                    <a:cxn ang="0">
                      <a:pos x="262" y="522"/>
                    </a:cxn>
                    <a:cxn ang="0">
                      <a:pos x="201" y="470"/>
                    </a:cxn>
                    <a:cxn ang="0">
                      <a:pos x="163" y="437"/>
                    </a:cxn>
                    <a:cxn ang="0">
                      <a:pos x="145" y="423"/>
                    </a:cxn>
                    <a:cxn ang="0">
                      <a:pos x="127" y="403"/>
                    </a:cxn>
                    <a:cxn ang="0">
                      <a:pos x="48" y="295"/>
                    </a:cxn>
                  </a:cxnLst>
                  <a:rect l="0" t="0" r="r" b="b"/>
                  <a:pathLst>
                    <a:path w="688" h="655">
                      <a:moveTo>
                        <a:pt x="32" y="198"/>
                      </a:moveTo>
                      <a:cubicBezTo>
                        <a:pt x="37" y="194"/>
                        <a:pt x="43" y="193"/>
                        <a:pt x="48" y="196"/>
                      </a:cubicBezTo>
                      <a:cubicBezTo>
                        <a:pt x="53" y="198"/>
                        <a:pt x="57" y="203"/>
                        <a:pt x="57" y="209"/>
                      </a:cubicBezTo>
                      <a:lnTo>
                        <a:pt x="58" y="223"/>
                      </a:lnTo>
                      <a:lnTo>
                        <a:pt x="60" y="241"/>
                      </a:lnTo>
                      <a:lnTo>
                        <a:pt x="63" y="258"/>
                      </a:lnTo>
                      <a:lnTo>
                        <a:pt x="62" y="254"/>
                      </a:lnTo>
                      <a:lnTo>
                        <a:pt x="68" y="268"/>
                      </a:lnTo>
                      <a:lnTo>
                        <a:pt x="67" y="266"/>
                      </a:lnTo>
                      <a:lnTo>
                        <a:pt x="75" y="278"/>
                      </a:lnTo>
                      <a:cubicBezTo>
                        <a:pt x="76" y="279"/>
                        <a:pt x="76" y="280"/>
                        <a:pt x="77" y="281"/>
                      </a:cubicBezTo>
                      <a:lnTo>
                        <a:pt x="85" y="305"/>
                      </a:lnTo>
                      <a:lnTo>
                        <a:pt x="83" y="301"/>
                      </a:lnTo>
                      <a:lnTo>
                        <a:pt x="107" y="336"/>
                      </a:lnTo>
                      <a:lnTo>
                        <a:pt x="115" y="349"/>
                      </a:lnTo>
                      <a:lnTo>
                        <a:pt x="123" y="361"/>
                      </a:lnTo>
                      <a:lnTo>
                        <a:pt x="118" y="356"/>
                      </a:lnTo>
                      <a:lnTo>
                        <a:pt x="130" y="364"/>
                      </a:lnTo>
                      <a:lnTo>
                        <a:pt x="143" y="374"/>
                      </a:lnTo>
                      <a:lnTo>
                        <a:pt x="147" y="378"/>
                      </a:lnTo>
                      <a:cubicBezTo>
                        <a:pt x="153" y="382"/>
                        <a:pt x="155" y="389"/>
                        <a:pt x="153" y="396"/>
                      </a:cubicBezTo>
                      <a:cubicBezTo>
                        <a:pt x="150" y="402"/>
                        <a:pt x="144" y="406"/>
                        <a:pt x="137" y="406"/>
                      </a:cubicBezTo>
                      <a:lnTo>
                        <a:pt x="134" y="406"/>
                      </a:lnTo>
                      <a:cubicBezTo>
                        <a:pt x="133" y="406"/>
                        <a:pt x="132" y="406"/>
                        <a:pt x="131" y="406"/>
                      </a:cubicBezTo>
                      <a:lnTo>
                        <a:pt x="127" y="405"/>
                      </a:lnTo>
                      <a:lnTo>
                        <a:pt x="142" y="378"/>
                      </a:lnTo>
                      <a:lnTo>
                        <a:pt x="145" y="381"/>
                      </a:lnTo>
                      <a:lnTo>
                        <a:pt x="153" y="391"/>
                      </a:lnTo>
                      <a:lnTo>
                        <a:pt x="150" y="388"/>
                      </a:lnTo>
                      <a:lnTo>
                        <a:pt x="162" y="396"/>
                      </a:lnTo>
                      <a:cubicBezTo>
                        <a:pt x="164" y="397"/>
                        <a:pt x="166" y="399"/>
                        <a:pt x="167" y="401"/>
                      </a:cubicBezTo>
                      <a:lnTo>
                        <a:pt x="173" y="410"/>
                      </a:lnTo>
                      <a:lnTo>
                        <a:pt x="175" y="413"/>
                      </a:lnTo>
                      <a:lnTo>
                        <a:pt x="145" y="421"/>
                      </a:lnTo>
                      <a:lnTo>
                        <a:pt x="145" y="418"/>
                      </a:lnTo>
                      <a:cubicBezTo>
                        <a:pt x="145" y="410"/>
                        <a:pt x="153" y="402"/>
                        <a:pt x="161" y="402"/>
                      </a:cubicBezTo>
                      <a:lnTo>
                        <a:pt x="164" y="402"/>
                      </a:lnTo>
                      <a:cubicBezTo>
                        <a:pt x="168" y="402"/>
                        <a:pt x="171" y="404"/>
                        <a:pt x="174" y="406"/>
                      </a:cubicBezTo>
                      <a:lnTo>
                        <a:pt x="182" y="412"/>
                      </a:lnTo>
                      <a:lnTo>
                        <a:pt x="197" y="426"/>
                      </a:lnTo>
                      <a:lnTo>
                        <a:pt x="208" y="436"/>
                      </a:lnTo>
                      <a:lnTo>
                        <a:pt x="212" y="440"/>
                      </a:lnTo>
                      <a:cubicBezTo>
                        <a:pt x="217" y="446"/>
                        <a:pt x="218" y="454"/>
                        <a:pt x="213" y="461"/>
                      </a:cubicBezTo>
                      <a:cubicBezTo>
                        <a:pt x="209" y="467"/>
                        <a:pt x="200" y="469"/>
                        <a:pt x="193" y="466"/>
                      </a:cubicBezTo>
                      <a:lnTo>
                        <a:pt x="191" y="465"/>
                      </a:lnTo>
                      <a:cubicBezTo>
                        <a:pt x="188" y="463"/>
                        <a:pt x="185" y="460"/>
                        <a:pt x="183" y="456"/>
                      </a:cubicBezTo>
                      <a:lnTo>
                        <a:pt x="182" y="453"/>
                      </a:lnTo>
                      <a:cubicBezTo>
                        <a:pt x="180" y="446"/>
                        <a:pt x="182" y="439"/>
                        <a:pt x="188" y="434"/>
                      </a:cubicBezTo>
                      <a:cubicBezTo>
                        <a:pt x="194" y="430"/>
                        <a:pt x="201" y="430"/>
                        <a:pt x="207" y="435"/>
                      </a:cubicBezTo>
                      <a:lnTo>
                        <a:pt x="211" y="438"/>
                      </a:lnTo>
                      <a:lnTo>
                        <a:pt x="220" y="445"/>
                      </a:lnTo>
                      <a:lnTo>
                        <a:pt x="234" y="458"/>
                      </a:lnTo>
                      <a:lnTo>
                        <a:pt x="231" y="456"/>
                      </a:lnTo>
                      <a:lnTo>
                        <a:pt x="246" y="465"/>
                      </a:lnTo>
                      <a:lnTo>
                        <a:pt x="252" y="469"/>
                      </a:lnTo>
                      <a:lnTo>
                        <a:pt x="255" y="471"/>
                      </a:lnTo>
                      <a:cubicBezTo>
                        <a:pt x="257" y="472"/>
                        <a:pt x="259" y="474"/>
                        <a:pt x="260" y="476"/>
                      </a:cubicBezTo>
                      <a:lnTo>
                        <a:pt x="268" y="488"/>
                      </a:lnTo>
                      <a:lnTo>
                        <a:pt x="264" y="484"/>
                      </a:lnTo>
                      <a:lnTo>
                        <a:pt x="279" y="495"/>
                      </a:lnTo>
                      <a:lnTo>
                        <a:pt x="277" y="493"/>
                      </a:lnTo>
                      <a:lnTo>
                        <a:pt x="283" y="496"/>
                      </a:lnTo>
                      <a:lnTo>
                        <a:pt x="287" y="499"/>
                      </a:lnTo>
                      <a:cubicBezTo>
                        <a:pt x="289" y="500"/>
                        <a:pt x="291" y="502"/>
                        <a:pt x="292" y="504"/>
                      </a:cubicBezTo>
                      <a:lnTo>
                        <a:pt x="300" y="516"/>
                      </a:lnTo>
                      <a:lnTo>
                        <a:pt x="295" y="511"/>
                      </a:lnTo>
                      <a:lnTo>
                        <a:pt x="307" y="519"/>
                      </a:lnTo>
                      <a:cubicBezTo>
                        <a:pt x="308" y="520"/>
                        <a:pt x="309" y="520"/>
                        <a:pt x="310" y="521"/>
                      </a:cubicBezTo>
                      <a:lnTo>
                        <a:pt x="322" y="533"/>
                      </a:lnTo>
                      <a:lnTo>
                        <a:pt x="319" y="531"/>
                      </a:lnTo>
                      <a:lnTo>
                        <a:pt x="331" y="539"/>
                      </a:lnTo>
                      <a:cubicBezTo>
                        <a:pt x="332" y="540"/>
                        <a:pt x="333" y="540"/>
                        <a:pt x="334" y="541"/>
                      </a:cubicBezTo>
                      <a:lnTo>
                        <a:pt x="343" y="550"/>
                      </a:lnTo>
                      <a:lnTo>
                        <a:pt x="346" y="553"/>
                      </a:lnTo>
                      <a:lnTo>
                        <a:pt x="342" y="550"/>
                      </a:lnTo>
                      <a:lnTo>
                        <a:pt x="344" y="551"/>
                      </a:lnTo>
                      <a:lnTo>
                        <a:pt x="341" y="550"/>
                      </a:lnTo>
                      <a:lnTo>
                        <a:pt x="351" y="553"/>
                      </a:lnTo>
                      <a:cubicBezTo>
                        <a:pt x="356" y="555"/>
                        <a:pt x="359" y="558"/>
                        <a:pt x="361" y="562"/>
                      </a:cubicBezTo>
                      <a:lnTo>
                        <a:pt x="366" y="574"/>
                      </a:lnTo>
                      <a:lnTo>
                        <a:pt x="361" y="568"/>
                      </a:lnTo>
                      <a:lnTo>
                        <a:pt x="372" y="576"/>
                      </a:lnTo>
                      <a:lnTo>
                        <a:pt x="367" y="573"/>
                      </a:lnTo>
                      <a:lnTo>
                        <a:pt x="380" y="577"/>
                      </a:lnTo>
                      <a:cubicBezTo>
                        <a:pt x="383" y="578"/>
                        <a:pt x="385" y="579"/>
                        <a:pt x="387" y="581"/>
                      </a:cubicBezTo>
                      <a:lnTo>
                        <a:pt x="398" y="592"/>
                      </a:lnTo>
                      <a:lnTo>
                        <a:pt x="399" y="593"/>
                      </a:lnTo>
                      <a:lnTo>
                        <a:pt x="376" y="593"/>
                      </a:lnTo>
                      <a:lnTo>
                        <a:pt x="377" y="592"/>
                      </a:lnTo>
                      <a:cubicBezTo>
                        <a:pt x="382" y="587"/>
                        <a:pt x="389" y="586"/>
                        <a:pt x="395" y="589"/>
                      </a:cubicBezTo>
                      <a:lnTo>
                        <a:pt x="406" y="594"/>
                      </a:lnTo>
                      <a:lnTo>
                        <a:pt x="421" y="603"/>
                      </a:lnTo>
                      <a:lnTo>
                        <a:pt x="428" y="607"/>
                      </a:lnTo>
                      <a:cubicBezTo>
                        <a:pt x="430" y="607"/>
                        <a:pt x="431" y="608"/>
                        <a:pt x="432" y="609"/>
                      </a:cubicBezTo>
                      <a:lnTo>
                        <a:pt x="435" y="612"/>
                      </a:lnTo>
                      <a:lnTo>
                        <a:pt x="432" y="610"/>
                      </a:lnTo>
                      <a:lnTo>
                        <a:pt x="435" y="612"/>
                      </a:lnTo>
                      <a:lnTo>
                        <a:pt x="431" y="610"/>
                      </a:lnTo>
                      <a:lnTo>
                        <a:pt x="438" y="612"/>
                      </a:lnTo>
                      <a:lnTo>
                        <a:pt x="453" y="617"/>
                      </a:lnTo>
                      <a:lnTo>
                        <a:pt x="463" y="620"/>
                      </a:lnTo>
                      <a:lnTo>
                        <a:pt x="477" y="624"/>
                      </a:lnTo>
                      <a:lnTo>
                        <a:pt x="471" y="623"/>
                      </a:lnTo>
                      <a:lnTo>
                        <a:pt x="488" y="623"/>
                      </a:lnTo>
                      <a:lnTo>
                        <a:pt x="484" y="624"/>
                      </a:lnTo>
                      <a:lnTo>
                        <a:pt x="499" y="620"/>
                      </a:lnTo>
                      <a:lnTo>
                        <a:pt x="492" y="625"/>
                      </a:lnTo>
                      <a:lnTo>
                        <a:pt x="504" y="612"/>
                      </a:lnTo>
                      <a:lnTo>
                        <a:pt x="502" y="615"/>
                      </a:lnTo>
                      <a:lnTo>
                        <a:pt x="506" y="608"/>
                      </a:lnTo>
                      <a:lnTo>
                        <a:pt x="504" y="610"/>
                      </a:lnTo>
                      <a:lnTo>
                        <a:pt x="505" y="607"/>
                      </a:lnTo>
                      <a:lnTo>
                        <a:pt x="508" y="599"/>
                      </a:lnTo>
                      <a:lnTo>
                        <a:pt x="509" y="597"/>
                      </a:lnTo>
                      <a:cubicBezTo>
                        <a:pt x="510" y="591"/>
                        <a:pt x="515" y="587"/>
                        <a:pt x="520" y="585"/>
                      </a:cubicBezTo>
                      <a:cubicBezTo>
                        <a:pt x="526" y="584"/>
                        <a:pt x="532" y="585"/>
                        <a:pt x="536" y="589"/>
                      </a:cubicBezTo>
                      <a:lnTo>
                        <a:pt x="537" y="590"/>
                      </a:lnTo>
                      <a:lnTo>
                        <a:pt x="511" y="594"/>
                      </a:lnTo>
                      <a:lnTo>
                        <a:pt x="513" y="590"/>
                      </a:lnTo>
                      <a:lnTo>
                        <a:pt x="518" y="581"/>
                      </a:lnTo>
                      <a:lnTo>
                        <a:pt x="517" y="583"/>
                      </a:lnTo>
                      <a:lnTo>
                        <a:pt x="521" y="571"/>
                      </a:lnTo>
                      <a:cubicBezTo>
                        <a:pt x="522" y="570"/>
                        <a:pt x="522" y="569"/>
                        <a:pt x="523" y="568"/>
                      </a:cubicBezTo>
                      <a:lnTo>
                        <a:pt x="531" y="556"/>
                      </a:lnTo>
                      <a:lnTo>
                        <a:pt x="530" y="558"/>
                      </a:lnTo>
                      <a:lnTo>
                        <a:pt x="534" y="549"/>
                      </a:lnTo>
                      <a:lnTo>
                        <a:pt x="533" y="552"/>
                      </a:lnTo>
                      <a:lnTo>
                        <a:pt x="534" y="548"/>
                      </a:lnTo>
                      <a:lnTo>
                        <a:pt x="557" y="566"/>
                      </a:lnTo>
                      <a:lnTo>
                        <a:pt x="555" y="567"/>
                      </a:lnTo>
                      <a:lnTo>
                        <a:pt x="563" y="552"/>
                      </a:lnTo>
                      <a:lnTo>
                        <a:pt x="563" y="553"/>
                      </a:lnTo>
                      <a:lnTo>
                        <a:pt x="535" y="544"/>
                      </a:lnTo>
                      <a:lnTo>
                        <a:pt x="538" y="540"/>
                      </a:lnTo>
                      <a:lnTo>
                        <a:pt x="543" y="532"/>
                      </a:lnTo>
                      <a:lnTo>
                        <a:pt x="541" y="536"/>
                      </a:lnTo>
                      <a:lnTo>
                        <a:pt x="544" y="525"/>
                      </a:lnTo>
                      <a:cubicBezTo>
                        <a:pt x="545" y="523"/>
                        <a:pt x="545" y="521"/>
                        <a:pt x="547" y="520"/>
                      </a:cubicBezTo>
                      <a:lnTo>
                        <a:pt x="550" y="516"/>
                      </a:lnTo>
                      <a:lnTo>
                        <a:pt x="553" y="511"/>
                      </a:lnTo>
                      <a:lnTo>
                        <a:pt x="563" y="495"/>
                      </a:lnTo>
                      <a:lnTo>
                        <a:pt x="571" y="484"/>
                      </a:lnTo>
                      <a:lnTo>
                        <a:pt x="569" y="487"/>
                      </a:lnTo>
                      <a:lnTo>
                        <a:pt x="574" y="472"/>
                      </a:lnTo>
                      <a:lnTo>
                        <a:pt x="576" y="466"/>
                      </a:lnTo>
                      <a:cubicBezTo>
                        <a:pt x="577" y="466"/>
                        <a:pt x="577" y="465"/>
                        <a:pt x="577" y="464"/>
                      </a:cubicBezTo>
                      <a:lnTo>
                        <a:pt x="579" y="460"/>
                      </a:lnTo>
                      <a:cubicBezTo>
                        <a:pt x="580" y="460"/>
                        <a:pt x="580" y="459"/>
                        <a:pt x="580" y="458"/>
                      </a:cubicBezTo>
                      <a:lnTo>
                        <a:pt x="587" y="448"/>
                      </a:lnTo>
                      <a:lnTo>
                        <a:pt x="585" y="452"/>
                      </a:lnTo>
                      <a:lnTo>
                        <a:pt x="589" y="440"/>
                      </a:lnTo>
                      <a:cubicBezTo>
                        <a:pt x="591" y="434"/>
                        <a:pt x="598" y="429"/>
                        <a:pt x="604" y="429"/>
                      </a:cubicBezTo>
                      <a:lnTo>
                        <a:pt x="606" y="429"/>
                      </a:lnTo>
                      <a:lnTo>
                        <a:pt x="595" y="434"/>
                      </a:lnTo>
                      <a:lnTo>
                        <a:pt x="599" y="430"/>
                      </a:lnTo>
                      <a:lnTo>
                        <a:pt x="598" y="432"/>
                      </a:lnTo>
                      <a:lnTo>
                        <a:pt x="604" y="424"/>
                      </a:lnTo>
                      <a:lnTo>
                        <a:pt x="601" y="428"/>
                      </a:lnTo>
                      <a:lnTo>
                        <a:pt x="605" y="416"/>
                      </a:lnTo>
                      <a:cubicBezTo>
                        <a:pt x="606" y="415"/>
                        <a:pt x="606" y="414"/>
                        <a:pt x="607" y="413"/>
                      </a:cubicBezTo>
                      <a:lnTo>
                        <a:pt x="615" y="401"/>
                      </a:lnTo>
                      <a:lnTo>
                        <a:pt x="614" y="403"/>
                      </a:lnTo>
                      <a:lnTo>
                        <a:pt x="618" y="394"/>
                      </a:lnTo>
                      <a:lnTo>
                        <a:pt x="620" y="389"/>
                      </a:lnTo>
                      <a:lnTo>
                        <a:pt x="642" y="411"/>
                      </a:lnTo>
                      <a:lnTo>
                        <a:pt x="640" y="412"/>
                      </a:lnTo>
                      <a:lnTo>
                        <a:pt x="644" y="409"/>
                      </a:lnTo>
                      <a:lnTo>
                        <a:pt x="643" y="410"/>
                      </a:lnTo>
                      <a:cubicBezTo>
                        <a:pt x="637" y="416"/>
                        <a:pt x="627" y="416"/>
                        <a:pt x="621" y="411"/>
                      </a:cubicBezTo>
                      <a:cubicBezTo>
                        <a:pt x="615" y="405"/>
                        <a:pt x="614" y="396"/>
                        <a:pt x="619" y="389"/>
                      </a:cubicBezTo>
                      <a:lnTo>
                        <a:pt x="622" y="385"/>
                      </a:lnTo>
                      <a:lnTo>
                        <a:pt x="627" y="377"/>
                      </a:lnTo>
                      <a:lnTo>
                        <a:pt x="625" y="380"/>
                      </a:lnTo>
                      <a:lnTo>
                        <a:pt x="630" y="365"/>
                      </a:lnTo>
                      <a:lnTo>
                        <a:pt x="632" y="359"/>
                      </a:lnTo>
                      <a:cubicBezTo>
                        <a:pt x="633" y="356"/>
                        <a:pt x="634" y="354"/>
                        <a:pt x="636" y="352"/>
                      </a:cubicBezTo>
                      <a:lnTo>
                        <a:pt x="639" y="349"/>
                      </a:lnTo>
                      <a:cubicBezTo>
                        <a:pt x="640" y="348"/>
                        <a:pt x="641" y="348"/>
                        <a:pt x="641" y="347"/>
                      </a:cubicBezTo>
                      <a:lnTo>
                        <a:pt x="651" y="340"/>
                      </a:lnTo>
                      <a:lnTo>
                        <a:pt x="645" y="350"/>
                      </a:lnTo>
                      <a:lnTo>
                        <a:pt x="649" y="334"/>
                      </a:lnTo>
                      <a:lnTo>
                        <a:pt x="654" y="318"/>
                      </a:lnTo>
                      <a:lnTo>
                        <a:pt x="657" y="309"/>
                      </a:lnTo>
                      <a:lnTo>
                        <a:pt x="656" y="314"/>
                      </a:lnTo>
                      <a:lnTo>
                        <a:pt x="656" y="293"/>
                      </a:lnTo>
                      <a:lnTo>
                        <a:pt x="657" y="297"/>
                      </a:lnTo>
                      <a:lnTo>
                        <a:pt x="653" y="278"/>
                      </a:lnTo>
                      <a:lnTo>
                        <a:pt x="660" y="288"/>
                      </a:lnTo>
                      <a:lnTo>
                        <a:pt x="655" y="285"/>
                      </a:lnTo>
                      <a:lnTo>
                        <a:pt x="661" y="287"/>
                      </a:lnTo>
                      <a:lnTo>
                        <a:pt x="654" y="286"/>
                      </a:lnTo>
                      <a:cubicBezTo>
                        <a:pt x="652" y="286"/>
                        <a:pt x="650" y="285"/>
                        <a:pt x="649" y="284"/>
                      </a:cubicBezTo>
                      <a:lnTo>
                        <a:pt x="640" y="279"/>
                      </a:lnTo>
                      <a:lnTo>
                        <a:pt x="636" y="277"/>
                      </a:lnTo>
                      <a:cubicBezTo>
                        <a:pt x="631" y="274"/>
                        <a:pt x="628" y="269"/>
                        <a:pt x="628" y="263"/>
                      </a:cubicBezTo>
                      <a:lnTo>
                        <a:pt x="628" y="262"/>
                      </a:lnTo>
                      <a:lnTo>
                        <a:pt x="639" y="278"/>
                      </a:lnTo>
                      <a:lnTo>
                        <a:pt x="636" y="277"/>
                      </a:lnTo>
                      <a:lnTo>
                        <a:pt x="627" y="274"/>
                      </a:lnTo>
                      <a:cubicBezTo>
                        <a:pt x="625" y="273"/>
                        <a:pt x="623" y="272"/>
                        <a:pt x="621" y="270"/>
                      </a:cubicBezTo>
                      <a:lnTo>
                        <a:pt x="605" y="254"/>
                      </a:lnTo>
                      <a:lnTo>
                        <a:pt x="608" y="256"/>
                      </a:lnTo>
                      <a:lnTo>
                        <a:pt x="588" y="244"/>
                      </a:lnTo>
                      <a:lnTo>
                        <a:pt x="591" y="246"/>
                      </a:lnTo>
                      <a:lnTo>
                        <a:pt x="579" y="242"/>
                      </a:lnTo>
                      <a:cubicBezTo>
                        <a:pt x="578" y="241"/>
                        <a:pt x="577" y="241"/>
                        <a:pt x="576" y="240"/>
                      </a:cubicBezTo>
                      <a:lnTo>
                        <a:pt x="564" y="232"/>
                      </a:lnTo>
                      <a:cubicBezTo>
                        <a:pt x="562" y="231"/>
                        <a:pt x="560" y="229"/>
                        <a:pt x="559" y="227"/>
                      </a:cubicBezTo>
                      <a:lnTo>
                        <a:pt x="551" y="215"/>
                      </a:lnTo>
                      <a:lnTo>
                        <a:pt x="559" y="222"/>
                      </a:lnTo>
                      <a:lnTo>
                        <a:pt x="547" y="218"/>
                      </a:lnTo>
                      <a:cubicBezTo>
                        <a:pt x="545" y="217"/>
                        <a:pt x="543" y="216"/>
                        <a:pt x="541" y="214"/>
                      </a:cubicBezTo>
                      <a:lnTo>
                        <a:pt x="529" y="202"/>
                      </a:lnTo>
                      <a:cubicBezTo>
                        <a:pt x="528" y="201"/>
                        <a:pt x="528" y="200"/>
                        <a:pt x="527" y="199"/>
                      </a:cubicBezTo>
                      <a:lnTo>
                        <a:pt x="519" y="187"/>
                      </a:lnTo>
                      <a:lnTo>
                        <a:pt x="527" y="194"/>
                      </a:lnTo>
                      <a:lnTo>
                        <a:pt x="515" y="190"/>
                      </a:lnTo>
                      <a:cubicBezTo>
                        <a:pt x="512" y="189"/>
                        <a:pt x="510" y="187"/>
                        <a:pt x="508" y="184"/>
                      </a:cubicBezTo>
                      <a:lnTo>
                        <a:pt x="499" y="172"/>
                      </a:lnTo>
                      <a:lnTo>
                        <a:pt x="501" y="174"/>
                      </a:lnTo>
                      <a:lnTo>
                        <a:pt x="489" y="163"/>
                      </a:lnTo>
                      <a:lnTo>
                        <a:pt x="491" y="165"/>
                      </a:lnTo>
                      <a:lnTo>
                        <a:pt x="479" y="157"/>
                      </a:lnTo>
                      <a:cubicBezTo>
                        <a:pt x="476" y="155"/>
                        <a:pt x="474" y="153"/>
                        <a:pt x="473" y="151"/>
                      </a:cubicBezTo>
                      <a:lnTo>
                        <a:pt x="468" y="141"/>
                      </a:lnTo>
                      <a:lnTo>
                        <a:pt x="466" y="134"/>
                      </a:lnTo>
                      <a:lnTo>
                        <a:pt x="469" y="140"/>
                      </a:lnTo>
                      <a:lnTo>
                        <a:pt x="468" y="139"/>
                      </a:lnTo>
                      <a:lnTo>
                        <a:pt x="479" y="143"/>
                      </a:lnTo>
                      <a:lnTo>
                        <a:pt x="477" y="143"/>
                      </a:lnTo>
                      <a:cubicBezTo>
                        <a:pt x="474" y="143"/>
                        <a:pt x="470" y="142"/>
                        <a:pt x="467" y="140"/>
                      </a:cubicBezTo>
                      <a:lnTo>
                        <a:pt x="457" y="132"/>
                      </a:lnTo>
                      <a:lnTo>
                        <a:pt x="447" y="122"/>
                      </a:lnTo>
                      <a:lnTo>
                        <a:pt x="442" y="115"/>
                      </a:lnTo>
                      <a:cubicBezTo>
                        <a:pt x="438" y="110"/>
                        <a:pt x="437" y="103"/>
                        <a:pt x="441" y="97"/>
                      </a:cubicBezTo>
                      <a:cubicBezTo>
                        <a:pt x="445" y="91"/>
                        <a:pt x="452" y="88"/>
                        <a:pt x="458" y="90"/>
                      </a:cubicBezTo>
                      <a:lnTo>
                        <a:pt x="462" y="91"/>
                      </a:lnTo>
                      <a:lnTo>
                        <a:pt x="467" y="92"/>
                      </a:lnTo>
                      <a:lnTo>
                        <a:pt x="448" y="113"/>
                      </a:lnTo>
                      <a:lnTo>
                        <a:pt x="447" y="110"/>
                      </a:lnTo>
                      <a:lnTo>
                        <a:pt x="450" y="114"/>
                      </a:lnTo>
                      <a:lnTo>
                        <a:pt x="443" y="105"/>
                      </a:lnTo>
                      <a:lnTo>
                        <a:pt x="447" y="109"/>
                      </a:lnTo>
                      <a:lnTo>
                        <a:pt x="435" y="101"/>
                      </a:lnTo>
                      <a:cubicBezTo>
                        <a:pt x="433" y="100"/>
                        <a:pt x="432" y="98"/>
                        <a:pt x="430" y="97"/>
                      </a:cubicBezTo>
                      <a:lnTo>
                        <a:pt x="418" y="80"/>
                      </a:lnTo>
                      <a:lnTo>
                        <a:pt x="412" y="69"/>
                      </a:lnTo>
                      <a:lnTo>
                        <a:pt x="415" y="73"/>
                      </a:lnTo>
                      <a:lnTo>
                        <a:pt x="413" y="71"/>
                      </a:lnTo>
                      <a:lnTo>
                        <a:pt x="439" y="52"/>
                      </a:lnTo>
                      <a:lnTo>
                        <a:pt x="440" y="54"/>
                      </a:lnTo>
                      <a:lnTo>
                        <a:pt x="441" y="56"/>
                      </a:lnTo>
                      <a:cubicBezTo>
                        <a:pt x="445" y="62"/>
                        <a:pt x="444" y="71"/>
                        <a:pt x="438" y="76"/>
                      </a:cubicBezTo>
                      <a:cubicBezTo>
                        <a:pt x="433" y="81"/>
                        <a:pt x="424" y="82"/>
                        <a:pt x="418" y="77"/>
                      </a:cubicBezTo>
                      <a:lnTo>
                        <a:pt x="414" y="74"/>
                      </a:lnTo>
                      <a:cubicBezTo>
                        <a:pt x="413" y="73"/>
                        <a:pt x="412" y="73"/>
                        <a:pt x="411" y="71"/>
                      </a:cubicBezTo>
                      <a:lnTo>
                        <a:pt x="403" y="61"/>
                      </a:lnTo>
                      <a:lnTo>
                        <a:pt x="396" y="52"/>
                      </a:lnTo>
                      <a:cubicBezTo>
                        <a:pt x="395" y="51"/>
                        <a:pt x="394" y="49"/>
                        <a:pt x="393" y="48"/>
                      </a:cubicBezTo>
                      <a:lnTo>
                        <a:pt x="392" y="45"/>
                      </a:lnTo>
                      <a:lnTo>
                        <a:pt x="400" y="54"/>
                      </a:lnTo>
                      <a:lnTo>
                        <a:pt x="398" y="53"/>
                      </a:lnTo>
                      <a:cubicBezTo>
                        <a:pt x="398" y="52"/>
                        <a:pt x="397" y="52"/>
                        <a:pt x="396" y="52"/>
                      </a:cubicBezTo>
                      <a:lnTo>
                        <a:pt x="386" y="45"/>
                      </a:lnTo>
                      <a:cubicBezTo>
                        <a:pt x="385" y="43"/>
                        <a:pt x="383" y="42"/>
                        <a:pt x="382" y="40"/>
                      </a:cubicBezTo>
                      <a:lnTo>
                        <a:pt x="374" y="28"/>
                      </a:lnTo>
                      <a:lnTo>
                        <a:pt x="385" y="35"/>
                      </a:lnTo>
                      <a:lnTo>
                        <a:pt x="368" y="32"/>
                      </a:lnTo>
                      <a:lnTo>
                        <a:pt x="370" y="32"/>
                      </a:lnTo>
                      <a:lnTo>
                        <a:pt x="348" y="32"/>
                      </a:lnTo>
                      <a:lnTo>
                        <a:pt x="330" y="34"/>
                      </a:lnTo>
                      <a:lnTo>
                        <a:pt x="316" y="35"/>
                      </a:lnTo>
                      <a:lnTo>
                        <a:pt x="320" y="34"/>
                      </a:lnTo>
                      <a:lnTo>
                        <a:pt x="312" y="37"/>
                      </a:lnTo>
                      <a:lnTo>
                        <a:pt x="306" y="39"/>
                      </a:lnTo>
                      <a:lnTo>
                        <a:pt x="314" y="12"/>
                      </a:lnTo>
                      <a:lnTo>
                        <a:pt x="315" y="13"/>
                      </a:lnTo>
                      <a:cubicBezTo>
                        <a:pt x="318" y="16"/>
                        <a:pt x="320" y="21"/>
                        <a:pt x="319" y="26"/>
                      </a:cubicBezTo>
                      <a:cubicBezTo>
                        <a:pt x="319" y="30"/>
                        <a:pt x="317" y="34"/>
                        <a:pt x="313" y="37"/>
                      </a:cubicBezTo>
                      <a:lnTo>
                        <a:pt x="309" y="40"/>
                      </a:lnTo>
                      <a:cubicBezTo>
                        <a:pt x="308" y="41"/>
                        <a:pt x="307" y="42"/>
                        <a:pt x="306" y="42"/>
                      </a:cubicBezTo>
                      <a:lnTo>
                        <a:pt x="297" y="46"/>
                      </a:lnTo>
                      <a:lnTo>
                        <a:pt x="284" y="51"/>
                      </a:lnTo>
                      <a:lnTo>
                        <a:pt x="287" y="49"/>
                      </a:lnTo>
                      <a:lnTo>
                        <a:pt x="263" y="65"/>
                      </a:lnTo>
                      <a:lnTo>
                        <a:pt x="251" y="73"/>
                      </a:lnTo>
                      <a:lnTo>
                        <a:pt x="190" y="113"/>
                      </a:lnTo>
                      <a:lnTo>
                        <a:pt x="166" y="129"/>
                      </a:lnTo>
                      <a:lnTo>
                        <a:pt x="154" y="137"/>
                      </a:lnTo>
                      <a:cubicBezTo>
                        <a:pt x="153" y="138"/>
                        <a:pt x="152" y="138"/>
                        <a:pt x="151" y="139"/>
                      </a:cubicBezTo>
                      <a:lnTo>
                        <a:pt x="139" y="143"/>
                      </a:lnTo>
                      <a:lnTo>
                        <a:pt x="142" y="141"/>
                      </a:lnTo>
                      <a:lnTo>
                        <a:pt x="118" y="157"/>
                      </a:lnTo>
                      <a:lnTo>
                        <a:pt x="106" y="165"/>
                      </a:lnTo>
                      <a:cubicBezTo>
                        <a:pt x="105" y="166"/>
                        <a:pt x="104" y="166"/>
                        <a:pt x="103" y="167"/>
                      </a:cubicBezTo>
                      <a:lnTo>
                        <a:pt x="91" y="171"/>
                      </a:lnTo>
                      <a:lnTo>
                        <a:pt x="94" y="169"/>
                      </a:lnTo>
                      <a:lnTo>
                        <a:pt x="82" y="177"/>
                      </a:lnTo>
                      <a:cubicBezTo>
                        <a:pt x="81" y="178"/>
                        <a:pt x="80" y="178"/>
                        <a:pt x="79" y="179"/>
                      </a:cubicBezTo>
                      <a:lnTo>
                        <a:pt x="64" y="184"/>
                      </a:lnTo>
                      <a:lnTo>
                        <a:pt x="53" y="186"/>
                      </a:lnTo>
                      <a:lnTo>
                        <a:pt x="58" y="184"/>
                      </a:lnTo>
                      <a:lnTo>
                        <a:pt x="49" y="190"/>
                      </a:lnTo>
                      <a:lnTo>
                        <a:pt x="46" y="192"/>
                      </a:lnTo>
                      <a:lnTo>
                        <a:pt x="36" y="163"/>
                      </a:lnTo>
                      <a:lnTo>
                        <a:pt x="38" y="163"/>
                      </a:lnTo>
                      <a:cubicBezTo>
                        <a:pt x="44" y="163"/>
                        <a:pt x="49" y="166"/>
                        <a:pt x="52" y="171"/>
                      </a:cubicBezTo>
                      <a:cubicBezTo>
                        <a:pt x="55" y="176"/>
                        <a:pt x="55" y="182"/>
                        <a:pt x="53" y="187"/>
                      </a:cubicBezTo>
                      <a:lnTo>
                        <a:pt x="51" y="191"/>
                      </a:lnTo>
                      <a:cubicBezTo>
                        <a:pt x="50" y="192"/>
                        <a:pt x="49" y="194"/>
                        <a:pt x="48" y="195"/>
                      </a:cubicBezTo>
                      <a:lnTo>
                        <a:pt x="41" y="202"/>
                      </a:lnTo>
                      <a:cubicBezTo>
                        <a:pt x="40" y="203"/>
                        <a:pt x="39" y="203"/>
                        <a:pt x="38" y="204"/>
                      </a:cubicBezTo>
                      <a:lnTo>
                        <a:pt x="25" y="212"/>
                      </a:lnTo>
                      <a:lnTo>
                        <a:pt x="32" y="197"/>
                      </a:lnTo>
                      <a:lnTo>
                        <a:pt x="34" y="218"/>
                      </a:lnTo>
                      <a:lnTo>
                        <a:pt x="35" y="224"/>
                      </a:lnTo>
                      <a:lnTo>
                        <a:pt x="11" y="213"/>
                      </a:lnTo>
                      <a:lnTo>
                        <a:pt x="17" y="209"/>
                      </a:lnTo>
                      <a:lnTo>
                        <a:pt x="32" y="198"/>
                      </a:lnTo>
                      <a:close/>
                      <a:moveTo>
                        <a:pt x="34" y="236"/>
                      </a:moveTo>
                      <a:lnTo>
                        <a:pt x="28" y="240"/>
                      </a:lnTo>
                      <a:cubicBezTo>
                        <a:pt x="24" y="243"/>
                        <a:pt x="18" y="243"/>
                        <a:pt x="13" y="241"/>
                      </a:cubicBezTo>
                      <a:cubicBezTo>
                        <a:pt x="8" y="239"/>
                        <a:pt x="4" y="234"/>
                        <a:pt x="4" y="229"/>
                      </a:cubicBezTo>
                      <a:lnTo>
                        <a:pt x="3" y="221"/>
                      </a:lnTo>
                      <a:lnTo>
                        <a:pt x="1" y="200"/>
                      </a:lnTo>
                      <a:cubicBezTo>
                        <a:pt x="0" y="194"/>
                        <a:pt x="3" y="188"/>
                        <a:pt x="8" y="185"/>
                      </a:cubicBezTo>
                      <a:lnTo>
                        <a:pt x="21" y="177"/>
                      </a:lnTo>
                      <a:lnTo>
                        <a:pt x="18" y="179"/>
                      </a:lnTo>
                      <a:lnTo>
                        <a:pt x="25" y="172"/>
                      </a:lnTo>
                      <a:lnTo>
                        <a:pt x="22" y="176"/>
                      </a:lnTo>
                      <a:lnTo>
                        <a:pt x="24" y="172"/>
                      </a:lnTo>
                      <a:lnTo>
                        <a:pt x="38" y="195"/>
                      </a:lnTo>
                      <a:lnTo>
                        <a:pt x="36" y="195"/>
                      </a:lnTo>
                      <a:cubicBezTo>
                        <a:pt x="30" y="195"/>
                        <a:pt x="23" y="191"/>
                        <a:pt x="21" y="185"/>
                      </a:cubicBezTo>
                      <a:cubicBezTo>
                        <a:pt x="19" y="178"/>
                        <a:pt x="21" y="171"/>
                        <a:pt x="27" y="167"/>
                      </a:cubicBezTo>
                      <a:lnTo>
                        <a:pt x="32" y="163"/>
                      </a:lnTo>
                      <a:lnTo>
                        <a:pt x="41" y="157"/>
                      </a:lnTo>
                      <a:cubicBezTo>
                        <a:pt x="42" y="156"/>
                        <a:pt x="44" y="155"/>
                        <a:pt x="46" y="155"/>
                      </a:cubicBezTo>
                      <a:lnTo>
                        <a:pt x="53" y="153"/>
                      </a:lnTo>
                      <a:lnTo>
                        <a:pt x="68" y="148"/>
                      </a:lnTo>
                      <a:lnTo>
                        <a:pt x="65" y="150"/>
                      </a:lnTo>
                      <a:lnTo>
                        <a:pt x="77" y="142"/>
                      </a:lnTo>
                      <a:cubicBezTo>
                        <a:pt x="78" y="141"/>
                        <a:pt x="79" y="141"/>
                        <a:pt x="80" y="140"/>
                      </a:cubicBezTo>
                      <a:lnTo>
                        <a:pt x="92" y="136"/>
                      </a:lnTo>
                      <a:lnTo>
                        <a:pt x="89" y="138"/>
                      </a:lnTo>
                      <a:lnTo>
                        <a:pt x="101" y="130"/>
                      </a:lnTo>
                      <a:lnTo>
                        <a:pt x="125" y="114"/>
                      </a:lnTo>
                      <a:cubicBezTo>
                        <a:pt x="126" y="113"/>
                        <a:pt x="127" y="113"/>
                        <a:pt x="128" y="112"/>
                      </a:cubicBezTo>
                      <a:lnTo>
                        <a:pt x="140" y="108"/>
                      </a:lnTo>
                      <a:lnTo>
                        <a:pt x="137" y="110"/>
                      </a:lnTo>
                      <a:lnTo>
                        <a:pt x="149" y="102"/>
                      </a:lnTo>
                      <a:lnTo>
                        <a:pt x="173" y="86"/>
                      </a:lnTo>
                      <a:lnTo>
                        <a:pt x="234" y="46"/>
                      </a:lnTo>
                      <a:lnTo>
                        <a:pt x="246" y="38"/>
                      </a:lnTo>
                      <a:lnTo>
                        <a:pt x="270" y="22"/>
                      </a:lnTo>
                      <a:cubicBezTo>
                        <a:pt x="271" y="21"/>
                        <a:pt x="272" y="21"/>
                        <a:pt x="273" y="20"/>
                      </a:cubicBezTo>
                      <a:lnTo>
                        <a:pt x="284" y="17"/>
                      </a:lnTo>
                      <a:lnTo>
                        <a:pt x="293" y="13"/>
                      </a:lnTo>
                      <a:lnTo>
                        <a:pt x="290" y="15"/>
                      </a:lnTo>
                      <a:lnTo>
                        <a:pt x="294" y="12"/>
                      </a:lnTo>
                      <a:lnTo>
                        <a:pt x="292" y="36"/>
                      </a:lnTo>
                      <a:lnTo>
                        <a:pt x="291" y="35"/>
                      </a:lnTo>
                      <a:cubicBezTo>
                        <a:pt x="287" y="31"/>
                        <a:pt x="286" y="25"/>
                        <a:pt x="287" y="19"/>
                      </a:cubicBezTo>
                      <a:cubicBezTo>
                        <a:pt x="289" y="14"/>
                        <a:pt x="293" y="9"/>
                        <a:pt x="299" y="8"/>
                      </a:cubicBezTo>
                      <a:lnTo>
                        <a:pt x="301" y="7"/>
                      </a:lnTo>
                      <a:lnTo>
                        <a:pt x="309" y="4"/>
                      </a:lnTo>
                      <a:cubicBezTo>
                        <a:pt x="310" y="4"/>
                        <a:pt x="312" y="4"/>
                        <a:pt x="313" y="4"/>
                      </a:cubicBezTo>
                      <a:lnTo>
                        <a:pt x="327" y="3"/>
                      </a:lnTo>
                      <a:lnTo>
                        <a:pt x="348" y="0"/>
                      </a:lnTo>
                      <a:lnTo>
                        <a:pt x="370" y="0"/>
                      </a:lnTo>
                      <a:cubicBezTo>
                        <a:pt x="371" y="0"/>
                        <a:pt x="372" y="1"/>
                        <a:pt x="373" y="1"/>
                      </a:cubicBezTo>
                      <a:lnTo>
                        <a:pt x="390" y="4"/>
                      </a:lnTo>
                      <a:cubicBezTo>
                        <a:pt x="395" y="4"/>
                        <a:pt x="398" y="7"/>
                        <a:pt x="401" y="11"/>
                      </a:cubicBezTo>
                      <a:lnTo>
                        <a:pt x="409" y="23"/>
                      </a:lnTo>
                      <a:lnTo>
                        <a:pt x="405" y="18"/>
                      </a:lnTo>
                      <a:lnTo>
                        <a:pt x="415" y="25"/>
                      </a:lnTo>
                      <a:lnTo>
                        <a:pt x="413" y="24"/>
                      </a:lnTo>
                      <a:lnTo>
                        <a:pt x="415" y="25"/>
                      </a:lnTo>
                      <a:cubicBezTo>
                        <a:pt x="418" y="27"/>
                        <a:pt x="421" y="30"/>
                        <a:pt x="423" y="34"/>
                      </a:cubicBezTo>
                      <a:lnTo>
                        <a:pt x="424" y="37"/>
                      </a:lnTo>
                      <a:lnTo>
                        <a:pt x="421" y="33"/>
                      </a:lnTo>
                      <a:lnTo>
                        <a:pt x="428" y="41"/>
                      </a:lnTo>
                      <a:lnTo>
                        <a:pt x="436" y="51"/>
                      </a:lnTo>
                      <a:lnTo>
                        <a:pt x="433" y="49"/>
                      </a:lnTo>
                      <a:lnTo>
                        <a:pt x="437" y="52"/>
                      </a:lnTo>
                      <a:lnTo>
                        <a:pt x="414" y="73"/>
                      </a:lnTo>
                      <a:lnTo>
                        <a:pt x="411" y="69"/>
                      </a:lnTo>
                      <a:lnTo>
                        <a:pt x="410" y="67"/>
                      </a:lnTo>
                      <a:cubicBezTo>
                        <a:pt x="407" y="60"/>
                        <a:pt x="409" y="51"/>
                        <a:pt x="415" y="46"/>
                      </a:cubicBezTo>
                      <a:cubicBezTo>
                        <a:pt x="421" y="42"/>
                        <a:pt x="430" y="43"/>
                        <a:pt x="436" y="48"/>
                      </a:cubicBezTo>
                      <a:lnTo>
                        <a:pt x="438" y="50"/>
                      </a:lnTo>
                      <a:cubicBezTo>
                        <a:pt x="439" y="51"/>
                        <a:pt x="440" y="52"/>
                        <a:pt x="440" y="54"/>
                      </a:cubicBezTo>
                      <a:lnTo>
                        <a:pt x="445" y="61"/>
                      </a:lnTo>
                      <a:lnTo>
                        <a:pt x="457" y="78"/>
                      </a:lnTo>
                      <a:lnTo>
                        <a:pt x="452" y="74"/>
                      </a:lnTo>
                      <a:lnTo>
                        <a:pt x="464" y="82"/>
                      </a:lnTo>
                      <a:cubicBezTo>
                        <a:pt x="466" y="83"/>
                        <a:pt x="467" y="84"/>
                        <a:pt x="468" y="86"/>
                      </a:cubicBezTo>
                      <a:lnTo>
                        <a:pt x="475" y="95"/>
                      </a:lnTo>
                      <a:cubicBezTo>
                        <a:pt x="476" y="96"/>
                        <a:pt x="477" y="98"/>
                        <a:pt x="478" y="99"/>
                      </a:cubicBezTo>
                      <a:lnTo>
                        <a:pt x="479" y="102"/>
                      </a:lnTo>
                      <a:cubicBezTo>
                        <a:pt x="480" y="108"/>
                        <a:pt x="479" y="114"/>
                        <a:pt x="475" y="118"/>
                      </a:cubicBezTo>
                      <a:cubicBezTo>
                        <a:pt x="472" y="122"/>
                        <a:pt x="466" y="124"/>
                        <a:pt x="460" y="123"/>
                      </a:cubicBezTo>
                      <a:lnTo>
                        <a:pt x="455" y="122"/>
                      </a:lnTo>
                      <a:lnTo>
                        <a:pt x="451" y="121"/>
                      </a:lnTo>
                      <a:lnTo>
                        <a:pt x="467" y="95"/>
                      </a:lnTo>
                      <a:lnTo>
                        <a:pt x="470" y="99"/>
                      </a:lnTo>
                      <a:lnTo>
                        <a:pt x="477" y="107"/>
                      </a:lnTo>
                      <a:lnTo>
                        <a:pt x="487" y="115"/>
                      </a:lnTo>
                      <a:lnTo>
                        <a:pt x="477" y="111"/>
                      </a:lnTo>
                      <a:lnTo>
                        <a:pt x="479" y="111"/>
                      </a:lnTo>
                      <a:cubicBezTo>
                        <a:pt x="484" y="111"/>
                        <a:pt x="488" y="113"/>
                        <a:pt x="491" y="116"/>
                      </a:cubicBezTo>
                      <a:lnTo>
                        <a:pt x="492" y="117"/>
                      </a:lnTo>
                      <a:cubicBezTo>
                        <a:pt x="493" y="119"/>
                        <a:pt x="495" y="121"/>
                        <a:pt x="495" y="123"/>
                      </a:cubicBezTo>
                      <a:lnTo>
                        <a:pt x="497" y="126"/>
                      </a:lnTo>
                      <a:lnTo>
                        <a:pt x="502" y="136"/>
                      </a:lnTo>
                      <a:lnTo>
                        <a:pt x="496" y="130"/>
                      </a:lnTo>
                      <a:lnTo>
                        <a:pt x="508" y="138"/>
                      </a:lnTo>
                      <a:cubicBezTo>
                        <a:pt x="509" y="139"/>
                        <a:pt x="510" y="139"/>
                        <a:pt x="510" y="140"/>
                      </a:cubicBezTo>
                      <a:lnTo>
                        <a:pt x="522" y="151"/>
                      </a:lnTo>
                      <a:cubicBezTo>
                        <a:pt x="523" y="151"/>
                        <a:pt x="524" y="152"/>
                        <a:pt x="524" y="153"/>
                      </a:cubicBezTo>
                      <a:lnTo>
                        <a:pt x="533" y="165"/>
                      </a:lnTo>
                      <a:lnTo>
                        <a:pt x="526" y="159"/>
                      </a:lnTo>
                      <a:lnTo>
                        <a:pt x="538" y="163"/>
                      </a:lnTo>
                      <a:cubicBezTo>
                        <a:pt x="541" y="164"/>
                        <a:pt x="544" y="167"/>
                        <a:pt x="546" y="170"/>
                      </a:cubicBezTo>
                      <a:lnTo>
                        <a:pt x="554" y="182"/>
                      </a:lnTo>
                      <a:lnTo>
                        <a:pt x="552" y="179"/>
                      </a:lnTo>
                      <a:lnTo>
                        <a:pt x="564" y="191"/>
                      </a:lnTo>
                      <a:lnTo>
                        <a:pt x="558" y="187"/>
                      </a:lnTo>
                      <a:lnTo>
                        <a:pt x="570" y="191"/>
                      </a:lnTo>
                      <a:cubicBezTo>
                        <a:pt x="573" y="192"/>
                        <a:pt x="576" y="195"/>
                        <a:pt x="578" y="198"/>
                      </a:cubicBezTo>
                      <a:lnTo>
                        <a:pt x="586" y="210"/>
                      </a:lnTo>
                      <a:lnTo>
                        <a:pt x="581" y="205"/>
                      </a:lnTo>
                      <a:lnTo>
                        <a:pt x="593" y="213"/>
                      </a:lnTo>
                      <a:lnTo>
                        <a:pt x="590" y="211"/>
                      </a:lnTo>
                      <a:lnTo>
                        <a:pt x="602" y="215"/>
                      </a:lnTo>
                      <a:cubicBezTo>
                        <a:pt x="603" y="216"/>
                        <a:pt x="604" y="216"/>
                        <a:pt x="605" y="217"/>
                      </a:cubicBezTo>
                      <a:lnTo>
                        <a:pt x="625" y="229"/>
                      </a:lnTo>
                      <a:cubicBezTo>
                        <a:pt x="626" y="229"/>
                        <a:pt x="627" y="230"/>
                        <a:pt x="628" y="231"/>
                      </a:cubicBezTo>
                      <a:lnTo>
                        <a:pt x="644" y="247"/>
                      </a:lnTo>
                      <a:lnTo>
                        <a:pt x="638" y="243"/>
                      </a:lnTo>
                      <a:lnTo>
                        <a:pt x="647" y="246"/>
                      </a:lnTo>
                      <a:lnTo>
                        <a:pt x="650" y="247"/>
                      </a:lnTo>
                      <a:cubicBezTo>
                        <a:pt x="656" y="249"/>
                        <a:pt x="660" y="256"/>
                        <a:pt x="660" y="262"/>
                      </a:cubicBezTo>
                      <a:lnTo>
                        <a:pt x="660" y="263"/>
                      </a:lnTo>
                      <a:lnTo>
                        <a:pt x="653" y="250"/>
                      </a:lnTo>
                      <a:lnTo>
                        <a:pt x="655" y="251"/>
                      </a:lnTo>
                      <a:lnTo>
                        <a:pt x="664" y="256"/>
                      </a:lnTo>
                      <a:lnTo>
                        <a:pt x="659" y="255"/>
                      </a:lnTo>
                      <a:lnTo>
                        <a:pt x="666" y="256"/>
                      </a:lnTo>
                      <a:cubicBezTo>
                        <a:pt x="668" y="256"/>
                        <a:pt x="670" y="257"/>
                        <a:pt x="672" y="258"/>
                      </a:cubicBezTo>
                      <a:lnTo>
                        <a:pt x="677" y="261"/>
                      </a:lnTo>
                      <a:cubicBezTo>
                        <a:pt x="681" y="263"/>
                        <a:pt x="683" y="267"/>
                        <a:pt x="684" y="271"/>
                      </a:cubicBezTo>
                      <a:lnTo>
                        <a:pt x="688" y="290"/>
                      </a:lnTo>
                      <a:cubicBezTo>
                        <a:pt x="688" y="291"/>
                        <a:pt x="688" y="292"/>
                        <a:pt x="688" y="293"/>
                      </a:cubicBezTo>
                      <a:lnTo>
                        <a:pt x="688" y="314"/>
                      </a:lnTo>
                      <a:cubicBezTo>
                        <a:pt x="688" y="316"/>
                        <a:pt x="688" y="318"/>
                        <a:pt x="688" y="320"/>
                      </a:cubicBezTo>
                      <a:lnTo>
                        <a:pt x="685" y="329"/>
                      </a:lnTo>
                      <a:lnTo>
                        <a:pt x="680" y="341"/>
                      </a:lnTo>
                      <a:lnTo>
                        <a:pt x="676" y="357"/>
                      </a:lnTo>
                      <a:cubicBezTo>
                        <a:pt x="675" y="361"/>
                        <a:pt x="673" y="364"/>
                        <a:pt x="670" y="367"/>
                      </a:cubicBezTo>
                      <a:lnTo>
                        <a:pt x="660" y="374"/>
                      </a:lnTo>
                      <a:lnTo>
                        <a:pt x="662" y="372"/>
                      </a:lnTo>
                      <a:lnTo>
                        <a:pt x="659" y="375"/>
                      </a:lnTo>
                      <a:lnTo>
                        <a:pt x="663" y="368"/>
                      </a:lnTo>
                      <a:lnTo>
                        <a:pt x="661" y="376"/>
                      </a:lnTo>
                      <a:lnTo>
                        <a:pt x="656" y="391"/>
                      </a:lnTo>
                      <a:cubicBezTo>
                        <a:pt x="655" y="392"/>
                        <a:pt x="655" y="393"/>
                        <a:pt x="654" y="394"/>
                      </a:cubicBezTo>
                      <a:lnTo>
                        <a:pt x="647" y="404"/>
                      </a:lnTo>
                      <a:lnTo>
                        <a:pt x="644" y="408"/>
                      </a:lnTo>
                      <a:lnTo>
                        <a:pt x="620" y="387"/>
                      </a:lnTo>
                      <a:lnTo>
                        <a:pt x="621" y="386"/>
                      </a:lnTo>
                      <a:cubicBezTo>
                        <a:pt x="622" y="385"/>
                        <a:pt x="624" y="384"/>
                        <a:pt x="625" y="383"/>
                      </a:cubicBezTo>
                      <a:lnTo>
                        <a:pt x="627" y="382"/>
                      </a:lnTo>
                      <a:cubicBezTo>
                        <a:pt x="633" y="379"/>
                        <a:pt x="641" y="380"/>
                        <a:pt x="646" y="385"/>
                      </a:cubicBezTo>
                      <a:cubicBezTo>
                        <a:pt x="651" y="390"/>
                        <a:pt x="652" y="397"/>
                        <a:pt x="649" y="404"/>
                      </a:cubicBezTo>
                      <a:lnTo>
                        <a:pt x="647" y="407"/>
                      </a:lnTo>
                      <a:lnTo>
                        <a:pt x="643" y="416"/>
                      </a:lnTo>
                      <a:cubicBezTo>
                        <a:pt x="643" y="417"/>
                        <a:pt x="642" y="418"/>
                        <a:pt x="642" y="418"/>
                      </a:cubicBezTo>
                      <a:lnTo>
                        <a:pt x="634" y="430"/>
                      </a:lnTo>
                      <a:lnTo>
                        <a:pt x="636" y="427"/>
                      </a:lnTo>
                      <a:lnTo>
                        <a:pt x="632" y="439"/>
                      </a:lnTo>
                      <a:cubicBezTo>
                        <a:pt x="631" y="440"/>
                        <a:pt x="630" y="442"/>
                        <a:pt x="629" y="443"/>
                      </a:cubicBezTo>
                      <a:lnTo>
                        <a:pt x="623" y="451"/>
                      </a:lnTo>
                      <a:cubicBezTo>
                        <a:pt x="623" y="452"/>
                        <a:pt x="622" y="452"/>
                        <a:pt x="622" y="453"/>
                      </a:cubicBezTo>
                      <a:lnTo>
                        <a:pt x="618" y="457"/>
                      </a:lnTo>
                      <a:cubicBezTo>
                        <a:pt x="615" y="460"/>
                        <a:pt x="611" y="461"/>
                        <a:pt x="606" y="461"/>
                      </a:cubicBezTo>
                      <a:lnTo>
                        <a:pt x="604" y="461"/>
                      </a:lnTo>
                      <a:lnTo>
                        <a:pt x="620" y="451"/>
                      </a:lnTo>
                      <a:lnTo>
                        <a:pt x="616" y="463"/>
                      </a:lnTo>
                      <a:cubicBezTo>
                        <a:pt x="615" y="464"/>
                        <a:pt x="614" y="465"/>
                        <a:pt x="614" y="467"/>
                      </a:cubicBezTo>
                      <a:lnTo>
                        <a:pt x="607" y="477"/>
                      </a:lnTo>
                      <a:lnTo>
                        <a:pt x="608" y="475"/>
                      </a:lnTo>
                      <a:lnTo>
                        <a:pt x="606" y="479"/>
                      </a:lnTo>
                      <a:lnTo>
                        <a:pt x="607" y="477"/>
                      </a:lnTo>
                      <a:lnTo>
                        <a:pt x="605" y="483"/>
                      </a:lnTo>
                      <a:lnTo>
                        <a:pt x="600" y="498"/>
                      </a:lnTo>
                      <a:cubicBezTo>
                        <a:pt x="599" y="499"/>
                        <a:pt x="599" y="500"/>
                        <a:pt x="598" y="501"/>
                      </a:cubicBezTo>
                      <a:lnTo>
                        <a:pt x="589" y="514"/>
                      </a:lnTo>
                      <a:lnTo>
                        <a:pt x="580" y="526"/>
                      </a:lnTo>
                      <a:lnTo>
                        <a:pt x="575" y="535"/>
                      </a:lnTo>
                      <a:lnTo>
                        <a:pt x="572" y="539"/>
                      </a:lnTo>
                      <a:lnTo>
                        <a:pt x="575" y="534"/>
                      </a:lnTo>
                      <a:lnTo>
                        <a:pt x="572" y="545"/>
                      </a:lnTo>
                      <a:cubicBezTo>
                        <a:pt x="571" y="546"/>
                        <a:pt x="571" y="548"/>
                        <a:pt x="570" y="549"/>
                      </a:cubicBezTo>
                      <a:lnTo>
                        <a:pt x="563" y="559"/>
                      </a:lnTo>
                      <a:lnTo>
                        <a:pt x="560" y="563"/>
                      </a:lnTo>
                      <a:cubicBezTo>
                        <a:pt x="556" y="569"/>
                        <a:pt x="549" y="571"/>
                        <a:pt x="542" y="569"/>
                      </a:cubicBezTo>
                      <a:cubicBezTo>
                        <a:pt x="536" y="566"/>
                        <a:pt x="531" y="560"/>
                        <a:pt x="531" y="553"/>
                      </a:cubicBezTo>
                      <a:lnTo>
                        <a:pt x="531" y="552"/>
                      </a:lnTo>
                      <a:cubicBezTo>
                        <a:pt x="531" y="546"/>
                        <a:pt x="535" y="541"/>
                        <a:pt x="540" y="538"/>
                      </a:cubicBezTo>
                      <a:lnTo>
                        <a:pt x="542" y="537"/>
                      </a:lnTo>
                      <a:cubicBezTo>
                        <a:pt x="548" y="534"/>
                        <a:pt x="555" y="535"/>
                        <a:pt x="559" y="539"/>
                      </a:cubicBezTo>
                      <a:cubicBezTo>
                        <a:pt x="564" y="543"/>
                        <a:pt x="567" y="549"/>
                        <a:pt x="565" y="555"/>
                      </a:cubicBezTo>
                      <a:lnTo>
                        <a:pt x="564" y="559"/>
                      </a:lnTo>
                      <a:cubicBezTo>
                        <a:pt x="564" y="560"/>
                        <a:pt x="563" y="561"/>
                        <a:pt x="563" y="562"/>
                      </a:cubicBezTo>
                      <a:lnTo>
                        <a:pt x="559" y="571"/>
                      </a:lnTo>
                      <a:cubicBezTo>
                        <a:pt x="559" y="572"/>
                        <a:pt x="558" y="573"/>
                        <a:pt x="558" y="573"/>
                      </a:cubicBezTo>
                      <a:lnTo>
                        <a:pt x="550" y="585"/>
                      </a:lnTo>
                      <a:lnTo>
                        <a:pt x="552" y="582"/>
                      </a:lnTo>
                      <a:lnTo>
                        <a:pt x="548" y="594"/>
                      </a:lnTo>
                      <a:cubicBezTo>
                        <a:pt x="547" y="594"/>
                        <a:pt x="547" y="595"/>
                        <a:pt x="546" y="596"/>
                      </a:cubicBezTo>
                      <a:lnTo>
                        <a:pt x="542" y="605"/>
                      </a:lnTo>
                      <a:lnTo>
                        <a:pt x="540" y="609"/>
                      </a:lnTo>
                      <a:cubicBezTo>
                        <a:pt x="537" y="613"/>
                        <a:pt x="533" y="616"/>
                        <a:pt x="528" y="617"/>
                      </a:cubicBezTo>
                      <a:cubicBezTo>
                        <a:pt x="523" y="618"/>
                        <a:pt x="518" y="616"/>
                        <a:pt x="514" y="613"/>
                      </a:cubicBezTo>
                      <a:lnTo>
                        <a:pt x="513" y="612"/>
                      </a:lnTo>
                      <a:lnTo>
                        <a:pt x="540" y="604"/>
                      </a:lnTo>
                      <a:lnTo>
                        <a:pt x="538" y="610"/>
                      </a:lnTo>
                      <a:lnTo>
                        <a:pt x="536" y="618"/>
                      </a:lnTo>
                      <a:lnTo>
                        <a:pt x="535" y="621"/>
                      </a:lnTo>
                      <a:cubicBezTo>
                        <a:pt x="534" y="622"/>
                        <a:pt x="534" y="622"/>
                        <a:pt x="533" y="623"/>
                      </a:cubicBezTo>
                      <a:lnTo>
                        <a:pt x="529" y="630"/>
                      </a:lnTo>
                      <a:cubicBezTo>
                        <a:pt x="529" y="631"/>
                        <a:pt x="528" y="632"/>
                        <a:pt x="527" y="633"/>
                      </a:cubicBezTo>
                      <a:lnTo>
                        <a:pt x="515" y="646"/>
                      </a:lnTo>
                      <a:cubicBezTo>
                        <a:pt x="513" y="649"/>
                        <a:pt x="511" y="650"/>
                        <a:pt x="508" y="651"/>
                      </a:cubicBezTo>
                      <a:lnTo>
                        <a:pt x="493" y="655"/>
                      </a:lnTo>
                      <a:cubicBezTo>
                        <a:pt x="491" y="655"/>
                        <a:pt x="490" y="655"/>
                        <a:pt x="488" y="655"/>
                      </a:cubicBezTo>
                      <a:lnTo>
                        <a:pt x="471" y="655"/>
                      </a:lnTo>
                      <a:cubicBezTo>
                        <a:pt x="470" y="655"/>
                        <a:pt x="468" y="655"/>
                        <a:pt x="466" y="655"/>
                      </a:cubicBezTo>
                      <a:lnTo>
                        <a:pt x="456" y="651"/>
                      </a:lnTo>
                      <a:lnTo>
                        <a:pt x="442" y="648"/>
                      </a:lnTo>
                      <a:lnTo>
                        <a:pt x="429" y="643"/>
                      </a:lnTo>
                      <a:lnTo>
                        <a:pt x="422" y="641"/>
                      </a:lnTo>
                      <a:cubicBezTo>
                        <a:pt x="420" y="640"/>
                        <a:pt x="419" y="640"/>
                        <a:pt x="418" y="639"/>
                      </a:cubicBezTo>
                      <a:lnTo>
                        <a:pt x="415" y="637"/>
                      </a:lnTo>
                      <a:cubicBezTo>
                        <a:pt x="414" y="636"/>
                        <a:pt x="413" y="636"/>
                        <a:pt x="412" y="635"/>
                      </a:cubicBezTo>
                      <a:lnTo>
                        <a:pt x="409" y="632"/>
                      </a:lnTo>
                      <a:lnTo>
                        <a:pt x="413" y="634"/>
                      </a:lnTo>
                      <a:lnTo>
                        <a:pt x="406" y="630"/>
                      </a:lnTo>
                      <a:lnTo>
                        <a:pt x="393" y="623"/>
                      </a:lnTo>
                      <a:lnTo>
                        <a:pt x="382" y="618"/>
                      </a:lnTo>
                      <a:lnTo>
                        <a:pt x="400" y="615"/>
                      </a:lnTo>
                      <a:lnTo>
                        <a:pt x="399" y="616"/>
                      </a:lnTo>
                      <a:cubicBezTo>
                        <a:pt x="393" y="622"/>
                        <a:pt x="382" y="622"/>
                        <a:pt x="376" y="616"/>
                      </a:cubicBezTo>
                      <a:lnTo>
                        <a:pt x="375" y="615"/>
                      </a:lnTo>
                      <a:lnTo>
                        <a:pt x="364" y="604"/>
                      </a:lnTo>
                      <a:lnTo>
                        <a:pt x="371" y="608"/>
                      </a:lnTo>
                      <a:lnTo>
                        <a:pt x="358" y="604"/>
                      </a:lnTo>
                      <a:cubicBezTo>
                        <a:pt x="356" y="603"/>
                        <a:pt x="354" y="602"/>
                        <a:pt x="353" y="601"/>
                      </a:cubicBezTo>
                      <a:lnTo>
                        <a:pt x="342" y="593"/>
                      </a:lnTo>
                      <a:cubicBezTo>
                        <a:pt x="340" y="592"/>
                        <a:pt x="338" y="589"/>
                        <a:pt x="337" y="587"/>
                      </a:cubicBezTo>
                      <a:lnTo>
                        <a:pt x="332" y="575"/>
                      </a:lnTo>
                      <a:lnTo>
                        <a:pt x="342" y="584"/>
                      </a:lnTo>
                      <a:lnTo>
                        <a:pt x="332" y="581"/>
                      </a:lnTo>
                      <a:cubicBezTo>
                        <a:pt x="331" y="581"/>
                        <a:pt x="330" y="580"/>
                        <a:pt x="329" y="580"/>
                      </a:cubicBezTo>
                      <a:lnTo>
                        <a:pt x="327" y="579"/>
                      </a:lnTo>
                      <a:cubicBezTo>
                        <a:pt x="326" y="578"/>
                        <a:pt x="324" y="577"/>
                        <a:pt x="323" y="576"/>
                      </a:cubicBezTo>
                      <a:lnTo>
                        <a:pt x="320" y="573"/>
                      </a:lnTo>
                      <a:lnTo>
                        <a:pt x="311" y="564"/>
                      </a:lnTo>
                      <a:lnTo>
                        <a:pt x="314" y="566"/>
                      </a:lnTo>
                      <a:lnTo>
                        <a:pt x="302" y="558"/>
                      </a:lnTo>
                      <a:cubicBezTo>
                        <a:pt x="301" y="557"/>
                        <a:pt x="300" y="557"/>
                        <a:pt x="299" y="556"/>
                      </a:cubicBezTo>
                      <a:lnTo>
                        <a:pt x="287" y="544"/>
                      </a:lnTo>
                      <a:lnTo>
                        <a:pt x="290" y="546"/>
                      </a:lnTo>
                      <a:lnTo>
                        <a:pt x="278" y="538"/>
                      </a:lnTo>
                      <a:cubicBezTo>
                        <a:pt x="276" y="537"/>
                        <a:pt x="274" y="535"/>
                        <a:pt x="273" y="533"/>
                      </a:cubicBezTo>
                      <a:lnTo>
                        <a:pt x="265" y="521"/>
                      </a:lnTo>
                      <a:lnTo>
                        <a:pt x="270" y="526"/>
                      </a:lnTo>
                      <a:lnTo>
                        <a:pt x="268" y="525"/>
                      </a:lnTo>
                      <a:lnTo>
                        <a:pt x="262" y="522"/>
                      </a:lnTo>
                      <a:cubicBezTo>
                        <a:pt x="262" y="521"/>
                        <a:pt x="261" y="521"/>
                        <a:pt x="260" y="520"/>
                      </a:cubicBezTo>
                      <a:lnTo>
                        <a:pt x="245" y="509"/>
                      </a:lnTo>
                      <a:cubicBezTo>
                        <a:pt x="243" y="508"/>
                        <a:pt x="242" y="507"/>
                        <a:pt x="241" y="505"/>
                      </a:cubicBezTo>
                      <a:lnTo>
                        <a:pt x="233" y="493"/>
                      </a:lnTo>
                      <a:lnTo>
                        <a:pt x="238" y="498"/>
                      </a:lnTo>
                      <a:lnTo>
                        <a:pt x="235" y="496"/>
                      </a:lnTo>
                      <a:lnTo>
                        <a:pt x="229" y="492"/>
                      </a:lnTo>
                      <a:lnTo>
                        <a:pt x="214" y="483"/>
                      </a:lnTo>
                      <a:cubicBezTo>
                        <a:pt x="213" y="483"/>
                        <a:pt x="212" y="482"/>
                        <a:pt x="211" y="481"/>
                      </a:cubicBezTo>
                      <a:lnTo>
                        <a:pt x="201" y="470"/>
                      </a:lnTo>
                      <a:lnTo>
                        <a:pt x="192" y="463"/>
                      </a:lnTo>
                      <a:lnTo>
                        <a:pt x="188" y="460"/>
                      </a:lnTo>
                      <a:lnTo>
                        <a:pt x="213" y="442"/>
                      </a:lnTo>
                      <a:lnTo>
                        <a:pt x="214" y="445"/>
                      </a:lnTo>
                      <a:lnTo>
                        <a:pt x="206" y="436"/>
                      </a:lnTo>
                      <a:lnTo>
                        <a:pt x="208" y="437"/>
                      </a:lnTo>
                      <a:lnTo>
                        <a:pt x="189" y="463"/>
                      </a:lnTo>
                      <a:lnTo>
                        <a:pt x="185" y="459"/>
                      </a:lnTo>
                      <a:lnTo>
                        <a:pt x="176" y="449"/>
                      </a:lnTo>
                      <a:lnTo>
                        <a:pt x="163" y="437"/>
                      </a:lnTo>
                      <a:lnTo>
                        <a:pt x="155" y="431"/>
                      </a:lnTo>
                      <a:lnTo>
                        <a:pt x="164" y="434"/>
                      </a:lnTo>
                      <a:lnTo>
                        <a:pt x="161" y="434"/>
                      </a:lnTo>
                      <a:lnTo>
                        <a:pt x="177" y="418"/>
                      </a:lnTo>
                      <a:lnTo>
                        <a:pt x="177" y="421"/>
                      </a:lnTo>
                      <a:cubicBezTo>
                        <a:pt x="177" y="429"/>
                        <a:pt x="173" y="435"/>
                        <a:pt x="166" y="437"/>
                      </a:cubicBezTo>
                      <a:cubicBezTo>
                        <a:pt x="159" y="439"/>
                        <a:pt x="152" y="436"/>
                        <a:pt x="148" y="430"/>
                      </a:cubicBezTo>
                      <a:lnTo>
                        <a:pt x="146" y="427"/>
                      </a:lnTo>
                      <a:lnTo>
                        <a:pt x="140" y="418"/>
                      </a:lnTo>
                      <a:lnTo>
                        <a:pt x="145" y="423"/>
                      </a:lnTo>
                      <a:lnTo>
                        <a:pt x="133" y="415"/>
                      </a:lnTo>
                      <a:cubicBezTo>
                        <a:pt x="131" y="414"/>
                        <a:pt x="130" y="413"/>
                        <a:pt x="130" y="412"/>
                      </a:cubicBezTo>
                      <a:lnTo>
                        <a:pt x="122" y="404"/>
                      </a:lnTo>
                      <a:lnTo>
                        <a:pt x="119" y="401"/>
                      </a:lnTo>
                      <a:cubicBezTo>
                        <a:pt x="114" y="396"/>
                        <a:pt x="113" y="388"/>
                        <a:pt x="117" y="382"/>
                      </a:cubicBezTo>
                      <a:cubicBezTo>
                        <a:pt x="120" y="375"/>
                        <a:pt x="127" y="372"/>
                        <a:pt x="134" y="374"/>
                      </a:cubicBezTo>
                      <a:lnTo>
                        <a:pt x="138" y="375"/>
                      </a:lnTo>
                      <a:lnTo>
                        <a:pt x="134" y="374"/>
                      </a:lnTo>
                      <a:lnTo>
                        <a:pt x="137" y="374"/>
                      </a:lnTo>
                      <a:lnTo>
                        <a:pt x="127" y="403"/>
                      </a:lnTo>
                      <a:lnTo>
                        <a:pt x="122" y="399"/>
                      </a:lnTo>
                      <a:lnTo>
                        <a:pt x="113" y="391"/>
                      </a:lnTo>
                      <a:lnTo>
                        <a:pt x="101" y="383"/>
                      </a:lnTo>
                      <a:cubicBezTo>
                        <a:pt x="99" y="382"/>
                        <a:pt x="97" y="380"/>
                        <a:pt x="96" y="378"/>
                      </a:cubicBezTo>
                      <a:lnTo>
                        <a:pt x="88" y="366"/>
                      </a:lnTo>
                      <a:lnTo>
                        <a:pt x="80" y="355"/>
                      </a:lnTo>
                      <a:lnTo>
                        <a:pt x="56" y="320"/>
                      </a:lnTo>
                      <a:cubicBezTo>
                        <a:pt x="55" y="318"/>
                        <a:pt x="55" y="317"/>
                        <a:pt x="54" y="316"/>
                      </a:cubicBezTo>
                      <a:lnTo>
                        <a:pt x="46" y="292"/>
                      </a:lnTo>
                      <a:lnTo>
                        <a:pt x="48" y="295"/>
                      </a:lnTo>
                      <a:lnTo>
                        <a:pt x="40" y="283"/>
                      </a:lnTo>
                      <a:cubicBezTo>
                        <a:pt x="40" y="283"/>
                        <a:pt x="39" y="282"/>
                        <a:pt x="39" y="281"/>
                      </a:cubicBezTo>
                      <a:lnTo>
                        <a:pt x="33" y="267"/>
                      </a:lnTo>
                      <a:cubicBezTo>
                        <a:pt x="32" y="266"/>
                        <a:pt x="32" y="264"/>
                        <a:pt x="32" y="263"/>
                      </a:cubicBezTo>
                      <a:lnTo>
                        <a:pt x="29" y="244"/>
                      </a:lnTo>
                      <a:lnTo>
                        <a:pt x="27" y="226"/>
                      </a:lnTo>
                      <a:lnTo>
                        <a:pt x="26" y="212"/>
                      </a:lnTo>
                      <a:lnTo>
                        <a:pt x="51" y="223"/>
                      </a:lnTo>
                      <a:lnTo>
                        <a:pt x="34" y="23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Freeform 9"/>
                <p:cNvSpPr>
                  <a:spLocks noEditPoints="1"/>
                </p:cNvSpPr>
                <p:nvPr/>
              </p:nvSpPr>
              <p:spPr bwMode="auto">
                <a:xfrm>
                  <a:off x="7450138" y="5749925"/>
                  <a:ext cx="74612" cy="90487"/>
                </a:xfrm>
                <a:custGeom>
                  <a:avLst/>
                  <a:gdLst/>
                  <a:ahLst/>
                  <a:cxnLst>
                    <a:cxn ang="0">
                      <a:pos x="13" y="452"/>
                    </a:cxn>
                    <a:cxn ang="0">
                      <a:pos x="33" y="384"/>
                    </a:cxn>
                    <a:cxn ang="0">
                      <a:pos x="47" y="355"/>
                    </a:cxn>
                    <a:cxn ang="0">
                      <a:pos x="66" y="293"/>
                    </a:cxn>
                    <a:cxn ang="0">
                      <a:pos x="97" y="214"/>
                    </a:cxn>
                    <a:cxn ang="0">
                      <a:pos x="94" y="156"/>
                    </a:cxn>
                    <a:cxn ang="0">
                      <a:pos x="103" y="76"/>
                    </a:cxn>
                    <a:cxn ang="0">
                      <a:pos x="125" y="21"/>
                    </a:cxn>
                    <a:cxn ang="0">
                      <a:pos x="227" y="10"/>
                    </a:cxn>
                    <a:cxn ang="0">
                      <a:pos x="307" y="16"/>
                    </a:cxn>
                    <a:cxn ang="0">
                      <a:pos x="489" y="19"/>
                    </a:cxn>
                    <a:cxn ang="0">
                      <a:pos x="541" y="59"/>
                    </a:cxn>
                    <a:cxn ang="0">
                      <a:pos x="540" y="164"/>
                    </a:cxn>
                    <a:cxn ang="0">
                      <a:pos x="521" y="320"/>
                    </a:cxn>
                    <a:cxn ang="0">
                      <a:pos x="487" y="449"/>
                    </a:cxn>
                    <a:cxn ang="0">
                      <a:pos x="490" y="444"/>
                    </a:cxn>
                    <a:cxn ang="0">
                      <a:pos x="457" y="544"/>
                    </a:cxn>
                    <a:cxn ang="0">
                      <a:pos x="435" y="602"/>
                    </a:cxn>
                    <a:cxn ang="0">
                      <a:pos x="421" y="612"/>
                    </a:cxn>
                    <a:cxn ang="0">
                      <a:pos x="381" y="650"/>
                    </a:cxn>
                    <a:cxn ang="0">
                      <a:pos x="362" y="656"/>
                    </a:cxn>
                    <a:cxn ang="0">
                      <a:pos x="288" y="625"/>
                    </a:cxn>
                    <a:cxn ang="0">
                      <a:pos x="255" y="609"/>
                    </a:cxn>
                    <a:cxn ang="0">
                      <a:pos x="229" y="594"/>
                    </a:cxn>
                    <a:cxn ang="0">
                      <a:pos x="203" y="579"/>
                    </a:cxn>
                    <a:cxn ang="0">
                      <a:pos x="151" y="547"/>
                    </a:cxn>
                    <a:cxn ang="0">
                      <a:pos x="127" y="532"/>
                    </a:cxn>
                    <a:cxn ang="0">
                      <a:pos x="86" y="512"/>
                    </a:cxn>
                    <a:cxn ang="0">
                      <a:pos x="82" y="510"/>
                    </a:cxn>
                    <a:cxn ang="0">
                      <a:pos x="105" y="488"/>
                    </a:cxn>
                    <a:cxn ang="0">
                      <a:pos x="104" y="485"/>
                    </a:cxn>
                    <a:cxn ang="0">
                      <a:pos x="146" y="504"/>
                    </a:cxn>
                    <a:cxn ang="0">
                      <a:pos x="164" y="517"/>
                    </a:cxn>
                    <a:cxn ang="0">
                      <a:pos x="225" y="555"/>
                    </a:cxn>
                    <a:cxn ang="0">
                      <a:pos x="256" y="582"/>
                    </a:cxn>
                    <a:cxn ang="0">
                      <a:pos x="268" y="581"/>
                    </a:cxn>
                    <a:cxn ang="0">
                      <a:pos x="323" y="620"/>
                    </a:cxn>
                    <a:cxn ang="0">
                      <a:pos x="357" y="625"/>
                    </a:cxn>
                    <a:cxn ang="0">
                      <a:pos x="370" y="619"/>
                    </a:cxn>
                    <a:cxn ang="0">
                      <a:pos x="394" y="626"/>
                    </a:cxn>
                    <a:cxn ang="0">
                      <a:pos x="408" y="579"/>
                    </a:cxn>
                    <a:cxn ang="0">
                      <a:pos x="428" y="530"/>
                    </a:cxn>
                    <a:cxn ang="0">
                      <a:pos x="486" y="450"/>
                    </a:cxn>
                    <a:cxn ang="0">
                      <a:pos x="473" y="389"/>
                    </a:cxn>
                    <a:cxn ang="0">
                      <a:pos x="496" y="207"/>
                    </a:cxn>
                    <a:cxn ang="0">
                      <a:pos x="513" y="79"/>
                    </a:cxn>
                    <a:cxn ang="0">
                      <a:pos x="500" y="55"/>
                    </a:cxn>
                    <a:cxn ang="0">
                      <a:pos x="406" y="45"/>
                    </a:cxn>
                    <a:cxn ang="0">
                      <a:pos x="254" y="49"/>
                    </a:cxn>
                    <a:cxn ang="0">
                      <a:pos x="184" y="32"/>
                    </a:cxn>
                    <a:cxn ang="0">
                      <a:pos x="143" y="56"/>
                    </a:cxn>
                    <a:cxn ang="0">
                      <a:pos x="130" y="117"/>
                    </a:cxn>
                    <a:cxn ang="0">
                      <a:pos x="118" y="183"/>
                    </a:cxn>
                    <a:cxn ang="0">
                      <a:pos x="113" y="206"/>
                    </a:cxn>
                    <a:cxn ang="0">
                      <a:pos x="88" y="327"/>
                    </a:cxn>
                    <a:cxn ang="0">
                      <a:pos x="69" y="378"/>
                    </a:cxn>
                    <a:cxn ang="0">
                      <a:pos x="35" y="426"/>
                    </a:cxn>
                    <a:cxn ang="0">
                      <a:pos x="41" y="443"/>
                    </a:cxn>
                  </a:cxnLst>
                  <a:rect l="0" t="0" r="r" b="b"/>
                  <a:pathLst>
                    <a:path w="545" h="657">
                      <a:moveTo>
                        <a:pt x="54" y="502"/>
                      </a:moveTo>
                      <a:cubicBezTo>
                        <a:pt x="51" y="501"/>
                        <a:pt x="47" y="499"/>
                        <a:pt x="45" y="496"/>
                      </a:cubicBezTo>
                      <a:lnTo>
                        <a:pt x="29" y="476"/>
                      </a:lnTo>
                      <a:lnTo>
                        <a:pt x="18" y="466"/>
                      </a:lnTo>
                      <a:cubicBezTo>
                        <a:pt x="16" y="464"/>
                        <a:pt x="15" y="462"/>
                        <a:pt x="14" y="460"/>
                      </a:cubicBezTo>
                      <a:lnTo>
                        <a:pt x="10" y="448"/>
                      </a:lnTo>
                      <a:lnTo>
                        <a:pt x="13" y="452"/>
                      </a:lnTo>
                      <a:lnTo>
                        <a:pt x="4" y="440"/>
                      </a:lnTo>
                      <a:cubicBezTo>
                        <a:pt x="0" y="436"/>
                        <a:pt x="0" y="430"/>
                        <a:pt x="2" y="425"/>
                      </a:cubicBezTo>
                      <a:lnTo>
                        <a:pt x="7" y="412"/>
                      </a:lnTo>
                      <a:cubicBezTo>
                        <a:pt x="7" y="411"/>
                        <a:pt x="8" y="410"/>
                        <a:pt x="8" y="409"/>
                      </a:cubicBezTo>
                      <a:lnTo>
                        <a:pt x="16" y="397"/>
                      </a:lnTo>
                      <a:cubicBezTo>
                        <a:pt x="17" y="395"/>
                        <a:pt x="19" y="393"/>
                        <a:pt x="21" y="392"/>
                      </a:cubicBezTo>
                      <a:lnTo>
                        <a:pt x="33" y="384"/>
                      </a:lnTo>
                      <a:lnTo>
                        <a:pt x="29" y="388"/>
                      </a:lnTo>
                      <a:lnTo>
                        <a:pt x="37" y="377"/>
                      </a:lnTo>
                      <a:lnTo>
                        <a:pt x="34" y="382"/>
                      </a:lnTo>
                      <a:lnTo>
                        <a:pt x="38" y="369"/>
                      </a:lnTo>
                      <a:cubicBezTo>
                        <a:pt x="39" y="367"/>
                        <a:pt x="39" y="366"/>
                        <a:pt x="40" y="365"/>
                      </a:cubicBezTo>
                      <a:lnTo>
                        <a:pt x="48" y="353"/>
                      </a:lnTo>
                      <a:lnTo>
                        <a:pt x="47" y="355"/>
                      </a:lnTo>
                      <a:lnTo>
                        <a:pt x="52" y="343"/>
                      </a:lnTo>
                      <a:lnTo>
                        <a:pt x="54" y="335"/>
                      </a:lnTo>
                      <a:lnTo>
                        <a:pt x="58" y="317"/>
                      </a:lnTo>
                      <a:cubicBezTo>
                        <a:pt x="58" y="316"/>
                        <a:pt x="58" y="315"/>
                        <a:pt x="59" y="314"/>
                      </a:cubicBezTo>
                      <a:lnTo>
                        <a:pt x="64" y="302"/>
                      </a:lnTo>
                      <a:lnTo>
                        <a:pt x="63" y="305"/>
                      </a:lnTo>
                      <a:lnTo>
                        <a:pt x="66" y="293"/>
                      </a:lnTo>
                      <a:lnTo>
                        <a:pt x="75" y="222"/>
                      </a:lnTo>
                      <a:cubicBezTo>
                        <a:pt x="75" y="220"/>
                        <a:pt x="75" y="219"/>
                        <a:pt x="75" y="218"/>
                      </a:cubicBezTo>
                      <a:lnTo>
                        <a:pt x="80" y="203"/>
                      </a:lnTo>
                      <a:lnTo>
                        <a:pt x="82" y="197"/>
                      </a:lnTo>
                      <a:lnTo>
                        <a:pt x="83" y="193"/>
                      </a:lnTo>
                      <a:lnTo>
                        <a:pt x="98" y="214"/>
                      </a:lnTo>
                      <a:lnTo>
                        <a:pt x="97" y="214"/>
                      </a:lnTo>
                      <a:cubicBezTo>
                        <a:pt x="92" y="214"/>
                        <a:pt x="87" y="212"/>
                        <a:pt x="84" y="208"/>
                      </a:cubicBezTo>
                      <a:cubicBezTo>
                        <a:pt x="81" y="204"/>
                        <a:pt x="81" y="198"/>
                        <a:pt x="82" y="193"/>
                      </a:cubicBezTo>
                      <a:lnTo>
                        <a:pt x="84" y="187"/>
                      </a:lnTo>
                      <a:lnTo>
                        <a:pt x="87" y="176"/>
                      </a:lnTo>
                      <a:lnTo>
                        <a:pt x="90" y="165"/>
                      </a:lnTo>
                      <a:lnTo>
                        <a:pt x="91" y="161"/>
                      </a:lnTo>
                      <a:lnTo>
                        <a:pt x="94" y="156"/>
                      </a:lnTo>
                      <a:lnTo>
                        <a:pt x="93" y="159"/>
                      </a:lnTo>
                      <a:lnTo>
                        <a:pt x="95" y="148"/>
                      </a:lnTo>
                      <a:lnTo>
                        <a:pt x="97" y="134"/>
                      </a:lnTo>
                      <a:lnTo>
                        <a:pt x="99" y="114"/>
                      </a:lnTo>
                      <a:lnTo>
                        <a:pt x="102" y="92"/>
                      </a:lnTo>
                      <a:lnTo>
                        <a:pt x="103" y="80"/>
                      </a:lnTo>
                      <a:cubicBezTo>
                        <a:pt x="103" y="79"/>
                        <a:pt x="103" y="78"/>
                        <a:pt x="103" y="76"/>
                      </a:cubicBezTo>
                      <a:lnTo>
                        <a:pt x="108" y="61"/>
                      </a:lnTo>
                      <a:lnTo>
                        <a:pt x="112" y="53"/>
                      </a:lnTo>
                      <a:lnTo>
                        <a:pt x="111" y="57"/>
                      </a:lnTo>
                      <a:lnTo>
                        <a:pt x="112" y="51"/>
                      </a:lnTo>
                      <a:lnTo>
                        <a:pt x="115" y="38"/>
                      </a:lnTo>
                      <a:cubicBezTo>
                        <a:pt x="115" y="36"/>
                        <a:pt x="116" y="34"/>
                        <a:pt x="117" y="33"/>
                      </a:cubicBezTo>
                      <a:lnTo>
                        <a:pt x="125" y="21"/>
                      </a:lnTo>
                      <a:cubicBezTo>
                        <a:pt x="127" y="18"/>
                        <a:pt x="130" y="16"/>
                        <a:pt x="133" y="14"/>
                      </a:cubicBezTo>
                      <a:lnTo>
                        <a:pt x="141" y="11"/>
                      </a:lnTo>
                      <a:lnTo>
                        <a:pt x="152" y="7"/>
                      </a:lnTo>
                      <a:lnTo>
                        <a:pt x="175" y="1"/>
                      </a:lnTo>
                      <a:cubicBezTo>
                        <a:pt x="178" y="0"/>
                        <a:pt x="180" y="0"/>
                        <a:pt x="182" y="1"/>
                      </a:cubicBezTo>
                      <a:lnTo>
                        <a:pt x="210" y="6"/>
                      </a:lnTo>
                      <a:lnTo>
                        <a:pt x="227" y="10"/>
                      </a:lnTo>
                      <a:cubicBezTo>
                        <a:pt x="228" y="10"/>
                        <a:pt x="229" y="10"/>
                        <a:pt x="230" y="11"/>
                      </a:cubicBezTo>
                      <a:lnTo>
                        <a:pt x="239" y="15"/>
                      </a:lnTo>
                      <a:lnTo>
                        <a:pt x="235" y="14"/>
                      </a:lnTo>
                      <a:lnTo>
                        <a:pt x="259" y="18"/>
                      </a:lnTo>
                      <a:lnTo>
                        <a:pt x="256" y="17"/>
                      </a:lnTo>
                      <a:lnTo>
                        <a:pt x="288" y="17"/>
                      </a:lnTo>
                      <a:lnTo>
                        <a:pt x="307" y="16"/>
                      </a:lnTo>
                      <a:lnTo>
                        <a:pt x="322" y="14"/>
                      </a:lnTo>
                      <a:lnTo>
                        <a:pt x="344" y="10"/>
                      </a:lnTo>
                      <a:cubicBezTo>
                        <a:pt x="345" y="9"/>
                        <a:pt x="346" y="9"/>
                        <a:pt x="348" y="9"/>
                      </a:cubicBezTo>
                      <a:lnTo>
                        <a:pt x="409" y="13"/>
                      </a:lnTo>
                      <a:lnTo>
                        <a:pt x="481" y="17"/>
                      </a:lnTo>
                      <a:cubicBezTo>
                        <a:pt x="482" y="18"/>
                        <a:pt x="483" y="18"/>
                        <a:pt x="484" y="18"/>
                      </a:cubicBezTo>
                      <a:lnTo>
                        <a:pt x="489" y="19"/>
                      </a:lnTo>
                      <a:lnTo>
                        <a:pt x="498" y="21"/>
                      </a:lnTo>
                      <a:lnTo>
                        <a:pt x="508" y="24"/>
                      </a:lnTo>
                      <a:lnTo>
                        <a:pt x="514" y="26"/>
                      </a:lnTo>
                      <a:cubicBezTo>
                        <a:pt x="515" y="27"/>
                        <a:pt x="516" y="27"/>
                        <a:pt x="517" y="28"/>
                      </a:cubicBezTo>
                      <a:lnTo>
                        <a:pt x="529" y="36"/>
                      </a:lnTo>
                      <a:cubicBezTo>
                        <a:pt x="532" y="38"/>
                        <a:pt x="534" y="41"/>
                        <a:pt x="535" y="44"/>
                      </a:cubicBezTo>
                      <a:lnTo>
                        <a:pt x="541" y="59"/>
                      </a:lnTo>
                      <a:cubicBezTo>
                        <a:pt x="542" y="60"/>
                        <a:pt x="542" y="61"/>
                        <a:pt x="542" y="62"/>
                      </a:cubicBezTo>
                      <a:lnTo>
                        <a:pt x="543" y="68"/>
                      </a:lnTo>
                      <a:lnTo>
                        <a:pt x="543" y="65"/>
                      </a:lnTo>
                      <a:lnTo>
                        <a:pt x="544" y="68"/>
                      </a:lnTo>
                      <a:cubicBezTo>
                        <a:pt x="544" y="70"/>
                        <a:pt x="545" y="72"/>
                        <a:pt x="544" y="74"/>
                      </a:cubicBezTo>
                      <a:lnTo>
                        <a:pt x="543" y="119"/>
                      </a:lnTo>
                      <a:lnTo>
                        <a:pt x="540" y="164"/>
                      </a:lnTo>
                      <a:cubicBezTo>
                        <a:pt x="540" y="165"/>
                        <a:pt x="540" y="166"/>
                        <a:pt x="540" y="167"/>
                      </a:cubicBezTo>
                      <a:lnTo>
                        <a:pt x="532" y="192"/>
                      </a:lnTo>
                      <a:lnTo>
                        <a:pt x="528" y="211"/>
                      </a:lnTo>
                      <a:lnTo>
                        <a:pt x="528" y="208"/>
                      </a:lnTo>
                      <a:lnTo>
                        <a:pt x="524" y="285"/>
                      </a:lnTo>
                      <a:lnTo>
                        <a:pt x="523" y="301"/>
                      </a:lnTo>
                      <a:lnTo>
                        <a:pt x="521" y="320"/>
                      </a:lnTo>
                      <a:lnTo>
                        <a:pt x="518" y="340"/>
                      </a:lnTo>
                      <a:lnTo>
                        <a:pt x="516" y="355"/>
                      </a:lnTo>
                      <a:cubicBezTo>
                        <a:pt x="516" y="356"/>
                        <a:pt x="516" y="357"/>
                        <a:pt x="516" y="358"/>
                      </a:cubicBezTo>
                      <a:lnTo>
                        <a:pt x="504" y="398"/>
                      </a:lnTo>
                      <a:lnTo>
                        <a:pt x="492" y="435"/>
                      </a:lnTo>
                      <a:lnTo>
                        <a:pt x="488" y="447"/>
                      </a:lnTo>
                      <a:lnTo>
                        <a:pt x="487" y="449"/>
                      </a:lnTo>
                      <a:cubicBezTo>
                        <a:pt x="485" y="458"/>
                        <a:pt x="476" y="463"/>
                        <a:pt x="468" y="461"/>
                      </a:cubicBezTo>
                      <a:cubicBezTo>
                        <a:pt x="459" y="459"/>
                        <a:pt x="454" y="451"/>
                        <a:pt x="456" y="442"/>
                      </a:cubicBezTo>
                      <a:lnTo>
                        <a:pt x="457" y="437"/>
                      </a:lnTo>
                      <a:cubicBezTo>
                        <a:pt x="457" y="434"/>
                        <a:pt x="459" y="431"/>
                        <a:pt x="461" y="429"/>
                      </a:cubicBezTo>
                      <a:lnTo>
                        <a:pt x="463" y="427"/>
                      </a:lnTo>
                      <a:cubicBezTo>
                        <a:pt x="468" y="422"/>
                        <a:pt x="477" y="421"/>
                        <a:pt x="483" y="425"/>
                      </a:cubicBezTo>
                      <a:cubicBezTo>
                        <a:pt x="489" y="429"/>
                        <a:pt x="492" y="436"/>
                        <a:pt x="490" y="444"/>
                      </a:cubicBezTo>
                      <a:lnTo>
                        <a:pt x="488" y="450"/>
                      </a:lnTo>
                      <a:lnTo>
                        <a:pt x="484" y="463"/>
                      </a:lnTo>
                      <a:lnTo>
                        <a:pt x="474" y="488"/>
                      </a:lnTo>
                      <a:lnTo>
                        <a:pt x="471" y="503"/>
                      </a:lnTo>
                      <a:lnTo>
                        <a:pt x="463" y="529"/>
                      </a:lnTo>
                      <a:lnTo>
                        <a:pt x="459" y="541"/>
                      </a:lnTo>
                      <a:cubicBezTo>
                        <a:pt x="458" y="542"/>
                        <a:pt x="458" y="543"/>
                        <a:pt x="457" y="544"/>
                      </a:cubicBezTo>
                      <a:lnTo>
                        <a:pt x="449" y="556"/>
                      </a:lnTo>
                      <a:lnTo>
                        <a:pt x="450" y="553"/>
                      </a:lnTo>
                      <a:lnTo>
                        <a:pt x="448" y="558"/>
                      </a:lnTo>
                      <a:lnTo>
                        <a:pt x="446" y="568"/>
                      </a:lnTo>
                      <a:lnTo>
                        <a:pt x="442" y="581"/>
                      </a:lnTo>
                      <a:lnTo>
                        <a:pt x="438" y="590"/>
                      </a:lnTo>
                      <a:lnTo>
                        <a:pt x="435" y="602"/>
                      </a:lnTo>
                      <a:lnTo>
                        <a:pt x="431" y="614"/>
                      </a:lnTo>
                      <a:cubicBezTo>
                        <a:pt x="429" y="618"/>
                        <a:pt x="425" y="622"/>
                        <a:pt x="421" y="624"/>
                      </a:cubicBezTo>
                      <a:lnTo>
                        <a:pt x="412" y="627"/>
                      </a:lnTo>
                      <a:lnTo>
                        <a:pt x="406" y="628"/>
                      </a:lnTo>
                      <a:lnTo>
                        <a:pt x="411" y="599"/>
                      </a:lnTo>
                      <a:lnTo>
                        <a:pt x="414" y="601"/>
                      </a:lnTo>
                      <a:cubicBezTo>
                        <a:pt x="418" y="604"/>
                        <a:pt x="420" y="607"/>
                        <a:pt x="421" y="612"/>
                      </a:cubicBezTo>
                      <a:cubicBezTo>
                        <a:pt x="422" y="616"/>
                        <a:pt x="421" y="620"/>
                        <a:pt x="419" y="624"/>
                      </a:cubicBezTo>
                      <a:lnTo>
                        <a:pt x="412" y="634"/>
                      </a:lnTo>
                      <a:cubicBezTo>
                        <a:pt x="410" y="636"/>
                        <a:pt x="407" y="639"/>
                        <a:pt x="404" y="640"/>
                      </a:cubicBezTo>
                      <a:lnTo>
                        <a:pt x="392" y="644"/>
                      </a:lnTo>
                      <a:lnTo>
                        <a:pt x="394" y="642"/>
                      </a:lnTo>
                      <a:lnTo>
                        <a:pt x="385" y="647"/>
                      </a:lnTo>
                      <a:lnTo>
                        <a:pt x="381" y="650"/>
                      </a:lnTo>
                      <a:lnTo>
                        <a:pt x="385" y="624"/>
                      </a:lnTo>
                      <a:lnTo>
                        <a:pt x="386" y="625"/>
                      </a:lnTo>
                      <a:cubicBezTo>
                        <a:pt x="390" y="629"/>
                        <a:pt x="391" y="635"/>
                        <a:pt x="390" y="641"/>
                      </a:cubicBezTo>
                      <a:cubicBezTo>
                        <a:pt x="388" y="646"/>
                        <a:pt x="384" y="651"/>
                        <a:pt x="378" y="652"/>
                      </a:cubicBezTo>
                      <a:lnTo>
                        <a:pt x="374" y="653"/>
                      </a:lnTo>
                      <a:lnTo>
                        <a:pt x="368" y="655"/>
                      </a:lnTo>
                      <a:cubicBezTo>
                        <a:pt x="366" y="656"/>
                        <a:pt x="364" y="657"/>
                        <a:pt x="362" y="656"/>
                      </a:cubicBezTo>
                      <a:lnTo>
                        <a:pt x="333" y="655"/>
                      </a:lnTo>
                      <a:cubicBezTo>
                        <a:pt x="332" y="655"/>
                        <a:pt x="331" y="655"/>
                        <a:pt x="330" y="655"/>
                      </a:cubicBezTo>
                      <a:lnTo>
                        <a:pt x="318" y="652"/>
                      </a:lnTo>
                      <a:cubicBezTo>
                        <a:pt x="316" y="652"/>
                        <a:pt x="314" y="651"/>
                        <a:pt x="313" y="650"/>
                      </a:cubicBezTo>
                      <a:lnTo>
                        <a:pt x="301" y="642"/>
                      </a:lnTo>
                      <a:cubicBezTo>
                        <a:pt x="299" y="641"/>
                        <a:pt x="297" y="639"/>
                        <a:pt x="296" y="637"/>
                      </a:cubicBezTo>
                      <a:lnTo>
                        <a:pt x="288" y="625"/>
                      </a:lnTo>
                      <a:lnTo>
                        <a:pt x="292" y="629"/>
                      </a:lnTo>
                      <a:lnTo>
                        <a:pt x="280" y="620"/>
                      </a:lnTo>
                      <a:lnTo>
                        <a:pt x="269" y="614"/>
                      </a:lnTo>
                      <a:lnTo>
                        <a:pt x="272" y="616"/>
                      </a:lnTo>
                      <a:lnTo>
                        <a:pt x="263" y="613"/>
                      </a:lnTo>
                      <a:lnTo>
                        <a:pt x="261" y="612"/>
                      </a:lnTo>
                      <a:cubicBezTo>
                        <a:pt x="259" y="611"/>
                        <a:pt x="257" y="611"/>
                        <a:pt x="255" y="609"/>
                      </a:cubicBezTo>
                      <a:lnTo>
                        <a:pt x="251" y="606"/>
                      </a:lnTo>
                      <a:lnTo>
                        <a:pt x="244" y="602"/>
                      </a:lnTo>
                      <a:lnTo>
                        <a:pt x="247" y="604"/>
                      </a:lnTo>
                      <a:lnTo>
                        <a:pt x="235" y="600"/>
                      </a:lnTo>
                      <a:cubicBezTo>
                        <a:pt x="229" y="597"/>
                        <a:pt x="224" y="591"/>
                        <a:pt x="224" y="584"/>
                      </a:cubicBezTo>
                      <a:lnTo>
                        <a:pt x="224" y="582"/>
                      </a:lnTo>
                      <a:lnTo>
                        <a:pt x="229" y="594"/>
                      </a:lnTo>
                      <a:lnTo>
                        <a:pt x="225" y="590"/>
                      </a:lnTo>
                      <a:lnTo>
                        <a:pt x="227" y="591"/>
                      </a:lnTo>
                      <a:lnTo>
                        <a:pt x="219" y="585"/>
                      </a:lnTo>
                      <a:lnTo>
                        <a:pt x="223" y="588"/>
                      </a:lnTo>
                      <a:lnTo>
                        <a:pt x="211" y="584"/>
                      </a:lnTo>
                      <a:cubicBezTo>
                        <a:pt x="210" y="583"/>
                        <a:pt x="209" y="583"/>
                        <a:pt x="208" y="582"/>
                      </a:cubicBezTo>
                      <a:lnTo>
                        <a:pt x="203" y="579"/>
                      </a:lnTo>
                      <a:lnTo>
                        <a:pt x="191" y="570"/>
                      </a:lnTo>
                      <a:lnTo>
                        <a:pt x="179" y="563"/>
                      </a:lnTo>
                      <a:lnTo>
                        <a:pt x="170" y="556"/>
                      </a:lnTo>
                      <a:lnTo>
                        <a:pt x="159" y="549"/>
                      </a:lnTo>
                      <a:lnTo>
                        <a:pt x="162" y="551"/>
                      </a:lnTo>
                      <a:lnTo>
                        <a:pt x="153" y="548"/>
                      </a:lnTo>
                      <a:cubicBezTo>
                        <a:pt x="153" y="547"/>
                        <a:pt x="152" y="547"/>
                        <a:pt x="151" y="547"/>
                      </a:cubicBezTo>
                      <a:lnTo>
                        <a:pt x="147" y="545"/>
                      </a:lnTo>
                      <a:cubicBezTo>
                        <a:pt x="146" y="544"/>
                        <a:pt x="146" y="544"/>
                        <a:pt x="145" y="543"/>
                      </a:cubicBezTo>
                      <a:lnTo>
                        <a:pt x="141" y="540"/>
                      </a:lnTo>
                      <a:cubicBezTo>
                        <a:pt x="140" y="540"/>
                        <a:pt x="140" y="539"/>
                        <a:pt x="139" y="539"/>
                      </a:cubicBezTo>
                      <a:lnTo>
                        <a:pt x="131" y="531"/>
                      </a:lnTo>
                      <a:lnTo>
                        <a:pt x="139" y="535"/>
                      </a:lnTo>
                      <a:lnTo>
                        <a:pt x="127" y="532"/>
                      </a:lnTo>
                      <a:cubicBezTo>
                        <a:pt x="126" y="532"/>
                        <a:pt x="125" y="532"/>
                        <a:pt x="124" y="531"/>
                      </a:cubicBezTo>
                      <a:lnTo>
                        <a:pt x="112" y="526"/>
                      </a:lnTo>
                      <a:cubicBezTo>
                        <a:pt x="111" y="526"/>
                        <a:pt x="110" y="525"/>
                        <a:pt x="110" y="525"/>
                      </a:cubicBezTo>
                      <a:lnTo>
                        <a:pt x="98" y="517"/>
                      </a:lnTo>
                      <a:lnTo>
                        <a:pt x="100" y="518"/>
                      </a:lnTo>
                      <a:lnTo>
                        <a:pt x="91" y="514"/>
                      </a:lnTo>
                      <a:lnTo>
                        <a:pt x="86" y="512"/>
                      </a:lnTo>
                      <a:lnTo>
                        <a:pt x="108" y="490"/>
                      </a:lnTo>
                      <a:lnTo>
                        <a:pt x="109" y="492"/>
                      </a:lnTo>
                      <a:lnTo>
                        <a:pt x="106" y="488"/>
                      </a:lnTo>
                      <a:lnTo>
                        <a:pt x="107" y="489"/>
                      </a:lnTo>
                      <a:cubicBezTo>
                        <a:pt x="113" y="495"/>
                        <a:pt x="113" y="505"/>
                        <a:pt x="108" y="511"/>
                      </a:cubicBezTo>
                      <a:cubicBezTo>
                        <a:pt x="102" y="517"/>
                        <a:pt x="93" y="518"/>
                        <a:pt x="86" y="513"/>
                      </a:cubicBezTo>
                      <a:lnTo>
                        <a:pt x="82" y="510"/>
                      </a:lnTo>
                      <a:lnTo>
                        <a:pt x="73" y="505"/>
                      </a:lnTo>
                      <a:lnTo>
                        <a:pt x="78" y="507"/>
                      </a:lnTo>
                      <a:lnTo>
                        <a:pt x="54" y="502"/>
                      </a:lnTo>
                      <a:close/>
                      <a:moveTo>
                        <a:pt x="85" y="476"/>
                      </a:moveTo>
                      <a:cubicBezTo>
                        <a:pt x="86" y="476"/>
                        <a:pt x="88" y="477"/>
                        <a:pt x="90" y="478"/>
                      </a:cubicBezTo>
                      <a:lnTo>
                        <a:pt x="101" y="485"/>
                      </a:lnTo>
                      <a:lnTo>
                        <a:pt x="105" y="488"/>
                      </a:lnTo>
                      <a:lnTo>
                        <a:pt x="84" y="512"/>
                      </a:lnTo>
                      <a:lnTo>
                        <a:pt x="83" y="511"/>
                      </a:lnTo>
                      <a:cubicBezTo>
                        <a:pt x="82" y="510"/>
                        <a:pt x="81" y="508"/>
                        <a:pt x="80" y="507"/>
                      </a:cubicBezTo>
                      <a:lnTo>
                        <a:pt x="79" y="505"/>
                      </a:lnTo>
                      <a:cubicBezTo>
                        <a:pt x="76" y="498"/>
                        <a:pt x="77" y="491"/>
                        <a:pt x="82" y="486"/>
                      </a:cubicBezTo>
                      <a:cubicBezTo>
                        <a:pt x="87" y="481"/>
                        <a:pt x="94" y="480"/>
                        <a:pt x="101" y="483"/>
                      </a:cubicBezTo>
                      <a:lnTo>
                        <a:pt x="104" y="485"/>
                      </a:lnTo>
                      <a:lnTo>
                        <a:pt x="113" y="489"/>
                      </a:lnTo>
                      <a:cubicBezTo>
                        <a:pt x="114" y="489"/>
                        <a:pt x="115" y="490"/>
                        <a:pt x="115" y="490"/>
                      </a:cubicBezTo>
                      <a:lnTo>
                        <a:pt x="127" y="498"/>
                      </a:lnTo>
                      <a:lnTo>
                        <a:pt x="125" y="497"/>
                      </a:lnTo>
                      <a:lnTo>
                        <a:pt x="137" y="502"/>
                      </a:lnTo>
                      <a:lnTo>
                        <a:pt x="134" y="501"/>
                      </a:lnTo>
                      <a:lnTo>
                        <a:pt x="146" y="504"/>
                      </a:lnTo>
                      <a:cubicBezTo>
                        <a:pt x="149" y="505"/>
                        <a:pt x="152" y="506"/>
                        <a:pt x="154" y="508"/>
                      </a:cubicBezTo>
                      <a:lnTo>
                        <a:pt x="162" y="516"/>
                      </a:lnTo>
                      <a:lnTo>
                        <a:pt x="160" y="515"/>
                      </a:lnTo>
                      <a:lnTo>
                        <a:pt x="164" y="518"/>
                      </a:lnTo>
                      <a:lnTo>
                        <a:pt x="162" y="516"/>
                      </a:lnTo>
                      <a:lnTo>
                        <a:pt x="166" y="518"/>
                      </a:lnTo>
                      <a:lnTo>
                        <a:pt x="164" y="517"/>
                      </a:lnTo>
                      <a:lnTo>
                        <a:pt x="173" y="520"/>
                      </a:lnTo>
                      <a:cubicBezTo>
                        <a:pt x="174" y="521"/>
                        <a:pt x="175" y="521"/>
                        <a:pt x="176" y="522"/>
                      </a:cubicBezTo>
                      <a:lnTo>
                        <a:pt x="189" y="531"/>
                      </a:lnTo>
                      <a:lnTo>
                        <a:pt x="196" y="536"/>
                      </a:lnTo>
                      <a:lnTo>
                        <a:pt x="210" y="545"/>
                      </a:lnTo>
                      <a:lnTo>
                        <a:pt x="220" y="552"/>
                      </a:lnTo>
                      <a:lnTo>
                        <a:pt x="225" y="555"/>
                      </a:lnTo>
                      <a:lnTo>
                        <a:pt x="222" y="553"/>
                      </a:lnTo>
                      <a:lnTo>
                        <a:pt x="234" y="557"/>
                      </a:lnTo>
                      <a:cubicBezTo>
                        <a:pt x="235" y="558"/>
                        <a:pt x="237" y="559"/>
                        <a:pt x="238" y="560"/>
                      </a:cubicBezTo>
                      <a:lnTo>
                        <a:pt x="246" y="566"/>
                      </a:lnTo>
                      <a:cubicBezTo>
                        <a:pt x="247" y="566"/>
                        <a:pt x="247" y="567"/>
                        <a:pt x="248" y="567"/>
                      </a:cubicBezTo>
                      <a:lnTo>
                        <a:pt x="252" y="571"/>
                      </a:lnTo>
                      <a:cubicBezTo>
                        <a:pt x="255" y="574"/>
                        <a:pt x="256" y="578"/>
                        <a:pt x="256" y="582"/>
                      </a:cubicBezTo>
                      <a:lnTo>
                        <a:pt x="256" y="584"/>
                      </a:lnTo>
                      <a:lnTo>
                        <a:pt x="246" y="569"/>
                      </a:lnTo>
                      <a:lnTo>
                        <a:pt x="258" y="573"/>
                      </a:lnTo>
                      <a:cubicBezTo>
                        <a:pt x="259" y="574"/>
                        <a:pt x="260" y="574"/>
                        <a:pt x="261" y="575"/>
                      </a:cubicBezTo>
                      <a:lnTo>
                        <a:pt x="270" y="581"/>
                      </a:lnTo>
                      <a:lnTo>
                        <a:pt x="274" y="584"/>
                      </a:lnTo>
                      <a:lnTo>
                        <a:pt x="268" y="581"/>
                      </a:lnTo>
                      <a:lnTo>
                        <a:pt x="274" y="582"/>
                      </a:lnTo>
                      <a:lnTo>
                        <a:pt x="283" y="585"/>
                      </a:lnTo>
                      <a:cubicBezTo>
                        <a:pt x="284" y="586"/>
                        <a:pt x="285" y="586"/>
                        <a:pt x="286" y="587"/>
                      </a:cubicBezTo>
                      <a:lnTo>
                        <a:pt x="299" y="595"/>
                      </a:lnTo>
                      <a:lnTo>
                        <a:pt x="311" y="604"/>
                      </a:lnTo>
                      <a:cubicBezTo>
                        <a:pt x="313" y="605"/>
                        <a:pt x="314" y="606"/>
                        <a:pt x="315" y="608"/>
                      </a:cubicBezTo>
                      <a:lnTo>
                        <a:pt x="323" y="620"/>
                      </a:lnTo>
                      <a:lnTo>
                        <a:pt x="318" y="615"/>
                      </a:lnTo>
                      <a:lnTo>
                        <a:pt x="330" y="623"/>
                      </a:lnTo>
                      <a:lnTo>
                        <a:pt x="325" y="621"/>
                      </a:lnTo>
                      <a:lnTo>
                        <a:pt x="337" y="624"/>
                      </a:lnTo>
                      <a:lnTo>
                        <a:pt x="334" y="623"/>
                      </a:lnTo>
                      <a:lnTo>
                        <a:pt x="363" y="624"/>
                      </a:lnTo>
                      <a:lnTo>
                        <a:pt x="357" y="625"/>
                      </a:lnTo>
                      <a:lnTo>
                        <a:pt x="367" y="622"/>
                      </a:lnTo>
                      <a:lnTo>
                        <a:pt x="371" y="621"/>
                      </a:lnTo>
                      <a:lnTo>
                        <a:pt x="363" y="648"/>
                      </a:lnTo>
                      <a:lnTo>
                        <a:pt x="362" y="647"/>
                      </a:lnTo>
                      <a:cubicBezTo>
                        <a:pt x="359" y="643"/>
                        <a:pt x="357" y="638"/>
                        <a:pt x="358" y="633"/>
                      </a:cubicBezTo>
                      <a:cubicBezTo>
                        <a:pt x="358" y="628"/>
                        <a:pt x="362" y="623"/>
                        <a:pt x="366" y="621"/>
                      </a:cubicBezTo>
                      <a:lnTo>
                        <a:pt x="370" y="619"/>
                      </a:lnTo>
                      <a:lnTo>
                        <a:pt x="379" y="614"/>
                      </a:lnTo>
                      <a:cubicBezTo>
                        <a:pt x="380" y="614"/>
                        <a:pt x="380" y="614"/>
                        <a:pt x="381" y="613"/>
                      </a:cubicBezTo>
                      <a:lnTo>
                        <a:pt x="393" y="609"/>
                      </a:lnTo>
                      <a:lnTo>
                        <a:pt x="385" y="615"/>
                      </a:lnTo>
                      <a:lnTo>
                        <a:pt x="392" y="605"/>
                      </a:lnTo>
                      <a:lnTo>
                        <a:pt x="397" y="628"/>
                      </a:lnTo>
                      <a:lnTo>
                        <a:pt x="394" y="626"/>
                      </a:lnTo>
                      <a:cubicBezTo>
                        <a:pt x="388" y="622"/>
                        <a:pt x="386" y="616"/>
                        <a:pt x="387" y="610"/>
                      </a:cubicBezTo>
                      <a:cubicBezTo>
                        <a:pt x="388" y="603"/>
                        <a:pt x="392" y="598"/>
                        <a:pt x="399" y="597"/>
                      </a:cubicBezTo>
                      <a:lnTo>
                        <a:pt x="401" y="596"/>
                      </a:lnTo>
                      <a:lnTo>
                        <a:pt x="410" y="593"/>
                      </a:lnTo>
                      <a:lnTo>
                        <a:pt x="400" y="603"/>
                      </a:lnTo>
                      <a:lnTo>
                        <a:pt x="404" y="591"/>
                      </a:lnTo>
                      <a:lnTo>
                        <a:pt x="408" y="579"/>
                      </a:lnTo>
                      <a:lnTo>
                        <a:pt x="411" y="572"/>
                      </a:lnTo>
                      <a:lnTo>
                        <a:pt x="415" y="559"/>
                      </a:lnTo>
                      <a:lnTo>
                        <a:pt x="419" y="547"/>
                      </a:lnTo>
                      <a:lnTo>
                        <a:pt x="421" y="542"/>
                      </a:lnTo>
                      <a:cubicBezTo>
                        <a:pt x="421" y="540"/>
                        <a:pt x="422" y="540"/>
                        <a:pt x="422" y="539"/>
                      </a:cubicBezTo>
                      <a:lnTo>
                        <a:pt x="430" y="527"/>
                      </a:lnTo>
                      <a:lnTo>
                        <a:pt x="428" y="530"/>
                      </a:lnTo>
                      <a:lnTo>
                        <a:pt x="432" y="518"/>
                      </a:lnTo>
                      <a:lnTo>
                        <a:pt x="440" y="496"/>
                      </a:lnTo>
                      <a:lnTo>
                        <a:pt x="444" y="477"/>
                      </a:lnTo>
                      <a:lnTo>
                        <a:pt x="453" y="454"/>
                      </a:lnTo>
                      <a:lnTo>
                        <a:pt x="457" y="439"/>
                      </a:lnTo>
                      <a:lnTo>
                        <a:pt x="459" y="433"/>
                      </a:lnTo>
                      <a:lnTo>
                        <a:pt x="486" y="450"/>
                      </a:lnTo>
                      <a:lnTo>
                        <a:pt x="484" y="452"/>
                      </a:lnTo>
                      <a:lnTo>
                        <a:pt x="488" y="444"/>
                      </a:lnTo>
                      <a:lnTo>
                        <a:pt x="487" y="449"/>
                      </a:lnTo>
                      <a:lnTo>
                        <a:pt x="456" y="442"/>
                      </a:lnTo>
                      <a:lnTo>
                        <a:pt x="457" y="436"/>
                      </a:lnTo>
                      <a:lnTo>
                        <a:pt x="461" y="426"/>
                      </a:lnTo>
                      <a:lnTo>
                        <a:pt x="473" y="389"/>
                      </a:lnTo>
                      <a:lnTo>
                        <a:pt x="485" y="349"/>
                      </a:lnTo>
                      <a:lnTo>
                        <a:pt x="485" y="351"/>
                      </a:lnTo>
                      <a:lnTo>
                        <a:pt x="487" y="335"/>
                      </a:lnTo>
                      <a:lnTo>
                        <a:pt x="490" y="317"/>
                      </a:lnTo>
                      <a:lnTo>
                        <a:pt x="492" y="298"/>
                      </a:lnTo>
                      <a:lnTo>
                        <a:pt x="492" y="284"/>
                      </a:lnTo>
                      <a:lnTo>
                        <a:pt x="496" y="207"/>
                      </a:lnTo>
                      <a:cubicBezTo>
                        <a:pt x="497" y="206"/>
                        <a:pt x="497" y="205"/>
                        <a:pt x="497" y="204"/>
                      </a:cubicBezTo>
                      <a:lnTo>
                        <a:pt x="501" y="183"/>
                      </a:lnTo>
                      <a:lnTo>
                        <a:pt x="509" y="158"/>
                      </a:lnTo>
                      <a:lnTo>
                        <a:pt x="509" y="161"/>
                      </a:lnTo>
                      <a:lnTo>
                        <a:pt x="511" y="118"/>
                      </a:lnTo>
                      <a:lnTo>
                        <a:pt x="512" y="73"/>
                      </a:lnTo>
                      <a:lnTo>
                        <a:pt x="513" y="79"/>
                      </a:lnTo>
                      <a:lnTo>
                        <a:pt x="512" y="76"/>
                      </a:lnTo>
                      <a:cubicBezTo>
                        <a:pt x="512" y="75"/>
                        <a:pt x="512" y="74"/>
                        <a:pt x="512" y="73"/>
                      </a:cubicBezTo>
                      <a:lnTo>
                        <a:pt x="511" y="67"/>
                      </a:lnTo>
                      <a:lnTo>
                        <a:pt x="512" y="70"/>
                      </a:lnTo>
                      <a:lnTo>
                        <a:pt x="506" y="55"/>
                      </a:lnTo>
                      <a:lnTo>
                        <a:pt x="512" y="63"/>
                      </a:lnTo>
                      <a:lnTo>
                        <a:pt x="500" y="55"/>
                      </a:lnTo>
                      <a:lnTo>
                        <a:pt x="503" y="57"/>
                      </a:lnTo>
                      <a:lnTo>
                        <a:pt x="497" y="54"/>
                      </a:lnTo>
                      <a:lnTo>
                        <a:pt x="491" y="52"/>
                      </a:lnTo>
                      <a:lnTo>
                        <a:pt x="482" y="50"/>
                      </a:lnTo>
                      <a:lnTo>
                        <a:pt x="477" y="49"/>
                      </a:lnTo>
                      <a:lnTo>
                        <a:pt x="480" y="49"/>
                      </a:lnTo>
                      <a:lnTo>
                        <a:pt x="406" y="45"/>
                      </a:lnTo>
                      <a:lnTo>
                        <a:pt x="345" y="41"/>
                      </a:lnTo>
                      <a:lnTo>
                        <a:pt x="349" y="41"/>
                      </a:lnTo>
                      <a:lnTo>
                        <a:pt x="327" y="45"/>
                      </a:lnTo>
                      <a:lnTo>
                        <a:pt x="308" y="48"/>
                      </a:lnTo>
                      <a:lnTo>
                        <a:pt x="288" y="49"/>
                      </a:lnTo>
                      <a:lnTo>
                        <a:pt x="256" y="49"/>
                      </a:lnTo>
                      <a:cubicBezTo>
                        <a:pt x="256" y="49"/>
                        <a:pt x="255" y="49"/>
                        <a:pt x="254" y="49"/>
                      </a:cubicBezTo>
                      <a:lnTo>
                        <a:pt x="230" y="45"/>
                      </a:lnTo>
                      <a:cubicBezTo>
                        <a:pt x="229" y="45"/>
                        <a:pt x="227" y="45"/>
                        <a:pt x="226" y="44"/>
                      </a:cubicBezTo>
                      <a:lnTo>
                        <a:pt x="217" y="40"/>
                      </a:lnTo>
                      <a:lnTo>
                        <a:pt x="220" y="41"/>
                      </a:lnTo>
                      <a:lnTo>
                        <a:pt x="205" y="37"/>
                      </a:lnTo>
                      <a:lnTo>
                        <a:pt x="177" y="32"/>
                      </a:lnTo>
                      <a:lnTo>
                        <a:pt x="184" y="32"/>
                      </a:lnTo>
                      <a:lnTo>
                        <a:pt x="163" y="38"/>
                      </a:lnTo>
                      <a:lnTo>
                        <a:pt x="152" y="41"/>
                      </a:lnTo>
                      <a:lnTo>
                        <a:pt x="144" y="44"/>
                      </a:lnTo>
                      <a:lnTo>
                        <a:pt x="152" y="38"/>
                      </a:lnTo>
                      <a:lnTo>
                        <a:pt x="144" y="50"/>
                      </a:lnTo>
                      <a:lnTo>
                        <a:pt x="146" y="45"/>
                      </a:lnTo>
                      <a:lnTo>
                        <a:pt x="143" y="56"/>
                      </a:lnTo>
                      <a:lnTo>
                        <a:pt x="142" y="62"/>
                      </a:lnTo>
                      <a:cubicBezTo>
                        <a:pt x="142" y="63"/>
                        <a:pt x="142" y="65"/>
                        <a:pt x="141" y="66"/>
                      </a:cubicBezTo>
                      <a:lnTo>
                        <a:pt x="139" y="72"/>
                      </a:lnTo>
                      <a:lnTo>
                        <a:pt x="134" y="87"/>
                      </a:lnTo>
                      <a:lnTo>
                        <a:pt x="134" y="83"/>
                      </a:lnTo>
                      <a:lnTo>
                        <a:pt x="133" y="97"/>
                      </a:lnTo>
                      <a:lnTo>
                        <a:pt x="130" y="117"/>
                      </a:lnTo>
                      <a:lnTo>
                        <a:pt x="128" y="139"/>
                      </a:lnTo>
                      <a:lnTo>
                        <a:pt x="126" y="153"/>
                      </a:lnTo>
                      <a:lnTo>
                        <a:pt x="124" y="164"/>
                      </a:lnTo>
                      <a:cubicBezTo>
                        <a:pt x="124" y="165"/>
                        <a:pt x="124" y="166"/>
                        <a:pt x="123" y="167"/>
                      </a:cubicBezTo>
                      <a:lnTo>
                        <a:pt x="122" y="172"/>
                      </a:lnTo>
                      <a:lnTo>
                        <a:pt x="121" y="174"/>
                      </a:lnTo>
                      <a:lnTo>
                        <a:pt x="118" y="183"/>
                      </a:lnTo>
                      <a:lnTo>
                        <a:pt x="115" y="198"/>
                      </a:lnTo>
                      <a:lnTo>
                        <a:pt x="113" y="204"/>
                      </a:lnTo>
                      <a:lnTo>
                        <a:pt x="97" y="182"/>
                      </a:lnTo>
                      <a:lnTo>
                        <a:pt x="98" y="182"/>
                      </a:lnTo>
                      <a:cubicBezTo>
                        <a:pt x="104" y="182"/>
                        <a:pt x="108" y="185"/>
                        <a:pt x="111" y="189"/>
                      </a:cubicBezTo>
                      <a:cubicBezTo>
                        <a:pt x="114" y="193"/>
                        <a:pt x="115" y="199"/>
                        <a:pt x="114" y="204"/>
                      </a:cubicBezTo>
                      <a:lnTo>
                        <a:pt x="113" y="206"/>
                      </a:lnTo>
                      <a:lnTo>
                        <a:pt x="111" y="214"/>
                      </a:lnTo>
                      <a:lnTo>
                        <a:pt x="106" y="229"/>
                      </a:lnTo>
                      <a:lnTo>
                        <a:pt x="106" y="225"/>
                      </a:lnTo>
                      <a:lnTo>
                        <a:pt x="97" y="300"/>
                      </a:lnTo>
                      <a:lnTo>
                        <a:pt x="94" y="312"/>
                      </a:lnTo>
                      <a:cubicBezTo>
                        <a:pt x="94" y="313"/>
                        <a:pt x="94" y="314"/>
                        <a:pt x="93" y="315"/>
                      </a:cubicBezTo>
                      <a:lnTo>
                        <a:pt x="88" y="327"/>
                      </a:lnTo>
                      <a:lnTo>
                        <a:pt x="89" y="324"/>
                      </a:lnTo>
                      <a:lnTo>
                        <a:pt x="85" y="346"/>
                      </a:lnTo>
                      <a:lnTo>
                        <a:pt x="81" y="356"/>
                      </a:lnTo>
                      <a:lnTo>
                        <a:pt x="76" y="368"/>
                      </a:lnTo>
                      <a:cubicBezTo>
                        <a:pt x="76" y="369"/>
                        <a:pt x="75" y="369"/>
                        <a:pt x="75" y="370"/>
                      </a:cubicBezTo>
                      <a:lnTo>
                        <a:pt x="67" y="382"/>
                      </a:lnTo>
                      <a:lnTo>
                        <a:pt x="69" y="378"/>
                      </a:lnTo>
                      <a:lnTo>
                        <a:pt x="65" y="391"/>
                      </a:lnTo>
                      <a:cubicBezTo>
                        <a:pt x="64" y="393"/>
                        <a:pt x="63" y="394"/>
                        <a:pt x="62" y="396"/>
                      </a:cubicBezTo>
                      <a:lnTo>
                        <a:pt x="54" y="407"/>
                      </a:lnTo>
                      <a:cubicBezTo>
                        <a:pt x="53" y="408"/>
                        <a:pt x="52" y="410"/>
                        <a:pt x="50" y="411"/>
                      </a:cubicBezTo>
                      <a:lnTo>
                        <a:pt x="38" y="419"/>
                      </a:lnTo>
                      <a:lnTo>
                        <a:pt x="43" y="414"/>
                      </a:lnTo>
                      <a:lnTo>
                        <a:pt x="35" y="426"/>
                      </a:lnTo>
                      <a:lnTo>
                        <a:pt x="36" y="423"/>
                      </a:lnTo>
                      <a:lnTo>
                        <a:pt x="31" y="436"/>
                      </a:lnTo>
                      <a:lnTo>
                        <a:pt x="29" y="421"/>
                      </a:lnTo>
                      <a:lnTo>
                        <a:pt x="38" y="433"/>
                      </a:lnTo>
                      <a:cubicBezTo>
                        <a:pt x="39" y="434"/>
                        <a:pt x="40" y="436"/>
                        <a:pt x="41" y="437"/>
                      </a:cubicBezTo>
                      <a:lnTo>
                        <a:pt x="45" y="449"/>
                      </a:lnTo>
                      <a:lnTo>
                        <a:pt x="41" y="443"/>
                      </a:lnTo>
                      <a:lnTo>
                        <a:pt x="54" y="456"/>
                      </a:lnTo>
                      <a:lnTo>
                        <a:pt x="70" y="476"/>
                      </a:lnTo>
                      <a:lnTo>
                        <a:pt x="61" y="471"/>
                      </a:lnTo>
                      <a:lnTo>
                        <a:pt x="85" y="47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Freeform 10"/>
                <p:cNvSpPr>
                  <a:spLocks noEditPoints="1"/>
                </p:cNvSpPr>
                <p:nvPr/>
              </p:nvSpPr>
              <p:spPr bwMode="auto">
                <a:xfrm>
                  <a:off x="7450138" y="5661025"/>
                  <a:ext cx="76200" cy="87312"/>
                </a:xfrm>
                <a:custGeom>
                  <a:avLst/>
                  <a:gdLst/>
                  <a:ahLst/>
                  <a:cxnLst>
                    <a:cxn ang="0">
                      <a:pos x="244" y="593"/>
                    </a:cxn>
                    <a:cxn ang="0">
                      <a:pos x="506" y="594"/>
                    </a:cxn>
                    <a:cxn ang="0">
                      <a:pos x="526" y="559"/>
                    </a:cxn>
                    <a:cxn ang="0">
                      <a:pos x="518" y="444"/>
                    </a:cxn>
                    <a:cxn ang="0">
                      <a:pos x="502" y="343"/>
                    </a:cxn>
                    <a:cxn ang="0">
                      <a:pos x="482" y="275"/>
                    </a:cxn>
                    <a:cxn ang="0">
                      <a:pos x="464" y="224"/>
                    </a:cxn>
                    <a:cxn ang="0">
                      <a:pos x="437" y="152"/>
                    </a:cxn>
                    <a:cxn ang="0">
                      <a:pos x="415" y="98"/>
                    </a:cxn>
                    <a:cxn ang="0">
                      <a:pos x="430" y="67"/>
                    </a:cxn>
                    <a:cxn ang="0">
                      <a:pos x="396" y="64"/>
                    </a:cxn>
                    <a:cxn ang="0">
                      <a:pos x="422" y="38"/>
                    </a:cxn>
                    <a:cxn ang="0">
                      <a:pos x="379" y="44"/>
                    </a:cxn>
                    <a:cxn ang="0">
                      <a:pos x="331" y="35"/>
                    </a:cxn>
                    <a:cxn ang="0">
                      <a:pos x="263" y="69"/>
                    </a:cxn>
                    <a:cxn ang="0">
                      <a:pos x="216" y="96"/>
                    </a:cxn>
                    <a:cxn ang="0">
                      <a:pos x="202" y="104"/>
                    </a:cxn>
                    <a:cxn ang="0">
                      <a:pos x="124" y="152"/>
                    </a:cxn>
                    <a:cxn ang="0">
                      <a:pos x="41" y="205"/>
                    </a:cxn>
                    <a:cxn ang="0">
                      <a:pos x="44" y="276"/>
                    </a:cxn>
                    <a:cxn ang="0">
                      <a:pos x="24" y="303"/>
                    </a:cxn>
                    <a:cxn ang="0">
                      <a:pos x="64" y="311"/>
                    </a:cxn>
                    <a:cxn ang="0">
                      <a:pos x="76" y="336"/>
                    </a:cxn>
                    <a:cxn ang="0">
                      <a:pos x="91" y="370"/>
                    </a:cxn>
                    <a:cxn ang="0">
                      <a:pos x="119" y="445"/>
                    </a:cxn>
                    <a:cxn ang="0">
                      <a:pos x="161" y="590"/>
                    </a:cxn>
                    <a:cxn ang="0">
                      <a:pos x="183" y="611"/>
                    </a:cxn>
                    <a:cxn ang="0">
                      <a:pos x="156" y="624"/>
                    </a:cxn>
                    <a:cxn ang="0">
                      <a:pos x="174" y="640"/>
                    </a:cxn>
                    <a:cxn ang="0">
                      <a:pos x="131" y="601"/>
                    </a:cxn>
                    <a:cxn ang="0">
                      <a:pos x="96" y="480"/>
                    </a:cxn>
                    <a:cxn ang="0">
                      <a:pos x="65" y="395"/>
                    </a:cxn>
                    <a:cxn ang="0">
                      <a:pos x="46" y="350"/>
                    </a:cxn>
                    <a:cxn ang="0">
                      <a:pos x="37" y="334"/>
                    </a:cxn>
                    <a:cxn ang="0">
                      <a:pos x="20" y="295"/>
                    </a:cxn>
                    <a:cxn ang="0">
                      <a:pos x="25" y="304"/>
                    </a:cxn>
                    <a:cxn ang="0">
                      <a:pos x="1" y="206"/>
                    </a:cxn>
                    <a:cxn ang="0">
                      <a:pos x="93" y="130"/>
                    </a:cxn>
                    <a:cxn ang="0">
                      <a:pos x="169" y="82"/>
                    </a:cxn>
                    <a:cxn ang="0">
                      <a:pos x="182" y="85"/>
                    </a:cxn>
                    <a:cxn ang="0">
                      <a:pos x="233" y="46"/>
                    </a:cxn>
                    <a:cxn ang="0">
                      <a:pos x="286" y="15"/>
                    </a:cxn>
                    <a:cxn ang="0">
                      <a:pos x="382" y="10"/>
                    </a:cxn>
                    <a:cxn ang="0">
                      <a:pos x="421" y="38"/>
                    </a:cxn>
                    <a:cxn ang="0">
                      <a:pos x="421" y="42"/>
                    </a:cxn>
                    <a:cxn ang="0">
                      <a:pos x="436" y="94"/>
                    </a:cxn>
                    <a:cxn ang="0">
                      <a:pos x="444" y="85"/>
                    </a:cxn>
                    <a:cxn ang="0">
                      <a:pos x="457" y="123"/>
                    </a:cxn>
                    <a:cxn ang="0">
                      <a:pos x="484" y="195"/>
                    </a:cxn>
                    <a:cxn ang="0">
                      <a:pos x="506" y="253"/>
                    </a:cxn>
                    <a:cxn ang="0">
                      <a:pos x="529" y="314"/>
                    </a:cxn>
                    <a:cxn ang="0">
                      <a:pos x="549" y="438"/>
                    </a:cxn>
                    <a:cxn ang="0">
                      <a:pos x="560" y="555"/>
                    </a:cxn>
                    <a:cxn ang="0">
                      <a:pos x="527" y="620"/>
                    </a:cxn>
                    <a:cxn ang="0">
                      <a:pos x="283" y="624"/>
                    </a:cxn>
                    <a:cxn ang="0">
                      <a:pos x="186" y="611"/>
                    </a:cxn>
                  </a:cxnLst>
                  <a:rect l="0" t="0" r="r" b="b"/>
                  <a:pathLst>
                    <a:path w="561" h="640">
                      <a:moveTo>
                        <a:pt x="156" y="624"/>
                      </a:moveTo>
                      <a:cubicBezTo>
                        <a:pt x="154" y="619"/>
                        <a:pt x="154" y="614"/>
                        <a:pt x="156" y="610"/>
                      </a:cubicBezTo>
                      <a:cubicBezTo>
                        <a:pt x="158" y="605"/>
                        <a:pt x="162" y="602"/>
                        <a:pt x="167" y="601"/>
                      </a:cubicBezTo>
                      <a:lnTo>
                        <a:pt x="176" y="599"/>
                      </a:lnTo>
                      <a:lnTo>
                        <a:pt x="188" y="597"/>
                      </a:lnTo>
                      <a:lnTo>
                        <a:pt x="220" y="594"/>
                      </a:lnTo>
                      <a:lnTo>
                        <a:pt x="244" y="593"/>
                      </a:lnTo>
                      <a:lnTo>
                        <a:pt x="283" y="592"/>
                      </a:lnTo>
                      <a:lnTo>
                        <a:pt x="323" y="593"/>
                      </a:lnTo>
                      <a:lnTo>
                        <a:pt x="349" y="596"/>
                      </a:lnTo>
                      <a:lnTo>
                        <a:pt x="380" y="596"/>
                      </a:lnTo>
                      <a:lnTo>
                        <a:pt x="446" y="595"/>
                      </a:lnTo>
                      <a:lnTo>
                        <a:pt x="513" y="592"/>
                      </a:lnTo>
                      <a:lnTo>
                        <a:pt x="506" y="594"/>
                      </a:lnTo>
                      <a:lnTo>
                        <a:pt x="512" y="591"/>
                      </a:lnTo>
                      <a:lnTo>
                        <a:pt x="509" y="593"/>
                      </a:lnTo>
                      <a:lnTo>
                        <a:pt x="515" y="588"/>
                      </a:lnTo>
                      <a:lnTo>
                        <a:pt x="511" y="593"/>
                      </a:lnTo>
                      <a:lnTo>
                        <a:pt x="521" y="575"/>
                      </a:lnTo>
                      <a:lnTo>
                        <a:pt x="520" y="578"/>
                      </a:lnTo>
                      <a:lnTo>
                        <a:pt x="526" y="559"/>
                      </a:lnTo>
                      <a:lnTo>
                        <a:pt x="529" y="548"/>
                      </a:lnTo>
                      <a:lnTo>
                        <a:pt x="528" y="552"/>
                      </a:lnTo>
                      <a:lnTo>
                        <a:pt x="525" y="467"/>
                      </a:lnTo>
                      <a:lnTo>
                        <a:pt x="526" y="472"/>
                      </a:lnTo>
                      <a:lnTo>
                        <a:pt x="522" y="460"/>
                      </a:lnTo>
                      <a:lnTo>
                        <a:pt x="519" y="445"/>
                      </a:lnTo>
                      <a:lnTo>
                        <a:pt x="518" y="444"/>
                      </a:lnTo>
                      <a:cubicBezTo>
                        <a:pt x="518" y="442"/>
                        <a:pt x="517" y="440"/>
                        <a:pt x="517" y="438"/>
                      </a:cubicBezTo>
                      <a:lnTo>
                        <a:pt x="517" y="433"/>
                      </a:lnTo>
                      <a:lnTo>
                        <a:pt x="518" y="438"/>
                      </a:lnTo>
                      <a:lnTo>
                        <a:pt x="514" y="423"/>
                      </a:lnTo>
                      <a:lnTo>
                        <a:pt x="510" y="410"/>
                      </a:lnTo>
                      <a:lnTo>
                        <a:pt x="505" y="377"/>
                      </a:lnTo>
                      <a:lnTo>
                        <a:pt x="502" y="343"/>
                      </a:lnTo>
                      <a:lnTo>
                        <a:pt x="498" y="319"/>
                      </a:lnTo>
                      <a:lnTo>
                        <a:pt x="496" y="311"/>
                      </a:lnTo>
                      <a:lnTo>
                        <a:pt x="492" y="301"/>
                      </a:lnTo>
                      <a:lnTo>
                        <a:pt x="489" y="287"/>
                      </a:lnTo>
                      <a:lnTo>
                        <a:pt x="490" y="290"/>
                      </a:lnTo>
                      <a:lnTo>
                        <a:pt x="487" y="283"/>
                      </a:lnTo>
                      <a:lnTo>
                        <a:pt x="482" y="275"/>
                      </a:lnTo>
                      <a:lnTo>
                        <a:pt x="479" y="270"/>
                      </a:lnTo>
                      <a:cubicBezTo>
                        <a:pt x="478" y="268"/>
                        <a:pt x="477" y="267"/>
                        <a:pt x="477" y="266"/>
                      </a:cubicBezTo>
                      <a:lnTo>
                        <a:pt x="475" y="259"/>
                      </a:lnTo>
                      <a:lnTo>
                        <a:pt x="470" y="245"/>
                      </a:lnTo>
                      <a:lnTo>
                        <a:pt x="466" y="233"/>
                      </a:lnTo>
                      <a:lnTo>
                        <a:pt x="462" y="221"/>
                      </a:lnTo>
                      <a:lnTo>
                        <a:pt x="464" y="224"/>
                      </a:lnTo>
                      <a:lnTo>
                        <a:pt x="457" y="212"/>
                      </a:lnTo>
                      <a:cubicBezTo>
                        <a:pt x="456" y="211"/>
                        <a:pt x="456" y="210"/>
                        <a:pt x="455" y="209"/>
                      </a:cubicBezTo>
                      <a:lnTo>
                        <a:pt x="447" y="185"/>
                      </a:lnTo>
                      <a:lnTo>
                        <a:pt x="443" y="171"/>
                      </a:lnTo>
                      <a:lnTo>
                        <a:pt x="439" y="160"/>
                      </a:lnTo>
                      <a:lnTo>
                        <a:pt x="435" y="148"/>
                      </a:lnTo>
                      <a:lnTo>
                        <a:pt x="437" y="152"/>
                      </a:lnTo>
                      <a:lnTo>
                        <a:pt x="430" y="142"/>
                      </a:lnTo>
                      <a:cubicBezTo>
                        <a:pt x="430" y="141"/>
                        <a:pt x="430" y="140"/>
                        <a:pt x="429" y="140"/>
                      </a:cubicBezTo>
                      <a:lnTo>
                        <a:pt x="427" y="136"/>
                      </a:lnTo>
                      <a:cubicBezTo>
                        <a:pt x="427" y="135"/>
                        <a:pt x="426" y="134"/>
                        <a:pt x="426" y="133"/>
                      </a:cubicBezTo>
                      <a:lnTo>
                        <a:pt x="424" y="126"/>
                      </a:lnTo>
                      <a:lnTo>
                        <a:pt x="419" y="112"/>
                      </a:lnTo>
                      <a:lnTo>
                        <a:pt x="415" y="98"/>
                      </a:lnTo>
                      <a:lnTo>
                        <a:pt x="417" y="102"/>
                      </a:lnTo>
                      <a:lnTo>
                        <a:pt x="411" y="93"/>
                      </a:lnTo>
                      <a:lnTo>
                        <a:pt x="409" y="90"/>
                      </a:lnTo>
                      <a:cubicBezTo>
                        <a:pt x="404" y="83"/>
                        <a:pt x="405" y="74"/>
                        <a:pt x="411" y="68"/>
                      </a:cubicBezTo>
                      <a:cubicBezTo>
                        <a:pt x="417" y="63"/>
                        <a:pt x="427" y="63"/>
                        <a:pt x="433" y="69"/>
                      </a:cubicBezTo>
                      <a:lnTo>
                        <a:pt x="434" y="70"/>
                      </a:lnTo>
                      <a:lnTo>
                        <a:pt x="430" y="67"/>
                      </a:lnTo>
                      <a:lnTo>
                        <a:pt x="432" y="68"/>
                      </a:lnTo>
                      <a:lnTo>
                        <a:pt x="410" y="90"/>
                      </a:lnTo>
                      <a:lnTo>
                        <a:pt x="408" y="86"/>
                      </a:lnTo>
                      <a:lnTo>
                        <a:pt x="404" y="76"/>
                      </a:lnTo>
                      <a:lnTo>
                        <a:pt x="405" y="78"/>
                      </a:lnTo>
                      <a:lnTo>
                        <a:pt x="397" y="66"/>
                      </a:lnTo>
                      <a:cubicBezTo>
                        <a:pt x="397" y="66"/>
                        <a:pt x="396" y="65"/>
                        <a:pt x="396" y="64"/>
                      </a:cubicBezTo>
                      <a:lnTo>
                        <a:pt x="392" y="55"/>
                      </a:lnTo>
                      <a:cubicBezTo>
                        <a:pt x="391" y="54"/>
                        <a:pt x="391" y="53"/>
                        <a:pt x="391" y="52"/>
                      </a:cubicBezTo>
                      <a:lnTo>
                        <a:pt x="390" y="48"/>
                      </a:lnTo>
                      <a:cubicBezTo>
                        <a:pt x="388" y="42"/>
                        <a:pt x="391" y="36"/>
                        <a:pt x="395" y="32"/>
                      </a:cubicBezTo>
                      <a:cubicBezTo>
                        <a:pt x="400" y="28"/>
                        <a:pt x="407" y="27"/>
                        <a:pt x="413" y="30"/>
                      </a:cubicBezTo>
                      <a:lnTo>
                        <a:pt x="415" y="31"/>
                      </a:lnTo>
                      <a:cubicBezTo>
                        <a:pt x="418" y="33"/>
                        <a:pt x="420" y="35"/>
                        <a:pt x="422" y="38"/>
                      </a:cubicBezTo>
                      <a:lnTo>
                        <a:pt x="423" y="40"/>
                      </a:lnTo>
                      <a:cubicBezTo>
                        <a:pt x="426" y="48"/>
                        <a:pt x="424" y="57"/>
                        <a:pt x="417" y="61"/>
                      </a:cubicBezTo>
                      <a:cubicBezTo>
                        <a:pt x="410" y="65"/>
                        <a:pt x="401" y="64"/>
                        <a:pt x="396" y="57"/>
                      </a:cubicBezTo>
                      <a:lnTo>
                        <a:pt x="393" y="53"/>
                      </a:lnTo>
                      <a:lnTo>
                        <a:pt x="386" y="42"/>
                      </a:lnTo>
                      <a:lnTo>
                        <a:pt x="394" y="49"/>
                      </a:lnTo>
                      <a:lnTo>
                        <a:pt x="379" y="44"/>
                      </a:lnTo>
                      <a:lnTo>
                        <a:pt x="373" y="42"/>
                      </a:lnTo>
                      <a:cubicBezTo>
                        <a:pt x="372" y="41"/>
                        <a:pt x="371" y="41"/>
                        <a:pt x="370" y="40"/>
                      </a:cubicBezTo>
                      <a:lnTo>
                        <a:pt x="365" y="37"/>
                      </a:lnTo>
                      <a:lnTo>
                        <a:pt x="354" y="30"/>
                      </a:lnTo>
                      <a:lnTo>
                        <a:pt x="365" y="32"/>
                      </a:lnTo>
                      <a:lnTo>
                        <a:pt x="351" y="33"/>
                      </a:lnTo>
                      <a:lnTo>
                        <a:pt x="331" y="35"/>
                      </a:lnTo>
                      <a:lnTo>
                        <a:pt x="311" y="38"/>
                      </a:lnTo>
                      <a:lnTo>
                        <a:pt x="315" y="37"/>
                      </a:lnTo>
                      <a:lnTo>
                        <a:pt x="299" y="44"/>
                      </a:lnTo>
                      <a:lnTo>
                        <a:pt x="302" y="43"/>
                      </a:lnTo>
                      <a:lnTo>
                        <a:pt x="279" y="59"/>
                      </a:lnTo>
                      <a:lnTo>
                        <a:pt x="266" y="67"/>
                      </a:lnTo>
                      <a:cubicBezTo>
                        <a:pt x="265" y="67"/>
                        <a:pt x="264" y="68"/>
                        <a:pt x="263" y="69"/>
                      </a:cubicBezTo>
                      <a:lnTo>
                        <a:pt x="252" y="73"/>
                      </a:lnTo>
                      <a:lnTo>
                        <a:pt x="247" y="74"/>
                      </a:lnTo>
                      <a:lnTo>
                        <a:pt x="250" y="73"/>
                      </a:lnTo>
                      <a:lnTo>
                        <a:pt x="244" y="77"/>
                      </a:lnTo>
                      <a:lnTo>
                        <a:pt x="231" y="86"/>
                      </a:lnTo>
                      <a:lnTo>
                        <a:pt x="220" y="94"/>
                      </a:lnTo>
                      <a:cubicBezTo>
                        <a:pt x="219" y="95"/>
                        <a:pt x="217" y="96"/>
                        <a:pt x="216" y="96"/>
                      </a:cubicBezTo>
                      <a:lnTo>
                        <a:pt x="208" y="99"/>
                      </a:lnTo>
                      <a:lnTo>
                        <a:pt x="202" y="101"/>
                      </a:lnTo>
                      <a:lnTo>
                        <a:pt x="214" y="85"/>
                      </a:lnTo>
                      <a:lnTo>
                        <a:pt x="214" y="86"/>
                      </a:lnTo>
                      <a:cubicBezTo>
                        <a:pt x="214" y="92"/>
                        <a:pt x="212" y="96"/>
                        <a:pt x="208" y="99"/>
                      </a:cubicBezTo>
                      <a:lnTo>
                        <a:pt x="204" y="102"/>
                      </a:lnTo>
                      <a:cubicBezTo>
                        <a:pt x="203" y="103"/>
                        <a:pt x="202" y="103"/>
                        <a:pt x="202" y="104"/>
                      </a:cubicBezTo>
                      <a:lnTo>
                        <a:pt x="194" y="108"/>
                      </a:lnTo>
                      <a:cubicBezTo>
                        <a:pt x="193" y="108"/>
                        <a:pt x="192" y="108"/>
                        <a:pt x="192" y="109"/>
                      </a:cubicBezTo>
                      <a:lnTo>
                        <a:pt x="180" y="113"/>
                      </a:lnTo>
                      <a:lnTo>
                        <a:pt x="184" y="111"/>
                      </a:lnTo>
                      <a:lnTo>
                        <a:pt x="160" y="128"/>
                      </a:lnTo>
                      <a:lnTo>
                        <a:pt x="137" y="144"/>
                      </a:lnTo>
                      <a:lnTo>
                        <a:pt x="124" y="152"/>
                      </a:lnTo>
                      <a:cubicBezTo>
                        <a:pt x="123" y="152"/>
                        <a:pt x="122" y="153"/>
                        <a:pt x="121" y="154"/>
                      </a:cubicBezTo>
                      <a:lnTo>
                        <a:pt x="110" y="158"/>
                      </a:lnTo>
                      <a:lnTo>
                        <a:pt x="108" y="159"/>
                      </a:lnTo>
                      <a:lnTo>
                        <a:pt x="103" y="162"/>
                      </a:lnTo>
                      <a:lnTo>
                        <a:pt x="90" y="171"/>
                      </a:lnTo>
                      <a:lnTo>
                        <a:pt x="54" y="197"/>
                      </a:lnTo>
                      <a:lnTo>
                        <a:pt x="41" y="205"/>
                      </a:lnTo>
                      <a:lnTo>
                        <a:pt x="29" y="213"/>
                      </a:lnTo>
                      <a:lnTo>
                        <a:pt x="36" y="205"/>
                      </a:lnTo>
                      <a:lnTo>
                        <a:pt x="32" y="217"/>
                      </a:lnTo>
                      <a:lnTo>
                        <a:pt x="32" y="210"/>
                      </a:lnTo>
                      <a:lnTo>
                        <a:pt x="36" y="250"/>
                      </a:lnTo>
                      <a:lnTo>
                        <a:pt x="36" y="247"/>
                      </a:lnTo>
                      <a:lnTo>
                        <a:pt x="44" y="276"/>
                      </a:lnTo>
                      <a:lnTo>
                        <a:pt x="42" y="272"/>
                      </a:lnTo>
                      <a:lnTo>
                        <a:pt x="48" y="282"/>
                      </a:lnTo>
                      <a:lnTo>
                        <a:pt x="50" y="285"/>
                      </a:lnTo>
                      <a:lnTo>
                        <a:pt x="21" y="294"/>
                      </a:lnTo>
                      <a:lnTo>
                        <a:pt x="21" y="293"/>
                      </a:lnTo>
                      <a:lnTo>
                        <a:pt x="26" y="305"/>
                      </a:lnTo>
                      <a:lnTo>
                        <a:pt x="24" y="303"/>
                      </a:lnTo>
                      <a:lnTo>
                        <a:pt x="51" y="288"/>
                      </a:lnTo>
                      <a:lnTo>
                        <a:pt x="52" y="292"/>
                      </a:lnTo>
                      <a:lnTo>
                        <a:pt x="51" y="289"/>
                      </a:lnTo>
                      <a:lnTo>
                        <a:pt x="55" y="298"/>
                      </a:lnTo>
                      <a:lnTo>
                        <a:pt x="54" y="296"/>
                      </a:lnTo>
                      <a:lnTo>
                        <a:pt x="62" y="308"/>
                      </a:lnTo>
                      <a:cubicBezTo>
                        <a:pt x="63" y="309"/>
                        <a:pt x="63" y="310"/>
                        <a:pt x="64" y="311"/>
                      </a:cubicBezTo>
                      <a:lnTo>
                        <a:pt x="68" y="323"/>
                      </a:lnTo>
                      <a:lnTo>
                        <a:pt x="71" y="331"/>
                      </a:lnTo>
                      <a:lnTo>
                        <a:pt x="69" y="328"/>
                      </a:lnTo>
                      <a:lnTo>
                        <a:pt x="72" y="332"/>
                      </a:lnTo>
                      <a:lnTo>
                        <a:pt x="59" y="325"/>
                      </a:lnTo>
                      <a:lnTo>
                        <a:pt x="60" y="325"/>
                      </a:lnTo>
                      <a:cubicBezTo>
                        <a:pt x="67" y="325"/>
                        <a:pt x="73" y="330"/>
                        <a:pt x="76" y="336"/>
                      </a:cubicBezTo>
                      <a:lnTo>
                        <a:pt x="77" y="339"/>
                      </a:lnTo>
                      <a:lnTo>
                        <a:pt x="80" y="348"/>
                      </a:lnTo>
                      <a:lnTo>
                        <a:pt x="78" y="345"/>
                      </a:lnTo>
                      <a:lnTo>
                        <a:pt x="84" y="355"/>
                      </a:lnTo>
                      <a:lnTo>
                        <a:pt x="86" y="358"/>
                      </a:lnTo>
                      <a:cubicBezTo>
                        <a:pt x="87" y="359"/>
                        <a:pt x="88" y="361"/>
                        <a:pt x="89" y="363"/>
                      </a:cubicBezTo>
                      <a:lnTo>
                        <a:pt x="91" y="370"/>
                      </a:lnTo>
                      <a:lnTo>
                        <a:pt x="96" y="384"/>
                      </a:lnTo>
                      <a:lnTo>
                        <a:pt x="99" y="398"/>
                      </a:lnTo>
                      <a:lnTo>
                        <a:pt x="103" y="410"/>
                      </a:lnTo>
                      <a:lnTo>
                        <a:pt x="101" y="406"/>
                      </a:lnTo>
                      <a:lnTo>
                        <a:pt x="109" y="418"/>
                      </a:lnTo>
                      <a:cubicBezTo>
                        <a:pt x="110" y="419"/>
                        <a:pt x="110" y="420"/>
                        <a:pt x="111" y="421"/>
                      </a:cubicBezTo>
                      <a:lnTo>
                        <a:pt x="119" y="445"/>
                      </a:lnTo>
                      <a:lnTo>
                        <a:pt x="127" y="469"/>
                      </a:lnTo>
                      <a:lnTo>
                        <a:pt x="139" y="507"/>
                      </a:lnTo>
                      <a:lnTo>
                        <a:pt x="143" y="518"/>
                      </a:lnTo>
                      <a:lnTo>
                        <a:pt x="147" y="540"/>
                      </a:lnTo>
                      <a:lnTo>
                        <a:pt x="155" y="562"/>
                      </a:lnTo>
                      <a:lnTo>
                        <a:pt x="159" y="576"/>
                      </a:lnTo>
                      <a:lnTo>
                        <a:pt x="161" y="590"/>
                      </a:lnTo>
                      <a:lnTo>
                        <a:pt x="162" y="596"/>
                      </a:lnTo>
                      <a:lnTo>
                        <a:pt x="163" y="599"/>
                      </a:lnTo>
                      <a:lnTo>
                        <a:pt x="166" y="608"/>
                      </a:lnTo>
                      <a:lnTo>
                        <a:pt x="156" y="597"/>
                      </a:lnTo>
                      <a:lnTo>
                        <a:pt x="168" y="601"/>
                      </a:lnTo>
                      <a:cubicBezTo>
                        <a:pt x="169" y="602"/>
                        <a:pt x="170" y="602"/>
                        <a:pt x="171" y="603"/>
                      </a:cubicBezTo>
                      <a:lnTo>
                        <a:pt x="183" y="611"/>
                      </a:lnTo>
                      <a:lnTo>
                        <a:pt x="174" y="608"/>
                      </a:lnTo>
                      <a:lnTo>
                        <a:pt x="177" y="608"/>
                      </a:lnTo>
                      <a:lnTo>
                        <a:pt x="166" y="636"/>
                      </a:lnTo>
                      <a:lnTo>
                        <a:pt x="164" y="634"/>
                      </a:lnTo>
                      <a:lnTo>
                        <a:pt x="160" y="630"/>
                      </a:lnTo>
                      <a:cubicBezTo>
                        <a:pt x="159" y="629"/>
                        <a:pt x="158" y="627"/>
                        <a:pt x="157" y="626"/>
                      </a:cubicBezTo>
                      <a:lnTo>
                        <a:pt x="156" y="624"/>
                      </a:lnTo>
                      <a:close/>
                      <a:moveTo>
                        <a:pt x="186" y="611"/>
                      </a:moveTo>
                      <a:lnTo>
                        <a:pt x="183" y="607"/>
                      </a:lnTo>
                      <a:lnTo>
                        <a:pt x="187" y="611"/>
                      </a:lnTo>
                      <a:lnTo>
                        <a:pt x="189" y="613"/>
                      </a:lnTo>
                      <a:cubicBezTo>
                        <a:pt x="193" y="618"/>
                        <a:pt x="195" y="625"/>
                        <a:pt x="192" y="631"/>
                      </a:cubicBezTo>
                      <a:cubicBezTo>
                        <a:pt x="190" y="637"/>
                        <a:pt x="184" y="640"/>
                        <a:pt x="177" y="640"/>
                      </a:cubicBezTo>
                      <a:lnTo>
                        <a:pt x="174" y="640"/>
                      </a:lnTo>
                      <a:cubicBezTo>
                        <a:pt x="171" y="640"/>
                        <a:pt x="168" y="640"/>
                        <a:pt x="166" y="638"/>
                      </a:cubicBezTo>
                      <a:lnTo>
                        <a:pt x="154" y="630"/>
                      </a:lnTo>
                      <a:lnTo>
                        <a:pt x="157" y="632"/>
                      </a:lnTo>
                      <a:lnTo>
                        <a:pt x="145" y="628"/>
                      </a:lnTo>
                      <a:cubicBezTo>
                        <a:pt x="140" y="626"/>
                        <a:pt x="137" y="622"/>
                        <a:pt x="135" y="617"/>
                      </a:cubicBezTo>
                      <a:lnTo>
                        <a:pt x="132" y="606"/>
                      </a:lnTo>
                      <a:lnTo>
                        <a:pt x="131" y="601"/>
                      </a:lnTo>
                      <a:lnTo>
                        <a:pt x="130" y="595"/>
                      </a:lnTo>
                      <a:lnTo>
                        <a:pt x="128" y="585"/>
                      </a:lnTo>
                      <a:lnTo>
                        <a:pt x="124" y="573"/>
                      </a:lnTo>
                      <a:lnTo>
                        <a:pt x="116" y="547"/>
                      </a:lnTo>
                      <a:lnTo>
                        <a:pt x="112" y="529"/>
                      </a:lnTo>
                      <a:lnTo>
                        <a:pt x="108" y="516"/>
                      </a:lnTo>
                      <a:lnTo>
                        <a:pt x="96" y="480"/>
                      </a:lnTo>
                      <a:lnTo>
                        <a:pt x="88" y="456"/>
                      </a:lnTo>
                      <a:lnTo>
                        <a:pt x="80" y="432"/>
                      </a:lnTo>
                      <a:lnTo>
                        <a:pt x="82" y="435"/>
                      </a:lnTo>
                      <a:lnTo>
                        <a:pt x="74" y="423"/>
                      </a:lnTo>
                      <a:cubicBezTo>
                        <a:pt x="73" y="422"/>
                        <a:pt x="73" y="421"/>
                        <a:pt x="72" y="419"/>
                      </a:cubicBezTo>
                      <a:lnTo>
                        <a:pt x="68" y="405"/>
                      </a:lnTo>
                      <a:lnTo>
                        <a:pt x="65" y="395"/>
                      </a:lnTo>
                      <a:lnTo>
                        <a:pt x="60" y="379"/>
                      </a:lnTo>
                      <a:lnTo>
                        <a:pt x="58" y="372"/>
                      </a:lnTo>
                      <a:lnTo>
                        <a:pt x="61" y="377"/>
                      </a:lnTo>
                      <a:lnTo>
                        <a:pt x="57" y="372"/>
                      </a:lnTo>
                      <a:lnTo>
                        <a:pt x="51" y="362"/>
                      </a:lnTo>
                      <a:cubicBezTo>
                        <a:pt x="50" y="361"/>
                        <a:pt x="50" y="360"/>
                        <a:pt x="49" y="359"/>
                      </a:cubicBezTo>
                      <a:lnTo>
                        <a:pt x="46" y="350"/>
                      </a:lnTo>
                      <a:lnTo>
                        <a:pt x="45" y="347"/>
                      </a:lnTo>
                      <a:lnTo>
                        <a:pt x="60" y="357"/>
                      </a:lnTo>
                      <a:lnTo>
                        <a:pt x="59" y="357"/>
                      </a:lnTo>
                      <a:cubicBezTo>
                        <a:pt x="54" y="357"/>
                        <a:pt x="50" y="355"/>
                        <a:pt x="47" y="351"/>
                      </a:cubicBezTo>
                      <a:lnTo>
                        <a:pt x="44" y="347"/>
                      </a:lnTo>
                      <a:cubicBezTo>
                        <a:pt x="43" y="346"/>
                        <a:pt x="42" y="345"/>
                        <a:pt x="42" y="344"/>
                      </a:cubicBezTo>
                      <a:lnTo>
                        <a:pt x="37" y="334"/>
                      </a:lnTo>
                      <a:lnTo>
                        <a:pt x="33" y="322"/>
                      </a:lnTo>
                      <a:lnTo>
                        <a:pt x="35" y="325"/>
                      </a:lnTo>
                      <a:lnTo>
                        <a:pt x="27" y="313"/>
                      </a:lnTo>
                      <a:cubicBezTo>
                        <a:pt x="27" y="313"/>
                        <a:pt x="26" y="312"/>
                        <a:pt x="26" y="311"/>
                      </a:cubicBezTo>
                      <a:lnTo>
                        <a:pt x="22" y="302"/>
                      </a:lnTo>
                      <a:cubicBezTo>
                        <a:pt x="21" y="301"/>
                        <a:pt x="21" y="300"/>
                        <a:pt x="21" y="299"/>
                      </a:cubicBezTo>
                      <a:lnTo>
                        <a:pt x="20" y="295"/>
                      </a:lnTo>
                      <a:cubicBezTo>
                        <a:pt x="18" y="288"/>
                        <a:pt x="21" y="281"/>
                        <a:pt x="28" y="278"/>
                      </a:cubicBezTo>
                      <a:cubicBezTo>
                        <a:pt x="34" y="274"/>
                        <a:pt x="42" y="275"/>
                        <a:pt x="47" y="280"/>
                      </a:cubicBezTo>
                      <a:lnTo>
                        <a:pt x="49" y="282"/>
                      </a:lnTo>
                      <a:cubicBezTo>
                        <a:pt x="52" y="285"/>
                        <a:pt x="53" y="289"/>
                        <a:pt x="53" y="293"/>
                      </a:cubicBezTo>
                      <a:lnTo>
                        <a:pt x="53" y="294"/>
                      </a:lnTo>
                      <a:cubicBezTo>
                        <a:pt x="53" y="301"/>
                        <a:pt x="49" y="307"/>
                        <a:pt x="43" y="310"/>
                      </a:cubicBezTo>
                      <a:cubicBezTo>
                        <a:pt x="36" y="312"/>
                        <a:pt x="29" y="310"/>
                        <a:pt x="25" y="304"/>
                      </a:cubicBezTo>
                      <a:lnTo>
                        <a:pt x="21" y="299"/>
                      </a:lnTo>
                      <a:lnTo>
                        <a:pt x="15" y="289"/>
                      </a:lnTo>
                      <a:cubicBezTo>
                        <a:pt x="14" y="287"/>
                        <a:pt x="13" y="286"/>
                        <a:pt x="13" y="285"/>
                      </a:cubicBezTo>
                      <a:lnTo>
                        <a:pt x="5" y="256"/>
                      </a:lnTo>
                      <a:cubicBezTo>
                        <a:pt x="5" y="255"/>
                        <a:pt x="5" y="254"/>
                        <a:pt x="5" y="253"/>
                      </a:cubicBezTo>
                      <a:lnTo>
                        <a:pt x="1" y="213"/>
                      </a:lnTo>
                      <a:cubicBezTo>
                        <a:pt x="0" y="211"/>
                        <a:pt x="1" y="209"/>
                        <a:pt x="1" y="206"/>
                      </a:cubicBezTo>
                      <a:lnTo>
                        <a:pt x="5" y="194"/>
                      </a:lnTo>
                      <a:cubicBezTo>
                        <a:pt x="6" y="191"/>
                        <a:pt x="9" y="188"/>
                        <a:pt x="12" y="186"/>
                      </a:cubicBezTo>
                      <a:lnTo>
                        <a:pt x="24" y="178"/>
                      </a:lnTo>
                      <a:lnTo>
                        <a:pt x="35" y="170"/>
                      </a:lnTo>
                      <a:lnTo>
                        <a:pt x="71" y="145"/>
                      </a:lnTo>
                      <a:lnTo>
                        <a:pt x="86" y="135"/>
                      </a:lnTo>
                      <a:lnTo>
                        <a:pt x="93" y="130"/>
                      </a:lnTo>
                      <a:lnTo>
                        <a:pt x="99" y="127"/>
                      </a:lnTo>
                      <a:lnTo>
                        <a:pt x="110" y="123"/>
                      </a:lnTo>
                      <a:lnTo>
                        <a:pt x="107" y="125"/>
                      </a:lnTo>
                      <a:lnTo>
                        <a:pt x="118" y="117"/>
                      </a:lnTo>
                      <a:lnTo>
                        <a:pt x="141" y="101"/>
                      </a:lnTo>
                      <a:lnTo>
                        <a:pt x="165" y="84"/>
                      </a:lnTo>
                      <a:cubicBezTo>
                        <a:pt x="167" y="83"/>
                        <a:pt x="168" y="83"/>
                        <a:pt x="169" y="82"/>
                      </a:cubicBezTo>
                      <a:lnTo>
                        <a:pt x="181" y="78"/>
                      </a:lnTo>
                      <a:lnTo>
                        <a:pt x="179" y="79"/>
                      </a:lnTo>
                      <a:lnTo>
                        <a:pt x="187" y="75"/>
                      </a:lnTo>
                      <a:lnTo>
                        <a:pt x="185" y="77"/>
                      </a:lnTo>
                      <a:lnTo>
                        <a:pt x="189" y="74"/>
                      </a:lnTo>
                      <a:lnTo>
                        <a:pt x="182" y="86"/>
                      </a:lnTo>
                      <a:lnTo>
                        <a:pt x="182" y="85"/>
                      </a:lnTo>
                      <a:cubicBezTo>
                        <a:pt x="182" y="78"/>
                        <a:pt x="187" y="72"/>
                        <a:pt x="195" y="70"/>
                      </a:cubicBezTo>
                      <a:lnTo>
                        <a:pt x="197" y="69"/>
                      </a:lnTo>
                      <a:lnTo>
                        <a:pt x="205" y="66"/>
                      </a:lnTo>
                      <a:lnTo>
                        <a:pt x="201" y="69"/>
                      </a:lnTo>
                      <a:lnTo>
                        <a:pt x="212" y="60"/>
                      </a:lnTo>
                      <a:lnTo>
                        <a:pt x="227" y="50"/>
                      </a:lnTo>
                      <a:lnTo>
                        <a:pt x="233" y="46"/>
                      </a:lnTo>
                      <a:cubicBezTo>
                        <a:pt x="234" y="46"/>
                        <a:pt x="234" y="45"/>
                        <a:pt x="236" y="45"/>
                      </a:cubicBezTo>
                      <a:lnTo>
                        <a:pt x="241" y="42"/>
                      </a:lnTo>
                      <a:lnTo>
                        <a:pt x="252" y="38"/>
                      </a:lnTo>
                      <a:lnTo>
                        <a:pt x="249" y="40"/>
                      </a:lnTo>
                      <a:lnTo>
                        <a:pt x="260" y="32"/>
                      </a:lnTo>
                      <a:lnTo>
                        <a:pt x="283" y="16"/>
                      </a:lnTo>
                      <a:cubicBezTo>
                        <a:pt x="284" y="16"/>
                        <a:pt x="285" y="15"/>
                        <a:pt x="286" y="15"/>
                      </a:cubicBezTo>
                      <a:lnTo>
                        <a:pt x="302" y="8"/>
                      </a:lnTo>
                      <a:cubicBezTo>
                        <a:pt x="303" y="7"/>
                        <a:pt x="305" y="7"/>
                        <a:pt x="306" y="7"/>
                      </a:cubicBezTo>
                      <a:lnTo>
                        <a:pt x="328" y="4"/>
                      </a:lnTo>
                      <a:lnTo>
                        <a:pt x="348" y="2"/>
                      </a:lnTo>
                      <a:lnTo>
                        <a:pt x="362" y="1"/>
                      </a:lnTo>
                      <a:cubicBezTo>
                        <a:pt x="366" y="0"/>
                        <a:pt x="370" y="1"/>
                        <a:pt x="373" y="3"/>
                      </a:cubicBezTo>
                      <a:lnTo>
                        <a:pt x="382" y="10"/>
                      </a:lnTo>
                      <a:lnTo>
                        <a:pt x="387" y="13"/>
                      </a:lnTo>
                      <a:lnTo>
                        <a:pt x="384" y="11"/>
                      </a:lnTo>
                      <a:lnTo>
                        <a:pt x="390" y="13"/>
                      </a:lnTo>
                      <a:lnTo>
                        <a:pt x="405" y="18"/>
                      </a:lnTo>
                      <a:cubicBezTo>
                        <a:pt x="408" y="19"/>
                        <a:pt x="411" y="22"/>
                        <a:pt x="413" y="25"/>
                      </a:cubicBezTo>
                      <a:lnTo>
                        <a:pt x="418" y="34"/>
                      </a:lnTo>
                      <a:lnTo>
                        <a:pt x="421" y="38"/>
                      </a:lnTo>
                      <a:lnTo>
                        <a:pt x="394" y="55"/>
                      </a:lnTo>
                      <a:lnTo>
                        <a:pt x="393" y="53"/>
                      </a:lnTo>
                      <a:lnTo>
                        <a:pt x="400" y="60"/>
                      </a:lnTo>
                      <a:lnTo>
                        <a:pt x="398" y="59"/>
                      </a:lnTo>
                      <a:lnTo>
                        <a:pt x="421" y="41"/>
                      </a:lnTo>
                      <a:lnTo>
                        <a:pt x="422" y="45"/>
                      </a:lnTo>
                      <a:lnTo>
                        <a:pt x="421" y="42"/>
                      </a:lnTo>
                      <a:lnTo>
                        <a:pt x="425" y="51"/>
                      </a:lnTo>
                      <a:lnTo>
                        <a:pt x="424" y="49"/>
                      </a:lnTo>
                      <a:lnTo>
                        <a:pt x="432" y="61"/>
                      </a:lnTo>
                      <a:cubicBezTo>
                        <a:pt x="432" y="61"/>
                        <a:pt x="433" y="62"/>
                        <a:pt x="433" y="63"/>
                      </a:cubicBezTo>
                      <a:lnTo>
                        <a:pt x="437" y="71"/>
                      </a:lnTo>
                      <a:lnTo>
                        <a:pt x="439" y="75"/>
                      </a:lnTo>
                      <a:cubicBezTo>
                        <a:pt x="442" y="81"/>
                        <a:pt x="441" y="89"/>
                        <a:pt x="436" y="94"/>
                      </a:cubicBezTo>
                      <a:cubicBezTo>
                        <a:pt x="431" y="99"/>
                        <a:pt x="423" y="100"/>
                        <a:pt x="417" y="97"/>
                      </a:cubicBezTo>
                      <a:lnTo>
                        <a:pt x="415" y="96"/>
                      </a:lnTo>
                      <a:cubicBezTo>
                        <a:pt x="414" y="95"/>
                        <a:pt x="412" y="94"/>
                        <a:pt x="411" y="93"/>
                      </a:cubicBezTo>
                      <a:lnTo>
                        <a:pt x="410" y="92"/>
                      </a:lnTo>
                      <a:lnTo>
                        <a:pt x="434" y="71"/>
                      </a:lnTo>
                      <a:lnTo>
                        <a:pt x="438" y="76"/>
                      </a:lnTo>
                      <a:lnTo>
                        <a:pt x="444" y="85"/>
                      </a:lnTo>
                      <a:cubicBezTo>
                        <a:pt x="445" y="86"/>
                        <a:pt x="445" y="87"/>
                        <a:pt x="446" y="89"/>
                      </a:cubicBezTo>
                      <a:lnTo>
                        <a:pt x="450" y="101"/>
                      </a:lnTo>
                      <a:lnTo>
                        <a:pt x="455" y="117"/>
                      </a:lnTo>
                      <a:lnTo>
                        <a:pt x="457" y="124"/>
                      </a:lnTo>
                      <a:lnTo>
                        <a:pt x="456" y="121"/>
                      </a:lnTo>
                      <a:lnTo>
                        <a:pt x="458" y="125"/>
                      </a:lnTo>
                      <a:lnTo>
                        <a:pt x="457" y="123"/>
                      </a:lnTo>
                      <a:lnTo>
                        <a:pt x="464" y="133"/>
                      </a:lnTo>
                      <a:cubicBezTo>
                        <a:pt x="464" y="135"/>
                        <a:pt x="465" y="136"/>
                        <a:pt x="466" y="137"/>
                      </a:cubicBezTo>
                      <a:lnTo>
                        <a:pt x="470" y="149"/>
                      </a:lnTo>
                      <a:lnTo>
                        <a:pt x="474" y="162"/>
                      </a:lnTo>
                      <a:lnTo>
                        <a:pt x="478" y="174"/>
                      </a:lnTo>
                      <a:lnTo>
                        <a:pt x="486" y="198"/>
                      </a:lnTo>
                      <a:lnTo>
                        <a:pt x="484" y="195"/>
                      </a:lnTo>
                      <a:lnTo>
                        <a:pt x="491" y="207"/>
                      </a:lnTo>
                      <a:cubicBezTo>
                        <a:pt x="492" y="208"/>
                        <a:pt x="492" y="209"/>
                        <a:pt x="493" y="210"/>
                      </a:cubicBezTo>
                      <a:lnTo>
                        <a:pt x="497" y="222"/>
                      </a:lnTo>
                      <a:lnTo>
                        <a:pt x="501" y="234"/>
                      </a:lnTo>
                      <a:lnTo>
                        <a:pt x="506" y="250"/>
                      </a:lnTo>
                      <a:lnTo>
                        <a:pt x="508" y="257"/>
                      </a:lnTo>
                      <a:lnTo>
                        <a:pt x="506" y="253"/>
                      </a:lnTo>
                      <a:lnTo>
                        <a:pt x="509" y="258"/>
                      </a:lnTo>
                      <a:lnTo>
                        <a:pt x="516" y="270"/>
                      </a:lnTo>
                      <a:lnTo>
                        <a:pt x="519" y="277"/>
                      </a:lnTo>
                      <a:cubicBezTo>
                        <a:pt x="520" y="278"/>
                        <a:pt x="520" y="279"/>
                        <a:pt x="520" y="280"/>
                      </a:cubicBezTo>
                      <a:lnTo>
                        <a:pt x="523" y="290"/>
                      </a:lnTo>
                      <a:lnTo>
                        <a:pt x="527" y="304"/>
                      </a:lnTo>
                      <a:lnTo>
                        <a:pt x="529" y="314"/>
                      </a:lnTo>
                      <a:lnTo>
                        <a:pt x="533" y="340"/>
                      </a:lnTo>
                      <a:lnTo>
                        <a:pt x="536" y="372"/>
                      </a:lnTo>
                      <a:lnTo>
                        <a:pt x="541" y="401"/>
                      </a:lnTo>
                      <a:lnTo>
                        <a:pt x="545" y="414"/>
                      </a:lnTo>
                      <a:lnTo>
                        <a:pt x="549" y="429"/>
                      </a:lnTo>
                      <a:cubicBezTo>
                        <a:pt x="549" y="431"/>
                        <a:pt x="549" y="432"/>
                        <a:pt x="549" y="433"/>
                      </a:cubicBezTo>
                      <a:lnTo>
                        <a:pt x="549" y="438"/>
                      </a:lnTo>
                      <a:lnTo>
                        <a:pt x="549" y="433"/>
                      </a:lnTo>
                      <a:lnTo>
                        <a:pt x="550" y="438"/>
                      </a:lnTo>
                      <a:lnTo>
                        <a:pt x="553" y="449"/>
                      </a:lnTo>
                      <a:lnTo>
                        <a:pt x="557" y="461"/>
                      </a:lnTo>
                      <a:cubicBezTo>
                        <a:pt x="557" y="463"/>
                        <a:pt x="557" y="464"/>
                        <a:pt x="557" y="466"/>
                      </a:cubicBezTo>
                      <a:lnTo>
                        <a:pt x="560" y="551"/>
                      </a:lnTo>
                      <a:cubicBezTo>
                        <a:pt x="561" y="552"/>
                        <a:pt x="560" y="554"/>
                        <a:pt x="560" y="555"/>
                      </a:cubicBezTo>
                      <a:lnTo>
                        <a:pt x="557" y="568"/>
                      </a:lnTo>
                      <a:lnTo>
                        <a:pt x="551" y="587"/>
                      </a:lnTo>
                      <a:cubicBezTo>
                        <a:pt x="550" y="588"/>
                        <a:pt x="550" y="589"/>
                        <a:pt x="549" y="590"/>
                      </a:cubicBezTo>
                      <a:lnTo>
                        <a:pt x="539" y="608"/>
                      </a:lnTo>
                      <a:cubicBezTo>
                        <a:pt x="538" y="610"/>
                        <a:pt x="537" y="611"/>
                        <a:pt x="536" y="613"/>
                      </a:cubicBezTo>
                      <a:lnTo>
                        <a:pt x="530" y="618"/>
                      </a:lnTo>
                      <a:cubicBezTo>
                        <a:pt x="529" y="619"/>
                        <a:pt x="528" y="619"/>
                        <a:pt x="527" y="620"/>
                      </a:cubicBezTo>
                      <a:lnTo>
                        <a:pt x="521" y="623"/>
                      </a:lnTo>
                      <a:cubicBezTo>
                        <a:pt x="519" y="624"/>
                        <a:pt x="516" y="624"/>
                        <a:pt x="514" y="624"/>
                      </a:cubicBezTo>
                      <a:lnTo>
                        <a:pt x="447" y="627"/>
                      </a:lnTo>
                      <a:lnTo>
                        <a:pt x="379" y="628"/>
                      </a:lnTo>
                      <a:lnTo>
                        <a:pt x="346" y="627"/>
                      </a:lnTo>
                      <a:lnTo>
                        <a:pt x="322" y="625"/>
                      </a:lnTo>
                      <a:lnTo>
                        <a:pt x="283" y="624"/>
                      </a:lnTo>
                      <a:lnTo>
                        <a:pt x="247" y="624"/>
                      </a:lnTo>
                      <a:lnTo>
                        <a:pt x="222" y="626"/>
                      </a:lnTo>
                      <a:lnTo>
                        <a:pt x="193" y="628"/>
                      </a:lnTo>
                      <a:lnTo>
                        <a:pt x="183" y="630"/>
                      </a:lnTo>
                      <a:lnTo>
                        <a:pt x="174" y="632"/>
                      </a:lnTo>
                      <a:lnTo>
                        <a:pt x="185" y="609"/>
                      </a:lnTo>
                      <a:lnTo>
                        <a:pt x="186" y="611"/>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Freeform 11"/>
                <p:cNvSpPr>
                  <a:spLocks noEditPoints="1"/>
                </p:cNvSpPr>
                <p:nvPr/>
              </p:nvSpPr>
              <p:spPr bwMode="auto">
                <a:xfrm>
                  <a:off x="7407275" y="5819775"/>
                  <a:ext cx="88900" cy="95250"/>
                </a:xfrm>
                <a:custGeom>
                  <a:avLst/>
                  <a:gdLst/>
                  <a:ahLst/>
                  <a:cxnLst>
                    <a:cxn ang="0">
                      <a:pos x="278" y="615"/>
                    </a:cxn>
                    <a:cxn ang="0">
                      <a:pos x="378" y="542"/>
                    </a:cxn>
                    <a:cxn ang="0">
                      <a:pos x="396" y="528"/>
                    </a:cxn>
                    <a:cxn ang="0">
                      <a:pos x="412" y="508"/>
                    </a:cxn>
                    <a:cxn ang="0">
                      <a:pos x="435" y="483"/>
                    </a:cxn>
                    <a:cxn ang="0">
                      <a:pos x="484" y="426"/>
                    </a:cxn>
                    <a:cxn ang="0">
                      <a:pos x="533" y="368"/>
                    </a:cxn>
                    <a:cxn ang="0">
                      <a:pos x="575" y="323"/>
                    </a:cxn>
                    <a:cxn ang="0">
                      <a:pos x="589" y="295"/>
                    </a:cxn>
                    <a:cxn ang="0">
                      <a:pos x="617" y="237"/>
                    </a:cxn>
                    <a:cxn ang="0">
                      <a:pos x="608" y="184"/>
                    </a:cxn>
                    <a:cxn ang="0">
                      <a:pos x="581" y="171"/>
                    </a:cxn>
                    <a:cxn ang="0">
                      <a:pos x="567" y="135"/>
                    </a:cxn>
                    <a:cxn ang="0">
                      <a:pos x="516" y="141"/>
                    </a:cxn>
                    <a:cxn ang="0">
                      <a:pos x="448" y="103"/>
                    </a:cxn>
                    <a:cxn ang="0">
                      <a:pos x="416" y="85"/>
                    </a:cxn>
                    <a:cxn ang="0">
                      <a:pos x="411" y="69"/>
                    </a:cxn>
                    <a:cxn ang="0">
                      <a:pos x="340" y="39"/>
                    </a:cxn>
                    <a:cxn ang="0">
                      <a:pos x="286" y="34"/>
                    </a:cxn>
                    <a:cxn ang="0">
                      <a:pos x="274" y="63"/>
                    </a:cxn>
                    <a:cxn ang="0">
                      <a:pos x="215" y="139"/>
                    </a:cxn>
                    <a:cxn ang="0">
                      <a:pos x="172" y="191"/>
                    </a:cxn>
                    <a:cxn ang="0">
                      <a:pos x="143" y="210"/>
                    </a:cxn>
                    <a:cxn ang="0">
                      <a:pos x="113" y="242"/>
                    </a:cxn>
                    <a:cxn ang="0">
                      <a:pos x="71" y="277"/>
                    </a:cxn>
                    <a:cxn ang="0">
                      <a:pos x="48" y="297"/>
                    </a:cxn>
                    <a:cxn ang="0">
                      <a:pos x="32" y="319"/>
                    </a:cxn>
                    <a:cxn ang="0">
                      <a:pos x="37" y="377"/>
                    </a:cxn>
                    <a:cxn ang="0">
                      <a:pos x="137" y="536"/>
                    </a:cxn>
                    <a:cxn ang="0">
                      <a:pos x="179" y="611"/>
                    </a:cxn>
                    <a:cxn ang="0">
                      <a:pos x="190" y="639"/>
                    </a:cxn>
                    <a:cxn ang="0">
                      <a:pos x="236" y="656"/>
                    </a:cxn>
                    <a:cxn ang="0">
                      <a:pos x="195" y="650"/>
                    </a:cxn>
                    <a:cxn ang="0">
                      <a:pos x="150" y="625"/>
                    </a:cxn>
                    <a:cxn ang="0">
                      <a:pos x="102" y="541"/>
                    </a:cxn>
                    <a:cxn ang="0">
                      <a:pos x="36" y="398"/>
                    </a:cxn>
                    <a:cxn ang="0">
                      <a:pos x="1" y="317"/>
                    </a:cxn>
                    <a:cxn ang="0">
                      <a:pos x="33" y="269"/>
                    </a:cxn>
                    <a:cxn ang="0">
                      <a:pos x="50" y="252"/>
                    </a:cxn>
                    <a:cxn ang="0">
                      <a:pos x="118" y="214"/>
                    </a:cxn>
                    <a:cxn ang="0">
                      <a:pos x="116" y="199"/>
                    </a:cxn>
                    <a:cxn ang="0">
                      <a:pos x="165" y="157"/>
                    </a:cxn>
                    <a:cxn ang="0">
                      <a:pos x="210" y="104"/>
                    </a:cxn>
                    <a:cxn ang="0">
                      <a:pos x="246" y="43"/>
                    </a:cxn>
                    <a:cxn ang="0">
                      <a:pos x="260" y="13"/>
                    </a:cxn>
                    <a:cxn ang="0">
                      <a:pos x="374" y="30"/>
                    </a:cxn>
                    <a:cxn ang="0">
                      <a:pos x="386" y="69"/>
                    </a:cxn>
                    <a:cxn ang="0">
                      <a:pos x="439" y="58"/>
                    </a:cxn>
                    <a:cxn ang="0">
                      <a:pos x="477" y="83"/>
                    </a:cxn>
                    <a:cxn ang="0">
                      <a:pos x="533" y="114"/>
                    </a:cxn>
                    <a:cxn ang="0">
                      <a:pos x="538" y="150"/>
                    </a:cxn>
                    <a:cxn ang="0">
                      <a:pos x="594" y="142"/>
                    </a:cxn>
                    <a:cxn ang="0">
                      <a:pos x="621" y="155"/>
                    </a:cxn>
                    <a:cxn ang="0">
                      <a:pos x="651" y="234"/>
                    </a:cxn>
                    <a:cxn ang="0">
                      <a:pos x="623" y="297"/>
                    </a:cxn>
                    <a:cxn ang="0">
                      <a:pos x="593" y="348"/>
                    </a:cxn>
                    <a:cxn ang="0">
                      <a:pos x="558" y="388"/>
                    </a:cxn>
                    <a:cxn ang="0">
                      <a:pos x="520" y="430"/>
                    </a:cxn>
                    <a:cxn ang="0">
                      <a:pos x="463" y="498"/>
                    </a:cxn>
                    <a:cxn ang="0">
                      <a:pos x="431" y="535"/>
                    </a:cxn>
                    <a:cxn ang="0">
                      <a:pos x="415" y="557"/>
                    </a:cxn>
                    <a:cxn ang="0">
                      <a:pos x="399" y="568"/>
                    </a:cxn>
                    <a:cxn ang="0">
                      <a:pos x="283" y="650"/>
                    </a:cxn>
                  </a:cxnLst>
                  <a:rect l="0" t="0" r="r" b="b"/>
                  <a:pathLst>
                    <a:path w="655" h="689">
                      <a:moveTo>
                        <a:pt x="198" y="658"/>
                      </a:moveTo>
                      <a:cubicBezTo>
                        <a:pt x="194" y="653"/>
                        <a:pt x="193" y="647"/>
                        <a:pt x="196" y="642"/>
                      </a:cubicBezTo>
                      <a:cubicBezTo>
                        <a:pt x="198" y="636"/>
                        <a:pt x="203" y="633"/>
                        <a:pt x="209" y="633"/>
                      </a:cubicBezTo>
                      <a:lnTo>
                        <a:pt x="223" y="632"/>
                      </a:lnTo>
                      <a:lnTo>
                        <a:pt x="241" y="630"/>
                      </a:lnTo>
                      <a:lnTo>
                        <a:pt x="258" y="627"/>
                      </a:lnTo>
                      <a:lnTo>
                        <a:pt x="254" y="628"/>
                      </a:lnTo>
                      <a:lnTo>
                        <a:pt x="268" y="622"/>
                      </a:lnTo>
                      <a:lnTo>
                        <a:pt x="266" y="623"/>
                      </a:lnTo>
                      <a:lnTo>
                        <a:pt x="278" y="615"/>
                      </a:lnTo>
                      <a:cubicBezTo>
                        <a:pt x="279" y="614"/>
                        <a:pt x="280" y="614"/>
                        <a:pt x="281" y="613"/>
                      </a:cubicBezTo>
                      <a:lnTo>
                        <a:pt x="305" y="605"/>
                      </a:lnTo>
                      <a:lnTo>
                        <a:pt x="301" y="607"/>
                      </a:lnTo>
                      <a:lnTo>
                        <a:pt x="336" y="583"/>
                      </a:lnTo>
                      <a:lnTo>
                        <a:pt x="349" y="575"/>
                      </a:lnTo>
                      <a:lnTo>
                        <a:pt x="361" y="567"/>
                      </a:lnTo>
                      <a:lnTo>
                        <a:pt x="356" y="572"/>
                      </a:lnTo>
                      <a:lnTo>
                        <a:pt x="364" y="560"/>
                      </a:lnTo>
                      <a:lnTo>
                        <a:pt x="374" y="547"/>
                      </a:lnTo>
                      <a:lnTo>
                        <a:pt x="378" y="542"/>
                      </a:lnTo>
                      <a:cubicBezTo>
                        <a:pt x="382" y="537"/>
                        <a:pt x="389" y="535"/>
                        <a:pt x="396" y="537"/>
                      </a:cubicBezTo>
                      <a:cubicBezTo>
                        <a:pt x="402" y="540"/>
                        <a:pt x="406" y="546"/>
                        <a:pt x="406" y="552"/>
                      </a:cubicBezTo>
                      <a:lnTo>
                        <a:pt x="406" y="555"/>
                      </a:lnTo>
                      <a:cubicBezTo>
                        <a:pt x="406" y="557"/>
                        <a:pt x="406" y="558"/>
                        <a:pt x="406" y="559"/>
                      </a:cubicBezTo>
                      <a:lnTo>
                        <a:pt x="405" y="563"/>
                      </a:lnTo>
                      <a:lnTo>
                        <a:pt x="378" y="548"/>
                      </a:lnTo>
                      <a:lnTo>
                        <a:pt x="381" y="545"/>
                      </a:lnTo>
                      <a:lnTo>
                        <a:pt x="391" y="537"/>
                      </a:lnTo>
                      <a:lnTo>
                        <a:pt x="388" y="540"/>
                      </a:lnTo>
                      <a:lnTo>
                        <a:pt x="396" y="528"/>
                      </a:lnTo>
                      <a:cubicBezTo>
                        <a:pt x="397" y="526"/>
                        <a:pt x="399" y="524"/>
                        <a:pt x="401" y="523"/>
                      </a:cubicBezTo>
                      <a:lnTo>
                        <a:pt x="410" y="517"/>
                      </a:lnTo>
                      <a:lnTo>
                        <a:pt x="413" y="515"/>
                      </a:lnTo>
                      <a:lnTo>
                        <a:pt x="427" y="544"/>
                      </a:lnTo>
                      <a:lnTo>
                        <a:pt x="424" y="545"/>
                      </a:lnTo>
                      <a:cubicBezTo>
                        <a:pt x="419" y="546"/>
                        <a:pt x="413" y="545"/>
                        <a:pt x="409" y="542"/>
                      </a:cubicBezTo>
                      <a:cubicBezTo>
                        <a:pt x="405" y="539"/>
                        <a:pt x="402" y="535"/>
                        <a:pt x="402" y="529"/>
                      </a:cubicBezTo>
                      <a:lnTo>
                        <a:pt x="402" y="525"/>
                      </a:lnTo>
                      <a:cubicBezTo>
                        <a:pt x="402" y="522"/>
                        <a:pt x="404" y="519"/>
                        <a:pt x="406" y="516"/>
                      </a:cubicBezTo>
                      <a:lnTo>
                        <a:pt x="412" y="508"/>
                      </a:lnTo>
                      <a:lnTo>
                        <a:pt x="426" y="493"/>
                      </a:lnTo>
                      <a:lnTo>
                        <a:pt x="436" y="482"/>
                      </a:lnTo>
                      <a:lnTo>
                        <a:pt x="440" y="478"/>
                      </a:lnTo>
                      <a:cubicBezTo>
                        <a:pt x="446" y="473"/>
                        <a:pt x="454" y="472"/>
                        <a:pt x="461" y="476"/>
                      </a:cubicBezTo>
                      <a:cubicBezTo>
                        <a:pt x="467" y="481"/>
                        <a:pt x="469" y="490"/>
                        <a:pt x="466" y="497"/>
                      </a:cubicBezTo>
                      <a:lnTo>
                        <a:pt x="465" y="499"/>
                      </a:lnTo>
                      <a:cubicBezTo>
                        <a:pt x="463" y="502"/>
                        <a:pt x="460" y="505"/>
                        <a:pt x="456" y="507"/>
                      </a:cubicBezTo>
                      <a:lnTo>
                        <a:pt x="453" y="508"/>
                      </a:lnTo>
                      <a:cubicBezTo>
                        <a:pt x="446" y="510"/>
                        <a:pt x="439" y="507"/>
                        <a:pt x="434" y="502"/>
                      </a:cubicBezTo>
                      <a:cubicBezTo>
                        <a:pt x="430" y="496"/>
                        <a:pt x="430" y="488"/>
                        <a:pt x="435" y="483"/>
                      </a:cubicBezTo>
                      <a:lnTo>
                        <a:pt x="438" y="479"/>
                      </a:lnTo>
                      <a:lnTo>
                        <a:pt x="445" y="470"/>
                      </a:lnTo>
                      <a:lnTo>
                        <a:pt x="458" y="456"/>
                      </a:lnTo>
                      <a:lnTo>
                        <a:pt x="456" y="459"/>
                      </a:lnTo>
                      <a:lnTo>
                        <a:pt x="465" y="444"/>
                      </a:lnTo>
                      <a:lnTo>
                        <a:pt x="469" y="438"/>
                      </a:lnTo>
                      <a:lnTo>
                        <a:pt x="471" y="435"/>
                      </a:lnTo>
                      <a:cubicBezTo>
                        <a:pt x="472" y="433"/>
                        <a:pt x="474" y="431"/>
                        <a:pt x="476" y="430"/>
                      </a:cubicBezTo>
                      <a:lnTo>
                        <a:pt x="488" y="422"/>
                      </a:lnTo>
                      <a:lnTo>
                        <a:pt x="484" y="426"/>
                      </a:lnTo>
                      <a:lnTo>
                        <a:pt x="495" y="411"/>
                      </a:lnTo>
                      <a:lnTo>
                        <a:pt x="493" y="413"/>
                      </a:lnTo>
                      <a:lnTo>
                        <a:pt x="496" y="407"/>
                      </a:lnTo>
                      <a:lnTo>
                        <a:pt x="499" y="403"/>
                      </a:lnTo>
                      <a:cubicBezTo>
                        <a:pt x="500" y="401"/>
                        <a:pt x="502" y="399"/>
                        <a:pt x="504" y="398"/>
                      </a:cubicBezTo>
                      <a:lnTo>
                        <a:pt x="516" y="390"/>
                      </a:lnTo>
                      <a:lnTo>
                        <a:pt x="511" y="395"/>
                      </a:lnTo>
                      <a:lnTo>
                        <a:pt x="519" y="383"/>
                      </a:lnTo>
                      <a:cubicBezTo>
                        <a:pt x="520" y="382"/>
                        <a:pt x="520" y="381"/>
                        <a:pt x="521" y="380"/>
                      </a:cubicBezTo>
                      <a:lnTo>
                        <a:pt x="533" y="368"/>
                      </a:lnTo>
                      <a:lnTo>
                        <a:pt x="531" y="371"/>
                      </a:lnTo>
                      <a:lnTo>
                        <a:pt x="539" y="359"/>
                      </a:lnTo>
                      <a:cubicBezTo>
                        <a:pt x="540" y="358"/>
                        <a:pt x="540" y="357"/>
                        <a:pt x="541" y="356"/>
                      </a:cubicBezTo>
                      <a:lnTo>
                        <a:pt x="550" y="347"/>
                      </a:lnTo>
                      <a:lnTo>
                        <a:pt x="553" y="344"/>
                      </a:lnTo>
                      <a:lnTo>
                        <a:pt x="549" y="350"/>
                      </a:lnTo>
                      <a:lnTo>
                        <a:pt x="550" y="347"/>
                      </a:lnTo>
                      <a:lnTo>
                        <a:pt x="553" y="338"/>
                      </a:lnTo>
                      <a:cubicBezTo>
                        <a:pt x="555" y="333"/>
                        <a:pt x="558" y="329"/>
                        <a:pt x="563" y="327"/>
                      </a:cubicBezTo>
                      <a:lnTo>
                        <a:pt x="575" y="323"/>
                      </a:lnTo>
                      <a:lnTo>
                        <a:pt x="568" y="329"/>
                      </a:lnTo>
                      <a:lnTo>
                        <a:pt x="576" y="318"/>
                      </a:lnTo>
                      <a:lnTo>
                        <a:pt x="573" y="323"/>
                      </a:lnTo>
                      <a:lnTo>
                        <a:pt x="577" y="310"/>
                      </a:lnTo>
                      <a:cubicBezTo>
                        <a:pt x="578" y="307"/>
                        <a:pt x="579" y="305"/>
                        <a:pt x="581" y="303"/>
                      </a:cubicBezTo>
                      <a:lnTo>
                        <a:pt x="592" y="292"/>
                      </a:lnTo>
                      <a:lnTo>
                        <a:pt x="593" y="291"/>
                      </a:lnTo>
                      <a:lnTo>
                        <a:pt x="593" y="314"/>
                      </a:lnTo>
                      <a:lnTo>
                        <a:pt x="592" y="313"/>
                      </a:lnTo>
                      <a:cubicBezTo>
                        <a:pt x="587" y="308"/>
                        <a:pt x="586" y="301"/>
                        <a:pt x="589" y="295"/>
                      </a:cubicBezTo>
                      <a:lnTo>
                        <a:pt x="594" y="284"/>
                      </a:lnTo>
                      <a:lnTo>
                        <a:pt x="603" y="269"/>
                      </a:lnTo>
                      <a:lnTo>
                        <a:pt x="607" y="262"/>
                      </a:lnTo>
                      <a:cubicBezTo>
                        <a:pt x="607" y="260"/>
                        <a:pt x="608" y="259"/>
                        <a:pt x="609" y="258"/>
                      </a:cubicBezTo>
                      <a:lnTo>
                        <a:pt x="612" y="255"/>
                      </a:lnTo>
                      <a:lnTo>
                        <a:pt x="610" y="258"/>
                      </a:lnTo>
                      <a:lnTo>
                        <a:pt x="612" y="255"/>
                      </a:lnTo>
                      <a:lnTo>
                        <a:pt x="610" y="259"/>
                      </a:lnTo>
                      <a:lnTo>
                        <a:pt x="612" y="252"/>
                      </a:lnTo>
                      <a:lnTo>
                        <a:pt x="617" y="237"/>
                      </a:lnTo>
                      <a:lnTo>
                        <a:pt x="620" y="227"/>
                      </a:lnTo>
                      <a:lnTo>
                        <a:pt x="624" y="213"/>
                      </a:lnTo>
                      <a:lnTo>
                        <a:pt x="623" y="218"/>
                      </a:lnTo>
                      <a:lnTo>
                        <a:pt x="623" y="201"/>
                      </a:lnTo>
                      <a:lnTo>
                        <a:pt x="624" y="205"/>
                      </a:lnTo>
                      <a:lnTo>
                        <a:pt x="620" y="189"/>
                      </a:lnTo>
                      <a:lnTo>
                        <a:pt x="625" y="198"/>
                      </a:lnTo>
                      <a:lnTo>
                        <a:pt x="612" y="187"/>
                      </a:lnTo>
                      <a:lnTo>
                        <a:pt x="615" y="188"/>
                      </a:lnTo>
                      <a:lnTo>
                        <a:pt x="608" y="184"/>
                      </a:lnTo>
                      <a:lnTo>
                        <a:pt x="610" y="186"/>
                      </a:lnTo>
                      <a:lnTo>
                        <a:pt x="607" y="185"/>
                      </a:lnTo>
                      <a:lnTo>
                        <a:pt x="599" y="181"/>
                      </a:lnTo>
                      <a:lnTo>
                        <a:pt x="597" y="181"/>
                      </a:lnTo>
                      <a:cubicBezTo>
                        <a:pt x="591" y="180"/>
                        <a:pt x="587" y="175"/>
                        <a:pt x="585" y="170"/>
                      </a:cubicBezTo>
                      <a:cubicBezTo>
                        <a:pt x="584" y="164"/>
                        <a:pt x="585" y="158"/>
                        <a:pt x="589" y="154"/>
                      </a:cubicBezTo>
                      <a:lnTo>
                        <a:pt x="590" y="153"/>
                      </a:lnTo>
                      <a:lnTo>
                        <a:pt x="594" y="179"/>
                      </a:lnTo>
                      <a:lnTo>
                        <a:pt x="590" y="177"/>
                      </a:lnTo>
                      <a:lnTo>
                        <a:pt x="581" y="171"/>
                      </a:lnTo>
                      <a:lnTo>
                        <a:pt x="583" y="173"/>
                      </a:lnTo>
                      <a:lnTo>
                        <a:pt x="571" y="169"/>
                      </a:lnTo>
                      <a:cubicBezTo>
                        <a:pt x="570" y="168"/>
                        <a:pt x="569" y="168"/>
                        <a:pt x="568" y="167"/>
                      </a:cubicBezTo>
                      <a:lnTo>
                        <a:pt x="556" y="159"/>
                      </a:lnTo>
                      <a:lnTo>
                        <a:pt x="558" y="160"/>
                      </a:lnTo>
                      <a:lnTo>
                        <a:pt x="549" y="156"/>
                      </a:lnTo>
                      <a:lnTo>
                        <a:pt x="552" y="157"/>
                      </a:lnTo>
                      <a:lnTo>
                        <a:pt x="548" y="156"/>
                      </a:lnTo>
                      <a:lnTo>
                        <a:pt x="566" y="133"/>
                      </a:lnTo>
                      <a:lnTo>
                        <a:pt x="567" y="135"/>
                      </a:lnTo>
                      <a:lnTo>
                        <a:pt x="552" y="126"/>
                      </a:lnTo>
                      <a:lnTo>
                        <a:pt x="553" y="126"/>
                      </a:lnTo>
                      <a:lnTo>
                        <a:pt x="544" y="155"/>
                      </a:lnTo>
                      <a:lnTo>
                        <a:pt x="540" y="152"/>
                      </a:lnTo>
                      <a:lnTo>
                        <a:pt x="532" y="147"/>
                      </a:lnTo>
                      <a:lnTo>
                        <a:pt x="536" y="149"/>
                      </a:lnTo>
                      <a:lnTo>
                        <a:pt x="525" y="146"/>
                      </a:lnTo>
                      <a:cubicBezTo>
                        <a:pt x="524" y="146"/>
                        <a:pt x="523" y="145"/>
                        <a:pt x="522" y="145"/>
                      </a:cubicBezTo>
                      <a:lnTo>
                        <a:pt x="518" y="143"/>
                      </a:lnTo>
                      <a:cubicBezTo>
                        <a:pt x="518" y="142"/>
                        <a:pt x="517" y="142"/>
                        <a:pt x="516" y="141"/>
                      </a:cubicBezTo>
                      <a:lnTo>
                        <a:pt x="509" y="136"/>
                      </a:lnTo>
                      <a:lnTo>
                        <a:pt x="495" y="126"/>
                      </a:lnTo>
                      <a:lnTo>
                        <a:pt x="484" y="119"/>
                      </a:lnTo>
                      <a:lnTo>
                        <a:pt x="487" y="121"/>
                      </a:lnTo>
                      <a:lnTo>
                        <a:pt x="472" y="116"/>
                      </a:lnTo>
                      <a:lnTo>
                        <a:pt x="466" y="114"/>
                      </a:lnTo>
                      <a:cubicBezTo>
                        <a:pt x="466" y="113"/>
                        <a:pt x="465" y="113"/>
                        <a:pt x="464" y="113"/>
                      </a:cubicBezTo>
                      <a:lnTo>
                        <a:pt x="460" y="111"/>
                      </a:lnTo>
                      <a:cubicBezTo>
                        <a:pt x="460" y="110"/>
                        <a:pt x="459" y="110"/>
                        <a:pt x="458" y="110"/>
                      </a:cubicBezTo>
                      <a:lnTo>
                        <a:pt x="448" y="103"/>
                      </a:lnTo>
                      <a:lnTo>
                        <a:pt x="452" y="105"/>
                      </a:lnTo>
                      <a:lnTo>
                        <a:pt x="440" y="101"/>
                      </a:lnTo>
                      <a:cubicBezTo>
                        <a:pt x="434" y="98"/>
                        <a:pt x="429" y="92"/>
                        <a:pt x="429" y="85"/>
                      </a:cubicBezTo>
                      <a:lnTo>
                        <a:pt x="429" y="83"/>
                      </a:lnTo>
                      <a:lnTo>
                        <a:pt x="434" y="95"/>
                      </a:lnTo>
                      <a:lnTo>
                        <a:pt x="430" y="91"/>
                      </a:lnTo>
                      <a:lnTo>
                        <a:pt x="432" y="92"/>
                      </a:lnTo>
                      <a:lnTo>
                        <a:pt x="424" y="86"/>
                      </a:lnTo>
                      <a:lnTo>
                        <a:pt x="428" y="89"/>
                      </a:lnTo>
                      <a:lnTo>
                        <a:pt x="416" y="85"/>
                      </a:lnTo>
                      <a:cubicBezTo>
                        <a:pt x="415" y="84"/>
                        <a:pt x="414" y="84"/>
                        <a:pt x="413" y="83"/>
                      </a:cubicBezTo>
                      <a:lnTo>
                        <a:pt x="401" y="75"/>
                      </a:lnTo>
                      <a:lnTo>
                        <a:pt x="403" y="76"/>
                      </a:lnTo>
                      <a:lnTo>
                        <a:pt x="394" y="72"/>
                      </a:lnTo>
                      <a:lnTo>
                        <a:pt x="389" y="70"/>
                      </a:lnTo>
                      <a:lnTo>
                        <a:pt x="411" y="48"/>
                      </a:lnTo>
                      <a:lnTo>
                        <a:pt x="412" y="50"/>
                      </a:lnTo>
                      <a:lnTo>
                        <a:pt x="409" y="46"/>
                      </a:lnTo>
                      <a:lnTo>
                        <a:pt x="410" y="47"/>
                      </a:lnTo>
                      <a:cubicBezTo>
                        <a:pt x="416" y="53"/>
                        <a:pt x="416" y="63"/>
                        <a:pt x="411" y="69"/>
                      </a:cubicBezTo>
                      <a:cubicBezTo>
                        <a:pt x="405" y="75"/>
                        <a:pt x="396" y="76"/>
                        <a:pt x="389" y="71"/>
                      </a:cubicBezTo>
                      <a:lnTo>
                        <a:pt x="385" y="68"/>
                      </a:lnTo>
                      <a:lnTo>
                        <a:pt x="377" y="63"/>
                      </a:lnTo>
                      <a:lnTo>
                        <a:pt x="380" y="65"/>
                      </a:lnTo>
                      <a:lnTo>
                        <a:pt x="365" y="60"/>
                      </a:lnTo>
                      <a:lnTo>
                        <a:pt x="359" y="58"/>
                      </a:lnTo>
                      <a:cubicBezTo>
                        <a:pt x="356" y="57"/>
                        <a:pt x="354" y="56"/>
                        <a:pt x="352" y="54"/>
                      </a:cubicBezTo>
                      <a:lnTo>
                        <a:pt x="349" y="51"/>
                      </a:lnTo>
                      <a:cubicBezTo>
                        <a:pt x="348" y="50"/>
                        <a:pt x="348" y="49"/>
                        <a:pt x="347" y="49"/>
                      </a:cubicBezTo>
                      <a:lnTo>
                        <a:pt x="340" y="39"/>
                      </a:lnTo>
                      <a:lnTo>
                        <a:pt x="350" y="45"/>
                      </a:lnTo>
                      <a:lnTo>
                        <a:pt x="334" y="41"/>
                      </a:lnTo>
                      <a:cubicBezTo>
                        <a:pt x="333" y="41"/>
                        <a:pt x="332" y="41"/>
                        <a:pt x="331" y="40"/>
                      </a:cubicBezTo>
                      <a:lnTo>
                        <a:pt x="317" y="34"/>
                      </a:lnTo>
                      <a:lnTo>
                        <a:pt x="309" y="32"/>
                      </a:lnTo>
                      <a:lnTo>
                        <a:pt x="315" y="32"/>
                      </a:lnTo>
                      <a:lnTo>
                        <a:pt x="294" y="33"/>
                      </a:lnTo>
                      <a:lnTo>
                        <a:pt x="277" y="36"/>
                      </a:lnTo>
                      <a:lnTo>
                        <a:pt x="289" y="28"/>
                      </a:lnTo>
                      <a:lnTo>
                        <a:pt x="286" y="34"/>
                      </a:lnTo>
                      <a:lnTo>
                        <a:pt x="287" y="29"/>
                      </a:lnTo>
                      <a:lnTo>
                        <a:pt x="286" y="36"/>
                      </a:lnTo>
                      <a:cubicBezTo>
                        <a:pt x="286" y="38"/>
                        <a:pt x="285" y="40"/>
                        <a:pt x="284" y="41"/>
                      </a:cubicBezTo>
                      <a:lnTo>
                        <a:pt x="279" y="50"/>
                      </a:lnTo>
                      <a:lnTo>
                        <a:pt x="277" y="54"/>
                      </a:lnTo>
                      <a:cubicBezTo>
                        <a:pt x="274" y="59"/>
                        <a:pt x="269" y="61"/>
                        <a:pt x="263" y="61"/>
                      </a:cubicBezTo>
                      <a:lnTo>
                        <a:pt x="262" y="61"/>
                      </a:lnTo>
                      <a:lnTo>
                        <a:pt x="278" y="51"/>
                      </a:lnTo>
                      <a:lnTo>
                        <a:pt x="277" y="54"/>
                      </a:lnTo>
                      <a:lnTo>
                        <a:pt x="274" y="63"/>
                      </a:lnTo>
                      <a:cubicBezTo>
                        <a:pt x="273" y="65"/>
                        <a:pt x="272" y="67"/>
                        <a:pt x="270" y="69"/>
                      </a:cubicBezTo>
                      <a:lnTo>
                        <a:pt x="254" y="85"/>
                      </a:lnTo>
                      <a:lnTo>
                        <a:pt x="256" y="82"/>
                      </a:lnTo>
                      <a:lnTo>
                        <a:pt x="244" y="102"/>
                      </a:lnTo>
                      <a:lnTo>
                        <a:pt x="246" y="99"/>
                      </a:lnTo>
                      <a:lnTo>
                        <a:pt x="242" y="111"/>
                      </a:lnTo>
                      <a:cubicBezTo>
                        <a:pt x="241" y="112"/>
                        <a:pt x="241" y="113"/>
                        <a:pt x="240" y="114"/>
                      </a:cubicBezTo>
                      <a:lnTo>
                        <a:pt x="232" y="126"/>
                      </a:lnTo>
                      <a:cubicBezTo>
                        <a:pt x="231" y="128"/>
                        <a:pt x="229" y="130"/>
                        <a:pt x="227" y="131"/>
                      </a:cubicBezTo>
                      <a:lnTo>
                        <a:pt x="215" y="139"/>
                      </a:lnTo>
                      <a:lnTo>
                        <a:pt x="222" y="131"/>
                      </a:lnTo>
                      <a:lnTo>
                        <a:pt x="218" y="143"/>
                      </a:lnTo>
                      <a:cubicBezTo>
                        <a:pt x="217" y="145"/>
                        <a:pt x="216" y="147"/>
                        <a:pt x="214" y="149"/>
                      </a:cubicBezTo>
                      <a:lnTo>
                        <a:pt x="202" y="161"/>
                      </a:lnTo>
                      <a:cubicBezTo>
                        <a:pt x="201" y="162"/>
                        <a:pt x="200" y="162"/>
                        <a:pt x="199" y="163"/>
                      </a:cubicBezTo>
                      <a:lnTo>
                        <a:pt x="187" y="171"/>
                      </a:lnTo>
                      <a:lnTo>
                        <a:pt x="194" y="163"/>
                      </a:lnTo>
                      <a:lnTo>
                        <a:pt x="190" y="175"/>
                      </a:lnTo>
                      <a:cubicBezTo>
                        <a:pt x="189" y="178"/>
                        <a:pt x="187" y="180"/>
                        <a:pt x="184" y="182"/>
                      </a:cubicBezTo>
                      <a:lnTo>
                        <a:pt x="172" y="191"/>
                      </a:lnTo>
                      <a:lnTo>
                        <a:pt x="174" y="189"/>
                      </a:lnTo>
                      <a:lnTo>
                        <a:pt x="163" y="201"/>
                      </a:lnTo>
                      <a:lnTo>
                        <a:pt x="165" y="199"/>
                      </a:lnTo>
                      <a:lnTo>
                        <a:pt x="157" y="211"/>
                      </a:lnTo>
                      <a:cubicBezTo>
                        <a:pt x="155" y="214"/>
                        <a:pt x="153" y="216"/>
                        <a:pt x="151" y="217"/>
                      </a:cubicBezTo>
                      <a:lnTo>
                        <a:pt x="141" y="222"/>
                      </a:lnTo>
                      <a:lnTo>
                        <a:pt x="134" y="224"/>
                      </a:lnTo>
                      <a:lnTo>
                        <a:pt x="140" y="221"/>
                      </a:lnTo>
                      <a:lnTo>
                        <a:pt x="139" y="222"/>
                      </a:lnTo>
                      <a:lnTo>
                        <a:pt x="143" y="210"/>
                      </a:lnTo>
                      <a:lnTo>
                        <a:pt x="143" y="212"/>
                      </a:lnTo>
                      <a:cubicBezTo>
                        <a:pt x="143" y="216"/>
                        <a:pt x="142" y="220"/>
                        <a:pt x="140" y="222"/>
                      </a:cubicBezTo>
                      <a:lnTo>
                        <a:pt x="132" y="232"/>
                      </a:lnTo>
                      <a:lnTo>
                        <a:pt x="122" y="243"/>
                      </a:lnTo>
                      <a:lnTo>
                        <a:pt x="115" y="248"/>
                      </a:lnTo>
                      <a:cubicBezTo>
                        <a:pt x="110" y="252"/>
                        <a:pt x="103" y="253"/>
                        <a:pt x="97" y="249"/>
                      </a:cubicBezTo>
                      <a:cubicBezTo>
                        <a:pt x="91" y="245"/>
                        <a:pt x="88" y="238"/>
                        <a:pt x="90" y="232"/>
                      </a:cubicBezTo>
                      <a:lnTo>
                        <a:pt x="91" y="228"/>
                      </a:lnTo>
                      <a:lnTo>
                        <a:pt x="92" y="223"/>
                      </a:lnTo>
                      <a:lnTo>
                        <a:pt x="113" y="242"/>
                      </a:lnTo>
                      <a:lnTo>
                        <a:pt x="110" y="243"/>
                      </a:lnTo>
                      <a:lnTo>
                        <a:pt x="114" y="240"/>
                      </a:lnTo>
                      <a:lnTo>
                        <a:pt x="105" y="247"/>
                      </a:lnTo>
                      <a:lnTo>
                        <a:pt x="109" y="243"/>
                      </a:lnTo>
                      <a:lnTo>
                        <a:pt x="101" y="255"/>
                      </a:lnTo>
                      <a:cubicBezTo>
                        <a:pt x="100" y="257"/>
                        <a:pt x="98" y="258"/>
                        <a:pt x="97" y="260"/>
                      </a:cubicBezTo>
                      <a:lnTo>
                        <a:pt x="80" y="272"/>
                      </a:lnTo>
                      <a:lnTo>
                        <a:pt x="69" y="277"/>
                      </a:lnTo>
                      <a:lnTo>
                        <a:pt x="73" y="275"/>
                      </a:lnTo>
                      <a:lnTo>
                        <a:pt x="71" y="277"/>
                      </a:lnTo>
                      <a:lnTo>
                        <a:pt x="52" y="251"/>
                      </a:lnTo>
                      <a:lnTo>
                        <a:pt x="54" y="250"/>
                      </a:lnTo>
                      <a:lnTo>
                        <a:pt x="56" y="249"/>
                      </a:lnTo>
                      <a:cubicBezTo>
                        <a:pt x="62" y="245"/>
                        <a:pt x="71" y="246"/>
                        <a:pt x="76" y="251"/>
                      </a:cubicBezTo>
                      <a:cubicBezTo>
                        <a:pt x="81" y="257"/>
                        <a:pt x="82" y="266"/>
                        <a:pt x="77" y="272"/>
                      </a:cubicBezTo>
                      <a:lnTo>
                        <a:pt x="74" y="276"/>
                      </a:lnTo>
                      <a:cubicBezTo>
                        <a:pt x="73" y="277"/>
                        <a:pt x="73" y="278"/>
                        <a:pt x="71" y="279"/>
                      </a:cubicBezTo>
                      <a:lnTo>
                        <a:pt x="61" y="287"/>
                      </a:lnTo>
                      <a:lnTo>
                        <a:pt x="52" y="294"/>
                      </a:lnTo>
                      <a:cubicBezTo>
                        <a:pt x="51" y="295"/>
                        <a:pt x="49" y="296"/>
                        <a:pt x="48" y="297"/>
                      </a:cubicBezTo>
                      <a:lnTo>
                        <a:pt x="45" y="298"/>
                      </a:lnTo>
                      <a:lnTo>
                        <a:pt x="54" y="290"/>
                      </a:lnTo>
                      <a:lnTo>
                        <a:pt x="53" y="292"/>
                      </a:lnTo>
                      <a:cubicBezTo>
                        <a:pt x="52" y="292"/>
                        <a:pt x="52" y="293"/>
                        <a:pt x="52" y="294"/>
                      </a:cubicBezTo>
                      <a:lnTo>
                        <a:pt x="45" y="304"/>
                      </a:lnTo>
                      <a:cubicBezTo>
                        <a:pt x="43" y="305"/>
                        <a:pt x="42" y="307"/>
                        <a:pt x="40" y="308"/>
                      </a:cubicBezTo>
                      <a:lnTo>
                        <a:pt x="28" y="316"/>
                      </a:lnTo>
                      <a:lnTo>
                        <a:pt x="35" y="305"/>
                      </a:lnTo>
                      <a:lnTo>
                        <a:pt x="32" y="322"/>
                      </a:lnTo>
                      <a:lnTo>
                        <a:pt x="32" y="319"/>
                      </a:lnTo>
                      <a:lnTo>
                        <a:pt x="32" y="341"/>
                      </a:lnTo>
                      <a:lnTo>
                        <a:pt x="34" y="360"/>
                      </a:lnTo>
                      <a:lnTo>
                        <a:pt x="35" y="374"/>
                      </a:lnTo>
                      <a:lnTo>
                        <a:pt x="34" y="370"/>
                      </a:lnTo>
                      <a:lnTo>
                        <a:pt x="37" y="378"/>
                      </a:lnTo>
                      <a:lnTo>
                        <a:pt x="39" y="384"/>
                      </a:lnTo>
                      <a:lnTo>
                        <a:pt x="12" y="376"/>
                      </a:lnTo>
                      <a:lnTo>
                        <a:pt x="13" y="375"/>
                      </a:lnTo>
                      <a:cubicBezTo>
                        <a:pt x="16" y="372"/>
                        <a:pt x="21" y="370"/>
                        <a:pt x="26" y="371"/>
                      </a:cubicBezTo>
                      <a:cubicBezTo>
                        <a:pt x="30" y="371"/>
                        <a:pt x="34" y="373"/>
                        <a:pt x="37" y="377"/>
                      </a:cubicBezTo>
                      <a:lnTo>
                        <a:pt x="40" y="381"/>
                      </a:lnTo>
                      <a:cubicBezTo>
                        <a:pt x="41" y="382"/>
                        <a:pt x="42" y="383"/>
                        <a:pt x="42" y="384"/>
                      </a:cubicBezTo>
                      <a:lnTo>
                        <a:pt x="46" y="393"/>
                      </a:lnTo>
                      <a:lnTo>
                        <a:pt x="51" y="406"/>
                      </a:lnTo>
                      <a:lnTo>
                        <a:pt x="49" y="403"/>
                      </a:lnTo>
                      <a:lnTo>
                        <a:pt x="65" y="427"/>
                      </a:lnTo>
                      <a:lnTo>
                        <a:pt x="73" y="439"/>
                      </a:lnTo>
                      <a:lnTo>
                        <a:pt x="113" y="499"/>
                      </a:lnTo>
                      <a:lnTo>
                        <a:pt x="129" y="524"/>
                      </a:lnTo>
                      <a:lnTo>
                        <a:pt x="137" y="536"/>
                      </a:lnTo>
                      <a:cubicBezTo>
                        <a:pt x="138" y="537"/>
                        <a:pt x="138" y="538"/>
                        <a:pt x="139" y="539"/>
                      </a:cubicBezTo>
                      <a:lnTo>
                        <a:pt x="143" y="551"/>
                      </a:lnTo>
                      <a:lnTo>
                        <a:pt x="141" y="548"/>
                      </a:lnTo>
                      <a:lnTo>
                        <a:pt x="157" y="572"/>
                      </a:lnTo>
                      <a:lnTo>
                        <a:pt x="165" y="584"/>
                      </a:lnTo>
                      <a:cubicBezTo>
                        <a:pt x="166" y="585"/>
                        <a:pt x="166" y="586"/>
                        <a:pt x="167" y="587"/>
                      </a:cubicBezTo>
                      <a:lnTo>
                        <a:pt x="171" y="599"/>
                      </a:lnTo>
                      <a:lnTo>
                        <a:pt x="169" y="596"/>
                      </a:lnTo>
                      <a:lnTo>
                        <a:pt x="177" y="608"/>
                      </a:lnTo>
                      <a:cubicBezTo>
                        <a:pt x="178" y="609"/>
                        <a:pt x="178" y="610"/>
                        <a:pt x="179" y="611"/>
                      </a:cubicBezTo>
                      <a:lnTo>
                        <a:pt x="184" y="626"/>
                      </a:lnTo>
                      <a:lnTo>
                        <a:pt x="186" y="637"/>
                      </a:lnTo>
                      <a:lnTo>
                        <a:pt x="184" y="632"/>
                      </a:lnTo>
                      <a:lnTo>
                        <a:pt x="190" y="641"/>
                      </a:lnTo>
                      <a:lnTo>
                        <a:pt x="192" y="644"/>
                      </a:lnTo>
                      <a:lnTo>
                        <a:pt x="163" y="653"/>
                      </a:lnTo>
                      <a:lnTo>
                        <a:pt x="163" y="652"/>
                      </a:lnTo>
                      <a:lnTo>
                        <a:pt x="163" y="650"/>
                      </a:lnTo>
                      <a:cubicBezTo>
                        <a:pt x="163" y="644"/>
                        <a:pt x="167" y="638"/>
                        <a:pt x="173" y="636"/>
                      </a:cubicBezTo>
                      <a:cubicBezTo>
                        <a:pt x="179" y="633"/>
                        <a:pt x="186" y="634"/>
                        <a:pt x="190" y="639"/>
                      </a:cubicBezTo>
                      <a:lnTo>
                        <a:pt x="201" y="649"/>
                      </a:lnTo>
                      <a:cubicBezTo>
                        <a:pt x="202" y="650"/>
                        <a:pt x="203" y="651"/>
                        <a:pt x="204" y="652"/>
                      </a:cubicBezTo>
                      <a:lnTo>
                        <a:pt x="212" y="664"/>
                      </a:lnTo>
                      <a:lnTo>
                        <a:pt x="198" y="656"/>
                      </a:lnTo>
                      <a:lnTo>
                        <a:pt x="219" y="655"/>
                      </a:lnTo>
                      <a:lnTo>
                        <a:pt x="224" y="655"/>
                      </a:lnTo>
                      <a:lnTo>
                        <a:pt x="213" y="679"/>
                      </a:lnTo>
                      <a:lnTo>
                        <a:pt x="209" y="673"/>
                      </a:lnTo>
                      <a:lnTo>
                        <a:pt x="198" y="658"/>
                      </a:lnTo>
                      <a:close/>
                      <a:moveTo>
                        <a:pt x="236" y="656"/>
                      </a:moveTo>
                      <a:lnTo>
                        <a:pt x="240" y="662"/>
                      </a:lnTo>
                      <a:cubicBezTo>
                        <a:pt x="243" y="666"/>
                        <a:pt x="243" y="672"/>
                        <a:pt x="241" y="677"/>
                      </a:cubicBezTo>
                      <a:cubicBezTo>
                        <a:pt x="239" y="682"/>
                        <a:pt x="234" y="686"/>
                        <a:pt x="229" y="686"/>
                      </a:cubicBezTo>
                      <a:lnTo>
                        <a:pt x="220" y="687"/>
                      </a:lnTo>
                      <a:lnTo>
                        <a:pt x="199" y="688"/>
                      </a:lnTo>
                      <a:cubicBezTo>
                        <a:pt x="194" y="689"/>
                        <a:pt x="188" y="686"/>
                        <a:pt x="185" y="681"/>
                      </a:cubicBezTo>
                      <a:lnTo>
                        <a:pt x="177" y="669"/>
                      </a:lnTo>
                      <a:lnTo>
                        <a:pt x="180" y="672"/>
                      </a:lnTo>
                      <a:lnTo>
                        <a:pt x="169" y="662"/>
                      </a:lnTo>
                      <a:lnTo>
                        <a:pt x="195" y="650"/>
                      </a:lnTo>
                      <a:lnTo>
                        <a:pt x="195" y="652"/>
                      </a:lnTo>
                      <a:lnTo>
                        <a:pt x="195" y="653"/>
                      </a:lnTo>
                      <a:cubicBezTo>
                        <a:pt x="195" y="660"/>
                        <a:pt x="191" y="666"/>
                        <a:pt x="185" y="669"/>
                      </a:cubicBezTo>
                      <a:cubicBezTo>
                        <a:pt x="178" y="671"/>
                        <a:pt x="171" y="669"/>
                        <a:pt x="167" y="663"/>
                      </a:cubicBezTo>
                      <a:lnTo>
                        <a:pt x="163" y="658"/>
                      </a:lnTo>
                      <a:lnTo>
                        <a:pt x="157" y="649"/>
                      </a:lnTo>
                      <a:cubicBezTo>
                        <a:pt x="156" y="648"/>
                        <a:pt x="155" y="646"/>
                        <a:pt x="155" y="644"/>
                      </a:cubicBezTo>
                      <a:lnTo>
                        <a:pt x="153" y="637"/>
                      </a:lnTo>
                      <a:lnTo>
                        <a:pt x="148" y="622"/>
                      </a:lnTo>
                      <a:lnTo>
                        <a:pt x="150" y="625"/>
                      </a:lnTo>
                      <a:lnTo>
                        <a:pt x="142" y="613"/>
                      </a:lnTo>
                      <a:cubicBezTo>
                        <a:pt x="141" y="612"/>
                        <a:pt x="141" y="611"/>
                        <a:pt x="140" y="610"/>
                      </a:cubicBezTo>
                      <a:lnTo>
                        <a:pt x="136" y="598"/>
                      </a:lnTo>
                      <a:lnTo>
                        <a:pt x="138" y="601"/>
                      </a:lnTo>
                      <a:lnTo>
                        <a:pt x="130" y="589"/>
                      </a:lnTo>
                      <a:lnTo>
                        <a:pt x="114" y="565"/>
                      </a:lnTo>
                      <a:cubicBezTo>
                        <a:pt x="113" y="564"/>
                        <a:pt x="113" y="563"/>
                        <a:pt x="112" y="562"/>
                      </a:cubicBezTo>
                      <a:lnTo>
                        <a:pt x="108" y="550"/>
                      </a:lnTo>
                      <a:lnTo>
                        <a:pt x="110" y="553"/>
                      </a:lnTo>
                      <a:lnTo>
                        <a:pt x="102" y="541"/>
                      </a:lnTo>
                      <a:lnTo>
                        <a:pt x="86" y="516"/>
                      </a:lnTo>
                      <a:lnTo>
                        <a:pt x="46" y="456"/>
                      </a:lnTo>
                      <a:lnTo>
                        <a:pt x="38" y="444"/>
                      </a:lnTo>
                      <a:lnTo>
                        <a:pt x="22" y="420"/>
                      </a:lnTo>
                      <a:cubicBezTo>
                        <a:pt x="21" y="419"/>
                        <a:pt x="21" y="418"/>
                        <a:pt x="20" y="417"/>
                      </a:cubicBezTo>
                      <a:lnTo>
                        <a:pt x="17" y="406"/>
                      </a:lnTo>
                      <a:lnTo>
                        <a:pt x="13" y="397"/>
                      </a:lnTo>
                      <a:lnTo>
                        <a:pt x="15" y="400"/>
                      </a:lnTo>
                      <a:lnTo>
                        <a:pt x="12" y="396"/>
                      </a:lnTo>
                      <a:lnTo>
                        <a:pt x="36" y="398"/>
                      </a:lnTo>
                      <a:lnTo>
                        <a:pt x="35" y="399"/>
                      </a:lnTo>
                      <a:cubicBezTo>
                        <a:pt x="31" y="403"/>
                        <a:pt x="25" y="404"/>
                        <a:pt x="19" y="403"/>
                      </a:cubicBezTo>
                      <a:cubicBezTo>
                        <a:pt x="14" y="401"/>
                        <a:pt x="9" y="397"/>
                        <a:pt x="8" y="391"/>
                      </a:cubicBezTo>
                      <a:lnTo>
                        <a:pt x="7" y="389"/>
                      </a:lnTo>
                      <a:lnTo>
                        <a:pt x="4" y="381"/>
                      </a:lnTo>
                      <a:cubicBezTo>
                        <a:pt x="4" y="380"/>
                        <a:pt x="4" y="378"/>
                        <a:pt x="4" y="377"/>
                      </a:cubicBezTo>
                      <a:lnTo>
                        <a:pt x="3" y="363"/>
                      </a:lnTo>
                      <a:lnTo>
                        <a:pt x="0" y="341"/>
                      </a:lnTo>
                      <a:lnTo>
                        <a:pt x="0" y="319"/>
                      </a:lnTo>
                      <a:cubicBezTo>
                        <a:pt x="0" y="319"/>
                        <a:pt x="1" y="318"/>
                        <a:pt x="1" y="317"/>
                      </a:cubicBezTo>
                      <a:lnTo>
                        <a:pt x="4" y="300"/>
                      </a:lnTo>
                      <a:cubicBezTo>
                        <a:pt x="4" y="295"/>
                        <a:pt x="7" y="292"/>
                        <a:pt x="11" y="289"/>
                      </a:cubicBezTo>
                      <a:lnTo>
                        <a:pt x="23" y="281"/>
                      </a:lnTo>
                      <a:lnTo>
                        <a:pt x="18" y="285"/>
                      </a:lnTo>
                      <a:lnTo>
                        <a:pt x="25" y="275"/>
                      </a:lnTo>
                      <a:lnTo>
                        <a:pt x="24" y="277"/>
                      </a:lnTo>
                      <a:lnTo>
                        <a:pt x="25" y="275"/>
                      </a:lnTo>
                      <a:cubicBezTo>
                        <a:pt x="27" y="272"/>
                        <a:pt x="30" y="269"/>
                        <a:pt x="34" y="267"/>
                      </a:cubicBezTo>
                      <a:lnTo>
                        <a:pt x="37" y="266"/>
                      </a:lnTo>
                      <a:lnTo>
                        <a:pt x="33" y="269"/>
                      </a:lnTo>
                      <a:lnTo>
                        <a:pt x="41" y="262"/>
                      </a:lnTo>
                      <a:lnTo>
                        <a:pt x="51" y="254"/>
                      </a:lnTo>
                      <a:lnTo>
                        <a:pt x="49" y="257"/>
                      </a:lnTo>
                      <a:lnTo>
                        <a:pt x="52" y="253"/>
                      </a:lnTo>
                      <a:lnTo>
                        <a:pt x="73" y="276"/>
                      </a:lnTo>
                      <a:lnTo>
                        <a:pt x="69" y="279"/>
                      </a:lnTo>
                      <a:lnTo>
                        <a:pt x="67" y="280"/>
                      </a:lnTo>
                      <a:cubicBezTo>
                        <a:pt x="60" y="283"/>
                        <a:pt x="51" y="281"/>
                        <a:pt x="46" y="275"/>
                      </a:cubicBezTo>
                      <a:cubicBezTo>
                        <a:pt x="42" y="268"/>
                        <a:pt x="43" y="260"/>
                        <a:pt x="48" y="254"/>
                      </a:cubicBezTo>
                      <a:lnTo>
                        <a:pt x="50" y="252"/>
                      </a:lnTo>
                      <a:cubicBezTo>
                        <a:pt x="51" y="251"/>
                        <a:pt x="52" y="250"/>
                        <a:pt x="54" y="249"/>
                      </a:cubicBezTo>
                      <a:lnTo>
                        <a:pt x="61" y="245"/>
                      </a:lnTo>
                      <a:lnTo>
                        <a:pt x="78" y="233"/>
                      </a:lnTo>
                      <a:lnTo>
                        <a:pt x="74" y="238"/>
                      </a:lnTo>
                      <a:lnTo>
                        <a:pt x="82" y="226"/>
                      </a:lnTo>
                      <a:cubicBezTo>
                        <a:pt x="83" y="224"/>
                        <a:pt x="84" y="223"/>
                        <a:pt x="86" y="222"/>
                      </a:cubicBezTo>
                      <a:lnTo>
                        <a:pt x="95" y="215"/>
                      </a:lnTo>
                      <a:cubicBezTo>
                        <a:pt x="96" y="214"/>
                        <a:pt x="98" y="213"/>
                        <a:pt x="99" y="212"/>
                      </a:cubicBezTo>
                      <a:lnTo>
                        <a:pt x="102" y="211"/>
                      </a:lnTo>
                      <a:cubicBezTo>
                        <a:pt x="108" y="209"/>
                        <a:pt x="114" y="211"/>
                        <a:pt x="118" y="214"/>
                      </a:cubicBezTo>
                      <a:cubicBezTo>
                        <a:pt x="122" y="218"/>
                        <a:pt x="124" y="224"/>
                        <a:pt x="123" y="230"/>
                      </a:cubicBezTo>
                      <a:lnTo>
                        <a:pt x="122" y="235"/>
                      </a:lnTo>
                      <a:lnTo>
                        <a:pt x="121" y="239"/>
                      </a:lnTo>
                      <a:lnTo>
                        <a:pt x="95" y="223"/>
                      </a:lnTo>
                      <a:lnTo>
                        <a:pt x="99" y="220"/>
                      </a:lnTo>
                      <a:lnTo>
                        <a:pt x="107" y="212"/>
                      </a:lnTo>
                      <a:lnTo>
                        <a:pt x="115" y="202"/>
                      </a:lnTo>
                      <a:lnTo>
                        <a:pt x="111" y="212"/>
                      </a:lnTo>
                      <a:lnTo>
                        <a:pt x="111" y="210"/>
                      </a:lnTo>
                      <a:cubicBezTo>
                        <a:pt x="111" y="206"/>
                        <a:pt x="113" y="202"/>
                        <a:pt x="116" y="199"/>
                      </a:cubicBezTo>
                      <a:lnTo>
                        <a:pt x="117" y="198"/>
                      </a:lnTo>
                      <a:cubicBezTo>
                        <a:pt x="119" y="197"/>
                        <a:pt x="121" y="195"/>
                        <a:pt x="123" y="195"/>
                      </a:cubicBezTo>
                      <a:lnTo>
                        <a:pt x="126" y="193"/>
                      </a:lnTo>
                      <a:lnTo>
                        <a:pt x="136" y="188"/>
                      </a:lnTo>
                      <a:lnTo>
                        <a:pt x="130" y="194"/>
                      </a:lnTo>
                      <a:lnTo>
                        <a:pt x="138" y="182"/>
                      </a:lnTo>
                      <a:cubicBezTo>
                        <a:pt x="139" y="181"/>
                        <a:pt x="139" y="180"/>
                        <a:pt x="140" y="180"/>
                      </a:cubicBezTo>
                      <a:lnTo>
                        <a:pt x="151" y="168"/>
                      </a:lnTo>
                      <a:cubicBezTo>
                        <a:pt x="151" y="167"/>
                        <a:pt x="152" y="166"/>
                        <a:pt x="153" y="166"/>
                      </a:cubicBezTo>
                      <a:lnTo>
                        <a:pt x="165" y="157"/>
                      </a:lnTo>
                      <a:lnTo>
                        <a:pt x="159" y="164"/>
                      </a:lnTo>
                      <a:lnTo>
                        <a:pt x="163" y="152"/>
                      </a:lnTo>
                      <a:cubicBezTo>
                        <a:pt x="164" y="149"/>
                        <a:pt x="167" y="146"/>
                        <a:pt x="170" y="144"/>
                      </a:cubicBezTo>
                      <a:lnTo>
                        <a:pt x="182" y="136"/>
                      </a:lnTo>
                      <a:lnTo>
                        <a:pt x="179" y="138"/>
                      </a:lnTo>
                      <a:lnTo>
                        <a:pt x="191" y="126"/>
                      </a:lnTo>
                      <a:lnTo>
                        <a:pt x="187" y="132"/>
                      </a:lnTo>
                      <a:lnTo>
                        <a:pt x="191" y="120"/>
                      </a:lnTo>
                      <a:cubicBezTo>
                        <a:pt x="192" y="117"/>
                        <a:pt x="195" y="114"/>
                        <a:pt x="198" y="112"/>
                      </a:cubicBezTo>
                      <a:lnTo>
                        <a:pt x="210" y="104"/>
                      </a:lnTo>
                      <a:lnTo>
                        <a:pt x="205" y="109"/>
                      </a:lnTo>
                      <a:lnTo>
                        <a:pt x="213" y="97"/>
                      </a:lnTo>
                      <a:lnTo>
                        <a:pt x="211" y="100"/>
                      </a:lnTo>
                      <a:lnTo>
                        <a:pt x="215" y="88"/>
                      </a:lnTo>
                      <a:cubicBezTo>
                        <a:pt x="216" y="87"/>
                        <a:pt x="216" y="86"/>
                        <a:pt x="217" y="85"/>
                      </a:cubicBezTo>
                      <a:lnTo>
                        <a:pt x="229" y="65"/>
                      </a:lnTo>
                      <a:cubicBezTo>
                        <a:pt x="229" y="64"/>
                        <a:pt x="230" y="63"/>
                        <a:pt x="231" y="62"/>
                      </a:cubicBezTo>
                      <a:lnTo>
                        <a:pt x="247" y="46"/>
                      </a:lnTo>
                      <a:lnTo>
                        <a:pt x="243" y="52"/>
                      </a:lnTo>
                      <a:lnTo>
                        <a:pt x="246" y="43"/>
                      </a:lnTo>
                      <a:lnTo>
                        <a:pt x="247" y="40"/>
                      </a:lnTo>
                      <a:cubicBezTo>
                        <a:pt x="249" y="34"/>
                        <a:pt x="256" y="29"/>
                        <a:pt x="262" y="29"/>
                      </a:cubicBezTo>
                      <a:lnTo>
                        <a:pt x="263" y="29"/>
                      </a:lnTo>
                      <a:lnTo>
                        <a:pt x="250" y="37"/>
                      </a:lnTo>
                      <a:lnTo>
                        <a:pt x="251" y="35"/>
                      </a:lnTo>
                      <a:lnTo>
                        <a:pt x="256" y="26"/>
                      </a:lnTo>
                      <a:lnTo>
                        <a:pt x="255" y="31"/>
                      </a:lnTo>
                      <a:lnTo>
                        <a:pt x="256" y="24"/>
                      </a:lnTo>
                      <a:cubicBezTo>
                        <a:pt x="256" y="23"/>
                        <a:pt x="256" y="21"/>
                        <a:pt x="257" y="19"/>
                      </a:cubicBezTo>
                      <a:lnTo>
                        <a:pt x="260" y="13"/>
                      </a:lnTo>
                      <a:cubicBezTo>
                        <a:pt x="262" y="9"/>
                        <a:pt x="267" y="5"/>
                        <a:pt x="272" y="5"/>
                      </a:cubicBezTo>
                      <a:lnTo>
                        <a:pt x="293" y="1"/>
                      </a:lnTo>
                      <a:lnTo>
                        <a:pt x="314" y="0"/>
                      </a:lnTo>
                      <a:cubicBezTo>
                        <a:pt x="316" y="0"/>
                        <a:pt x="318" y="1"/>
                        <a:pt x="320" y="1"/>
                      </a:cubicBezTo>
                      <a:lnTo>
                        <a:pt x="330" y="5"/>
                      </a:lnTo>
                      <a:lnTo>
                        <a:pt x="344" y="11"/>
                      </a:lnTo>
                      <a:lnTo>
                        <a:pt x="341" y="10"/>
                      </a:lnTo>
                      <a:lnTo>
                        <a:pt x="357" y="14"/>
                      </a:lnTo>
                      <a:cubicBezTo>
                        <a:pt x="361" y="15"/>
                        <a:pt x="364" y="17"/>
                        <a:pt x="367" y="20"/>
                      </a:cubicBezTo>
                      <a:lnTo>
                        <a:pt x="374" y="30"/>
                      </a:lnTo>
                      <a:lnTo>
                        <a:pt x="372" y="28"/>
                      </a:lnTo>
                      <a:lnTo>
                        <a:pt x="375" y="31"/>
                      </a:lnTo>
                      <a:lnTo>
                        <a:pt x="368" y="27"/>
                      </a:lnTo>
                      <a:lnTo>
                        <a:pt x="376" y="29"/>
                      </a:lnTo>
                      <a:lnTo>
                        <a:pt x="391" y="34"/>
                      </a:lnTo>
                      <a:cubicBezTo>
                        <a:pt x="392" y="35"/>
                        <a:pt x="393" y="35"/>
                        <a:pt x="394" y="36"/>
                      </a:cubicBezTo>
                      <a:lnTo>
                        <a:pt x="404" y="43"/>
                      </a:lnTo>
                      <a:lnTo>
                        <a:pt x="408" y="46"/>
                      </a:lnTo>
                      <a:lnTo>
                        <a:pt x="387" y="70"/>
                      </a:lnTo>
                      <a:lnTo>
                        <a:pt x="386" y="69"/>
                      </a:lnTo>
                      <a:cubicBezTo>
                        <a:pt x="385" y="68"/>
                        <a:pt x="384" y="66"/>
                        <a:pt x="383" y="65"/>
                      </a:cubicBezTo>
                      <a:lnTo>
                        <a:pt x="382" y="63"/>
                      </a:lnTo>
                      <a:cubicBezTo>
                        <a:pt x="379" y="56"/>
                        <a:pt x="380" y="49"/>
                        <a:pt x="385" y="44"/>
                      </a:cubicBezTo>
                      <a:cubicBezTo>
                        <a:pt x="390" y="39"/>
                        <a:pt x="397" y="38"/>
                        <a:pt x="404" y="41"/>
                      </a:cubicBezTo>
                      <a:lnTo>
                        <a:pt x="407" y="43"/>
                      </a:lnTo>
                      <a:lnTo>
                        <a:pt x="416" y="47"/>
                      </a:lnTo>
                      <a:cubicBezTo>
                        <a:pt x="417" y="47"/>
                        <a:pt x="418" y="48"/>
                        <a:pt x="418" y="48"/>
                      </a:cubicBezTo>
                      <a:lnTo>
                        <a:pt x="430" y="56"/>
                      </a:lnTo>
                      <a:lnTo>
                        <a:pt x="427" y="54"/>
                      </a:lnTo>
                      <a:lnTo>
                        <a:pt x="439" y="58"/>
                      </a:lnTo>
                      <a:cubicBezTo>
                        <a:pt x="440" y="59"/>
                        <a:pt x="442" y="60"/>
                        <a:pt x="443" y="61"/>
                      </a:cubicBezTo>
                      <a:lnTo>
                        <a:pt x="451" y="67"/>
                      </a:lnTo>
                      <a:cubicBezTo>
                        <a:pt x="452" y="67"/>
                        <a:pt x="452" y="68"/>
                        <a:pt x="453" y="68"/>
                      </a:cubicBezTo>
                      <a:lnTo>
                        <a:pt x="457" y="72"/>
                      </a:lnTo>
                      <a:cubicBezTo>
                        <a:pt x="460" y="75"/>
                        <a:pt x="461" y="79"/>
                        <a:pt x="461" y="83"/>
                      </a:cubicBezTo>
                      <a:lnTo>
                        <a:pt x="461" y="85"/>
                      </a:lnTo>
                      <a:lnTo>
                        <a:pt x="451" y="70"/>
                      </a:lnTo>
                      <a:lnTo>
                        <a:pt x="463" y="74"/>
                      </a:lnTo>
                      <a:cubicBezTo>
                        <a:pt x="464" y="75"/>
                        <a:pt x="465" y="75"/>
                        <a:pt x="467" y="76"/>
                      </a:cubicBezTo>
                      <a:lnTo>
                        <a:pt x="477" y="83"/>
                      </a:lnTo>
                      <a:lnTo>
                        <a:pt x="475" y="82"/>
                      </a:lnTo>
                      <a:lnTo>
                        <a:pt x="479" y="84"/>
                      </a:lnTo>
                      <a:lnTo>
                        <a:pt x="477" y="83"/>
                      </a:lnTo>
                      <a:lnTo>
                        <a:pt x="483" y="85"/>
                      </a:lnTo>
                      <a:lnTo>
                        <a:pt x="498" y="90"/>
                      </a:lnTo>
                      <a:cubicBezTo>
                        <a:pt x="499" y="91"/>
                        <a:pt x="500" y="91"/>
                        <a:pt x="501" y="92"/>
                      </a:cubicBezTo>
                      <a:lnTo>
                        <a:pt x="514" y="100"/>
                      </a:lnTo>
                      <a:lnTo>
                        <a:pt x="528" y="110"/>
                      </a:lnTo>
                      <a:lnTo>
                        <a:pt x="535" y="115"/>
                      </a:lnTo>
                      <a:lnTo>
                        <a:pt x="533" y="114"/>
                      </a:lnTo>
                      <a:lnTo>
                        <a:pt x="537" y="116"/>
                      </a:lnTo>
                      <a:lnTo>
                        <a:pt x="534" y="115"/>
                      </a:lnTo>
                      <a:lnTo>
                        <a:pt x="545" y="118"/>
                      </a:lnTo>
                      <a:cubicBezTo>
                        <a:pt x="546" y="118"/>
                        <a:pt x="548" y="119"/>
                        <a:pt x="549" y="120"/>
                      </a:cubicBezTo>
                      <a:lnTo>
                        <a:pt x="559" y="127"/>
                      </a:lnTo>
                      <a:lnTo>
                        <a:pt x="563" y="130"/>
                      </a:lnTo>
                      <a:cubicBezTo>
                        <a:pt x="569" y="134"/>
                        <a:pt x="571" y="141"/>
                        <a:pt x="569" y="148"/>
                      </a:cubicBezTo>
                      <a:cubicBezTo>
                        <a:pt x="566" y="154"/>
                        <a:pt x="560" y="158"/>
                        <a:pt x="553" y="158"/>
                      </a:cubicBezTo>
                      <a:lnTo>
                        <a:pt x="552" y="158"/>
                      </a:lnTo>
                      <a:cubicBezTo>
                        <a:pt x="546" y="158"/>
                        <a:pt x="541" y="155"/>
                        <a:pt x="538" y="150"/>
                      </a:cubicBezTo>
                      <a:lnTo>
                        <a:pt x="537" y="148"/>
                      </a:lnTo>
                      <a:cubicBezTo>
                        <a:pt x="534" y="142"/>
                        <a:pt x="535" y="135"/>
                        <a:pt x="539" y="130"/>
                      </a:cubicBezTo>
                      <a:cubicBezTo>
                        <a:pt x="543" y="126"/>
                        <a:pt x="549" y="123"/>
                        <a:pt x="555" y="125"/>
                      </a:cubicBezTo>
                      <a:lnTo>
                        <a:pt x="559" y="126"/>
                      </a:lnTo>
                      <a:cubicBezTo>
                        <a:pt x="560" y="126"/>
                        <a:pt x="561" y="126"/>
                        <a:pt x="562" y="127"/>
                      </a:cubicBezTo>
                      <a:lnTo>
                        <a:pt x="571" y="131"/>
                      </a:lnTo>
                      <a:cubicBezTo>
                        <a:pt x="572" y="131"/>
                        <a:pt x="573" y="132"/>
                        <a:pt x="573" y="132"/>
                      </a:cubicBezTo>
                      <a:lnTo>
                        <a:pt x="585" y="140"/>
                      </a:lnTo>
                      <a:lnTo>
                        <a:pt x="582" y="138"/>
                      </a:lnTo>
                      <a:lnTo>
                        <a:pt x="594" y="142"/>
                      </a:lnTo>
                      <a:cubicBezTo>
                        <a:pt x="594" y="143"/>
                        <a:pt x="595" y="143"/>
                        <a:pt x="596" y="143"/>
                      </a:cubicBezTo>
                      <a:lnTo>
                        <a:pt x="605" y="148"/>
                      </a:lnTo>
                      <a:lnTo>
                        <a:pt x="609" y="150"/>
                      </a:lnTo>
                      <a:cubicBezTo>
                        <a:pt x="613" y="152"/>
                        <a:pt x="616" y="157"/>
                        <a:pt x="617" y="162"/>
                      </a:cubicBezTo>
                      <a:cubicBezTo>
                        <a:pt x="618" y="167"/>
                        <a:pt x="616" y="172"/>
                        <a:pt x="613" y="176"/>
                      </a:cubicBezTo>
                      <a:lnTo>
                        <a:pt x="612" y="177"/>
                      </a:lnTo>
                      <a:lnTo>
                        <a:pt x="604" y="150"/>
                      </a:lnTo>
                      <a:lnTo>
                        <a:pt x="610" y="151"/>
                      </a:lnTo>
                      <a:lnTo>
                        <a:pt x="618" y="154"/>
                      </a:lnTo>
                      <a:lnTo>
                        <a:pt x="621" y="155"/>
                      </a:lnTo>
                      <a:cubicBezTo>
                        <a:pt x="622" y="156"/>
                        <a:pt x="622" y="156"/>
                        <a:pt x="623" y="157"/>
                      </a:cubicBezTo>
                      <a:lnTo>
                        <a:pt x="630" y="161"/>
                      </a:lnTo>
                      <a:cubicBezTo>
                        <a:pt x="631" y="161"/>
                        <a:pt x="632" y="162"/>
                        <a:pt x="633" y="162"/>
                      </a:cubicBezTo>
                      <a:lnTo>
                        <a:pt x="646" y="173"/>
                      </a:lnTo>
                      <a:cubicBezTo>
                        <a:pt x="648" y="175"/>
                        <a:pt x="650" y="178"/>
                        <a:pt x="651" y="182"/>
                      </a:cubicBezTo>
                      <a:lnTo>
                        <a:pt x="655" y="198"/>
                      </a:lnTo>
                      <a:cubicBezTo>
                        <a:pt x="655" y="199"/>
                        <a:pt x="655" y="200"/>
                        <a:pt x="655" y="201"/>
                      </a:cubicBezTo>
                      <a:lnTo>
                        <a:pt x="655" y="218"/>
                      </a:lnTo>
                      <a:cubicBezTo>
                        <a:pt x="655" y="220"/>
                        <a:pt x="655" y="222"/>
                        <a:pt x="655" y="224"/>
                      </a:cubicBezTo>
                      <a:lnTo>
                        <a:pt x="651" y="234"/>
                      </a:lnTo>
                      <a:lnTo>
                        <a:pt x="648" y="248"/>
                      </a:lnTo>
                      <a:lnTo>
                        <a:pt x="643" y="261"/>
                      </a:lnTo>
                      <a:lnTo>
                        <a:pt x="641" y="268"/>
                      </a:lnTo>
                      <a:cubicBezTo>
                        <a:pt x="640" y="269"/>
                        <a:pt x="640" y="271"/>
                        <a:pt x="639" y="272"/>
                      </a:cubicBezTo>
                      <a:lnTo>
                        <a:pt x="637" y="275"/>
                      </a:lnTo>
                      <a:cubicBezTo>
                        <a:pt x="636" y="276"/>
                        <a:pt x="636" y="277"/>
                        <a:pt x="635" y="278"/>
                      </a:cubicBezTo>
                      <a:lnTo>
                        <a:pt x="632" y="281"/>
                      </a:lnTo>
                      <a:lnTo>
                        <a:pt x="634" y="277"/>
                      </a:lnTo>
                      <a:lnTo>
                        <a:pt x="630" y="284"/>
                      </a:lnTo>
                      <a:lnTo>
                        <a:pt x="623" y="297"/>
                      </a:lnTo>
                      <a:lnTo>
                        <a:pt x="618" y="308"/>
                      </a:lnTo>
                      <a:lnTo>
                        <a:pt x="615" y="290"/>
                      </a:lnTo>
                      <a:lnTo>
                        <a:pt x="616" y="291"/>
                      </a:lnTo>
                      <a:cubicBezTo>
                        <a:pt x="622" y="297"/>
                        <a:pt x="622" y="308"/>
                        <a:pt x="616" y="314"/>
                      </a:cubicBezTo>
                      <a:lnTo>
                        <a:pt x="615" y="315"/>
                      </a:lnTo>
                      <a:lnTo>
                        <a:pt x="604" y="326"/>
                      </a:lnTo>
                      <a:lnTo>
                        <a:pt x="608" y="319"/>
                      </a:lnTo>
                      <a:lnTo>
                        <a:pt x="604" y="332"/>
                      </a:lnTo>
                      <a:cubicBezTo>
                        <a:pt x="603" y="334"/>
                        <a:pt x="602" y="335"/>
                        <a:pt x="601" y="337"/>
                      </a:cubicBezTo>
                      <a:lnTo>
                        <a:pt x="593" y="348"/>
                      </a:lnTo>
                      <a:cubicBezTo>
                        <a:pt x="591" y="351"/>
                        <a:pt x="589" y="353"/>
                        <a:pt x="586" y="354"/>
                      </a:cubicBezTo>
                      <a:lnTo>
                        <a:pt x="574" y="358"/>
                      </a:lnTo>
                      <a:lnTo>
                        <a:pt x="584" y="347"/>
                      </a:lnTo>
                      <a:lnTo>
                        <a:pt x="581" y="358"/>
                      </a:lnTo>
                      <a:lnTo>
                        <a:pt x="580" y="361"/>
                      </a:lnTo>
                      <a:cubicBezTo>
                        <a:pt x="579" y="363"/>
                        <a:pt x="578" y="365"/>
                        <a:pt x="576" y="367"/>
                      </a:cubicBezTo>
                      <a:lnTo>
                        <a:pt x="573" y="370"/>
                      </a:lnTo>
                      <a:lnTo>
                        <a:pt x="564" y="379"/>
                      </a:lnTo>
                      <a:lnTo>
                        <a:pt x="566" y="376"/>
                      </a:lnTo>
                      <a:lnTo>
                        <a:pt x="558" y="388"/>
                      </a:lnTo>
                      <a:cubicBezTo>
                        <a:pt x="557" y="389"/>
                        <a:pt x="557" y="390"/>
                        <a:pt x="556" y="391"/>
                      </a:cubicBezTo>
                      <a:lnTo>
                        <a:pt x="544" y="403"/>
                      </a:lnTo>
                      <a:lnTo>
                        <a:pt x="546" y="400"/>
                      </a:lnTo>
                      <a:lnTo>
                        <a:pt x="538" y="412"/>
                      </a:lnTo>
                      <a:cubicBezTo>
                        <a:pt x="537" y="414"/>
                        <a:pt x="535" y="416"/>
                        <a:pt x="533" y="417"/>
                      </a:cubicBezTo>
                      <a:lnTo>
                        <a:pt x="521" y="425"/>
                      </a:lnTo>
                      <a:lnTo>
                        <a:pt x="526" y="420"/>
                      </a:lnTo>
                      <a:lnTo>
                        <a:pt x="525" y="422"/>
                      </a:lnTo>
                      <a:lnTo>
                        <a:pt x="522" y="428"/>
                      </a:lnTo>
                      <a:cubicBezTo>
                        <a:pt x="521" y="428"/>
                        <a:pt x="521" y="429"/>
                        <a:pt x="520" y="430"/>
                      </a:cubicBezTo>
                      <a:lnTo>
                        <a:pt x="509" y="445"/>
                      </a:lnTo>
                      <a:cubicBezTo>
                        <a:pt x="508" y="446"/>
                        <a:pt x="507" y="448"/>
                        <a:pt x="505" y="449"/>
                      </a:cubicBezTo>
                      <a:lnTo>
                        <a:pt x="493" y="457"/>
                      </a:lnTo>
                      <a:lnTo>
                        <a:pt x="498" y="452"/>
                      </a:lnTo>
                      <a:lnTo>
                        <a:pt x="496" y="455"/>
                      </a:lnTo>
                      <a:lnTo>
                        <a:pt x="492" y="461"/>
                      </a:lnTo>
                      <a:lnTo>
                        <a:pt x="483" y="476"/>
                      </a:lnTo>
                      <a:cubicBezTo>
                        <a:pt x="483" y="477"/>
                        <a:pt x="482" y="478"/>
                        <a:pt x="481" y="479"/>
                      </a:cubicBezTo>
                      <a:lnTo>
                        <a:pt x="470" y="489"/>
                      </a:lnTo>
                      <a:lnTo>
                        <a:pt x="463" y="498"/>
                      </a:lnTo>
                      <a:lnTo>
                        <a:pt x="460" y="502"/>
                      </a:lnTo>
                      <a:lnTo>
                        <a:pt x="442" y="477"/>
                      </a:lnTo>
                      <a:lnTo>
                        <a:pt x="445" y="476"/>
                      </a:lnTo>
                      <a:lnTo>
                        <a:pt x="436" y="484"/>
                      </a:lnTo>
                      <a:lnTo>
                        <a:pt x="437" y="482"/>
                      </a:lnTo>
                      <a:lnTo>
                        <a:pt x="463" y="501"/>
                      </a:lnTo>
                      <a:lnTo>
                        <a:pt x="459" y="505"/>
                      </a:lnTo>
                      <a:lnTo>
                        <a:pt x="449" y="514"/>
                      </a:lnTo>
                      <a:lnTo>
                        <a:pt x="437" y="527"/>
                      </a:lnTo>
                      <a:lnTo>
                        <a:pt x="431" y="535"/>
                      </a:lnTo>
                      <a:lnTo>
                        <a:pt x="434" y="525"/>
                      </a:lnTo>
                      <a:lnTo>
                        <a:pt x="434" y="529"/>
                      </a:lnTo>
                      <a:lnTo>
                        <a:pt x="413" y="514"/>
                      </a:lnTo>
                      <a:lnTo>
                        <a:pt x="416" y="513"/>
                      </a:lnTo>
                      <a:cubicBezTo>
                        <a:pt x="424" y="511"/>
                        <a:pt x="432" y="514"/>
                        <a:pt x="436" y="521"/>
                      </a:cubicBezTo>
                      <a:cubicBezTo>
                        <a:pt x="439" y="529"/>
                        <a:pt x="437" y="537"/>
                        <a:pt x="430" y="542"/>
                      </a:cubicBezTo>
                      <a:lnTo>
                        <a:pt x="427" y="544"/>
                      </a:lnTo>
                      <a:lnTo>
                        <a:pt x="418" y="550"/>
                      </a:lnTo>
                      <a:lnTo>
                        <a:pt x="423" y="545"/>
                      </a:lnTo>
                      <a:lnTo>
                        <a:pt x="415" y="557"/>
                      </a:lnTo>
                      <a:cubicBezTo>
                        <a:pt x="414" y="558"/>
                        <a:pt x="413" y="560"/>
                        <a:pt x="412" y="560"/>
                      </a:cubicBezTo>
                      <a:lnTo>
                        <a:pt x="404" y="568"/>
                      </a:lnTo>
                      <a:lnTo>
                        <a:pt x="401" y="571"/>
                      </a:lnTo>
                      <a:cubicBezTo>
                        <a:pt x="396" y="576"/>
                        <a:pt x="388" y="577"/>
                        <a:pt x="382" y="573"/>
                      </a:cubicBezTo>
                      <a:cubicBezTo>
                        <a:pt x="375" y="570"/>
                        <a:pt x="372" y="563"/>
                        <a:pt x="374" y="556"/>
                      </a:cubicBezTo>
                      <a:lnTo>
                        <a:pt x="375" y="552"/>
                      </a:lnTo>
                      <a:lnTo>
                        <a:pt x="374" y="555"/>
                      </a:lnTo>
                      <a:lnTo>
                        <a:pt x="374" y="552"/>
                      </a:lnTo>
                      <a:lnTo>
                        <a:pt x="403" y="562"/>
                      </a:lnTo>
                      <a:lnTo>
                        <a:pt x="399" y="568"/>
                      </a:lnTo>
                      <a:lnTo>
                        <a:pt x="391" y="577"/>
                      </a:lnTo>
                      <a:lnTo>
                        <a:pt x="383" y="589"/>
                      </a:lnTo>
                      <a:cubicBezTo>
                        <a:pt x="382" y="591"/>
                        <a:pt x="380" y="593"/>
                        <a:pt x="378" y="594"/>
                      </a:cubicBezTo>
                      <a:lnTo>
                        <a:pt x="366" y="602"/>
                      </a:lnTo>
                      <a:lnTo>
                        <a:pt x="355" y="610"/>
                      </a:lnTo>
                      <a:lnTo>
                        <a:pt x="320" y="634"/>
                      </a:lnTo>
                      <a:cubicBezTo>
                        <a:pt x="318" y="635"/>
                        <a:pt x="317" y="635"/>
                        <a:pt x="316" y="636"/>
                      </a:cubicBezTo>
                      <a:lnTo>
                        <a:pt x="292" y="644"/>
                      </a:lnTo>
                      <a:lnTo>
                        <a:pt x="295" y="642"/>
                      </a:lnTo>
                      <a:lnTo>
                        <a:pt x="283" y="650"/>
                      </a:lnTo>
                      <a:cubicBezTo>
                        <a:pt x="283" y="650"/>
                        <a:pt x="282" y="651"/>
                        <a:pt x="281" y="651"/>
                      </a:cubicBezTo>
                      <a:lnTo>
                        <a:pt x="267" y="657"/>
                      </a:lnTo>
                      <a:cubicBezTo>
                        <a:pt x="266" y="658"/>
                        <a:pt x="264" y="658"/>
                        <a:pt x="263" y="658"/>
                      </a:cubicBezTo>
                      <a:lnTo>
                        <a:pt x="244" y="661"/>
                      </a:lnTo>
                      <a:lnTo>
                        <a:pt x="226" y="663"/>
                      </a:lnTo>
                      <a:lnTo>
                        <a:pt x="212" y="664"/>
                      </a:lnTo>
                      <a:lnTo>
                        <a:pt x="223" y="639"/>
                      </a:lnTo>
                      <a:lnTo>
                        <a:pt x="236" y="65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Freeform 12"/>
                <p:cNvSpPr>
                  <a:spLocks noEditPoints="1"/>
                </p:cNvSpPr>
                <p:nvPr/>
              </p:nvSpPr>
              <p:spPr bwMode="auto">
                <a:xfrm>
                  <a:off x="7334250" y="5561013"/>
                  <a:ext cx="87312" cy="74612"/>
                </a:xfrm>
                <a:custGeom>
                  <a:avLst/>
                  <a:gdLst/>
                  <a:ahLst/>
                  <a:cxnLst>
                    <a:cxn ang="0">
                      <a:pos x="440" y="534"/>
                    </a:cxn>
                    <a:cxn ang="0">
                      <a:pos x="375" y="513"/>
                    </a:cxn>
                    <a:cxn ang="0">
                      <a:pos x="347" y="500"/>
                    </a:cxn>
                    <a:cxn ang="0">
                      <a:pos x="198" y="466"/>
                    </a:cxn>
                    <a:cxn ang="0">
                      <a:pos x="182" y="462"/>
                    </a:cxn>
                    <a:cxn ang="0">
                      <a:pos x="145" y="451"/>
                    </a:cxn>
                    <a:cxn ang="0">
                      <a:pos x="54" y="436"/>
                    </a:cxn>
                    <a:cxn ang="0">
                      <a:pos x="7" y="391"/>
                    </a:cxn>
                    <a:cxn ang="0">
                      <a:pos x="13" y="311"/>
                    </a:cxn>
                    <a:cxn ang="0">
                      <a:pos x="9" y="198"/>
                    </a:cxn>
                    <a:cxn ang="0">
                      <a:pos x="25" y="32"/>
                    </a:cxn>
                    <a:cxn ang="0">
                      <a:pos x="73" y="0"/>
                    </a:cxn>
                    <a:cxn ang="0">
                      <a:pos x="186" y="14"/>
                    </a:cxn>
                    <a:cxn ang="0">
                      <a:pos x="346" y="30"/>
                    </a:cxn>
                    <a:cxn ang="0">
                      <a:pos x="430" y="90"/>
                    </a:cxn>
                    <a:cxn ang="0">
                      <a:pos x="452" y="62"/>
                    </a:cxn>
                    <a:cxn ang="0">
                      <a:pos x="540" y="96"/>
                    </a:cxn>
                    <a:cxn ang="0">
                      <a:pos x="609" y="125"/>
                    </a:cxn>
                    <a:cxn ang="0">
                      <a:pos x="619" y="134"/>
                    </a:cxn>
                    <a:cxn ang="0">
                      <a:pos x="621" y="155"/>
                    </a:cxn>
                    <a:cxn ang="0">
                      <a:pos x="636" y="228"/>
                    </a:cxn>
                    <a:cxn ang="0">
                      <a:pos x="599" y="277"/>
                    </a:cxn>
                    <a:cxn ang="0">
                      <a:pos x="589" y="297"/>
                    </a:cxn>
                    <a:cxn ang="0">
                      <a:pos x="576" y="319"/>
                    </a:cxn>
                    <a:cxn ang="0">
                      <a:pos x="549" y="367"/>
                    </a:cxn>
                    <a:cxn ang="0">
                      <a:pos x="529" y="403"/>
                    </a:cxn>
                    <a:cxn ang="0">
                      <a:pos x="512" y="436"/>
                    </a:cxn>
                    <a:cxn ang="0">
                      <a:pos x="480" y="437"/>
                    </a:cxn>
                    <a:cxn ang="0">
                      <a:pos x="490" y="491"/>
                    </a:cxn>
                    <a:cxn ang="0">
                      <a:pos x="503" y="451"/>
                    </a:cxn>
                    <a:cxn ang="0">
                      <a:pos x="476" y="433"/>
                    </a:cxn>
                    <a:cxn ang="0">
                      <a:pos x="495" y="391"/>
                    </a:cxn>
                    <a:cxn ang="0">
                      <a:pos x="509" y="370"/>
                    </a:cxn>
                    <a:cxn ang="0">
                      <a:pos x="542" y="312"/>
                    </a:cxn>
                    <a:cxn ang="0">
                      <a:pos x="570" y="289"/>
                    </a:cxn>
                    <a:cxn ang="0">
                      <a:pos x="567" y="272"/>
                    </a:cxn>
                    <a:cxn ang="0">
                      <a:pos x="600" y="228"/>
                    </a:cxn>
                    <a:cxn ang="0">
                      <a:pos x="607" y="180"/>
                    </a:cxn>
                    <a:cxn ang="0">
                      <a:pos x="598" y="165"/>
                    </a:cxn>
                    <a:cxn ang="0">
                      <a:pos x="582" y="147"/>
                    </a:cxn>
                    <a:cxn ang="0">
                      <a:pos x="545" y="131"/>
                    </a:cxn>
                    <a:cxn ang="0">
                      <a:pos x="483" y="106"/>
                    </a:cxn>
                    <a:cxn ang="0">
                      <a:pos x="433" y="58"/>
                    </a:cxn>
                    <a:cxn ang="0">
                      <a:pos x="342" y="61"/>
                    </a:cxn>
                    <a:cxn ang="0">
                      <a:pos x="179" y="45"/>
                    </a:cxn>
                    <a:cxn ang="0">
                      <a:pos x="72" y="32"/>
                    </a:cxn>
                    <a:cxn ang="0">
                      <a:pos x="56" y="43"/>
                    </a:cxn>
                    <a:cxn ang="0">
                      <a:pos x="40" y="201"/>
                    </a:cxn>
                    <a:cxn ang="0">
                      <a:pos x="44" y="316"/>
                    </a:cxn>
                    <a:cxn ang="0">
                      <a:pos x="38" y="384"/>
                    </a:cxn>
                    <a:cxn ang="0">
                      <a:pos x="63" y="405"/>
                    </a:cxn>
                    <a:cxn ang="0">
                      <a:pos x="150" y="420"/>
                    </a:cxn>
                    <a:cxn ang="0">
                      <a:pos x="193" y="431"/>
                    </a:cxn>
                    <a:cxn ang="0">
                      <a:pos x="209" y="435"/>
                    </a:cxn>
                    <a:cxn ang="0">
                      <a:pos x="358" y="469"/>
                    </a:cxn>
                    <a:cxn ang="0">
                      <a:pos x="402" y="496"/>
                    </a:cxn>
                    <a:cxn ang="0">
                      <a:pos x="423" y="507"/>
                    </a:cxn>
                    <a:cxn ang="0">
                      <a:pos x="463" y="461"/>
                    </a:cxn>
                  </a:cxnLst>
                  <a:rect l="0" t="0" r="r" b="b"/>
                  <a:pathLst>
                    <a:path w="641" h="545">
                      <a:moveTo>
                        <a:pt x="490" y="491"/>
                      </a:moveTo>
                      <a:cubicBezTo>
                        <a:pt x="490" y="495"/>
                        <a:pt x="488" y="498"/>
                        <a:pt x="485" y="501"/>
                      </a:cubicBezTo>
                      <a:lnTo>
                        <a:pt x="466" y="517"/>
                      </a:lnTo>
                      <a:lnTo>
                        <a:pt x="455" y="528"/>
                      </a:lnTo>
                      <a:cubicBezTo>
                        <a:pt x="453" y="530"/>
                        <a:pt x="451" y="531"/>
                        <a:pt x="449" y="532"/>
                      </a:cubicBezTo>
                      <a:lnTo>
                        <a:pt x="437" y="536"/>
                      </a:lnTo>
                      <a:lnTo>
                        <a:pt x="440" y="534"/>
                      </a:lnTo>
                      <a:lnTo>
                        <a:pt x="428" y="542"/>
                      </a:lnTo>
                      <a:cubicBezTo>
                        <a:pt x="424" y="545"/>
                        <a:pt x="419" y="545"/>
                        <a:pt x="414" y="544"/>
                      </a:cubicBezTo>
                      <a:lnTo>
                        <a:pt x="402" y="540"/>
                      </a:lnTo>
                      <a:cubicBezTo>
                        <a:pt x="401" y="539"/>
                        <a:pt x="400" y="539"/>
                        <a:pt x="399" y="538"/>
                      </a:cubicBezTo>
                      <a:lnTo>
                        <a:pt x="387" y="530"/>
                      </a:lnTo>
                      <a:cubicBezTo>
                        <a:pt x="385" y="528"/>
                        <a:pt x="383" y="527"/>
                        <a:pt x="382" y="525"/>
                      </a:cubicBezTo>
                      <a:lnTo>
                        <a:pt x="375" y="513"/>
                      </a:lnTo>
                      <a:lnTo>
                        <a:pt x="379" y="517"/>
                      </a:lnTo>
                      <a:lnTo>
                        <a:pt x="368" y="509"/>
                      </a:lnTo>
                      <a:lnTo>
                        <a:pt x="373" y="512"/>
                      </a:lnTo>
                      <a:lnTo>
                        <a:pt x="360" y="508"/>
                      </a:lnTo>
                      <a:cubicBezTo>
                        <a:pt x="358" y="507"/>
                        <a:pt x="357" y="507"/>
                        <a:pt x="356" y="506"/>
                      </a:cubicBezTo>
                      <a:lnTo>
                        <a:pt x="344" y="498"/>
                      </a:lnTo>
                      <a:lnTo>
                        <a:pt x="347" y="500"/>
                      </a:lnTo>
                      <a:lnTo>
                        <a:pt x="327" y="493"/>
                      </a:lnTo>
                      <a:lnTo>
                        <a:pt x="309" y="488"/>
                      </a:lnTo>
                      <a:lnTo>
                        <a:pt x="284" y="478"/>
                      </a:lnTo>
                      <a:lnTo>
                        <a:pt x="288" y="479"/>
                      </a:lnTo>
                      <a:lnTo>
                        <a:pt x="217" y="471"/>
                      </a:lnTo>
                      <a:cubicBezTo>
                        <a:pt x="216" y="471"/>
                        <a:pt x="214" y="471"/>
                        <a:pt x="213" y="471"/>
                      </a:cubicBezTo>
                      <a:lnTo>
                        <a:pt x="198" y="466"/>
                      </a:lnTo>
                      <a:lnTo>
                        <a:pt x="192" y="464"/>
                      </a:lnTo>
                      <a:cubicBezTo>
                        <a:pt x="191" y="464"/>
                        <a:pt x="190" y="463"/>
                        <a:pt x="189" y="463"/>
                      </a:cubicBezTo>
                      <a:lnTo>
                        <a:pt x="187" y="462"/>
                      </a:lnTo>
                      <a:lnTo>
                        <a:pt x="206" y="459"/>
                      </a:lnTo>
                      <a:lnTo>
                        <a:pt x="205" y="460"/>
                      </a:lnTo>
                      <a:cubicBezTo>
                        <a:pt x="200" y="464"/>
                        <a:pt x="194" y="466"/>
                        <a:pt x="188" y="464"/>
                      </a:cubicBezTo>
                      <a:lnTo>
                        <a:pt x="182" y="462"/>
                      </a:lnTo>
                      <a:lnTo>
                        <a:pt x="171" y="459"/>
                      </a:lnTo>
                      <a:lnTo>
                        <a:pt x="160" y="456"/>
                      </a:lnTo>
                      <a:lnTo>
                        <a:pt x="157" y="455"/>
                      </a:lnTo>
                      <a:cubicBezTo>
                        <a:pt x="157" y="454"/>
                        <a:pt x="156" y="454"/>
                        <a:pt x="155" y="454"/>
                      </a:cubicBezTo>
                      <a:lnTo>
                        <a:pt x="151" y="452"/>
                      </a:lnTo>
                      <a:lnTo>
                        <a:pt x="156" y="453"/>
                      </a:lnTo>
                      <a:lnTo>
                        <a:pt x="145" y="451"/>
                      </a:lnTo>
                      <a:lnTo>
                        <a:pt x="131" y="449"/>
                      </a:lnTo>
                      <a:lnTo>
                        <a:pt x="112" y="447"/>
                      </a:lnTo>
                      <a:lnTo>
                        <a:pt x="91" y="444"/>
                      </a:lnTo>
                      <a:lnTo>
                        <a:pt x="79" y="443"/>
                      </a:lnTo>
                      <a:cubicBezTo>
                        <a:pt x="78" y="443"/>
                        <a:pt x="77" y="443"/>
                        <a:pt x="75" y="443"/>
                      </a:cubicBezTo>
                      <a:lnTo>
                        <a:pt x="60" y="438"/>
                      </a:lnTo>
                      <a:lnTo>
                        <a:pt x="54" y="436"/>
                      </a:lnTo>
                      <a:lnTo>
                        <a:pt x="47" y="434"/>
                      </a:lnTo>
                      <a:lnTo>
                        <a:pt x="37" y="431"/>
                      </a:lnTo>
                      <a:cubicBezTo>
                        <a:pt x="35" y="431"/>
                        <a:pt x="33" y="430"/>
                        <a:pt x="32" y="429"/>
                      </a:cubicBezTo>
                      <a:lnTo>
                        <a:pt x="20" y="421"/>
                      </a:lnTo>
                      <a:cubicBezTo>
                        <a:pt x="17" y="419"/>
                        <a:pt x="15" y="416"/>
                        <a:pt x="13" y="413"/>
                      </a:cubicBezTo>
                      <a:lnTo>
                        <a:pt x="10" y="405"/>
                      </a:lnTo>
                      <a:lnTo>
                        <a:pt x="7" y="391"/>
                      </a:lnTo>
                      <a:lnTo>
                        <a:pt x="1" y="371"/>
                      </a:lnTo>
                      <a:cubicBezTo>
                        <a:pt x="0" y="369"/>
                        <a:pt x="0" y="366"/>
                        <a:pt x="1" y="364"/>
                      </a:cubicBezTo>
                      <a:lnTo>
                        <a:pt x="5" y="335"/>
                      </a:lnTo>
                      <a:cubicBezTo>
                        <a:pt x="5" y="334"/>
                        <a:pt x="5" y="333"/>
                        <a:pt x="5" y="332"/>
                      </a:cubicBezTo>
                      <a:lnTo>
                        <a:pt x="10" y="317"/>
                      </a:lnTo>
                      <a:lnTo>
                        <a:pt x="13" y="308"/>
                      </a:lnTo>
                      <a:lnTo>
                        <a:pt x="13" y="311"/>
                      </a:lnTo>
                      <a:lnTo>
                        <a:pt x="17" y="287"/>
                      </a:lnTo>
                      <a:lnTo>
                        <a:pt x="16" y="289"/>
                      </a:lnTo>
                      <a:lnTo>
                        <a:pt x="16" y="257"/>
                      </a:lnTo>
                      <a:lnTo>
                        <a:pt x="15" y="239"/>
                      </a:lnTo>
                      <a:lnTo>
                        <a:pt x="13" y="224"/>
                      </a:lnTo>
                      <a:lnTo>
                        <a:pt x="9" y="202"/>
                      </a:lnTo>
                      <a:cubicBezTo>
                        <a:pt x="8" y="201"/>
                        <a:pt x="8" y="200"/>
                        <a:pt x="9" y="198"/>
                      </a:cubicBezTo>
                      <a:lnTo>
                        <a:pt x="13" y="137"/>
                      </a:lnTo>
                      <a:lnTo>
                        <a:pt x="16" y="65"/>
                      </a:lnTo>
                      <a:cubicBezTo>
                        <a:pt x="17" y="64"/>
                        <a:pt x="17" y="63"/>
                        <a:pt x="17" y="62"/>
                      </a:cubicBezTo>
                      <a:lnTo>
                        <a:pt x="18" y="57"/>
                      </a:lnTo>
                      <a:lnTo>
                        <a:pt x="21" y="46"/>
                      </a:lnTo>
                      <a:lnTo>
                        <a:pt x="23" y="40"/>
                      </a:lnTo>
                      <a:lnTo>
                        <a:pt x="25" y="32"/>
                      </a:lnTo>
                      <a:cubicBezTo>
                        <a:pt x="26" y="31"/>
                        <a:pt x="26" y="30"/>
                        <a:pt x="27" y="29"/>
                      </a:cubicBezTo>
                      <a:lnTo>
                        <a:pt x="35" y="17"/>
                      </a:lnTo>
                      <a:cubicBezTo>
                        <a:pt x="37" y="14"/>
                        <a:pt x="40" y="12"/>
                        <a:pt x="43" y="11"/>
                      </a:cubicBezTo>
                      <a:lnTo>
                        <a:pt x="58" y="5"/>
                      </a:lnTo>
                      <a:lnTo>
                        <a:pt x="64" y="2"/>
                      </a:lnTo>
                      <a:lnTo>
                        <a:pt x="67" y="1"/>
                      </a:lnTo>
                      <a:cubicBezTo>
                        <a:pt x="69" y="1"/>
                        <a:pt x="71" y="0"/>
                        <a:pt x="73" y="0"/>
                      </a:cubicBezTo>
                      <a:lnTo>
                        <a:pt x="117" y="2"/>
                      </a:lnTo>
                      <a:lnTo>
                        <a:pt x="161" y="6"/>
                      </a:lnTo>
                      <a:cubicBezTo>
                        <a:pt x="162" y="6"/>
                        <a:pt x="162" y="6"/>
                        <a:pt x="163" y="6"/>
                      </a:cubicBezTo>
                      <a:lnTo>
                        <a:pt x="175" y="9"/>
                      </a:lnTo>
                      <a:cubicBezTo>
                        <a:pt x="176" y="9"/>
                        <a:pt x="177" y="9"/>
                        <a:pt x="178" y="10"/>
                      </a:cubicBezTo>
                      <a:lnTo>
                        <a:pt x="189" y="15"/>
                      </a:lnTo>
                      <a:lnTo>
                        <a:pt x="186" y="14"/>
                      </a:lnTo>
                      <a:lnTo>
                        <a:pt x="206" y="18"/>
                      </a:lnTo>
                      <a:lnTo>
                        <a:pt x="203" y="17"/>
                      </a:lnTo>
                      <a:lnTo>
                        <a:pt x="278" y="21"/>
                      </a:lnTo>
                      <a:lnTo>
                        <a:pt x="293" y="23"/>
                      </a:lnTo>
                      <a:lnTo>
                        <a:pt x="312" y="25"/>
                      </a:lnTo>
                      <a:lnTo>
                        <a:pt x="331" y="28"/>
                      </a:lnTo>
                      <a:lnTo>
                        <a:pt x="346" y="30"/>
                      </a:lnTo>
                      <a:cubicBezTo>
                        <a:pt x="347" y="30"/>
                        <a:pt x="348" y="30"/>
                        <a:pt x="349" y="30"/>
                      </a:cubicBezTo>
                      <a:lnTo>
                        <a:pt x="389" y="42"/>
                      </a:lnTo>
                      <a:lnTo>
                        <a:pt x="425" y="54"/>
                      </a:lnTo>
                      <a:lnTo>
                        <a:pt x="436" y="58"/>
                      </a:lnTo>
                      <a:lnTo>
                        <a:pt x="439" y="59"/>
                      </a:lnTo>
                      <a:cubicBezTo>
                        <a:pt x="447" y="62"/>
                        <a:pt x="451" y="71"/>
                        <a:pt x="449" y="79"/>
                      </a:cubicBezTo>
                      <a:cubicBezTo>
                        <a:pt x="446" y="87"/>
                        <a:pt x="438" y="92"/>
                        <a:pt x="430" y="90"/>
                      </a:cubicBezTo>
                      <a:lnTo>
                        <a:pt x="426" y="89"/>
                      </a:lnTo>
                      <a:cubicBezTo>
                        <a:pt x="423" y="88"/>
                        <a:pt x="420" y="87"/>
                        <a:pt x="418" y="85"/>
                      </a:cubicBezTo>
                      <a:lnTo>
                        <a:pt x="416" y="83"/>
                      </a:lnTo>
                      <a:cubicBezTo>
                        <a:pt x="411" y="78"/>
                        <a:pt x="410" y="69"/>
                        <a:pt x="414" y="63"/>
                      </a:cubicBezTo>
                      <a:cubicBezTo>
                        <a:pt x="418" y="57"/>
                        <a:pt x="425" y="54"/>
                        <a:pt x="433" y="56"/>
                      </a:cubicBezTo>
                      <a:lnTo>
                        <a:pt x="439" y="58"/>
                      </a:lnTo>
                      <a:lnTo>
                        <a:pt x="452" y="62"/>
                      </a:lnTo>
                      <a:lnTo>
                        <a:pt x="476" y="72"/>
                      </a:lnTo>
                      <a:lnTo>
                        <a:pt x="490" y="75"/>
                      </a:lnTo>
                      <a:lnTo>
                        <a:pt x="516" y="83"/>
                      </a:lnTo>
                      <a:lnTo>
                        <a:pt x="528" y="87"/>
                      </a:lnTo>
                      <a:cubicBezTo>
                        <a:pt x="529" y="88"/>
                        <a:pt x="530" y="88"/>
                        <a:pt x="531" y="89"/>
                      </a:cubicBezTo>
                      <a:lnTo>
                        <a:pt x="543" y="97"/>
                      </a:lnTo>
                      <a:lnTo>
                        <a:pt x="540" y="96"/>
                      </a:lnTo>
                      <a:lnTo>
                        <a:pt x="545" y="98"/>
                      </a:lnTo>
                      <a:lnTo>
                        <a:pt x="554" y="100"/>
                      </a:lnTo>
                      <a:lnTo>
                        <a:pt x="567" y="104"/>
                      </a:lnTo>
                      <a:lnTo>
                        <a:pt x="575" y="107"/>
                      </a:lnTo>
                      <a:lnTo>
                        <a:pt x="587" y="111"/>
                      </a:lnTo>
                      <a:lnTo>
                        <a:pt x="599" y="115"/>
                      </a:lnTo>
                      <a:cubicBezTo>
                        <a:pt x="603" y="117"/>
                        <a:pt x="607" y="121"/>
                        <a:pt x="609" y="125"/>
                      </a:cubicBezTo>
                      <a:lnTo>
                        <a:pt x="612" y="134"/>
                      </a:lnTo>
                      <a:lnTo>
                        <a:pt x="613" y="140"/>
                      </a:lnTo>
                      <a:lnTo>
                        <a:pt x="584" y="135"/>
                      </a:lnTo>
                      <a:lnTo>
                        <a:pt x="586" y="132"/>
                      </a:lnTo>
                      <a:cubicBezTo>
                        <a:pt x="589" y="128"/>
                        <a:pt x="592" y="126"/>
                        <a:pt x="597" y="125"/>
                      </a:cubicBezTo>
                      <a:cubicBezTo>
                        <a:pt x="601" y="124"/>
                        <a:pt x="605" y="125"/>
                        <a:pt x="609" y="127"/>
                      </a:cubicBezTo>
                      <a:lnTo>
                        <a:pt x="619" y="134"/>
                      </a:lnTo>
                      <a:cubicBezTo>
                        <a:pt x="621" y="136"/>
                        <a:pt x="624" y="139"/>
                        <a:pt x="625" y="142"/>
                      </a:cubicBezTo>
                      <a:lnTo>
                        <a:pt x="629" y="154"/>
                      </a:lnTo>
                      <a:lnTo>
                        <a:pt x="632" y="162"/>
                      </a:lnTo>
                      <a:lnTo>
                        <a:pt x="629" y="157"/>
                      </a:lnTo>
                      <a:lnTo>
                        <a:pt x="632" y="160"/>
                      </a:lnTo>
                      <a:lnTo>
                        <a:pt x="620" y="155"/>
                      </a:lnTo>
                      <a:lnTo>
                        <a:pt x="621" y="155"/>
                      </a:lnTo>
                      <a:cubicBezTo>
                        <a:pt x="628" y="155"/>
                        <a:pt x="634" y="160"/>
                        <a:pt x="637" y="166"/>
                      </a:cubicBezTo>
                      <a:lnTo>
                        <a:pt x="638" y="169"/>
                      </a:lnTo>
                      <a:lnTo>
                        <a:pt x="640" y="180"/>
                      </a:lnTo>
                      <a:cubicBezTo>
                        <a:pt x="640" y="181"/>
                        <a:pt x="641" y="183"/>
                        <a:pt x="640" y="184"/>
                      </a:cubicBezTo>
                      <a:lnTo>
                        <a:pt x="639" y="213"/>
                      </a:lnTo>
                      <a:cubicBezTo>
                        <a:pt x="639" y="214"/>
                        <a:pt x="639" y="215"/>
                        <a:pt x="639" y="216"/>
                      </a:cubicBezTo>
                      <a:lnTo>
                        <a:pt x="636" y="228"/>
                      </a:lnTo>
                      <a:cubicBezTo>
                        <a:pt x="636" y="230"/>
                        <a:pt x="635" y="231"/>
                        <a:pt x="634" y="233"/>
                      </a:cubicBezTo>
                      <a:lnTo>
                        <a:pt x="627" y="245"/>
                      </a:lnTo>
                      <a:cubicBezTo>
                        <a:pt x="626" y="247"/>
                        <a:pt x="624" y="248"/>
                        <a:pt x="622" y="250"/>
                      </a:cubicBezTo>
                      <a:lnTo>
                        <a:pt x="610" y="258"/>
                      </a:lnTo>
                      <a:lnTo>
                        <a:pt x="614" y="254"/>
                      </a:lnTo>
                      <a:lnTo>
                        <a:pt x="605" y="266"/>
                      </a:lnTo>
                      <a:lnTo>
                        <a:pt x="599" y="277"/>
                      </a:lnTo>
                      <a:lnTo>
                        <a:pt x="601" y="274"/>
                      </a:lnTo>
                      <a:lnTo>
                        <a:pt x="598" y="283"/>
                      </a:lnTo>
                      <a:lnTo>
                        <a:pt x="597" y="285"/>
                      </a:lnTo>
                      <a:cubicBezTo>
                        <a:pt x="596" y="287"/>
                        <a:pt x="596" y="289"/>
                        <a:pt x="594" y="291"/>
                      </a:cubicBezTo>
                      <a:lnTo>
                        <a:pt x="591" y="295"/>
                      </a:lnTo>
                      <a:lnTo>
                        <a:pt x="587" y="302"/>
                      </a:lnTo>
                      <a:lnTo>
                        <a:pt x="589" y="297"/>
                      </a:lnTo>
                      <a:lnTo>
                        <a:pt x="586" y="309"/>
                      </a:lnTo>
                      <a:cubicBezTo>
                        <a:pt x="584" y="316"/>
                        <a:pt x="578" y="321"/>
                        <a:pt x="570" y="321"/>
                      </a:cubicBezTo>
                      <a:lnTo>
                        <a:pt x="569" y="321"/>
                      </a:lnTo>
                      <a:lnTo>
                        <a:pt x="567" y="321"/>
                      </a:lnTo>
                      <a:lnTo>
                        <a:pt x="579" y="317"/>
                      </a:lnTo>
                      <a:lnTo>
                        <a:pt x="575" y="321"/>
                      </a:lnTo>
                      <a:lnTo>
                        <a:pt x="576" y="319"/>
                      </a:lnTo>
                      <a:lnTo>
                        <a:pt x="570" y="327"/>
                      </a:lnTo>
                      <a:lnTo>
                        <a:pt x="573" y="323"/>
                      </a:lnTo>
                      <a:lnTo>
                        <a:pt x="569" y="335"/>
                      </a:lnTo>
                      <a:cubicBezTo>
                        <a:pt x="568" y="336"/>
                        <a:pt x="568" y="337"/>
                        <a:pt x="567" y="338"/>
                      </a:cubicBezTo>
                      <a:lnTo>
                        <a:pt x="564" y="343"/>
                      </a:lnTo>
                      <a:lnTo>
                        <a:pt x="557" y="354"/>
                      </a:lnTo>
                      <a:lnTo>
                        <a:pt x="549" y="367"/>
                      </a:lnTo>
                      <a:lnTo>
                        <a:pt x="544" y="375"/>
                      </a:lnTo>
                      <a:lnTo>
                        <a:pt x="536" y="387"/>
                      </a:lnTo>
                      <a:lnTo>
                        <a:pt x="538" y="384"/>
                      </a:lnTo>
                      <a:lnTo>
                        <a:pt x="535" y="393"/>
                      </a:lnTo>
                      <a:cubicBezTo>
                        <a:pt x="534" y="393"/>
                        <a:pt x="534" y="394"/>
                        <a:pt x="534" y="395"/>
                      </a:cubicBezTo>
                      <a:lnTo>
                        <a:pt x="532" y="399"/>
                      </a:lnTo>
                      <a:cubicBezTo>
                        <a:pt x="531" y="400"/>
                        <a:pt x="530" y="402"/>
                        <a:pt x="529" y="403"/>
                      </a:cubicBezTo>
                      <a:lnTo>
                        <a:pt x="526" y="406"/>
                      </a:lnTo>
                      <a:lnTo>
                        <a:pt x="518" y="414"/>
                      </a:lnTo>
                      <a:lnTo>
                        <a:pt x="522" y="406"/>
                      </a:lnTo>
                      <a:lnTo>
                        <a:pt x="519" y="419"/>
                      </a:lnTo>
                      <a:cubicBezTo>
                        <a:pt x="519" y="420"/>
                        <a:pt x="519" y="421"/>
                        <a:pt x="518" y="422"/>
                      </a:cubicBezTo>
                      <a:lnTo>
                        <a:pt x="513" y="434"/>
                      </a:lnTo>
                      <a:cubicBezTo>
                        <a:pt x="513" y="435"/>
                        <a:pt x="512" y="435"/>
                        <a:pt x="512" y="436"/>
                      </a:cubicBezTo>
                      <a:lnTo>
                        <a:pt x="504" y="448"/>
                      </a:lnTo>
                      <a:lnTo>
                        <a:pt x="505" y="446"/>
                      </a:lnTo>
                      <a:lnTo>
                        <a:pt x="501" y="455"/>
                      </a:lnTo>
                      <a:lnTo>
                        <a:pt x="502" y="452"/>
                      </a:lnTo>
                      <a:lnTo>
                        <a:pt x="501" y="456"/>
                      </a:lnTo>
                      <a:lnTo>
                        <a:pt x="478" y="438"/>
                      </a:lnTo>
                      <a:lnTo>
                        <a:pt x="480" y="437"/>
                      </a:lnTo>
                      <a:lnTo>
                        <a:pt x="471" y="451"/>
                      </a:lnTo>
                      <a:lnTo>
                        <a:pt x="471" y="450"/>
                      </a:lnTo>
                      <a:lnTo>
                        <a:pt x="500" y="460"/>
                      </a:lnTo>
                      <a:lnTo>
                        <a:pt x="497" y="464"/>
                      </a:lnTo>
                      <a:lnTo>
                        <a:pt x="492" y="472"/>
                      </a:lnTo>
                      <a:lnTo>
                        <a:pt x="494" y="466"/>
                      </a:lnTo>
                      <a:lnTo>
                        <a:pt x="490" y="491"/>
                      </a:lnTo>
                      <a:close/>
                      <a:moveTo>
                        <a:pt x="463" y="461"/>
                      </a:moveTo>
                      <a:cubicBezTo>
                        <a:pt x="463" y="459"/>
                        <a:pt x="464" y="457"/>
                        <a:pt x="465" y="455"/>
                      </a:cubicBezTo>
                      <a:lnTo>
                        <a:pt x="472" y="445"/>
                      </a:lnTo>
                      <a:lnTo>
                        <a:pt x="475" y="441"/>
                      </a:lnTo>
                      <a:cubicBezTo>
                        <a:pt x="479" y="435"/>
                        <a:pt x="486" y="433"/>
                        <a:pt x="493" y="435"/>
                      </a:cubicBezTo>
                      <a:cubicBezTo>
                        <a:pt x="499" y="437"/>
                        <a:pt x="503" y="444"/>
                        <a:pt x="503" y="450"/>
                      </a:cubicBezTo>
                      <a:lnTo>
                        <a:pt x="503" y="451"/>
                      </a:lnTo>
                      <a:cubicBezTo>
                        <a:pt x="503" y="458"/>
                        <a:pt x="500" y="463"/>
                        <a:pt x="495" y="466"/>
                      </a:cubicBezTo>
                      <a:lnTo>
                        <a:pt x="493" y="467"/>
                      </a:lnTo>
                      <a:cubicBezTo>
                        <a:pt x="487" y="470"/>
                        <a:pt x="480" y="469"/>
                        <a:pt x="475" y="465"/>
                      </a:cubicBezTo>
                      <a:cubicBezTo>
                        <a:pt x="471" y="461"/>
                        <a:pt x="468" y="455"/>
                        <a:pt x="470" y="449"/>
                      </a:cubicBezTo>
                      <a:lnTo>
                        <a:pt x="471" y="445"/>
                      </a:lnTo>
                      <a:cubicBezTo>
                        <a:pt x="471" y="444"/>
                        <a:pt x="471" y="443"/>
                        <a:pt x="472" y="442"/>
                      </a:cubicBezTo>
                      <a:lnTo>
                        <a:pt x="476" y="433"/>
                      </a:lnTo>
                      <a:cubicBezTo>
                        <a:pt x="476" y="432"/>
                        <a:pt x="477" y="431"/>
                        <a:pt x="477" y="431"/>
                      </a:cubicBezTo>
                      <a:lnTo>
                        <a:pt x="485" y="419"/>
                      </a:lnTo>
                      <a:lnTo>
                        <a:pt x="484" y="421"/>
                      </a:lnTo>
                      <a:lnTo>
                        <a:pt x="489" y="409"/>
                      </a:lnTo>
                      <a:lnTo>
                        <a:pt x="488" y="412"/>
                      </a:lnTo>
                      <a:lnTo>
                        <a:pt x="491" y="399"/>
                      </a:lnTo>
                      <a:cubicBezTo>
                        <a:pt x="492" y="396"/>
                        <a:pt x="493" y="393"/>
                        <a:pt x="495" y="391"/>
                      </a:cubicBezTo>
                      <a:lnTo>
                        <a:pt x="503" y="383"/>
                      </a:lnTo>
                      <a:lnTo>
                        <a:pt x="506" y="380"/>
                      </a:lnTo>
                      <a:lnTo>
                        <a:pt x="503" y="384"/>
                      </a:lnTo>
                      <a:lnTo>
                        <a:pt x="505" y="380"/>
                      </a:lnTo>
                      <a:lnTo>
                        <a:pt x="504" y="382"/>
                      </a:lnTo>
                      <a:lnTo>
                        <a:pt x="507" y="373"/>
                      </a:lnTo>
                      <a:cubicBezTo>
                        <a:pt x="508" y="372"/>
                        <a:pt x="508" y="371"/>
                        <a:pt x="509" y="370"/>
                      </a:cubicBezTo>
                      <a:lnTo>
                        <a:pt x="517" y="358"/>
                      </a:lnTo>
                      <a:lnTo>
                        <a:pt x="522" y="350"/>
                      </a:lnTo>
                      <a:lnTo>
                        <a:pt x="530" y="337"/>
                      </a:lnTo>
                      <a:lnTo>
                        <a:pt x="537" y="326"/>
                      </a:lnTo>
                      <a:lnTo>
                        <a:pt x="540" y="321"/>
                      </a:lnTo>
                      <a:lnTo>
                        <a:pt x="538" y="324"/>
                      </a:lnTo>
                      <a:lnTo>
                        <a:pt x="542" y="312"/>
                      </a:lnTo>
                      <a:cubicBezTo>
                        <a:pt x="543" y="311"/>
                        <a:pt x="544" y="309"/>
                        <a:pt x="545" y="308"/>
                      </a:cubicBezTo>
                      <a:lnTo>
                        <a:pt x="551" y="300"/>
                      </a:lnTo>
                      <a:cubicBezTo>
                        <a:pt x="551" y="299"/>
                        <a:pt x="552" y="299"/>
                        <a:pt x="552" y="298"/>
                      </a:cubicBezTo>
                      <a:lnTo>
                        <a:pt x="556" y="294"/>
                      </a:lnTo>
                      <a:cubicBezTo>
                        <a:pt x="559" y="291"/>
                        <a:pt x="563" y="289"/>
                        <a:pt x="567" y="289"/>
                      </a:cubicBezTo>
                      <a:lnTo>
                        <a:pt x="569" y="289"/>
                      </a:lnTo>
                      <a:lnTo>
                        <a:pt x="570" y="289"/>
                      </a:lnTo>
                      <a:lnTo>
                        <a:pt x="555" y="302"/>
                      </a:lnTo>
                      <a:lnTo>
                        <a:pt x="558" y="290"/>
                      </a:lnTo>
                      <a:cubicBezTo>
                        <a:pt x="558" y="288"/>
                        <a:pt x="559" y="286"/>
                        <a:pt x="560" y="285"/>
                      </a:cubicBezTo>
                      <a:lnTo>
                        <a:pt x="566" y="276"/>
                      </a:lnTo>
                      <a:lnTo>
                        <a:pt x="569" y="272"/>
                      </a:lnTo>
                      <a:lnTo>
                        <a:pt x="566" y="278"/>
                      </a:lnTo>
                      <a:lnTo>
                        <a:pt x="567" y="272"/>
                      </a:lnTo>
                      <a:lnTo>
                        <a:pt x="570" y="263"/>
                      </a:lnTo>
                      <a:cubicBezTo>
                        <a:pt x="571" y="262"/>
                        <a:pt x="571" y="261"/>
                        <a:pt x="572" y="260"/>
                      </a:cubicBezTo>
                      <a:lnTo>
                        <a:pt x="580" y="247"/>
                      </a:lnTo>
                      <a:lnTo>
                        <a:pt x="589" y="235"/>
                      </a:lnTo>
                      <a:cubicBezTo>
                        <a:pt x="590" y="233"/>
                        <a:pt x="591" y="232"/>
                        <a:pt x="593" y="231"/>
                      </a:cubicBezTo>
                      <a:lnTo>
                        <a:pt x="605" y="223"/>
                      </a:lnTo>
                      <a:lnTo>
                        <a:pt x="600" y="228"/>
                      </a:lnTo>
                      <a:lnTo>
                        <a:pt x="607" y="216"/>
                      </a:lnTo>
                      <a:lnTo>
                        <a:pt x="605" y="221"/>
                      </a:lnTo>
                      <a:lnTo>
                        <a:pt x="608" y="209"/>
                      </a:lnTo>
                      <a:lnTo>
                        <a:pt x="607" y="212"/>
                      </a:lnTo>
                      <a:lnTo>
                        <a:pt x="608" y="183"/>
                      </a:lnTo>
                      <a:lnTo>
                        <a:pt x="609" y="187"/>
                      </a:lnTo>
                      <a:lnTo>
                        <a:pt x="607" y="180"/>
                      </a:lnTo>
                      <a:lnTo>
                        <a:pt x="606" y="177"/>
                      </a:lnTo>
                      <a:lnTo>
                        <a:pt x="621" y="187"/>
                      </a:lnTo>
                      <a:lnTo>
                        <a:pt x="620" y="187"/>
                      </a:lnTo>
                      <a:cubicBezTo>
                        <a:pt x="616" y="187"/>
                        <a:pt x="612" y="186"/>
                        <a:pt x="609" y="183"/>
                      </a:cubicBezTo>
                      <a:lnTo>
                        <a:pt x="606" y="180"/>
                      </a:lnTo>
                      <a:cubicBezTo>
                        <a:pt x="605" y="178"/>
                        <a:pt x="604" y="177"/>
                        <a:pt x="603" y="175"/>
                      </a:cubicBezTo>
                      <a:lnTo>
                        <a:pt x="598" y="165"/>
                      </a:lnTo>
                      <a:lnTo>
                        <a:pt x="594" y="153"/>
                      </a:lnTo>
                      <a:lnTo>
                        <a:pt x="600" y="161"/>
                      </a:lnTo>
                      <a:lnTo>
                        <a:pt x="590" y="154"/>
                      </a:lnTo>
                      <a:lnTo>
                        <a:pt x="613" y="149"/>
                      </a:lnTo>
                      <a:lnTo>
                        <a:pt x="611" y="152"/>
                      </a:lnTo>
                      <a:cubicBezTo>
                        <a:pt x="607" y="158"/>
                        <a:pt x="601" y="160"/>
                        <a:pt x="595" y="159"/>
                      </a:cubicBezTo>
                      <a:cubicBezTo>
                        <a:pt x="588" y="158"/>
                        <a:pt x="583" y="153"/>
                        <a:pt x="582" y="147"/>
                      </a:cubicBezTo>
                      <a:lnTo>
                        <a:pt x="581" y="145"/>
                      </a:lnTo>
                      <a:lnTo>
                        <a:pt x="578" y="136"/>
                      </a:lnTo>
                      <a:lnTo>
                        <a:pt x="588" y="146"/>
                      </a:lnTo>
                      <a:lnTo>
                        <a:pt x="576" y="142"/>
                      </a:lnTo>
                      <a:lnTo>
                        <a:pt x="564" y="137"/>
                      </a:lnTo>
                      <a:lnTo>
                        <a:pt x="556" y="135"/>
                      </a:lnTo>
                      <a:lnTo>
                        <a:pt x="545" y="131"/>
                      </a:lnTo>
                      <a:lnTo>
                        <a:pt x="534" y="127"/>
                      </a:lnTo>
                      <a:lnTo>
                        <a:pt x="529" y="125"/>
                      </a:lnTo>
                      <a:cubicBezTo>
                        <a:pt x="527" y="125"/>
                        <a:pt x="527" y="124"/>
                        <a:pt x="526" y="124"/>
                      </a:cubicBezTo>
                      <a:lnTo>
                        <a:pt x="514" y="116"/>
                      </a:lnTo>
                      <a:lnTo>
                        <a:pt x="517" y="118"/>
                      </a:lnTo>
                      <a:lnTo>
                        <a:pt x="505" y="114"/>
                      </a:lnTo>
                      <a:lnTo>
                        <a:pt x="483" y="106"/>
                      </a:lnTo>
                      <a:lnTo>
                        <a:pt x="465" y="101"/>
                      </a:lnTo>
                      <a:lnTo>
                        <a:pt x="443" y="93"/>
                      </a:lnTo>
                      <a:lnTo>
                        <a:pt x="428" y="89"/>
                      </a:lnTo>
                      <a:lnTo>
                        <a:pt x="422" y="87"/>
                      </a:lnTo>
                      <a:lnTo>
                        <a:pt x="439" y="60"/>
                      </a:lnTo>
                      <a:lnTo>
                        <a:pt x="441" y="62"/>
                      </a:lnTo>
                      <a:lnTo>
                        <a:pt x="433" y="58"/>
                      </a:lnTo>
                      <a:lnTo>
                        <a:pt x="437" y="59"/>
                      </a:lnTo>
                      <a:lnTo>
                        <a:pt x="428" y="90"/>
                      </a:lnTo>
                      <a:lnTo>
                        <a:pt x="425" y="89"/>
                      </a:lnTo>
                      <a:lnTo>
                        <a:pt x="414" y="85"/>
                      </a:lnTo>
                      <a:lnTo>
                        <a:pt x="380" y="73"/>
                      </a:lnTo>
                      <a:lnTo>
                        <a:pt x="340" y="61"/>
                      </a:lnTo>
                      <a:lnTo>
                        <a:pt x="342" y="61"/>
                      </a:lnTo>
                      <a:lnTo>
                        <a:pt x="326" y="59"/>
                      </a:lnTo>
                      <a:lnTo>
                        <a:pt x="309" y="56"/>
                      </a:lnTo>
                      <a:lnTo>
                        <a:pt x="290" y="54"/>
                      </a:lnTo>
                      <a:lnTo>
                        <a:pt x="277" y="53"/>
                      </a:lnTo>
                      <a:lnTo>
                        <a:pt x="202" y="49"/>
                      </a:lnTo>
                      <a:cubicBezTo>
                        <a:pt x="201" y="49"/>
                        <a:pt x="200" y="49"/>
                        <a:pt x="199" y="49"/>
                      </a:cubicBezTo>
                      <a:lnTo>
                        <a:pt x="179" y="45"/>
                      </a:lnTo>
                      <a:cubicBezTo>
                        <a:pt x="178" y="45"/>
                        <a:pt x="177" y="45"/>
                        <a:pt x="176" y="44"/>
                      </a:cubicBezTo>
                      <a:lnTo>
                        <a:pt x="165" y="39"/>
                      </a:lnTo>
                      <a:lnTo>
                        <a:pt x="168" y="40"/>
                      </a:lnTo>
                      <a:lnTo>
                        <a:pt x="156" y="37"/>
                      </a:lnTo>
                      <a:lnTo>
                        <a:pt x="158" y="37"/>
                      </a:lnTo>
                      <a:lnTo>
                        <a:pt x="116" y="34"/>
                      </a:lnTo>
                      <a:lnTo>
                        <a:pt x="72" y="32"/>
                      </a:lnTo>
                      <a:lnTo>
                        <a:pt x="78" y="32"/>
                      </a:lnTo>
                      <a:lnTo>
                        <a:pt x="75" y="33"/>
                      </a:lnTo>
                      <a:lnTo>
                        <a:pt x="69" y="34"/>
                      </a:lnTo>
                      <a:lnTo>
                        <a:pt x="54" y="40"/>
                      </a:lnTo>
                      <a:lnTo>
                        <a:pt x="62" y="34"/>
                      </a:lnTo>
                      <a:lnTo>
                        <a:pt x="54" y="46"/>
                      </a:lnTo>
                      <a:lnTo>
                        <a:pt x="56" y="43"/>
                      </a:lnTo>
                      <a:lnTo>
                        <a:pt x="54" y="47"/>
                      </a:lnTo>
                      <a:lnTo>
                        <a:pt x="52" y="57"/>
                      </a:lnTo>
                      <a:lnTo>
                        <a:pt x="49" y="64"/>
                      </a:lnTo>
                      <a:lnTo>
                        <a:pt x="48" y="69"/>
                      </a:lnTo>
                      <a:lnTo>
                        <a:pt x="48" y="66"/>
                      </a:lnTo>
                      <a:lnTo>
                        <a:pt x="44" y="140"/>
                      </a:lnTo>
                      <a:lnTo>
                        <a:pt x="40" y="201"/>
                      </a:lnTo>
                      <a:lnTo>
                        <a:pt x="40" y="197"/>
                      </a:lnTo>
                      <a:lnTo>
                        <a:pt x="44" y="219"/>
                      </a:lnTo>
                      <a:lnTo>
                        <a:pt x="47" y="238"/>
                      </a:lnTo>
                      <a:lnTo>
                        <a:pt x="48" y="257"/>
                      </a:lnTo>
                      <a:lnTo>
                        <a:pt x="48" y="289"/>
                      </a:lnTo>
                      <a:cubicBezTo>
                        <a:pt x="48" y="290"/>
                        <a:pt x="48" y="291"/>
                        <a:pt x="48" y="292"/>
                      </a:cubicBezTo>
                      <a:lnTo>
                        <a:pt x="44" y="316"/>
                      </a:lnTo>
                      <a:cubicBezTo>
                        <a:pt x="44" y="317"/>
                        <a:pt x="44" y="318"/>
                        <a:pt x="44" y="319"/>
                      </a:cubicBezTo>
                      <a:lnTo>
                        <a:pt x="41" y="328"/>
                      </a:lnTo>
                      <a:lnTo>
                        <a:pt x="36" y="343"/>
                      </a:lnTo>
                      <a:lnTo>
                        <a:pt x="36" y="340"/>
                      </a:lnTo>
                      <a:lnTo>
                        <a:pt x="32" y="369"/>
                      </a:lnTo>
                      <a:lnTo>
                        <a:pt x="32" y="362"/>
                      </a:lnTo>
                      <a:lnTo>
                        <a:pt x="38" y="384"/>
                      </a:lnTo>
                      <a:lnTo>
                        <a:pt x="40" y="394"/>
                      </a:lnTo>
                      <a:lnTo>
                        <a:pt x="43" y="402"/>
                      </a:lnTo>
                      <a:lnTo>
                        <a:pt x="37" y="394"/>
                      </a:lnTo>
                      <a:lnTo>
                        <a:pt x="49" y="402"/>
                      </a:lnTo>
                      <a:lnTo>
                        <a:pt x="44" y="400"/>
                      </a:lnTo>
                      <a:lnTo>
                        <a:pt x="58" y="403"/>
                      </a:lnTo>
                      <a:lnTo>
                        <a:pt x="63" y="405"/>
                      </a:lnTo>
                      <a:lnTo>
                        <a:pt x="71" y="407"/>
                      </a:lnTo>
                      <a:lnTo>
                        <a:pt x="86" y="412"/>
                      </a:lnTo>
                      <a:lnTo>
                        <a:pt x="82" y="412"/>
                      </a:lnTo>
                      <a:lnTo>
                        <a:pt x="96" y="413"/>
                      </a:lnTo>
                      <a:lnTo>
                        <a:pt x="115" y="416"/>
                      </a:lnTo>
                      <a:lnTo>
                        <a:pt x="136" y="418"/>
                      </a:lnTo>
                      <a:lnTo>
                        <a:pt x="150" y="420"/>
                      </a:lnTo>
                      <a:lnTo>
                        <a:pt x="161" y="422"/>
                      </a:lnTo>
                      <a:cubicBezTo>
                        <a:pt x="163" y="422"/>
                        <a:pt x="164" y="422"/>
                        <a:pt x="166" y="423"/>
                      </a:cubicBezTo>
                      <a:lnTo>
                        <a:pt x="170" y="425"/>
                      </a:lnTo>
                      <a:lnTo>
                        <a:pt x="168" y="424"/>
                      </a:lnTo>
                      <a:lnTo>
                        <a:pt x="171" y="425"/>
                      </a:lnTo>
                      <a:lnTo>
                        <a:pt x="178" y="428"/>
                      </a:lnTo>
                      <a:lnTo>
                        <a:pt x="193" y="431"/>
                      </a:lnTo>
                      <a:lnTo>
                        <a:pt x="199" y="433"/>
                      </a:lnTo>
                      <a:lnTo>
                        <a:pt x="182" y="437"/>
                      </a:lnTo>
                      <a:lnTo>
                        <a:pt x="183" y="436"/>
                      </a:lnTo>
                      <a:cubicBezTo>
                        <a:pt x="188" y="431"/>
                        <a:pt x="195" y="430"/>
                        <a:pt x="202" y="433"/>
                      </a:cubicBezTo>
                      <a:lnTo>
                        <a:pt x="204" y="434"/>
                      </a:lnTo>
                      <a:lnTo>
                        <a:pt x="201" y="433"/>
                      </a:lnTo>
                      <a:lnTo>
                        <a:pt x="209" y="435"/>
                      </a:lnTo>
                      <a:lnTo>
                        <a:pt x="224" y="440"/>
                      </a:lnTo>
                      <a:lnTo>
                        <a:pt x="220" y="440"/>
                      </a:lnTo>
                      <a:lnTo>
                        <a:pt x="291" y="448"/>
                      </a:lnTo>
                      <a:cubicBezTo>
                        <a:pt x="293" y="448"/>
                        <a:pt x="294" y="448"/>
                        <a:pt x="295" y="448"/>
                      </a:cubicBezTo>
                      <a:lnTo>
                        <a:pt x="318" y="457"/>
                      </a:lnTo>
                      <a:lnTo>
                        <a:pt x="338" y="462"/>
                      </a:lnTo>
                      <a:lnTo>
                        <a:pt x="358" y="469"/>
                      </a:lnTo>
                      <a:cubicBezTo>
                        <a:pt x="359" y="470"/>
                        <a:pt x="360" y="470"/>
                        <a:pt x="361" y="471"/>
                      </a:cubicBezTo>
                      <a:lnTo>
                        <a:pt x="373" y="479"/>
                      </a:lnTo>
                      <a:lnTo>
                        <a:pt x="369" y="477"/>
                      </a:lnTo>
                      <a:lnTo>
                        <a:pt x="382" y="481"/>
                      </a:lnTo>
                      <a:cubicBezTo>
                        <a:pt x="384" y="482"/>
                        <a:pt x="385" y="482"/>
                        <a:pt x="387" y="484"/>
                      </a:cubicBezTo>
                      <a:lnTo>
                        <a:pt x="398" y="492"/>
                      </a:lnTo>
                      <a:cubicBezTo>
                        <a:pt x="400" y="493"/>
                        <a:pt x="401" y="494"/>
                        <a:pt x="402" y="496"/>
                      </a:cubicBezTo>
                      <a:lnTo>
                        <a:pt x="409" y="508"/>
                      </a:lnTo>
                      <a:lnTo>
                        <a:pt x="404" y="503"/>
                      </a:lnTo>
                      <a:lnTo>
                        <a:pt x="416" y="511"/>
                      </a:lnTo>
                      <a:lnTo>
                        <a:pt x="413" y="509"/>
                      </a:lnTo>
                      <a:lnTo>
                        <a:pt x="425" y="513"/>
                      </a:lnTo>
                      <a:lnTo>
                        <a:pt x="411" y="515"/>
                      </a:lnTo>
                      <a:lnTo>
                        <a:pt x="423" y="507"/>
                      </a:lnTo>
                      <a:cubicBezTo>
                        <a:pt x="424" y="506"/>
                        <a:pt x="425" y="506"/>
                        <a:pt x="426" y="505"/>
                      </a:cubicBezTo>
                      <a:lnTo>
                        <a:pt x="438" y="501"/>
                      </a:lnTo>
                      <a:lnTo>
                        <a:pt x="432" y="505"/>
                      </a:lnTo>
                      <a:lnTo>
                        <a:pt x="445" y="492"/>
                      </a:lnTo>
                      <a:lnTo>
                        <a:pt x="464" y="476"/>
                      </a:lnTo>
                      <a:lnTo>
                        <a:pt x="459" y="486"/>
                      </a:lnTo>
                      <a:lnTo>
                        <a:pt x="463" y="461"/>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Freeform 13"/>
                <p:cNvSpPr>
                  <a:spLocks noEditPoints="1"/>
                </p:cNvSpPr>
                <p:nvPr/>
              </p:nvSpPr>
              <p:spPr bwMode="auto">
                <a:xfrm>
                  <a:off x="7245350" y="5559425"/>
                  <a:ext cx="87312" cy="76200"/>
                </a:xfrm>
                <a:custGeom>
                  <a:avLst/>
                  <a:gdLst/>
                  <a:ahLst/>
                  <a:cxnLst>
                    <a:cxn ang="0">
                      <a:pos x="593" y="318"/>
                    </a:cxn>
                    <a:cxn ang="0">
                      <a:pos x="594" y="56"/>
                    </a:cxn>
                    <a:cxn ang="0">
                      <a:pos x="559" y="36"/>
                    </a:cxn>
                    <a:cxn ang="0">
                      <a:pos x="441" y="44"/>
                    </a:cxn>
                    <a:cxn ang="0">
                      <a:pos x="343" y="60"/>
                    </a:cxn>
                    <a:cxn ang="0">
                      <a:pos x="275" y="80"/>
                    </a:cxn>
                    <a:cxn ang="0">
                      <a:pos x="224" y="97"/>
                    </a:cxn>
                    <a:cxn ang="0">
                      <a:pos x="152" y="125"/>
                    </a:cxn>
                    <a:cxn ang="0">
                      <a:pos x="98" y="147"/>
                    </a:cxn>
                    <a:cxn ang="0">
                      <a:pos x="67" y="132"/>
                    </a:cxn>
                    <a:cxn ang="0">
                      <a:pos x="52" y="171"/>
                    </a:cxn>
                    <a:cxn ang="0">
                      <a:pos x="57" y="166"/>
                    </a:cxn>
                    <a:cxn ang="0">
                      <a:pos x="37" y="197"/>
                    </a:cxn>
                    <a:cxn ang="0">
                      <a:pos x="44" y="263"/>
                    </a:cxn>
                    <a:cxn ang="0">
                      <a:pos x="77" y="319"/>
                    </a:cxn>
                    <a:cxn ang="0">
                      <a:pos x="75" y="351"/>
                    </a:cxn>
                    <a:cxn ang="0">
                      <a:pos x="110" y="378"/>
                    </a:cxn>
                    <a:cxn ang="0">
                      <a:pos x="162" y="459"/>
                    </a:cxn>
                    <a:cxn ang="0">
                      <a:pos x="210" y="529"/>
                    </a:cxn>
                    <a:cxn ang="0">
                      <a:pos x="294" y="540"/>
                    </a:cxn>
                    <a:cxn ang="0">
                      <a:pos x="298" y="507"/>
                    </a:cxn>
                    <a:cxn ang="0">
                      <a:pos x="332" y="490"/>
                    </a:cxn>
                    <a:cxn ang="0">
                      <a:pos x="355" y="478"/>
                    </a:cxn>
                    <a:cxn ang="0">
                      <a:pos x="406" y="461"/>
                    </a:cxn>
                    <a:cxn ang="0">
                      <a:pos x="540" y="415"/>
                    </a:cxn>
                    <a:cxn ang="0">
                      <a:pos x="597" y="405"/>
                    </a:cxn>
                    <a:cxn ang="0">
                      <a:pos x="634" y="398"/>
                    </a:cxn>
                    <a:cxn ang="0">
                      <a:pos x="613" y="373"/>
                    </a:cxn>
                    <a:cxn ang="0">
                      <a:pos x="628" y="416"/>
                    </a:cxn>
                    <a:cxn ang="0">
                      <a:pos x="547" y="446"/>
                    </a:cxn>
                    <a:cxn ang="0">
                      <a:pos x="423" y="488"/>
                    </a:cxn>
                    <a:cxn ang="0">
                      <a:pos x="372" y="505"/>
                    </a:cxn>
                    <a:cxn ang="0">
                      <a:pos x="351" y="515"/>
                    </a:cxn>
                    <a:cxn ang="0">
                      <a:pos x="311" y="536"/>
                    </a:cxn>
                    <a:cxn ang="0">
                      <a:pos x="293" y="508"/>
                    </a:cxn>
                    <a:cxn ang="0">
                      <a:pos x="256" y="557"/>
                    </a:cxn>
                    <a:cxn ang="0">
                      <a:pos x="170" y="527"/>
                    </a:cxn>
                    <a:cxn ang="0">
                      <a:pos x="117" y="443"/>
                    </a:cxn>
                    <a:cxn ang="0">
                      <a:pos x="74" y="372"/>
                    </a:cxn>
                    <a:cxn ang="0">
                      <a:pos x="69" y="361"/>
                    </a:cxn>
                    <a:cxn ang="0">
                      <a:pos x="32" y="302"/>
                    </a:cxn>
                    <a:cxn ang="0">
                      <a:pos x="1" y="200"/>
                    </a:cxn>
                    <a:cxn ang="0">
                      <a:pos x="25" y="149"/>
                    </a:cxn>
                    <a:cxn ang="0">
                      <a:pos x="37" y="142"/>
                    </a:cxn>
                    <a:cxn ang="0">
                      <a:pos x="97" y="145"/>
                    </a:cxn>
                    <a:cxn ang="0">
                      <a:pos x="89" y="116"/>
                    </a:cxn>
                    <a:cxn ang="0">
                      <a:pos x="133" y="98"/>
                    </a:cxn>
                    <a:cxn ang="0">
                      <a:pos x="207" y="70"/>
                    </a:cxn>
                    <a:cxn ang="0">
                      <a:pos x="258" y="53"/>
                    </a:cxn>
                    <a:cxn ang="0">
                      <a:pos x="340" y="29"/>
                    </a:cxn>
                    <a:cxn ang="0">
                      <a:pos x="441" y="12"/>
                    </a:cxn>
                    <a:cxn ang="0">
                      <a:pos x="568" y="5"/>
                    </a:cxn>
                    <a:cxn ang="0">
                      <a:pos x="623" y="41"/>
                    </a:cxn>
                    <a:cxn ang="0">
                      <a:pos x="624" y="315"/>
                    </a:cxn>
                  </a:cxnLst>
                  <a:rect l="0" t="0" r="r" b="b"/>
                  <a:pathLst>
                    <a:path w="640" h="561">
                      <a:moveTo>
                        <a:pt x="624" y="406"/>
                      </a:moveTo>
                      <a:cubicBezTo>
                        <a:pt x="619" y="408"/>
                        <a:pt x="614" y="408"/>
                        <a:pt x="610" y="406"/>
                      </a:cubicBezTo>
                      <a:cubicBezTo>
                        <a:pt x="605" y="404"/>
                        <a:pt x="602" y="400"/>
                        <a:pt x="601" y="395"/>
                      </a:cubicBezTo>
                      <a:lnTo>
                        <a:pt x="599" y="387"/>
                      </a:lnTo>
                      <a:lnTo>
                        <a:pt x="597" y="374"/>
                      </a:lnTo>
                      <a:lnTo>
                        <a:pt x="595" y="341"/>
                      </a:lnTo>
                      <a:lnTo>
                        <a:pt x="593" y="318"/>
                      </a:lnTo>
                      <a:lnTo>
                        <a:pt x="592" y="278"/>
                      </a:lnTo>
                      <a:lnTo>
                        <a:pt x="593" y="239"/>
                      </a:lnTo>
                      <a:lnTo>
                        <a:pt x="596" y="213"/>
                      </a:lnTo>
                      <a:lnTo>
                        <a:pt x="596" y="182"/>
                      </a:lnTo>
                      <a:lnTo>
                        <a:pt x="595" y="116"/>
                      </a:lnTo>
                      <a:lnTo>
                        <a:pt x="592" y="49"/>
                      </a:lnTo>
                      <a:lnTo>
                        <a:pt x="594" y="56"/>
                      </a:lnTo>
                      <a:lnTo>
                        <a:pt x="591" y="50"/>
                      </a:lnTo>
                      <a:lnTo>
                        <a:pt x="593" y="53"/>
                      </a:lnTo>
                      <a:lnTo>
                        <a:pt x="588" y="47"/>
                      </a:lnTo>
                      <a:lnTo>
                        <a:pt x="593" y="50"/>
                      </a:lnTo>
                      <a:lnTo>
                        <a:pt x="575" y="40"/>
                      </a:lnTo>
                      <a:lnTo>
                        <a:pt x="578" y="42"/>
                      </a:lnTo>
                      <a:lnTo>
                        <a:pt x="559" y="36"/>
                      </a:lnTo>
                      <a:lnTo>
                        <a:pt x="546" y="32"/>
                      </a:lnTo>
                      <a:lnTo>
                        <a:pt x="552" y="32"/>
                      </a:lnTo>
                      <a:lnTo>
                        <a:pt x="467" y="36"/>
                      </a:lnTo>
                      <a:lnTo>
                        <a:pt x="472" y="36"/>
                      </a:lnTo>
                      <a:lnTo>
                        <a:pt x="460" y="40"/>
                      </a:lnTo>
                      <a:lnTo>
                        <a:pt x="446" y="44"/>
                      </a:lnTo>
                      <a:cubicBezTo>
                        <a:pt x="445" y="44"/>
                        <a:pt x="443" y="44"/>
                        <a:pt x="441" y="44"/>
                      </a:cubicBezTo>
                      <a:lnTo>
                        <a:pt x="438" y="44"/>
                      </a:lnTo>
                      <a:lnTo>
                        <a:pt x="442" y="44"/>
                      </a:lnTo>
                      <a:lnTo>
                        <a:pt x="437" y="45"/>
                      </a:lnTo>
                      <a:lnTo>
                        <a:pt x="422" y="48"/>
                      </a:lnTo>
                      <a:lnTo>
                        <a:pt x="410" y="52"/>
                      </a:lnTo>
                      <a:lnTo>
                        <a:pt x="377" y="57"/>
                      </a:lnTo>
                      <a:lnTo>
                        <a:pt x="343" y="60"/>
                      </a:lnTo>
                      <a:lnTo>
                        <a:pt x="319" y="64"/>
                      </a:lnTo>
                      <a:lnTo>
                        <a:pt x="311" y="66"/>
                      </a:lnTo>
                      <a:lnTo>
                        <a:pt x="301" y="70"/>
                      </a:lnTo>
                      <a:lnTo>
                        <a:pt x="287" y="73"/>
                      </a:lnTo>
                      <a:lnTo>
                        <a:pt x="290" y="72"/>
                      </a:lnTo>
                      <a:lnTo>
                        <a:pt x="283" y="75"/>
                      </a:lnTo>
                      <a:lnTo>
                        <a:pt x="275" y="80"/>
                      </a:lnTo>
                      <a:lnTo>
                        <a:pt x="270" y="83"/>
                      </a:lnTo>
                      <a:cubicBezTo>
                        <a:pt x="268" y="84"/>
                        <a:pt x="267" y="84"/>
                        <a:pt x="266" y="85"/>
                      </a:cubicBezTo>
                      <a:lnTo>
                        <a:pt x="259" y="87"/>
                      </a:lnTo>
                      <a:lnTo>
                        <a:pt x="245" y="92"/>
                      </a:lnTo>
                      <a:lnTo>
                        <a:pt x="233" y="96"/>
                      </a:lnTo>
                      <a:lnTo>
                        <a:pt x="219" y="99"/>
                      </a:lnTo>
                      <a:lnTo>
                        <a:pt x="224" y="97"/>
                      </a:lnTo>
                      <a:lnTo>
                        <a:pt x="212" y="105"/>
                      </a:lnTo>
                      <a:cubicBezTo>
                        <a:pt x="211" y="106"/>
                        <a:pt x="210" y="106"/>
                        <a:pt x="209" y="107"/>
                      </a:cubicBezTo>
                      <a:lnTo>
                        <a:pt x="185" y="115"/>
                      </a:lnTo>
                      <a:lnTo>
                        <a:pt x="171" y="119"/>
                      </a:lnTo>
                      <a:lnTo>
                        <a:pt x="160" y="123"/>
                      </a:lnTo>
                      <a:lnTo>
                        <a:pt x="148" y="127"/>
                      </a:lnTo>
                      <a:lnTo>
                        <a:pt x="152" y="125"/>
                      </a:lnTo>
                      <a:lnTo>
                        <a:pt x="142" y="132"/>
                      </a:lnTo>
                      <a:cubicBezTo>
                        <a:pt x="141" y="132"/>
                        <a:pt x="140" y="132"/>
                        <a:pt x="140" y="133"/>
                      </a:cubicBezTo>
                      <a:lnTo>
                        <a:pt x="136" y="135"/>
                      </a:lnTo>
                      <a:cubicBezTo>
                        <a:pt x="135" y="135"/>
                        <a:pt x="134" y="136"/>
                        <a:pt x="133" y="136"/>
                      </a:cubicBezTo>
                      <a:lnTo>
                        <a:pt x="126" y="138"/>
                      </a:lnTo>
                      <a:lnTo>
                        <a:pt x="112" y="143"/>
                      </a:lnTo>
                      <a:lnTo>
                        <a:pt x="98" y="147"/>
                      </a:lnTo>
                      <a:lnTo>
                        <a:pt x="102" y="145"/>
                      </a:lnTo>
                      <a:lnTo>
                        <a:pt x="93" y="151"/>
                      </a:lnTo>
                      <a:lnTo>
                        <a:pt x="90" y="153"/>
                      </a:lnTo>
                      <a:cubicBezTo>
                        <a:pt x="83" y="158"/>
                        <a:pt x="74" y="157"/>
                        <a:pt x="68" y="151"/>
                      </a:cubicBezTo>
                      <a:cubicBezTo>
                        <a:pt x="63" y="145"/>
                        <a:pt x="63" y="135"/>
                        <a:pt x="69" y="129"/>
                      </a:cubicBezTo>
                      <a:lnTo>
                        <a:pt x="70" y="128"/>
                      </a:lnTo>
                      <a:lnTo>
                        <a:pt x="67" y="132"/>
                      </a:lnTo>
                      <a:lnTo>
                        <a:pt x="68" y="130"/>
                      </a:lnTo>
                      <a:lnTo>
                        <a:pt x="90" y="152"/>
                      </a:lnTo>
                      <a:lnTo>
                        <a:pt x="86" y="154"/>
                      </a:lnTo>
                      <a:lnTo>
                        <a:pt x="76" y="158"/>
                      </a:lnTo>
                      <a:lnTo>
                        <a:pt x="66" y="164"/>
                      </a:lnTo>
                      <a:lnTo>
                        <a:pt x="55" y="169"/>
                      </a:lnTo>
                      <a:lnTo>
                        <a:pt x="52" y="171"/>
                      </a:lnTo>
                      <a:cubicBezTo>
                        <a:pt x="45" y="174"/>
                        <a:pt x="38" y="173"/>
                        <a:pt x="33" y="168"/>
                      </a:cubicBezTo>
                      <a:cubicBezTo>
                        <a:pt x="28" y="163"/>
                        <a:pt x="27" y="155"/>
                        <a:pt x="30" y="149"/>
                      </a:cubicBezTo>
                      <a:lnTo>
                        <a:pt x="31" y="147"/>
                      </a:lnTo>
                      <a:cubicBezTo>
                        <a:pt x="33" y="144"/>
                        <a:pt x="35" y="142"/>
                        <a:pt x="38" y="140"/>
                      </a:cubicBezTo>
                      <a:lnTo>
                        <a:pt x="40" y="139"/>
                      </a:lnTo>
                      <a:cubicBezTo>
                        <a:pt x="48" y="135"/>
                        <a:pt x="57" y="138"/>
                        <a:pt x="61" y="145"/>
                      </a:cubicBezTo>
                      <a:cubicBezTo>
                        <a:pt x="65" y="152"/>
                        <a:pt x="64" y="161"/>
                        <a:pt x="57" y="166"/>
                      </a:cubicBezTo>
                      <a:lnTo>
                        <a:pt x="53" y="169"/>
                      </a:lnTo>
                      <a:lnTo>
                        <a:pt x="42" y="176"/>
                      </a:lnTo>
                      <a:lnTo>
                        <a:pt x="49" y="168"/>
                      </a:lnTo>
                      <a:lnTo>
                        <a:pt x="44" y="183"/>
                      </a:lnTo>
                      <a:lnTo>
                        <a:pt x="42" y="189"/>
                      </a:lnTo>
                      <a:cubicBezTo>
                        <a:pt x="41" y="190"/>
                        <a:pt x="41" y="191"/>
                        <a:pt x="40" y="192"/>
                      </a:cubicBezTo>
                      <a:lnTo>
                        <a:pt x="37" y="197"/>
                      </a:lnTo>
                      <a:lnTo>
                        <a:pt x="30" y="208"/>
                      </a:lnTo>
                      <a:lnTo>
                        <a:pt x="32" y="197"/>
                      </a:lnTo>
                      <a:lnTo>
                        <a:pt x="33" y="211"/>
                      </a:lnTo>
                      <a:lnTo>
                        <a:pt x="35" y="231"/>
                      </a:lnTo>
                      <a:lnTo>
                        <a:pt x="38" y="251"/>
                      </a:lnTo>
                      <a:lnTo>
                        <a:pt x="37" y="247"/>
                      </a:lnTo>
                      <a:lnTo>
                        <a:pt x="44" y="263"/>
                      </a:lnTo>
                      <a:lnTo>
                        <a:pt x="43" y="260"/>
                      </a:lnTo>
                      <a:lnTo>
                        <a:pt x="59" y="283"/>
                      </a:lnTo>
                      <a:lnTo>
                        <a:pt x="67" y="296"/>
                      </a:lnTo>
                      <a:cubicBezTo>
                        <a:pt x="67" y="297"/>
                        <a:pt x="68" y="298"/>
                        <a:pt x="69" y="299"/>
                      </a:cubicBezTo>
                      <a:lnTo>
                        <a:pt x="73" y="310"/>
                      </a:lnTo>
                      <a:lnTo>
                        <a:pt x="74" y="312"/>
                      </a:lnTo>
                      <a:lnTo>
                        <a:pt x="77" y="319"/>
                      </a:lnTo>
                      <a:lnTo>
                        <a:pt x="86" y="331"/>
                      </a:lnTo>
                      <a:lnTo>
                        <a:pt x="94" y="342"/>
                      </a:lnTo>
                      <a:cubicBezTo>
                        <a:pt x="95" y="343"/>
                        <a:pt x="96" y="344"/>
                        <a:pt x="96" y="346"/>
                      </a:cubicBezTo>
                      <a:lnTo>
                        <a:pt x="99" y="354"/>
                      </a:lnTo>
                      <a:lnTo>
                        <a:pt x="101" y="360"/>
                      </a:lnTo>
                      <a:lnTo>
                        <a:pt x="74" y="352"/>
                      </a:lnTo>
                      <a:lnTo>
                        <a:pt x="75" y="351"/>
                      </a:lnTo>
                      <a:cubicBezTo>
                        <a:pt x="78" y="348"/>
                        <a:pt x="83" y="346"/>
                        <a:pt x="88" y="347"/>
                      </a:cubicBezTo>
                      <a:cubicBezTo>
                        <a:pt x="92" y="347"/>
                        <a:pt x="96" y="349"/>
                        <a:pt x="99" y="353"/>
                      </a:cubicBezTo>
                      <a:lnTo>
                        <a:pt x="102" y="357"/>
                      </a:lnTo>
                      <a:cubicBezTo>
                        <a:pt x="103" y="358"/>
                        <a:pt x="104" y="359"/>
                        <a:pt x="104" y="360"/>
                      </a:cubicBezTo>
                      <a:lnTo>
                        <a:pt x="108" y="369"/>
                      </a:lnTo>
                      <a:lnTo>
                        <a:pt x="113" y="382"/>
                      </a:lnTo>
                      <a:lnTo>
                        <a:pt x="110" y="378"/>
                      </a:lnTo>
                      <a:lnTo>
                        <a:pt x="127" y="401"/>
                      </a:lnTo>
                      <a:lnTo>
                        <a:pt x="144" y="426"/>
                      </a:lnTo>
                      <a:lnTo>
                        <a:pt x="152" y="438"/>
                      </a:lnTo>
                      <a:cubicBezTo>
                        <a:pt x="152" y="439"/>
                        <a:pt x="153" y="440"/>
                        <a:pt x="154" y="441"/>
                      </a:cubicBezTo>
                      <a:lnTo>
                        <a:pt x="158" y="452"/>
                      </a:lnTo>
                      <a:lnTo>
                        <a:pt x="159" y="454"/>
                      </a:lnTo>
                      <a:lnTo>
                        <a:pt x="162" y="459"/>
                      </a:lnTo>
                      <a:lnTo>
                        <a:pt x="171" y="472"/>
                      </a:lnTo>
                      <a:lnTo>
                        <a:pt x="197" y="508"/>
                      </a:lnTo>
                      <a:lnTo>
                        <a:pt x="205" y="521"/>
                      </a:lnTo>
                      <a:lnTo>
                        <a:pt x="213" y="533"/>
                      </a:lnTo>
                      <a:lnTo>
                        <a:pt x="203" y="526"/>
                      </a:lnTo>
                      <a:lnTo>
                        <a:pt x="215" y="529"/>
                      </a:lnTo>
                      <a:lnTo>
                        <a:pt x="210" y="529"/>
                      </a:lnTo>
                      <a:lnTo>
                        <a:pt x="250" y="526"/>
                      </a:lnTo>
                      <a:lnTo>
                        <a:pt x="247" y="526"/>
                      </a:lnTo>
                      <a:lnTo>
                        <a:pt x="276" y="518"/>
                      </a:lnTo>
                      <a:lnTo>
                        <a:pt x="272" y="520"/>
                      </a:lnTo>
                      <a:lnTo>
                        <a:pt x="282" y="514"/>
                      </a:lnTo>
                      <a:lnTo>
                        <a:pt x="285" y="512"/>
                      </a:lnTo>
                      <a:lnTo>
                        <a:pt x="294" y="540"/>
                      </a:lnTo>
                      <a:lnTo>
                        <a:pt x="293" y="540"/>
                      </a:lnTo>
                      <a:lnTo>
                        <a:pt x="305" y="536"/>
                      </a:lnTo>
                      <a:lnTo>
                        <a:pt x="303" y="538"/>
                      </a:lnTo>
                      <a:lnTo>
                        <a:pt x="288" y="511"/>
                      </a:lnTo>
                      <a:lnTo>
                        <a:pt x="292" y="510"/>
                      </a:lnTo>
                      <a:lnTo>
                        <a:pt x="289" y="511"/>
                      </a:lnTo>
                      <a:lnTo>
                        <a:pt x="298" y="507"/>
                      </a:lnTo>
                      <a:lnTo>
                        <a:pt x="296" y="508"/>
                      </a:lnTo>
                      <a:lnTo>
                        <a:pt x="308" y="500"/>
                      </a:lnTo>
                      <a:cubicBezTo>
                        <a:pt x="309" y="499"/>
                        <a:pt x="310" y="499"/>
                        <a:pt x="311" y="498"/>
                      </a:cubicBezTo>
                      <a:lnTo>
                        <a:pt x="323" y="494"/>
                      </a:lnTo>
                      <a:lnTo>
                        <a:pt x="331" y="491"/>
                      </a:lnTo>
                      <a:lnTo>
                        <a:pt x="328" y="493"/>
                      </a:lnTo>
                      <a:lnTo>
                        <a:pt x="332" y="490"/>
                      </a:lnTo>
                      <a:lnTo>
                        <a:pt x="325" y="502"/>
                      </a:lnTo>
                      <a:lnTo>
                        <a:pt x="325" y="501"/>
                      </a:lnTo>
                      <a:cubicBezTo>
                        <a:pt x="325" y="495"/>
                        <a:pt x="330" y="488"/>
                        <a:pt x="336" y="486"/>
                      </a:cubicBezTo>
                      <a:lnTo>
                        <a:pt x="339" y="485"/>
                      </a:lnTo>
                      <a:lnTo>
                        <a:pt x="348" y="482"/>
                      </a:lnTo>
                      <a:lnTo>
                        <a:pt x="345" y="484"/>
                      </a:lnTo>
                      <a:lnTo>
                        <a:pt x="355" y="478"/>
                      </a:lnTo>
                      <a:lnTo>
                        <a:pt x="358" y="476"/>
                      </a:lnTo>
                      <a:cubicBezTo>
                        <a:pt x="359" y="474"/>
                        <a:pt x="361" y="474"/>
                        <a:pt x="363" y="473"/>
                      </a:cubicBezTo>
                      <a:lnTo>
                        <a:pt x="370" y="471"/>
                      </a:lnTo>
                      <a:lnTo>
                        <a:pt x="384" y="466"/>
                      </a:lnTo>
                      <a:lnTo>
                        <a:pt x="396" y="462"/>
                      </a:lnTo>
                      <a:lnTo>
                        <a:pt x="411" y="459"/>
                      </a:lnTo>
                      <a:lnTo>
                        <a:pt x="406" y="461"/>
                      </a:lnTo>
                      <a:lnTo>
                        <a:pt x="418" y="453"/>
                      </a:lnTo>
                      <a:cubicBezTo>
                        <a:pt x="419" y="452"/>
                        <a:pt x="420" y="452"/>
                        <a:pt x="421" y="451"/>
                      </a:cubicBezTo>
                      <a:lnTo>
                        <a:pt x="445" y="443"/>
                      </a:lnTo>
                      <a:lnTo>
                        <a:pt x="469" y="435"/>
                      </a:lnTo>
                      <a:lnTo>
                        <a:pt x="507" y="423"/>
                      </a:lnTo>
                      <a:lnTo>
                        <a:pt x="518" y="419"/>
                      </a:lnTo>
                      <a:lnTo>
                        <a:pt x="540" y="415"/>
                      </a:lnTo>
                      <a:lnTo>
                        <a:pt x="562" y="407"/>
                      </a:lnTo>
                      <a:lnTo>
                        <a:pt x="576" y="403"/>
                      </a:lnTo>
                      <a:lnTo>
                        <a:pt x="590" y="401"/>
                      </a:lnTo>
                      <a:lnTo>
                        <a:pt x="596" y="400"/>
                      </a:lnTo>
                      <a:lnTo>
                        <a:pt x="599" y="399"/>
                      </a:lnTo>
                      <a:lnTo>
                        <a:pt x="607" y="396"/>
                      </a:lnTo>
                      <a:lnTo>
                        <a:pt x="597" y="405"/>
                      </a:lnTo>
                      <a:lnTo>
                        <a:pt x="601" y="394"/>
                      </a:lnTo>
                      <a:cubicBezTo>
                        <a:pt x="602" y="393"/>
                        <a:pt x="602" y="392"/>
                        <a:pt x="603" y="391"/>
                      </a:cubicBezTo>
                      <a:lnTo>
                        <a:pt x="611" y="379"/>
                      </a:lnTo>
                      <a:lnTo>
                        <a:pt x="608" y="387"/>
                      </a:lnTo>
                      <a:lnTo>
                        <a:pt x="608" y="384"/>
                      </a:lnTo>
                      <a:lnTo>
                        <a:pt x="636" y="396"/>
                      </a:lnTo>
                      <a:lnTo>
                        <a:pt x="634" y="398"/>
                      </a:lnTo>
                      <a:lnTo>
                        <a:pt x="630" y="402"/>
                      </a:lnTo>
                      <a:cubicBezTo>
                        <a:pt x="629" y="403"/>
                        <a:pt x="627" y="404"/>
                        <a:pt x="626" y="405"/>
                      </a:cubicBezTo>
                      <a:lnTo>
                        <a:pt x="624" y="406"/>
                      </a:lnTo>
                      <a:close/>
                      <a:moveTo>
                        <a:pt x="611" y="376"/>
                      </a:moveTo>
                      <a:lnTo>
                        <a:pt x="607" y="379"/>
                      </a:lnTo>
                      <a:lnTo>
                        <a:pt x="611" y="375"/>
                      </a:lnTo>
                      <a:lnTo>
                        <a:pt x="613" y="373"/>
                      </a:lnTo>
                      <a:cubicBezTo>
                        <a:pt x="618" y="369"/>
                        <a:pt x="625" y="367"/>
                        <a:pt x="631" y="370"/>
                      </a:cubicBezTo>
                      <a:cubicBezTo>
                        <a:pt x="637" y="372"/>
                        <a:pt x="640" y="378"/>
                        <a:pt x="640" y="384"/>
                      </a:cubicBezTo>
                      <a:lnTo>
                        <a:pt x="640" y="387"/>
                      </a:lnTo>
                      <a:cubicBezTo>
                        <a:pt x="640" y="391"/>
                        <a:pt x="640" y="394"/>
                        <a:pt x="638" y="396"/>
                      </a:cubicBezTo>
                      <a:lnTo>
                        <a:pt x="630" y="408"/>
                      </a:lnTo>
                      <a:lnTo>
                        <a:pt x="632" y="405"/>
                      </a:lnTo>
                      <a:lnTo>
                        <a:pt x="628" y="416"/>
                      </a:lnTo>
                      <a:cubicBezTo>
                        <a:pt x="626" y="420"/>
                        <a:pt x="623" y="424"/>
                        <a:pt x="618" y="425"/>
                      </a:cubicBezTo>
                      <a:lnTo>
                        <a:pt x="606" y="430"/>
                      </a:lnTo>
                      <a:lnTo>
                        <a:pt x="601" y="431"/>
                      </a:lnTo>
                      <a:lnTo>
                        <a:pt x="595" y="432"/>
                      </a:lnTo>
                      <a:lnTo>
                        <a:pt x="585" y="434"/>
                      </a:lnTo>
                      <a:lnTo>
                        <a:pt x="573" y="438"/>
                      </a:lnTo>
                      <a:lnTo>
                        <a:pt x="547" y="446"/>
                      </a:lnTo>
                      <a:lnTo>
                        <a:pt x="529" y="450"/>
                      </a:lnTo>
                      <a:lnTo>
                        <a:pt x="516" y="454"/>
                      </a:lnTo>
                      <a:lnTo>
                        <a:pt x="480" y="466"/>
                      </a:lnTo>
                      <a:lnTo>
                        <a:pt x="456" y="474"/>
                      </a:lnTo>
                      <a:lnTo>
                        <a:pt x="432" y="482"/>
                      </a:lnTo>
                      <a:lnTo>
                        <a:pt x="435" y="480"/>
                      </a:lnTo>
                      <a:lnTo>
                        <a:pt x="423" y="488"/>
                      </a:lnTo>
                      <a:cubicBezTo>
                        <a:pt x="422" y="489"/>
                        <a:pt x="420" y="490"/>
                        <a:pt x="418" y="490"/>
                      </a:cubicBezTo>
                      <a:lnTo>
                        <a:pt x="407" y="493"/>
                      </a:lnTo>
                      <a:lnTo>
                        <a:pt x="395" y="497"/>
                      </a:lnTo>
                      <a:lnTo>
                        <a:pt x="379" y="502"/>
                      </a:lnTo>
                      <a:lnTo>
                        <a:pt x="372" y="504"/>
                      </a:lnTo>
                      <a:lnTo>
                        <a:pt x="377" y="501"/>
                      </a:lnTo>
                      <a:lnTo>
                        <a:pt x="372" y="505"/>
                      </a:lnTo>
                      <a:lnTo>
                        <a:pt x="362" y="511"/>
                      </a:lnTo>
                      <a:cubicBezTo>
                        <a:pt x="361" y="512"/>
                        <a:pt x="360" y="512"/>
                        <a:pt x="359" y="513"/>
                      </a:cubicBezTo>
                      <a:lnTo>
                        <a:pt x="350" y="516"/>
                      </a:lnTo>
                      <a:lnTo>
                        <a:pt x="347" y="517"/>
                      </a:lnTo>
                      <a:lnTo>
                        <a:pt x="357" y="501"/>
                      </a:lnTo>
                      <a:lnTo>
                        <a:pt x="357" y="502"/>
                      </a:lnTo>
                      <a:cubicBezTo>
                        <a:pt x="357" y="508"/>
                        <a:pt x="355" y="512"/>
                        <a:pt x="351" y="515"/>
                      </a:cubicBezTo>
                      <a:lnTo>
                        <a:pt x="347" y="518"/>
                      </a:lnTo>
                      <a:cubicBezTo>
                        <a:pt x="346" y="519"/>
                        <a:pt x="345" y="520"/>
                        <a:pt x="344" y="520"/>
                      </a:cubicBezTo>
                      <a:lnTo>
                        <a:pt x="334" y="525"/>
                      </a:lnTo>
                      <a:lnTo>
                        <a:pt x="322" y="529"/>
                      </a:lnTo>
                      <a:lnTo>
                        <a:pt x="325" y="527"/>
                      </a:lnTo>
                      <a:lnTo>
                        <a:pt x="313" y="535"/>
                      </a:lnTo>
                      <a:cubicBezTo>
                        <a:pt x="313" y="535"/>
                        <a:pt x="312" y="536"/>
                        <a:pt x="311" y="536"/>
                      </a:cubicBezTo>
                      <a:lnTo>
                        <a:pt x="302" y="540"/>
                      </a:lnTo>
                      <a:cubicBezTo>
                        <a:pt x="301" y="540"/>
                        <a:pt x="300" y="541"/>
                        <a:pt x="299" y="541"/>
                      </a:cubicBezTo>
                      <a:lnTo>
                        <a:pt x="295" y="542"/>
                      </a:lnTo>
                      <a:cubicBezTo>
                        <a:pt x="288" y="544"/>
                        <a:pt x="281" y="541"/>
                        <a:pt x="278" y="534"/>
                      </a:cubicBezTo>
                      <a:cubicBezTo>
                        <a:pt x="274" y="528"/>
                        <a:pt x="275" y="520"/>
                        <a:pt x="280" y="515"/>
                      </a:cubicBezTo>
                      <a:lnTo>
                        <a:pt x="282" y="513"/>
                      </a:lnTo>
                      <a:cubicBezTo>
                        <a:pt x="285" y="510"/>
                        <a:pt x="289" y="508"/>
                        <a:pt x="293" y="508"/>
                      </a:cubicBezTo>
                      <a:lnTo>
                        <a:pt x="294" y="508"/>
                      </a:lnTo>
                      <a:cubicBezTo>
                        <a:pt x="301" y="508"/>
                        <a:pt x="307" y="513"/>
                        <a:pt x="310" y="519"/>
                      </a:cubicBezTo>
                      <a:cubicBezTo>
                        <a:pt x="312" y="526"/>
                        <a:pt x="310" y="533"/>
                        <a:pt x="304" y="537"/>
                      </a:cubicBezTo>
                      <a:lnTo>
                        <a:pt x="299" y="541"/>
                      </a:lnTo>
                      <a:lnTo>
                        <a:pt x="289" y="547"/>
                      </a:lnTo>
                      <a:cubicBezTo>
                        <a:pt x="287" y="548"/>
                        <a:pt x="286" y="549"/>
                        <a:pt x="285" y="549"/>
                      </a:cubicBezTo>
                      <a:lnTo>
                        <a:pt x="256" y="557"/>
                      </a:lnTo>
                      <a:cubicBezTo>
                        <a:pt x="255" y="557"/>
                        <a:pt x="254" y="557"/>
                        <a:pt x="253" y="557"/>
                      </a:cubicBezTo>
                      <a:lnTo>
                        <a:pt x="213" y="560"/>
                      </a:lnTo>
                      <a:cubicBezTo>
                        <a:pt x="211" y="561"/>
                        <a:pt x="209" y="560"/>
                        <a:pt x="208" y="560"/>
                      </a:cubicBezTo>
                      <a:lnTo>
                        <a:pt x="196" y="557"/>
                      </a:lnTo>
                      <a:cubicBezTo>
                        <a:pt x="192" y="556"/>
                        <a:pt x="188" y="554"/>
                        <a:pt x="186" y="550"/>
                      </a:cubicBezTo>
                      <a:lnTo>
                        <a:pt x="178" y="538"/>
                      </a:lnTo>
                      <a:lnTo>
                        <a:pt x="170" y="527"/>
                      </a:lnTo>
                      <a:lnTo>
                        <a:pt x="145" y="491"/>
                      </a:lnTo>
                      <a:lnTo>
                        <a:pt x="135" y="476"/>
                      </a:lnTo>
                      <a:lnTo>
                        <a:pt x="130" y="469"/>
                      </a:lnTo>
                      <a:lnTo>
                        <a:pt x="127" y="463"/>
                      </a:lnTo>
                      <a:lnTo>
                        <a:pt x="123" y="452"/>
                      </a:lnTo>
                      <a:lnTo>
                        <a:pt x="125" y="455"/>
                      </a:lnTo>
                      <a:lnTo>
                        <a:pt x="117" y="443"/>
                      </a:lnTo>
                      <a:lnTo>
                        <a:pt x="102" y="420"/>
                      </a:lnTo>
                      <a:lnTo>
                        <a:pt x="85" y="397"/>
                      </a:lnTo>
                      <a:cubicBezTo>
                        <a:pt x="84" y="396"/>
                        <a:pt x="83" y="394"/>
                        <a:pt x="82" y="393"/>
                      </a:cubicBezTo>
                      <a:lnTo>
                        <a:pt x="79" y="382"/>
                      </a:lnTo>
                      <a:lnTo>
                        <a:pt x="75" y="373"/>
                      </a:lnTo>
                      <a:lnTo>
                        <a:pt x="77" y="376"/>
                      </a:lnTo>
                      <a:lnTo>
                        <a:pt x="74" y="372"/>
                      </a:lnTo>
                      <a:lnTo>
                        <a:pt x="98" y="374"/>
                      </a:lnTo>
                      <a:lnTo>
                        <a:pt x="97" y="375"/>
                      </a:lnTo>
                      <a:cubicBezTo>
                        <a:pt x="93" y="379"/>
                        <a:pt x="87" y="380"/>
                        <a:pt x="81" y="379"/>
                      </a:cubicBezTo>
                      <a:cubicBezTo>
                        <a:pt x="76" y="377"/>
                        <a:pt x="71" y="373"/>
                        <a:pt x="70" y="367"/>
                      </a:cubicBezTo>
                      <a:lnTo>
                        <a:pt x="69" y="365"/>
                      </a:lnTo>
                      <a:lnTo>
                        <a:pt x="66" y="357"/>
                      </a:lnTo>
                      <a:lnTo>
                        <a:pt x="69" y="361"/>
                      </a:lnTo>
                      <a:lnTo>
                        <a:pt x="60" y="350"/>
                      </a:lnTo>
                      <a:lnTo>
                        <a:pt x="50" y="334"/>
                      </a:lnTo>
                      <a:lnTo>
                        <a:pt x="45" y="327"/>
                      </a:lnTo>
                      <a:lnTo>
                        <a:pt x="42" y="321"/>
                      </a:lnTo>
                      <a:lnTo>
                        <a:pt x="38" y="310"/>
                      </a:lnTo>
                      <a:lnTo>
                        <a:pt x="40" y="313"/>
                      </a:lnTo>
                      <a:lnTo>
                        <a:pt x="32" y="302"/>
                      </a:lnTo>
                      <a:lnTo>
                        <a:pt x="16" y="279"/>
                      </a:lnTo>
                      <a:cubicBezTo>
                        <a:pt x="16" y="278"/>
                        <a:pt x="15" y="277"/>
                        <a:pt x="15" y="276"/>
                      </a:cubicBezTo>
                      <a:lnTo>
                        <a:pt x="8" y="260"/>
                      </a:lnTo>
                      <a:cubicBezTo>
                        <a:pt x="7" y="259"/>
                        <a:pt x="7" y="257"/>
                        <a:pt x="7" y="256"/>
                      </a:cubicBezTo>
                      <a:lnTo>
                        <a:pt x="4" y="234"/>
                      </a:lnTo>
                      <a:lnTo>
                        <a:pt x="2" y="214"/>
                      </a:lnTo>
                      <a:lnTo>
                        <a:pt x="1" y="200"/>
                      </a:lnTo>
                      <a:cubicBezTo>
                        <a:pt x="0" y="196"/>
                        <a:pt x="1" y="192"/>
                        <a:pt x="3" y="189"/>
                      </a:cubicBezTo>
                      <a:lnTo>
                        <a:pt x="10" y="180"/>
                      </a:lnTo>
                      <a:lnTo>
                        <a:pt x="13" y="175"/>
                      </a:lnTo>
                      <a:lnTo>
                        <a:pt x="11" y="178"/>
                      </a:lnTo>
                      <a:lnTo>
                        <a:pt x="13" y="172"/>
                      </a:lnTo>
                      <a:lnTo>
                        <a:pt x="18" y="157"/>
                      </a:lnTo>
                      <a:cubicBezTo>
                        <a:pt x="19" y="154"/>
                        <a:pt x="22" y="151"/>
                        <a:pt x="25" y="149"/>
                      </a:cubicBezTo>
                      <a:lnTo>
                        <a:pt x="34" y="144"/>
                      </a:lnTo>
                      <a:lnTo>
                        <a:pt x="38" y="141"/>
                      </a:lnTo>
                      <a:lnTo>
                        <a:pt x="55" y="168"/>
                      </a:lnTo>
                      <a:lnTo>
                        <a:pt x="53" y="169"/>
                      </a:lnTo>
                      <a:lnTo>
                        <a:pt x="60" y="162"/>
                      </a:lnTo>
                      <a:lnTo>
                        <a:pt x="59" y="164"/>
                      </a:lnTo>
                      <a:lnTo>
                        <a:pt x="37" y="142"/>
                      </a:lnTo>
                      <a:lnTo>
                        <a:pt x="42" y="140"/>
                      </a:lnTo>
                      <a:lnTo>
                        <a:pt x="49" y="137"/>
                      </a:lnTo>
                      <a:lnTo>
                        <a:pt x="63" y="129"/>
                      </a:lnTo>
                      <a:lnTo>
                        <a:pt x="71" y="125"/>
                      </a:lnTo>
                      <a:lnTo>
                        <a:pt x="75" y="123"/>
                      </a:lnTo>
                      <a:cubicBezTo>
                        <a:pt x="81" y="120"/>
                        <a:pt x="89" y="121"/>
                        <a:pt x="94" y="126"/>
                      </a:cubicBezTo>
                      <a:cubicBezTo>
                        <a:pt x="99" y="131"/>
                        <a:pt x="100" y="138"/>
                        <a:pt x="97" y="145"/>
                      </a:cubicBezTo>
                      <a:lnTo>
                        <a:pt x="96" y="147"/>
                      </a:lnTo>
                      <a:cubicBezTo>
                        <a:pt x="95" y="148"/>
                        <a:pt x="94" y="150"/>
                        <a:pt x="93" y="151"/>
                      </a:cubicBezTo>
                      <a:lnTo>
                        <a:pt x="92" y="152"/>
                      </a:lnTo>
                      <a:lnTo>
                        <a:pt x="71" y="128"/>
                      </a:lnTo>
                      <a:lnTo>
                        <a:pt x="76" y="124"/>
                      </a:lnTo>
                      <a:lnTo>
                        <a:pt x="85" y="118"/>
                      </a:lnTo>
                      <a:cubicBezTo>
                        <a:pt x="86" y="117"/>
                        <a:pt x="87" y="117"/>
                        <a:pt x="89" y="116"/>
                      </a:cubicBezTo>
                      <a:lnTo>
                        <a:pt x="101" y="112"/>
                      </a:lnTo>
                      <a:lnTo>
                        <a:pt x="117" y="107"/>
                      </a:lnTo>
                      <a:lnTo>
                        <a:pt x="124" y="105"/>
                      </a:lnTo>
                      <a:lnTo>
                        <a:pt x="121" y="106"/>
                      </a:lnTo>
                      <a:lnTo>
                        <a:pt x="125" y="104"/>
                      </a:lnTo>
                      <a:lnTo>
                        <a:pt x="123" y="105"/>
                      </a:lnTo>
                      <a:lnTo>
                        <a:pt x="133" y="98"/>
                      </a:lnTo>
                      <a:cubicBezTo>
                        <a:pt x="135" y="97"/>
                        <a:pt x="136" y="97"/>
                        <a:pt x="137" y="96"/>
                      </a:cubicBezTo>
                      <a:lnTo>
                        <a:pt x="149" y="92"/>
                      </a:lnTo>
                      <a:lnTo>
                        <a:pt x="162" y="88"/>
                      </a:lnTo>
                      <a:lnTo>
                        <a:pt x="174" y="84"/>
                      </a:lnTo>
                      <a:lnTo>
                        <a:pt x="198" y="76"/>
                      </a:lnTo>
                      <a:lnTo>
                        <a:pt x="195" y="78"/>
                      </a:lnTo>
                      <a:lnTo>
                        <a:pt x="207" y="70"/>
                      </a:lnTo>
                      <a:cubicBezTo>
                        <a:pt x="208" y="69"/>
                        <a:pt x="210" y="68"/>
                        <a:pt x="212" y="68"/>
                      </a:cubicBezTo>
                      <a:lnTo>
                        <a:pt x="222" y="65"/>
                      </a:lnTo>
                      <a:lnTo>
                        <a:pt x="234" y="61"/>
                      </a:lnTo>
                      <a:lnTo>
                        <a:pt x="250" y="56"/>
                      </a:lnTo>
                      <a:lnTo>
                        <a:pt x="257" y="54"/>
                      </a:lnTo>
                      <a:lnTo>
                        <a:pt x="253" y="56"/>
                      </a:lnTo>
                      <a:lnTo>
                        <a:pt x="258" y="53"/>
                      </a:lnTo>
                      <a:lnTo>
                        <a:pt x="270" y="46"/>
                      </a:lnTo>
                      <a:lnTo>
                        <a:pt x="277" y="43"/>
                      </a:lnTo>
                      <a:cubicBezTo>
                        <a:pt x="278" y="42"/>
                        <a:pt x="279" y="42"/>
                        <a:pt x="280" y="42"/>
                      </a:cubicBezTo>
                      <a:lnTo>
                        <a:pt x="290" y="39"/>
                      </a:lnTo>
                      <a:lnTo>
                        <a:pt x="304" y="35"/>
                      </a:lnTo>
                      <a:lnTo>
                        <a:pt x="314" y="33"/>
                      </a:lnTo>
                      <a:lnTo>
                        <a:pt x="340" y="29"/>
                      </a:lnTo>
                      <a:lnTo>
                        <a:pt x="372" y="26"/>
                      </a:lnTo>
                      <a:lnTo>
                        <a:pt x="401" y="21"/>
                      </a:lnTo>
                      <a:lnTo>
                        <a:pt x="415" y="17"/>
                      </a:lnTo>
                      <a:lnTo>
                        <a:pt x="430" y="14"/>
                      </a:lnTo>
                      <a:lnTo>
                        <a:pt x="435" y="13"/>
                      </a:lnTo>
                      <a:cubicBezTo>
                        <a:pt x="436" y="13"/>
                        <a:pt x="437" y="12"/>
                        <a:pt x="438" y="12"/>
                      </a:cubicBezTo>
                      <a:lnTo>
                        <a:pt x="441" y="12"/>
                      </a:lnTo>
                      <a:lnTo>
                        <a:pt x="437" y="13"/>
                      </a:lnTo>
                      <a:lnTo>
                        <a:pt x="449" y="9"/>
                      </a:lnTo>
                      <a:lnTo>
                        <a:pt x="461" y="5"/>
                      </a:lnTo>
                      <a:cubicBezTo>
                        <a:pt x="463" y="5"/>
                        <a:pt x="464" y="5"/>
                        <a:pt x="466" y="4"/>
                      </a:cubicBezTo>
                      <a:lnTo>
                        <a:pt x="551" y="0"/>
                      </a:lnTo>
                      <a:cubicBezTo>
                        <a:pt x="553" y="0"/>
                        <a:pt x="555" y="1"/>
                        <a:pt x="557" y="1"/>
                      </a:cubicBezTo>
                      <a:lnTo>
                        <a:pt x="568" y="5"/>
                      </a:lnTo>
                      <a:lnTo>
                        <a:pt x="587" y="11"/>
                      </a:lnTo>
                      <a:cubicBezTo>
                        <a:pt x="588" y="12"/>
                        <a:pt x="589" y="12"/>
                        <a:pt x="590" y="12"/>
                      </a:cubicBezTo>
                      <a:lnTo>
                        <a:pt x="608" y="22"/>
                      </a:lnTo>
                      <a:cubicBezTo>
                        <a:pt x="610" y="23"/>
                        <a:pt x="611" y="25"/>
                        <a:pt x="613" y="26"/>
                      </a:cubicBezTo>
                      <a:lnTo>
                        <a:pt x="618" y="32"/>
                      </a:lnTo>
                      <a:cubicBezTo>
                        <a:pt x="619" y="33"/>
                        <a:pt x="619" y="34"/>
                        <a:pt x="620" y="35"/>
                      </a:cubicBezTo>
                      <a:lnTo>
                        <a:pt x="623" y="41"/>
                      </a:lnTo>
                      <a:cubicBezTo>
                        <a:pt x="624" y="43"/>
                        <a:pt x="624" y="46"/>
                        <a:pt x="624" y="48"/>
                      </a:cubicBezTo>
                      <a:lnTo>
                        <a:pt x="627" y="115"/>
                      </a:lnTo>
                      <a:lnTo>
                        <a:pt x="628" y="183"/>
                      </a:lnTo>
                      <a:lnTo>
                        <a:pt x="627" y="216"/>
                      </a:lnTo>
                      <a:lnTo>
                        <a:pt x="625" y="240"/>
                      </a:lnTo>
                      <a:lnTo>
                        <a:pt x="624" y="278"/>
                      </a:lnTo>
                      <a:lnTo>
                        <a:pt x="624" y="315"/>
                      </a:lnTo>
                      <a:lnTo>
                        <a:pt x="626" y="339"/>
                      </a:lnTo>
                      <a:lnTo>
                        <a:pt x="628" y="369"/>
                      </a:lnTo>
                      <a:lnTo>
                        <a:pt x="630" y="380"/>
                      </a:lnTo>
                      <a:lnTo>
                        <a:pt x="632" y="388"/>
                      </a:lnTo>
                      <a:lnTo>
                        <a:pt x="609" y="377"/>
                      </a:lnTo>
                      <a:lnTo>
                        <a:pt x="611" y="376"/>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Freeform 14"/>
                <p:cNvSpPr>
                  <a:spLocks noEditPoints="1"/>
                </p:cNvSpPr>
                <p:nvPr/>
              </p:nvSpPr>
              <p:spPr bwMode="auto">
                <a:xfrm>
                  <a:off x="7404100" y="5589588"/>
                  <a:ext cx="93662" cy="88900"/>
                </a:xfrm>
                <a:custGeom>
                  <a:avLst/>
                  <a:gdLst/>
                  <a:ahLst/>
                  <a:cxnLst>
                    <a:cxn ang="0">
                      <a:pos x="615" y="379"/>
                    </a:cxn>
                    <a:cxn ang="0">
                      <a:pos x="542" y="279"/>
                    </a:cxn>
                    <a:cxn ang="0">
                      <a:pos x="528" y="261"/>
                    </a:cxn>
                    <a:cxn ang="0">
                      <a:pos x="508" y="245"/>
                    </a:cxn>
                    <a:cxn ang="0">
                      <a:pos x="483" y="222"/>
                    </a:cxn>
                    <a:cxn ang="0">
                      <a:pos x="426" y="173"/>
                    </a:cxn>
                    <a:cxn ang="0">
                      <a:pos x="368" y="124"/>
                    </a:cxn>
                    <a:cxn ang="0">
                      <a:pos x="323" y="82"/>
                    </a:cxn>
                    <a:cxn ang="0">
                      <a:pos x="295" y="68"/>
                    </a:cxn>
                    <a:cxn ang="0">
                      <a:pos x="237" y="40"/>
                    </a:cxn>
                    <a:cxn ang="0">
                      <a:pos x="186" y="47"/>
                    </a:cxn>
                    <a:cxn ang="0">
                      <a:pos x="173" y="74"/>
                    </a:cxn>
                    <a:cxn ang="0">
                      <a:pos x="126" y="104"/>
                    </a:cxn>
                    <a:cxn ang="0">
                      <a:pos x="136" y="148"/>
                    </a:cxn>
                    <a:cxn ang="0">
                      <a:pos x="105" y="205"/>
                    </a:cxn>
                    <a:cxn ang="0">
                      <a:pos x="83" y="244"/>
                    </a:cxn>
                    <a:cxn ang="0">
                      <a:pos x="71" y="268"/>
                    </a:cxn>
                    <a:cxn ang="0">
                      <a:pos x="45" y="307"/>
                    </a:cxn>
                    <a:cxn ang="0">
                      <a:pos x="36" y="371"/>
                    </a:cxn>
                    <a:cxn ang="0">
                      <a:pos x="85" y="403"/>
                    </a:cxn>
                    <a:cxn ang="0">
                      <a:pos x="143" y="439"/>
                    </a:cxn>
                    <a:cxn ang="0">
                      <a:pos x="201" y="494"/>
                    </a:cxn>
                    <a:cxn ang="0">
                      <a:pos x="232" y="525"/>
                    </a:cxn>
                    <a:cxn ang="0">
                      <a:pos x="247" y="552"/>
                    </a:cxn>
                    <a:cxn ang="0">
                      <a:pos x="249" y="601"/>
                    </a:cxn>
                    <a:cxn ang="0">
                      <a:pos x="292" y="604"/>
                    </a:cxn>
                    <a:cxn ang="0">
                      <a:pos x="373" y="621"/>
                    </a:cxn>
                    <a:cxn ang="0">
                      <a:pos x="406" y="606"/>
                    </a:cxn>
                    <a:cxn ang="0">
                      <a:pos x="572" y="500"/>
                    </a:cxn>
                    <a:cxn ang="0">
                      <a:pos x="641" y="466"/>
                    </a:cxn>
                    <a:cxn ang="0">
                      <a:pos x="656" y="459"/>
                    </a:cxn>
                    <a:cxn ang="0">
                      <a:pos x="687" y="437"/>
                    </a:cxn>
                    <a:cxn ang="0">
                      <a:pos x="661" y="492"/>
                    </a:cxn>
                    <a:cxn ang="0">
                      <a:pos x="601" y="519"/>
                    </a:cxn>
                    <a:cxn ang="0">
                      <a:pos x="420" y="635"/>
                    </a:cxn>
                    <a:cxn ang="0">
                      <a:pos x="387" y="650"/>
                    </a:cxn>
                    <a:cxn ang="0">
                      <a:pos x="275" y="632"/>
                    </a:cxn>
                    <a:cxn ang="0">
                      <a:pos x="276" y="584"/>
                    </a:cxn>
                    <a:cxn ang="0">
                      <a:pos x="226" y="575"/>
                    </a:cxn>
                    <a:cxn ang="0">
                      <a:pos x="220" y="558"/>
                    </a:cxn>
                    <a:cxn ang="0">
                      <a:pos x="182" y="519"/>
                    </a:cxn>
                    <a:cxn ang="0">
                      <a:pos x="126" y="466"/>
                    </a:cxn>
                    <a:cxn ang="0">
                      <a:pos x="65" y="428"/>
                    </a:cxn>
                    <a:cxn ang="0">
                      <a:pos x="26" y="400"/>
                    </a:cxn>
                    <a:cxn ang="0">
                      <a:pos x="10" y="316"/>
                    </a:cxn>
                    <a:cxn ang="0">
                      <a:pos x="43" y="253"/>
                    </a:cxn>
                    <a:cxn ang="0">
                      <a:pos x="48" y="239"/>
                    </a:cxn>
                    <a:cxn ang="0">
                      <a:pos x="70" y="206"/>
                    </a:cxn>
                    <a:cxn ang="0">
                      <a:pos x="100" y="143"/>
                    </a:cxn>
                    <a:cxn ang="0">
                      <a:pos x="148" y="88"/>
                    </a:cxn>
                    <a:cxn ang="0">
                      <a:pos x="132" y="84"/>
                    </a:cxn>
                    <a:cxn ang="0">
                      <a:pos x="150" y="53"/>
                    </a:cxn>
                    <a:cxn ang="0">
                      <a:pos x="218" y="0"/>
                    </a:cxn>
                    <a:cxn ang="0">
                      <a:pos x="277" y="23"/>
                    </a:cxn>
                    <a:cxn ang="0">
                      <a:pos x="333" y="55"/>
                    </a:cxn>
                    <a:cxn ang="0">
                      <a:pos x="379" y="93"/>
                    </a:cxn>
                    <a:cxn ang="0">
                      <a:pos x="422" y="132"/>
                    </a:cxn>
                    <a:cxn ang="0">
                      <a:pos x="479" y="176"/>
                    </a:cxn>
                    <a:cxn ang="0">
                      <a:pos x="514" y="208"/>
                    </a:cxn>
                    <a:cxn ang="0">
                      <a:pos x="550" y="239"/>
                    </a:cxn>
                    <a:cxn ang="0">
                      <a:pos x="552" y="282"/>
                    </a:cxn>
                    <a:cxn ang="0">
                      <a:pos x="644" y="365"/>
                    </a:cxn>
                    <a:cxn ang="0">
                      <a:pos x="656" y="421"/>
                    </a:cxn>
                  </a:cxnLst>
                  <a:rect l="0" t="0" r="r" b="b"/>
                  <a:pathLst>
                    <a:path w="689" h="656">
                      <a:moveTo>
                        <a:pt x="658" y="459"/>
                      </a:moveTo>
                      <a:cubicBezTo>
                        <a:pt x="653" y="463"/>
                        <a:pt x="647" y="463"/>
                        <a:pt x="642" y="461"/>
                      </a:cubicBezTo>
                      <a:cubicBezTo>
                        <a:pt x="636" y="459"/>
                        <a:pt x="633" y="453"/>
                        <a:pt x="633" y="448"/>
                      </a:cubicBezTo>
                      <a:lnTo>
                        <a:pt x="632" y="434"/>
                      </a:lnTo>
                      <a:lnTo>
                        <a:pt x="630" y="416"/>
                      </a:lnTo>
                      <a:lnTo>
                        <a:pt x="627" y="399"/>
                      </a:lnTo>
                      <a:lnTo>
                        <a:pt x="628" y="403"/>
                      </a:lnTo>
                      <a:lnTo>
                        <a:pt x="622" y="389"/>
                      </a:lnTo>
                      <a:lnTo>
                        <a:pt x="623" y="391"/>
                      </a:lnTo>
                      <a:lnTo>
                        <a:pt x="615" y="379"/>
                      </a:lnTo>
                      <a:cubicBezTo>
                        <a:pt x="614" y="378"/>
                        <a:pt x="614" y="377"/>
                        <a:pt x="613" y="376"/>
                      </a:cubicBezTo>
                      <a:lnTo>
                        <a:pt x="605" y="352"/>
                      </a:lnTo>
                      <a:lnTo>
                        <a:pt x="607" y="356"/>
                      </a:lnTo>
                      <a:lnTo>
                        <a:pt x="583" y="321"/>
                      </a:lnTo>
                      <a:lnTo>
                        <a:pt x="575" y="308"/>
                      </a:lnTo>
                      <a:lnTo>
                        <a:pt x="567" y="296"/>
                      </a:lnTo>
                      <a:lnTo>
                        <a:pt x="572" y="301"/>
                      </a:lnTo>
                      <a:lnTo>
                        <a:pt x="560" y="293"/>
                      </a:lnTo>
                      <a:lnTo>
                        <a:pt x="547" y="283"/>
                      </a:lnTo>
                      <a:lnTo>
                        <a:pt x="542" y="279"/>
                      </a:lnTo>
                      <a:cubicBezTo>
                        <a:pt x="537" y="275"/>
                        <a:pt x="535" y="268"/>
                        <a:pt x="537" y="261"/>
                      </a:cubicBezTo>
                      <a:cubicBezTo>
                        <a:pt x="540" y="255"/>
                        <a:pt x="546" y="250"/>
                        <a:pt x="552" y="250"/>
                      </a:cubicBezTo>
                      <a:lnTo>
                        <a:pt x="555" y="250"/>
                      </a:lnTo>
                      <a:cubicBezTo>
                        <a:pt x="557" y="250"/>
                        <a:pt x="558" y="251"/>
                        <a:pt x="559" y="251"/>
                      </a:cubicBezTo>
                      <a:lnTo>
                        <a:pt x="563" y="252"/>
                      </a:lnTo>
                      <a:lnTo>
                        <a:pt x="548" y="279"/>
                      </a:lnTo>
                      <a:lnTo>
                        <a:pt x="545" y="276"/>
                      </a:lnTo>
                      <a:lnTo>
                        <a:pt x="537" y="266"/>
                      </a:lnTo>
                      <a:lnTo>
                        <a:pt x="540" y="269"/>
                      </a:lnTo>
                      <a:lnTo>
                        <a:pt x="528" y="261"/>
                      </a:lnTo>
                      <a:cubicBezTo>
                        <a:pt x="526" y="260"/>
                        <a:pt x="524" y="258"/>
                        <a:pt x="523" y="256"/>
                      </a:cubicBezTo>
                      <a:lnTo>
                        <a:pt x="517" y="247"/>
                      </a:lnTo>
                      <a:lnTo>
                        <a:pt x="515" y="244"/>
                      </a:lnTo>
                      <a:lnTo>
                        <a:pt x="544" y="230"/>
                      </a:lnTo>
                      <a:lnTo>
                        <a:pt x="545" y="233"/>
                      </a:lnTo>
                      <a:cubicBezTo>
                        <a:pt x="546" y="238"/>
                        <a:pt x="545" y="244"/>
                        <a:pt x="542" y="248"/>
                      </a:cubicBezTo>
                      <a:cubicBezTo>
                        <a:pt x="539" y="252"/>
                        <a:pt x="535" y="254"/>
                        <a:pt x="529" y="254"/>
                      </a:cubicBezTo>
                      <a:lnTo>
                        <a:pt x="525" y="254"/>
                      </a:lnTo>
                      <a:cubicBezTo>
                        <a:pt x="522" y="254"/>
                        <a:pt x="519" y="253"/>
                        <a:pt x="516" y="251"/>
                      </a:cubicBezTo>
                      <a:lnTo>
                        <a:pt x="508" y="245"/>
                      </a:lnTo>
                      <a:lnTo>
                        <a:pt x="493" y="231"/>
                      </a:lnTo>
                      <a:lnTo>
                        <a:pt x="482" y="221"/>
                      </a:lnTo>
                      <a:lnTo>
                        <a:pt x="478" y="217"/>
                      </a:lnTo>
                      <a:cubicBezTo>
                        <a:pt x="473" y="211"/>
                        <a:pt x="472" y="202"/>
                        <a:pt x="476" y="196"/>
                      </a:cubicBezTo>
                      <a:cubicBezTo>
                        <a:pt x="481" y="190"/>
                        <a:pt x="490" y="188"/>
                        <a:pt x="497" y="191"/>
                      </a:cubicBezTo>
                      <a:lnTo>
                        <a:pt x="499" y="192"/>
                      </a:lnTo>
                      <a:cubicBezTo>
                        <a:pt x="502" y="194"/>
                        <a:pt x="505" y="197"/>
                        <a:pt x="507" y="201"/>
                      </a:cubicBezTo>
                      <a:lnTo>
                        <a:pt x="508" y="204"/>
                      </a:lnTo>
                      <a:cubicBezTo>
                        <a:pt x="510" y="211"/>
                        <a:pt x="507" y="218"/>
                        <a:pt x="502" y="222"/>
                      </a:cubicBezTo>
                      <a:cubicBezTo>
                        <a:pt x="496" y="227"/>
                        <a:pt x="488" y="226"/>
                        <a:pt x="483" y="222"/>
                      </a:cubicBezTo>
                      <a:lnTo>
                        <a:pt x="479" y="219"/>
                      </a:lnTo>
                      <a:lnTo>
                        <a:pt x="470" y="212"/>
                      </a:lnTo>
                      <a:lnTo>
                        <a:pt x="456" y="199"/>
                      </a:lnTo>
                      <a:lnTo>
                        <a:pt x="459" y="201"/>
                      </a:lnTo>
                      <a:lnTo>
                        <a:pt x="444" y="191"/>
                      </a:lnTo>
                      <a:lnTo>
                        <a:pt x="438" y="187"/>
                      </a:lnTo>
                      <a:lnTo>
                        <a:pt x="435" y="185"/>
                      </a:lnTo>
                      <a:cubicBezTo>
                        <a:pt x="433" y="184"/>
                        <a:pt x="432" y="182"/>
                        <a:pt x="431" y="181"/>
                      </a:cubicBezTo>
                      <a:lnTo>
                        <a:pt x="423" y="170"/>
                      </a:lnTo>
                      <a:lnTo>
                        <a:pt x="426" y="173"/>
                      </a:lnTo>
                      <a:lnTo>
                        <a:pt x="411" y="162"/>
                      </a:lnTo>
                      <a:lnTo>
                        <a:pt x="413" y="164"/>
                      </a:lnTo>
                      <a:lnTo>
                        <a:pt x="407" y="161"/>
                      </a:lnTo>
                      <a:lnTo>
                        <a:pt x="403" y="158"/>
                      </a:lnTo>
                      <a:cubicBezTo>
                        <a:pt x="401" y="157"/>
                        <a:pt x="399" y="155"/>
                        <a:pt x="398" y="153"/>
                      </a:cubicBezTo>
                      <a:lnTo>
                        <a:pt x="390" y="141"/>
                      </a:lnTo>
                      <a:lnTo>
                        <a:pt x="395" y="146"/>
                      </a:lnTo>
                      <a:lnTo>
                        <a:pt x="383" y="138"/>
                      </a:lnTo>
                      <a:cubicBezTo>
                        <a:pt x="382" y="137"/>
                        <a:pt x="381" y="137"/>
                        <a:pt x="380" y="136"/>
                      </a:cubicBezTo>
                      <a:lnTo>
                        <a:pt x="368" y="124"/>
                      </a:lnTo>
                      <a:lnTo>
                        <a:pt x="371" y="126"/>
                      </a:lnTo>
                      <a:lnTo>
                        <a:pt x="359" y="118"/>
                      </a:lnTo>
                      <a:cubicBezTo>
                        <a:pt x="358" y="117"/>
                        <a:pt x="357" y="117"/>
                        <a:pt x="356" y="116"/>
                      </a:cubicBezTo>
                      <a:lnTo>
                        <a:pt x="347" y="107"/>
                      </a:lnTo>
                      <a:lnTo>
                        <a:pt x="344" y="104"/>
                      </a:lnTo>
                      <a:lnTo>
                        <a:pt x="350" y="108"/>
                      </a:lnTo>
                      <a:lnTo>
                        <a:pt x="347" y="107"/>
                      </a:lnTo>
                      <a:lnTo>
                        <a:pt x="338" y="104"/>
                      </a:lnTo>
                      <a:cubicBezTo>
                        <a:pt x="333" y="102"/>
                        <a:pt x="329" y="98"/>
                        <a:pt x="327" y="94"/>
                      </a:cubicBezTo>
                      <a:lnTo>
                        <a:pt x="323" y="82"/>
                      </a:lnTo>
                      <a:lnTo>
                        <a:pt x="330" y="90"/>
                      </a:lnTo>
                      <a:lnTo>
                        <a:pt x="319" y="83"/>
                      </a:lnTo>
                      <a:lnTo>
                        <a:pt x="322" y="84"/>
                      </a:lnTo>
                      <a:lnTo>
                        <a:pt x="309" y="79"/>
                      </a:lnTo>
                      <a:cubicBezTo>
                        <a:pt x="307" y="79"/>
                        <a:pt x="305" y="77"/>
                        <a:pt x="303" y="76"/>
                      </a:cubicBezTo>
                      <a:lnTo>
                        <a:pt x="292" y="65"/>
                      </a:lnTo>
                      <a:lnTo>
                        <a:pt x="291" y="64"/>
                      </a:lnTo>
                      <a:lnTo>
                        <a:pt x="314" y="64"/>
                      </a:lnTo>
                      <a:lnTo>
                        <a:pt x="313" y="65"/>
                      </a:lnTo>
                      <a:cubicBezTo>
                        <a:pt x="308" y="69"/>
                        <a:pt x="301" y="71"/>
                        <a:pt x="295" y="68"/>
                      </a:cubicBezTo>
                      <a:lnTo>
                        <a:pt x="284" y="63"/>
                      </a:lnTo>
                      <a:lnTo>
                        <a:pt x="269" y="54"/>
                      </a:lnTo>
                      <a:lnTo>
                        <a:pt x="262" y="50"/>
                      </a:lnTo>
                      <a:cubicBezTo>
                        <a:pt x="260" y="50"/>
                        <a:pt x="259" y="49"/>
                        <a:pt x="258" y="48"/>
                      </a:cubicBezTo>
                      <a:lnTo>
                        <a:pt x="255" y="45"/>
                      </a:lnTo>
                      <a:lnTo>
                        <a:pt x="258" y="47"/>
                      </a:lnTo>
                      <a:lnTo>
                        <a:pt x="255" y="45"/>
                      </a:lnTo>
                      <a:lnTo>
                        <a:pt x="259" y="47"/>
                      </a:lnTo>
                      <a:lnTo>
                        <a:pt x="252" y="45"/>
                      </a:lnTo>
                      <a:lnTo>
                        <a:pt x="237" y="40"/>
                      </a:lnTo>
                      <a:lnTo>
                        <a:pt x="225" y="36"/>
                      </a:lnTo>
                      <a:lnTo>
                        <a:pt x="213" y="32"/>
                      </a:lnTo>
                      <a:lnTo>
                        <a:pt x="219" y="32"/>
                      </a:lnTo>
                      <a:lnTo>
                        <a:pt x="202" y="33"/>
                      </a:lnTo>
                      <a:lnTo>
                        <a:pt x="188" y="36"/>
                      </a:lnTo>
                      <a:lnTo>
                        <a:pt x="198" y="30"/>
                      </a:lnTo>
                      <a:lnTo>
                        <a:pt x="187" y="44"/>
                      </a:lnTo>
                      <a:lnTo>
                        <a:pt x="188" y="42"/>
                      </a:lnTo>
                      <a:lnTo>
                        <a:pt x="184" y="49"/>
                      </a:lnTo>
                      <a:lnTo>
                        <a:pt x="186" y="47"/>
                      </a:lnTo>
                      <a:lnTo>
                        <a:pt x="185" y="50"/>
                      </a:lnTo>
                      <a:lnTo>
                        <a:pt x="181" y="58"/>
                      </a:lnTo>
                      <a:lnTo>
                        <a:pt x="181" y="60"/>
                      </a:lnTo>
                      <a:cubicBezTo>
                        <a:pt x="180" y="66"/>
                        <a:pt x="175" y="70"/>
                        <a:pt x="170" y="72"/>
                      </a:cubicBezTo>
                      <a:cubicBezTo>
                        <a:pt x="164" y="73"/>
                        <a:pt x="158" y="72"/>
                        <a:pt x="154" y="68"/>
                      </a:cubicBezTo>
                      <a:lnTo>
                        <a:pt x="153" y="67"/>
                      </a:lnTo>
                      <a:lnTo>
                        <a:pt x="179" y="63"/>
                      </a:lnTo>
                      <a:lnTo>
                        <a:pt x="177" y="67"/>
                      </a:lnTo>
                      <a:lnTo>
                        <a:pt x="171" y="76"/>
                      </a:lnTo>
                      <a:lnTo>
                        <a:pt x="173" y="74"/>
                      </a:lnTo>
                      <a:lnTo>
                        <a:pt x="169" y="86"/>
                      </a:lnTo>
                      <a:cubicBezTo>
                        <a:pt x="168" y="87"/>
                        <a:pt x="168" y="88"/>
                        <a:pt x="167" y="89"/>
                      </a:cubicBezTo>
                      <a:lnTo>
                        <a:pt x="159" y="101"/>
                      </a:lnTo>
                      <a:lnTo>
                        <a:pt x="160" y="99"/>
                      </a:lnTo>
                      <a:lnTo>
                        <a:pt x="156" y="108"/>
                      </a:lnTo>
                      <a:lnTo>
                        <a:pt x="157" y="105"/>
                      </a:lnTo>
                      <a:lnTo>
                        <a:pt x="156" y="109"/>
                      </a:lnTo>
                      <a:lnTo>
                        <a:pt x="133" y="91"/>
                      </a:lnTo>
                      <a:lnTo>
                        <a:pt x="135" y="90"/>
                      </a:lnTo>
                      <a:lnTo>
                        <a:pt x="126" y="104"/>
                      </a:lnTo>
                      <a:lnTo>
                        <a:pt x="126" y="103"/>
                      </a:lnTo>
                      <a:lnTo>
                        <a:pt x="155" y="113"/>
                      </a:lnTo>
                      <a:lnTo>
                        <a:pt x="152" y="117"/>
                      </a:lnTo>
                      <a:lnTo>
                        <a:pt x="147" y="125"/>
                      </a:lnTo>
                      <a:lnTo>
                        <a:pt x="149" y="121"/>
                      </a:lnTo>
                      <a:lnTo>
                        <a:pt x="146" y="132"/>
                      </a:lnTo>
                      <a:cubicBezTo>
                        <a:pt x="146" y="133"/>
                        <a:pt x="145" y="134"/>
                        <a:pt x="145" y="135"/>
                      </a:cubicBezTo>
                      <a:lnTo>
                        <a:pt x="143" y="139"/>
                      </a:lnTo>
                      <a:cubicBezTo>
                        <a:pt x="142" y="139"/>
                        <a:pt x="142" y="140"/>
                        <a:pt x="141" y="141"/>
                      </a:cubicBezTo>
                      <a:lnTo>
                        <a:pt x="136" y="148"/>
                      </a:lnTo>
                      <a:lnTo>
                        <a:pt x="126" y="162"/>
                      </a:lnTo>
                      <a:lnTo>
                        <a:pt x="119" y="173"/>
                      </a:lnTo>
                      <a:lnTo>
                        <a:pt x="121" y="170"/>
                      </a:lnTo>
                      <a:lnTo>
                        <a:pt x="116" y="185"/>
                      </a:lnTo>
                      <a:lnTo>
                        <a:pt x="114" y="191"/>
                      </a:lnTo>
                      <a:cubicBezTo>
                        <a:pt x="113" y="191"/>
                        <a:pt x="113" y="192"/>
                        <a:pt x="113" y="193"/>
                      </a:cubicBezTo>
                      <a:lnTo>
                        <a:pt x="111" y="197"/>
                      </a:lnTo>
                      <a:cubicBezTo>
                        <a:pt x="110" y="197"/>
                        <a:pt x="110" y="198"/>
                        <a:pt x="110" y="199"/>
                      </a:cubicBezTo>
                      <a:lnTo>
                        <a:pt x="103" y="209"/>
                      </a:lnTo>
                      <a:lnTo>
                        <a:pt x="105" y="205"/>
                      </a:lnTo>
                      <a:lnTo>
                        <a:pt x="101" y="217"/>
                      </a:lnTo>
                      <a:cubicBezTo>
                        <a:pt x="98" y="223"/>
                        <a:pt x="92" y="227"/>
                        <a:pt x="85" y="227"/>
                      </a:cubicBezTo>
                      <a:lnTo>
                        <a:pt x="83" y="227"/>
                      </a:lnTo>
                      <a:lnTo>
                        <a:pt x="95" y="223"/>
                      </a:lnTo>
                      <a:lnTo>
                        <a:pt x="91" y="227"/>
                      </a:lnTo>
                      <a:lnTo>
                        <a:pt x="92" y="225"/>
                      </a:lnTo>
                      <a:lnTo>
                        <a:pt x="86" y="233"/>
                      </a:lnTo>
                      <a:lnTo>
                        <a:pt x="89" y="229"/>
                      </a:lnTo>
                      <a:lnTo>
                        <a:pt x="85" y="241"/>
                      </a:lnTo>
                      <a:cubicBezTo>
                        <a:pt x="84" y="242"/>
                        <a:pt x="84" y="243"/>
                        <a:pt x="83" y="244"/>
                      </a:cubicBezTo>
                      <a:lnTo>
                        <a:pt x="75" y="256"/>
                      </a:lnTo>
                      <a:lnTo>
                        <a:pt x="76" y="254"/>
                      </a:lnTo>
                      <a:lnTo>
                        <a:pt x="72" y="263"/>
                      </a:lnTo>
                      <a:lnTo>
                        <a:pt x="70" y="268"/>
                      </a:lnTo>
                      <a:lnTo>
                        <a:pt x="48" y="246"/>
                      </a:lnTo>
                      <a:lnTo>
                        <a:pt x="50" y="245"/>
                      </a:lnTo>
                      <a:lnTo>
                        <a:pt x="46" y="248"/>
                      </a:lnTo>
                      <a:lnTo>
                        <a:pt x="47" y="247"/>
                      </a:lnTo>
                      <a:cubicBezTo>
                        <a:pt x="53" y="241"/>
                        <a:pt x="63" y="241"/>
                        <a:pt x="69" y="246"/>
                      </a:cubicBezTo>
                      <a:cubicBezTo>
                        <a:pt x="75" y="252"/>
                        <a:pt x="76" y="261"/>
                        <a:pt x="71" y="268"/>
                      </a:cubicBezTo>
                      <a:lnTo>
                        <a:pt x="68" y="272"/>
                      </a:lnTo>
                      <a:lnTo>
                        <a:pt x="63" y="280"/>
                      </a:lnTo>
                      <a:lnTo>
                        <a:pt x="65" y="277"/>
                      </a:lnTo>
                      <a:lnTo>
                        <a:pt x="60" y="292"/>
                      </a:lnTo>
                      <a:lnTo>
                        <a:pt x="58" y="298"/>
                      </a:lnTo>
                      <a:cubicBezTo>
                        <a:pt x="57" y="300"/>
                        <a:pt x="56" y="303"/>
                        <a:pt x="54" y="305"/>
                      </a:cubicBezTo>
                      <a:lnTo>
                        <a:pt x="51" y="308"/>
                      </a:lnTo>
                      <a:cubicBezTo>
                        <a:pt x="50" y="308"/>
                        <a:pt x="49" y="309"/>
                        <a:pt x="49" y="310"/>
                      </a:cubicBezTo>
                      <a:lnTo>
                        <a:pt x="39" y="317"/>
                      </a:lnTo>
                      <a:lnTo>
                        <a:pt x="45" y="307"/>
                      </a:lnTo>
                      <a:lnTo>
                        <a:pt x="41" y="323"/>
                      </a:lnTo>
                      <a:lnTo>
                        <a:pt x="34" y="340"/>
                      </a:lnTo>
                      <a:lnTo>
                        <a:pt x="31" y="348"/>
                      </a:lnTo>
                      <a:lnTo>
                        <a:pt x="32" y="342"/>
                      </a:lnTo>
                      <a:lnTo>
                        <a:pt x="33" y="363"/>
                      </a:lnTo>
                      <a:lnTo>
                        <a:pt x="36" y="380"/>
                      </a:lnTo>
                      <a:lnTo>
                        <a:pt x="28" y="368"/>
                      </a:lnTo>
                      <a:lnTo>
                        <a:pt x="34" y="371"/>
                      </a:lnTo>
                      <a:lnTo>
                        <a:pt x="29" y="370"/>
                      </a:lnTo>
                      <a:lnTo>
                        <a:pt x="36" y="371"/>
                      </a:lnTo>
                      <a:cubicBezTo>
                        <a:pt x="38" y="371"/>
                        <a:pt x="40" y="372"/>
                        <a:pt x="41" y="372"/>
                      </a:cubicBezTo>
                      <a:lnTo>
                        <a:pt x="50" y="377"/>
                      </a:lnTo>
                      <a:lnTo>
                        <a:pt x="54" y="380"/>
                      </a:lnTo>
                      <a:cubicBezTo>
                        <a:pt x="59" y="383"/>
                        <a:pt x="61" y="388"/>
                        <a:pt x="61" y="393"/>
                      </a:cubicBezTo>
                      <a:lnTo>
                        <a:pt x="61" y="394"/>
                      </a:lnTo>
                      <a:lnTo>
                        <a:pt x="51" y="379"/>
                      </a:lnTo>
                      <a:lnTo>
                        <a:pt x="54" y="380"/>
                      </a:lnTo>
                      <a:lnTo>
                        <a:pt x="63" y="383"/>
                      </a:lnTo>
                      <a:cubicBezTo>
                        <a:pt x="65" y="384"/>
                        <a:pt x="67" y="385"/>
                        <a:pt x="69" y="387"/>
                      </a:cubicBezTo>
                      <a:lnTo>
                        <a:pt x="85" y="403"/>
                      </a:lnTo>
                      <a:lnTo>
                        <a:pt x="82" y="401"/>
                      </a:lnTo>
                      <a:lnTo>
                        <a:pt x="102" y="413"/>
                      </a:lnTo>
                      <a:lnTo>
                        <a:pt x="99" y="411"/>
                      </a:lnTo>
                      <a:lnTo>
                        <a:pt x="111" y="415"/>
                      </a:lnTo>
                      <a:cubicBezTo>
                        <a:pt x="112" y="416"/>
                        <a:pt x="113" y="416"/>
                        <a:pt x="114" y="417"/>
                      </a:cubicBezTo>
                      <a:lnTo>
                        <a:pt x="126" y="425"/>
                      </a:lnTo>
                      <a:cubicBezTo>
                        <a:pt x="128" y="426"/>
                        <a:pt x="130" y="428"/>
                        <a:pt x="131" y="430"/>
                      </a:cubicBezTo>
                      <a:lnTo>
                        <a:pt x="139" y="442"/>
                      </a:lnTo>
                      <a:lnTo>
                        <a:pt x="131" y="435"/>
                      </a:lnTo>
                      <a:lnTo>
                        <a:pt x="143" y="439"/>
                      </a:lnTo>
                      <a:cubicBezTo>
                        <a:pt x="145" y="440"/>
                        <a:pt x="147" y="441"/>
                        <a:pt x="149" y="443"/>
                      </a:cubicBezTo>
                      <a:lnTo>
                        <a:pt x="161" y="455"/>
                      </a:lnTo>
                      <a:cubicBezTo>
                        <a:pt x="162" y="456"/>
                        <a:pt x="162" y="457"/>
                        <a:pt x="163" y="458"/>
                      </a:cubicBezTo>
                      <a:lnTo>
                        <a:pt x="171" y="470"/>
                      </a:lnTo>
                      <a:lnTo>
                        <a:pt x="161" y="463"/>
                      </a:lnTo>
                      <a:lnTo>
                        <a:pt x="173" y="466"/>
                      </a:lnTo>
                      <a:cubicBezTo>
                        <a:pt x="177" y="467"/>
                        <a:pt x="180" y="469"/>
                        <a:pt x="183" y="472"/>
                      </a:cubicBezTo>
                      <a:lnTo>
                        <a:pt x="192" y="485"/>
                      </a:lnTo>
                      <a:lnTo>
                        <a:pt x="189" y="483"/>
                      </a:lnTo>
                      <a:lnTo>
                        <a:pt x="201" y="494"/>
                      </a:lnTo>
                      <a:lnTo>
                        <a:pt x="199" y="492"/>
                      </a:lnTo>
                      <a:lnTo>
                        <a:pt x="211" y="500"/>
                      </a:lnTo>
                      <a:cubicBezTo>
                        <a:pt x="214" y="502"/>
                        <a:pt x="216" y="504"/>
                        <a:pt x="217" y="506"/>
                      </a:cubicBezTo>
                      <a:lnTo>
                        <a:pt x="222" y="516"/>
                      </a:lnTo>
                      <a:lnTo>
                        <a:pt x="224" y="523"/>
                      </a:lnTo>
                      <a:lnTo>
                        <a:pt x="225" y="523"/>
                      </a:lnTo>
                      <a:lnTo>
                        <a:pt x="203" y="516"/>
                      </a:lnTo>
                      <a:lnTo>
                        <a:pt x="205" y="515"/>
                      </a:lnTo>
                      <a:cubicBezTo>
                        <a:pt x="211" y="512"/>
                        <a:pt x="218" y="513"/>
                        <a:pt x="222" y="517"/>
                      </a:cubicBezTo>
                      <a:lnTo>
                        <a:pt x="232" y="525"/>
                      </a:lnTo>
                      <a:lnTo>
                        <a:pt x="243" y="535"/>
                      </a:lnTo>
                      <a:lnTo>
                        <a:pt x="248" y="541"/>
                      </a:lnTo>
                      <a:cubicBezTo>
                        <a:pt x="252" y="547"/>
                        <a:pt x="253" y="554"/>
                        <a:pt x="249" y="560"/>
                      </a:cubicBezTo>
                      <a:cubicBezTo>
                        <a:pt x="245" y="566"/>
                        <a:pt x="238" y="569"/>
                        <a:pt x="232" y="567"/>
                      </a:cubicBezTo>
                      <a:lnTo>
                        <a:pt x="228" y="566"/>
                      </a:lnTo>
                      <a:lnTo>
                        <a:pt x="223" y="565"/>
                      </a:lnTo>
                      <a:lnTo>
                        <a:pt x="242" y="544"/>
                      </a:lnTo>
                      <a:lnTo>
                        <a:pt x="243" y="547"/>
                      </a:lnTo>
                      <a:lnTo>
                        <a:pt x="240" y="543"/>
                      </a:lnTo>
                      <a:lnTo>
                        <a:pt x="247" y="552"/>
                      </a:lnTo>
                      <a:lnTo>
                        <a:pt x="243" y="548"/>
                      </a:lnTo>
                      <a:lnTo>
                        <a:pt x="255" y="556"/>
                      </a:lnTo>
                      <a:cubicBezTo>
                        <a:pt x="257" y="557"/>
                        <a:pt x="258" y="559"/>
                        <a:pt x="260" y="560"/>
                      </a:cubicBezTo>
                      <a:lnTo>
                        <a:pt x="272" y="577"/>
                      </a:lnTo>
                      <a:lnTo>
                        <a:pt x="277" y="588"/>
                      </a:lnTo>
                      <a:lnTo>
                        <a:pt x="275" y="584"/>
                      </a:lnTo>
                      <a:lnTo>
                        <a:pt x="277" y="586"/>
                      </a:lnTo>
                      <a:lnTo>
                        <a:pt x="251" y="605"/>
                      </a:lnTo>
                      <a:lnTo>
                        <a:pt x="250" y="603"/>
                      </a:lnTo>
                      <a:lnTo>
                        <a:pt x="249" y="601"/>
                      </a:lnTo>
                      <a:cubicBezTo>
                        <a:pt x="245" y="595"/>
                        <a:pt x="246" y="586"/>
                        <a:pt x="251" y="581"/>
                      </a:cubicBezTo>
                      <a:cubicBezTo>
                        <a:pt x="257" y="575"/>
                        <a:pt x="266" y="575"/>
                        <a:pt x="272" y="580"/>
                      </a:cubicBezTo>
                      <a:lnTo>
                        <a:pt x="276" y="583"/>
                      </a:lnTo>
                      <a:cubicBezTo>
                        <a:pt x="277" y="583"/>
                        <a:pt x="278" y="584"/>
                        <a:pt x="279" y="585"/>
                      </a:cubicBezTo>
                      <a:lnTo>
                        <a:pt x="287" y="595"/>
                      </a:lnTo>
                      <a:lnTo>
                        <a:pt x="294" y="605"/>
                      </a:lnTo>
                      <a:cubicBezTo>
                        <a:pt x="295" y="606"/>
                        <a:pt x="296" y="608"/>
                        <a:pt x="297" y="609"/>
                      </a:cubicBezTo>
                      <a:lnTo>
                        <a:pt x="298" y="612"/>
                      </a:lnTo>
                      <a:lnTo>
                        <a:pt x="290" y="603"/>
                      </a:lnTo>
                      <a:lnTo>
                        <a:pt x="292" y="604"/>
                      </a:lnTo>
                      <a:cubicBezTo>
                        <a:pt x="292" y="605"/>
                        <a:pt x="293" y="605"/>
                        <a:pt x="294" y="605"/>
                      </a:cubicBezTo>
                      <a:lnTo>
                        <a:pt x="304" y="612"/>
                      </a:lnTo>
                      <a:cubicBezTo>
                        <a:pt x="305" y="613"/>
                        <a:pt x="306" y="615"/>
                        <a:pt x="307" y="616"/>
                      </a:cubicBezTo>
                      <a:lnTo>
                        <a:pt x="315" y="627"/>
                      </a:lnTo>
                      <a:lnTo>
                        <a:pt x="306" y="621"/>
                      </a:lnTo>
                      <a:lnTo>
                        <a:pt x="323" y="625"/>
                      </a:lnTo>
                      <a:lnTo>
                        <a:pt x="319" y="624"/>
                      </a:lnTo>
                      <a:lnTo>
                        <a:pt x="341" y="624"/>
                      </a:lnTo>
                      <a:lnTo>
                        <a:pt x="360" y="623"/>
                      </a:lnTo>
                      <a:lnTo>
                        <a:pt x="373" y="621"/>
                      </a:lnTo>
                      <a:lnTo>
                        <a:pt x="380" y="619"/>
                      </a:lnTo>
                      <a:lnTo>
                        <a:pt x="384" y="618"/>
                      </a:lnTo>
                      <a:lnTo>
                        <a:pt x="376" y="645"/>
                      </a:lnTo>
                      <a:lnTo>
                        <a:pt x="375" y="644"/>
                      </a:lnTo>
                      <a:cubicBezTo>
                        <a:pt x="372" y="640"/>
                        <a:pt x="370" y="636"/>
                        <a:pt x="371" y="631"/>
                      </a:cubicBezTo>
                      <a:cubicBezTo>
                        <a:pt x="371" y="627"/>
                        <a:pt x="373" y="622"/>
                        <a:pt x="377" y="620"/>
                      </a:cubicBezTo>
                      <a:lnTo>
                        <a:pt x="381" y="617"/>
                      </a:lnTo>
                      <a:cubicBezTo>
                        <a:pt x="382" y="616"/>
                        <a:pt x="383" y="615"/>
                        <a:pt x="384" y="615"/>
                      </a:cubicBezTo>
                      <a:lnTo>
                        <a:pt x="393" y="611"/>
                      </a:lnTo>
                      <a:lnTo>
                        <a:pt x="406" y="606"/>
                      </a:lnTo>
                      <a:lnTo>
                        <a:pt x="403" y="608"/>
                      </a:lnTo>
                      <a:lnTo>
                        <a:pt x="427" y="592"/>
                      </a:lnTo>
                      <a:lnTo>
                        <a:pt x="439" y="584"/>
                      </a:lnTo>
                      <a:lnTo>
                        <a:pt x="499" y="544"/>
                      </a:lnTo>
                      <a:lnTo>
                        <a:pt x="524" y="528"/>
                      </a:lnTo>
                      <a:lnTo>
                        <a:pt x="536" y="520"/>
                      </a:lnTo>
                      <a:cubicBezTo>
                        <a:pt x="537" y="519"/>
                        <a:pt x="538" y="519"/>
                        <a:pt x="539" y="518"/>
                      </a:cubicBezTo>
                      <a:lnTo>
                        <a:pt x="551" y="514"/>
                      </a:lnTo>
                      <a:lnTo>
                        <a:pt x="548" y="516"/>
                      </a:lnTo>
                      <a:lnTo>
                        <a:pt x="572" y="500"/>
                      </a:lnTo>
                      <a:lnTo>
                        <a:pt x="584" y="492"/>
                      </a:lnTo>
                      <a:cubicBezTo>
                        <a:pt x="585" y="491"/>
                        <a:pt x="586" y="491"/>
                        <a:pt x="587" y="490"/>
                      </a:cubicBezTo>
                      <a:lnTo>
                        <a:pt x="599" y="486"/>
                      </a:lnTo>
                      <a:lnTo>
                        <a:pt x="596" y="488"/>
                      </a:lnTo>
                      <a:lnTo>
                        <a:pt x="608" y="480"/>
                      </a:lnTo>
                      <a:cubicBezTo>
                        <a:pt x="609" y="479"/>
                        <a:pt x="610" y="479"/>
                        <a:pt x="611" y="478"/>
                      </a:cubicBezTo>
                      <a:lnTo>
                        <a:pt x="626" y="473"/>
                      </a:lnTo>
                      <a:lnTo>
                        <a:pt x="635" y="470"/>
                      </a:lnTo>
                      <a:lnTo>
                        <a:pt x="632" y="472"/>
                      </a:lnTo>
                      <a:lnTo>
                        <a:pt x="641" y="466"/>
                      </a:lnTo>
                      <a:lnTo>
                        <a:pt x="646" y="463"/>
                      </a:lnTo>
                      <a:lnTo>
                        <a:pt x="653" y="493"/>
                      </a:lnTo>
                      <a:lnTo>
                        <a:pt x="652" y="493"/>
                      </a:lnTo>
                      <a:lnTo>
                        <a:pt x="650" y="493"/>
                      </a:lnTo>
                      <a:cubicBezTo>
                        <a:pt x="644" y="493"/>
                        <a:pt x="638" y="490"/>
                        <a:pt x="636" y="484"/>
                      </a:cubicBezTo>
                      <a:cubicBezTo>
                        <a:pt x="633" y="478"/>
                        <a:pt x="634" y="471"/>
                        <a:pt x="639" y="467"/>
                      </a:cubicBezTo>
                      <a:lnTo>
                        <a:pt x="649" y="456"/>
                      </a:lnTo>
                      <a:cubicBezTo>
                        <a:pt x="650" y="455"/>
                        <a:pt x="651" y="454"/>
                        <a:pt x="652" y="453"/>
                      </a:cubicBezTo>
                      <a:lnTo>
                        <a:pt x="664" y="445"/>
                      </a:lnTo>
                      <a:lnTo>
                        <a:pt x="656" y="459"/>
                      </a:lnTo>
                      <a:lnTo>
                        <a:pt x="655" y="438"/>
                      </a:lnTo>
                      <a:lnTo>
                        <a:pt x="655" y="433"/>
                      </a:lnTo>
                      <a:lnTo>
                        <a:pt x="679" y="444"/>
                      </a:lnTo>
                      <a:lnTo>
                        <a:pt x="673" y="448"/>
                      </a:lnTo>
                      <a:lnTo>
                        <a:pt x="658" y="459"/>
                      </a:lnTo>
                      <a:close/>
                      <a:moveTo>
                        <a:pt x="656" y="421"/>
                      </a:moveTo>
                      <a:lnTo>
                        <a:pt x="662" y="417"/>
                      </a:lnTo>
                      <a:cubicBezTo>
                        <a:pt x="666" y="414"/>
                        <a:pt x="672" y="414"/>
                        <a:pt x="677" y="416"/>
                      </a:cubicBezTo>
                      <a:cubicBezTo>
                        <a:pt x="682" y="418"/>
                        <a:pt x="686" y="423"/>
                        <a:pt x="686" y="428"/>
                      </a:cubicBezTo>
                      <a:lnTo>
                        <a:pt x="687" y="437"/>
                      </a:lnTo>
                      <a:lnTo>
                        <a:pt x="688" y="458"/>
                      </a:lnTo>
                      <a:cubicBezTo>
                        <a:pt x="689" y="463"/>
                        <a:pt x="686" y="469"/>
                        <a:pt x="681" y="472"/>
                      </a:cubicBezTo>
                      <a:lnTo>
                        <a:pt x="669" y="480"/>
                      </a:lnTo>
                      <a:lnTo>
                        <a:pt x="672" y="477"/>
                      </a:lnTo>
                      <a:lnTo>
                        <a:pt x="662" y="488"/>
                      </a:lnTo>
                      <a:lnTo>
                        <a:pt x="650" y="461"/>
                      </a:lnTo>
                      <a:lnTo>
                        <a:pt x="652" y="461"/>
                      </a:lnTo>
                      <a:lnTo>
                        <a:pt x="653" y="461"/>
                      </a:lnTo>
                      <a:cubicBezTo>
                        <a:pt x="661" y="461"/>
                        <a:pt x="667" y="467"/>
                        <a:pt x="669" y="474"/>
                      </a:cubicBezTo>
                      <a:cubicBezTo>
                        <a:pt x="671" y="481"/>
                        <a:pt x="667" y="488"/>
                        <a:pt x="661" y="492"/>
                      </a:cubicBezTo>
                      <a:lnTo>
                        <a:pt x="658" y="493"/>
                      </a:lnTo>
                      <a:lnTo>
                        <a:pt x="649" y="499"/>
                      </a:lnTo>
                      <a:cubicBezTo>
                        <a:pt x="648" y="500"/>
                        <a:pt x="647" y="500"/>
                        <a:pt x="646" y="501"/>
                      </a:cubicBezTo>
                      <a:lnTo>
                        <a:pt x="637" y="504"/>
                      </a:lnTo>
                      <a:lnTo>
                        <a:pt x="622" y="509"/>
                      </a:lnTo>
                      <a:lnTo>
                        <a:pt x="625" y="507"/>
                      </a:lnTo>
                      <a:lnTo>
                        <a:pt x="613" y="515"/>
                      </a:lnTo>
                      <a:cubicBezTo>
                        <a:pt x="612" y="516"/>
                        <a:pt x="611" y="516"/>
                        <a:pt x="610" y="517"/>
                      </a:cubicBezTo>
                      <a:lnTo>
                        <a:pt x="598" y="521"/>
                      </a:lnTo>
                      <a:lnTo>
                        <a:pt x="601" y="519"/>
                      </a:lnTo>
                      <a:lnTo>
                        <a:pt x="589" y="527"/>
                      </a:lnTo>
                      <a:lnTo>
                        <a:pt x="565" y="543"/>
                      </a:lnTo>
                      <a:cubicBezTo>
                        <a:pt x="564" y="544"/>
                        <a:pt x="563" y="544"/>
                        <a:pt x="562" y="545"/>
                      </a:cubicBezTo>
                      <a:lnTo>
                        <a:pt x="550" y="549"/>
                      </a:lnTo>
                      <a:lnTo>
                        <a:pt x="553" y="547"/>
                      </a:lnTo>
                      <a:lnTo>
                        <a:pt x="541" y="555"/>
                      </a:lnTo>
                      <a:lnTo>
                        <a:pt x="516" y="571"/>
                      </a:lnTo>
                      <a:lnTo>
                        <a:pt x="456" y="611"/>
                      </a:lnTo>
                      <a:lnTo>
                        <a:pt x="444" y="619"/>
                      </a:lnTo>
                      <a:lnTo>
                        <a:pt x="420" y="635"/>
                      </a:lnTo>
                      <a:cubicBezTo>
                        <a:pt x="419" y="636"/>
                        <a:pt x="418" y="636"/>
                        <a:pt x="417" y="637"/>
                      </a:cubicBezTo>
                      <a:lnTo>
                        <a:pt x="406" y="640"/>
                      </a:lnTo>
                      <a:lnTo>
                        <a:pt x="397" y="644"/>
                      </a:lnTo>
                      <a:lnTo>
                        <a:pt x="400" y="642"/>
                      </a:lnTo>
                      <a:lnTo>
                        <a:pt x="396" y="645"/>
                      </a:lnTo>
                      <a:lnTo>
                        <a:pt x="398" y="621"/>
                      </a:lnTo>
                      <a:lnTo>
                        <a:pt x="399" y="622"/>
                      </a:lnTo>
                      <a:cubicBezTo>
                        <a:pt x="403" y="626"/>
                        <a:pt x="404" y="632"/>
                        <a:pt x="403" y="638"/>
                      </a:cubicBezTo>
                      <a:cubicBezTo>
                        <a:pt x="401" y="643"/>
                        <a:pt x="397" y="648"/>
                        <a:pt x="391" y="649"/>
                      </a:cubicBezTo>
                      <a:lnTo>
                        <a:pt x="387" y="650"/>
                      </a:lnTo>
                      <a:lnTo>
                        <a:pt x="378" y="652"/>
                      </a:lnTo>
                      <a:lnTo>
                        <a:pt x="363" y="654"/>
                      </a:lnTo>
                      <a:lnTo>
                        <a:pt x="341" y="656"/>
                      </a:lnTo>
                      <a:lnTo>
                        <a:pt x="319" y="656"/>
                      </a:lnTo>
                      <a:cubicBezTo>
                        <a:pt x="318" y="656"/>
                        <a:pt x="317" y="656"/>
                        <a:pt x="316" y="656"/>
                      </a:cubicBezTo>
                      <a:lnTo>
                        <a:pt x="299" y="652"/>
                      </a:lnTo>
                      <a:cubicBezTo>
                        <a:pt x="295" y="651"/>
                        <a:pt x="292" y="649"/>
                        <a:pt x="290" y="646"/>
                      </a:cubicBezTo>
                      <a:lnTo>
                        <a:pt x="282" y="635"/>
                      </a:lnTo>
                      <a:lnTo>
                        <a:pt x="285" y="639"/>
                      </a:lnTo>
                      <a:lnTo>
                        <a:pt x="275" y="632"/>
                      </a:lnTo>
                      <a:lnTo>
                        <a:pt x="277" y="633"/>
                      </a:lnTo>
                      <a:lnTo>
                        <a:pt x="275" y="632"/>
                      </a:lnTo>
                      <a:cubicBezTo>
                        <a:pt x="272" y="630"/>
                        <a:pt x="269" y="627"/>
                        <a:pt x="267" y="623"/>
                      </a:cubicBezTo>
                      <a:lnTo>
                        <a:pt x="266" y="620"/>
                      </a:lnTo>
                      <a:lnTo>
                        <a:pt x="269" y="624"/>
                      </a:lnTo>
                      <a:lnTo>
                        <a:pt x="262" y="615"/>
                      </a:lnTo>
                      <a:lnTo>
                        <a:pt x="254" y="605"/>
                      </a:lnTo>
                      <a:lnTo>
                        <a:pt x="257" y="608"/>
                      </a:lnTo>
                      <a:lnTo>
                        <a:pt x="253" y="605"/>
                      </a:lnTo>
                      <a:lnTo>
                        <a:pt x="276" y="584"/>
                      </a:lnTo>
                      <a:lnTo>
                        <a:pt x="279" y="588"/>
                      </a:lnTo>
                      <a:lnTo>
                        <a:pt x="280" y="590"/>
                      </a:lnTo>
                      <a:cubicBezTo>
                        <a:pt x="283" y="597"/>
                        <a:pt x="281" y="606"/>
                        <a:pt x="275" y="610"/>
                      </a:cubicBezTo>
                      <a:cubicBezTo>
                        <a:pt x="268" y="615"/>
                        <a:pt x="260" y="614"/>
                        <a:pt x="254" y="609"/>
                      </a:cubicBezTo>
                      <a:lnTo>
                        <a:pt x="252" y="607"/>
                      </a:lnTo>
                      <a:cubicBezTo>
                        <a:pt x="251" y="606"/>
                        <a:pt x="250" y="605"/>
                        <a:pt x="249" y="603"/>
                      </a:cubicBezTo>
                      <a:lnTo>
                        <a:pt x="245" y="596"/>
                      </a:lnTo>
                      <a:lnTo>
                        <a:pt x="233" y="579"/>
                      </a:lnTo>
                      <a:lnTo>
                        <a:pt x="238" y="583"/>
                      </a:lnTo>
                      <a:lnTo>
                        <a:pt x="226" y="575"/>
                      </a:lnTo>
                      <a:cubicBezTo>
                        <a:pt x="224" y="574"/>
                        <a:pt x="223" y="573"/>
                        <a:pt x="222" y="571"/>
                      </a:cubicBezTo>
                      <a:lnTo>
                        <a:pt x="215" y="562"/>
                      </a:lnTo>
                      <a:cubicBezTo>
                        <a:pt x="214" y="561"/>
                        <a:pt x="213" y="559"/>
                        <a:pt x="212" y="558"/>
                      </a:cubicBezTo>
                      <a:lnTo>
                        <a:pt x="211" y="555"/>
                      </a:lnTo>
                      <a:cubicBezTo>
                        <a:pt x="209" y="549"/>
                        <a:pt x="211" y="543"/>
                        <a:pt x="214" y="539"/>
                      </a:cubicBezTo>
                      <a:cubicBezTo>
                        <a:pt x="218" y="535"/>
                        <a:pt x="224" y="533"/>
                        <a:pt x="230" y="534"/>
                      </a:cubicBezTo>
                      <a:lnTo>
                        <a:pt x="235" y="535"/>
                      </a:lnTo>
                      <a:lnTo>
                        <a:pt x="239" y="536"/>
                      </a:lnTo>
                      <a:lnTo>
                        <a:pt x="223" y="561"/>
                      </a:lnTo>
                      <a:lnTo>
                        <a:pt x="220" y="558"/>
                      </a:lnTo>
                      <a:lnTo>
                        <a:pt x="212" y="550"/>
                      </a:lnTo>
                      <a:lnTo>
                        <a:pt x="202" y="542"/>
                      </a:lnTo>
                      <a:lnTo>
                        <a:pt x="220" y="544"/>
                      </a:lnTo>
                      <a:lnTo>
                        <a:pt x="218" y="545"/>
                      </a:lnTo>
                      <a:cubicBezTo>
                        <a:pt x="210" y="549"/>
                        <a:pt x="200" y="546"/>
                        <a:pt x="196" y="538"/>
                      </a:cubicBezTo>
                      <a:lnTo>
                        <a:pt x="195" y="534"/>
                      </a:lnTo>
                      <a:lnTo>
                        <a:pt x="193" y="531"/>
                      </a:lnTo>
                      <a:lnTo>
                        <a:pt x="188" y="521"/>
                      </a:lnTo>
                      <a:lnTo>
                        <a:pt x="194" y="527"/>
                      </a:lnTo>
                      <a:lnTo>
                        <a:pt x="182" y="519"/>
                      </a:lnTo>
                      <a:cubicBezTo>
                        <a:pt x="181" y="518"/>
                        <a:pt x="180" y="518"/>
                        <a:pt x="180" y="517"/>
                      </a:cubicBezTo>
                      <a:lnTo>
                        <a:pt x="168" y="506"/>
                      </a:lnTo>
                      <a:cubicBezTo>
                        <a:pt x="167" y="505"/>
                        <a:pt x="166" y="505"/>
                        <a:pt x="165" y="504"/>
                      </a:cubicBezTo>
                      <a:lnTo>
                        <a:pt x="156" y="491"/>
                      </a:lnTo>
                      <a:lnTo>
                        <a:pt x="166" y="497"/>
                      </a:lnTo>
                      <a:lnTo>
                        <a:pt x="154" y="494"/>
                      </a:lnTo>
                      <a:cubicBezTo>
                        <a:pt x="150" y="493"/>
                        <a:pt x="146" y="491"/>
                        <a:pt x="144" y="487"/>
                      </a:cubicBezTo>
                      <a:lnTo>
                        <a:pt x="136" y="475"/>
                      </a:lnTo>
                      <a:lnTo>
                        <a:pt x="138" y="478"/>
                      </a:lnTo>
                      <a:lnTo>
                        <a:pt x="126" y="466"/>
                      </a:lnTo>
                      <a:lnTo>
                        <a:pt x="132" y="470"/>
                      </a:lnTo>
                      <a:lnTo>
                        <a:pt x="120" y="466"/>
                      </a:lnTo>
                      <a:cubicBezTo>
                        <a:pt x="117" y="465"/>
                        <a:pt x="114" y="462"/>
                        <a:pt x="112" y="459"/>
                      </a:cubicBezTo>
                      <a:lnTo>
                        <a:pt x="104" y="447"/>
                      </a:lnTo>
                      <a:lnTo>
                        <a:pt x="109" y="452"/>
                      </a:lnTo>
                      <a:lnTo>
                        <a:pt x="97" y="444"/>
                      </a:lnTo>
                      <a:lnTo>
                        <a:pt x="100" y="446"/>
                      </a:lnTo>
                      <a:lnTo>
                        <a:pt x="88" y="442"/>
                      </a:lnTo>
                      <a:cubicBezTo>
                        <a:pt x="87" y="441"/>
                        <a:pt x="86" y="441"/>
                        <a:pt x="85" y="440"/>
                      </a:cubicBezTo>
                      <a:lnTo>
                        <a:pt x="65" y="428"/>
                      </a:lnTo>
                      <a:cubicBezTo>
                        <a:pt x="64" y="428"/>
                        <a:pt x="63" y="427"/>
                        <a:pt x="62" y="426"/>
                      </a:cubicBezTo>
                      <a:lnTo>
                        <a:pt x="46" y="410"/>
                      </a:lnTo>
                      <a:lnTo>
                        <a:pt x="52" y="414"/>
                      </a:lnTo>
                      <a:lnTo>
                        <a:pt x="43" y="411"/>
                      </a:lnTo>
                      <a:lnTo>
                        <a:pt x="40" y="410"/>
                      </a:lnTo>
                      <a:cubicBezTo>
                        <a:pt x="34" y="407"/>
                        <a:pt x="29" y="401"/>
                        <a:pt x="29" y="394"/>
                      </a:cubicBezTo>
                      <a:lnTo>
                        <a:pt x="29" y="393"/>
                      </a:lnTo>
                      <a:lnTo>
                        <a:pt x="37" y="407"/>
                      </a:lnTo>
                      <a:lnTo>
                        <a:pt x="35" y="405"/>
                      </a:lnTo>
                      <a:lnTo>
                        <a:pt x="26" y="400"/>
                      </a:lnTo>
                      <a:lnTo>
                        <a:pt x="31" y="402"/>
                      </a:lnTo>
                      <a:lnTo>
                        <a:pt x="24" y="401"/>
                      </a:lnTo>
                      <a:cubicBezTo>
                        <a:pt x="23" y="401"/>
                        <a:pt x="21" y="401"/>
                        <a:pt x="19" y="400"/>
                      </a:cubicBezTo>
                      <a:lnTo>
                        <a:pt x="13" y="397"/>
                      </a:lnTo>
                      <a:cubicBezTo>
                        <a:pt x="9" y="394"/>
                        <a:pt x="5" y="390"/>
                        <a:pt x="5" y="385"/>
                      </a:cubicBezTo>
                      <a:lnTo>
                        <a:pt x="1" y="364"/>
                      </a:lnTo>
                      <a:lnTo>
                        <a:pt x="0" y="343"/>
                      </a:lnTo>
                      <a:cubicBezTo>
                        <a:pt x="0" y="341"/>
                        <a:pt x="1" y="339"/>
                        <a:pt x="1" y="337"/>
                      </a:cubicBezTo>
                      <a:lnTo>
                        <a:pt x="5" y="329"/>
                      </a:lnTo>
                      <a:lnTo>
                        <a:pt x="10" y="316"/>
                      </a:lnTo>
                      <a:lnTo>
                        <a:pt x="14" y="300"/>
                      </a:lnTo>
                      <a:cubicBezTo>
                        <a:pt x="15" y="296"/>
                        <a:pt x="17" y="293"/>
                        <a:pt x="20" y="290"/>
                      </a:cubicBezTo>
                      <a:lnTo>
                        <a:pt x="30" y="283"/>
                      </a:lnTo>
                      <a:lnTo>
                        <a:pt x="28" y="285"/>
                      </a:lnTo>
                      <a:lnTo>
                        <a:pt x="31" y="282"/>
                      </a:lnTo>
                      <a:lnTo>
                        <a:pt x="27" y="289"/>
                      </a:lnTo>
                      <a:lnTo>
                        <a:pt x="29" y="281"/>
                      </a:lnTo>
                      <a:lnTo>
                        <a:pt x="34" y="266"/>
                      </a:lnTo>
                      <a:cubicBezTo>
                        <a:pt x="35" y="265"/>
                        <a:pt x="35" y="264"/>
                        <a:pt x="36" y="263"/>
                      </a:cubicBezTo>
                      <a:lnTo>
                        <a:pt x="43" y="253"/>
                      </a:lnTo>
                      <a:lnTo>
                        <a:pt x="46" y="249"/>
                      </a:lnTo>
                      <a:lnTo>
                        <a:pt x="70" y="270"/>
                      </a:lnTo>
                      <a:lnTo>
                        <a:pt x="69" y="271"/>
                      </a:lnTo>
                      <a:cubicBezTo>
                        <a:pt x="68" y="272"/>
                        <a:pt x="66" y="273"/>
                        <a:pt x="65" y="274"/>
                      </a:cubicBezTo>
                      <a:lnTo>
                        <a:pt x="63" y="275"/>
                      </a:lnTo>
                      <a:cubicBezTo>
                        <a:pt x="56" y="278"/>
                        <a:pt x="49" y="277"/>
                        <a:pt x="44" y="272"/>
                      </a:cubicBezTo>
                      <a:cubicBezTo>
                        <a:pt x="39" y="267"/>
                        <a:pt x="38" y="259"/>
                        <a:pt x="41" y="253"/>
                      </a:cubicBezTo>
                      <a:lnTo>
                        <a:pt x="43" y="250"/>
                      </a:lnTo>
                      <a:lnTo>
                        <a:pt x="47" y="241"/>
                      </a:lnTo>
                      <a:cubicBezTo>
                        <a:pt x="47" y="240"/>
                        <a:pt x="48" y="239"/>
                        <a:pt x="48" y="239"/>
                      </a:cubicBezTo>
                      <a:lnTo>
                        <a:pt x="56" y="227"/>
                      </a:lnTo>
                      <a:lnTo>
                        <a:pt x="54" y="230"/>
                      </a:lnTo>
                      <a:lnTo>
                        <a:pt x="58" y="218"/>
                      </a:lnTo>
                      <a:cubicBezTo>
                        <a:pt x="59" y="217"/>
                        <a:pt x="60" y="215"/>
                        <a:pt x="61" y="214"/>
                      </a:cubicBezTo>
                      <a:lnTo>
                        <a:pt x="67" y="206"/>
                      </a:lnTo>
                      <a:cubicBezTo>
                        <a:pt x="67" y="205"/>
                        <a:pt x="68" y="205"/>
                        <a:pt x="68" y="204"/>
                      </a:cubicBezTo>
                      <a:lnTo>
                        <a:pt x="72" y="200"/>
                      </a:lnTo>
                      <a:cubicBezTo>
                        <a:pt x="75" y="197"/>
                        <a:pt x="79" y="195"/>
                        <a:pt x="83" y="195"/>
                      </a:cubicBezTo>
                      <a:lnTo>
                        <a:pt x="85" y="195"/>
                      </a:lnTo>
                      <a:lnTo>
                        <a:pt x="70" y="206"/>
                      </a:lnTo>
                      <a:lnTo>
                        <a:pt x="74" y="194"/>
                      </a:lnTo>
                      <a:cubicBezTo>
                        <a:pt x="75" y="193"/>
                        <a:pt x="75" y="192"/>
                        <a:pt x="76" y="190"/>
                      </a:cubicBezTo>
                      <a:lnTo>
                        <a:pt x="83" y="180"/>
                      </a:lnTo>
                      <a:lnTo>
                        <a:pt x="82" y="182"/>
                      </a:lnTo>
                      <a:lnTo>
                        <a:pt x="84" y="178"/>
                      </a:lnTo>
                      <a:lnTo>
                        <a:pt x="83" y="180"/>
                      </a:lnTo>
                      <a:lnTo>
                        <a:pt x="85" y="174"/>
                      </a:lnTo>
                      <a:lnTo>
                        <a:pt x="90" y="159"/>
                      </a:lnTo>
                      <a:cubicBezTo>
                        <a:pt x="91" y="158"/>
                        <a:pt x="91" y="157"/>
                        <a:pt x="92" y="156"/>
                      </a:cubicBezTo>
                      <a:lnTo>
                        <a:pt x="100" y="143"/>
                      </a:lnTo>
                      <a:lnTo>
                        <a:pt x="110" y="129"/>
                      </a:lnTo>
                      <a:lnTo>
                        <a:pt x="115" y="122"/>
                      </a:lnTo>
                      <a:lnTo>
                        <a:pt x="114" y="124"/>
                      </a:lnTo>
                      <a:lnTo>
                        <a:pt x="116" y="120"/>
                      </a:lnTo>
                      <a:lnTo>
                        <a:pt x="115" y="123"/>
                      </a:lnTo>
                      <a:lnTo>
                        <a:pt x="118" y="112"/>
                      </a:lnTo>
                      <a:cubicBezTo>
                        <a:pt x="118" y="111"/>
                        <a:pt x="119" y="109"/>
                        <a:pt x="120" y="108"/>
                      </a:cubicBezTo>
                      <a:lnTo>
                        <a:pt x="127" y="98"/>
                      </a:lnTo>
                      <a:lnTo>
                        <a:pt x="130" y="94"/>
                      </a:lnTo>
                      <a:cubicBezTo>
                        <a:pt x="134" y="88"/>
                        <a:pt x="141" y="86"/>
                        <a:pt x="148" y="88"/>
                      </a:cubicBezTo>
                      <a:cubicBezTo>
                        <a:pt x="154" y="90"/>
                        <a:pt x="158" y="97"/>
                        <a:pt x="158" y="103"/>
                      </a:cubicBezTo>
                      <a:lnTo>
                        <a:pt x="158" y="104"/>
                      </a:lnTo>
                      <a:cubicBezTo>
                        <a:pt x="158" y="111"/>
                        <a:pt x="155" y="116"/>
                        <a:pt x="150" y="119"/>
                      </a:cubicBezTo>
                      <a:lnTo>
                        <a:pt x="148" y="120"/>
                      </a:lnTo>
                      <a:cubicBezTo>
                        <a:pt x="142" y="123"/>
                        <a:pt x="135" y="122"/>
                        <a:pt x="130" y="118"/>
                      </a:cubicBezTo>
                      <a:cubicBezTo>
                        <a:pt x="126" y="114"/>
                        <a:pt x="123" y="108"/>
                        <a:pt x="125" y="102"/>
                      </a:cubicBezTo>
                      <a:lnTo>
                        <a:pt x="126" y="98"/>
                      </a:lnTo>
                      <a:cubicBezTo>
                        <a:pt x="126" y="97"/>
                        <a:pt x="126" y="96"/>
                        <a:pt x="127" y="95"/>
                      </a:cubicBezTo>
                      <a:lnTo>
                        <a:pt x="131" y="86"/>
                      </a:lnTo>
                      <a:cubicBezTo>
                        <a:pt x="131" y="85"/>
                        <a:pt x="132" y="84"/>
                        <a:pt x="132" y="84"/>
                      </a:cubicBezTo>
                      <a:lnTo>
                        <a:pt x="140" y="72"/>
                      </a:lnTo>
                      <a:lnTo>
                        <a:pt x="138" y="75"/>
                      </a:lnTo>
                      <a:lnTo>
                        <a:pt x="142" y="63"/>
                      </a:lnTo>
                      <a:cubicBezTo>
                        <a:pt x="143" y="62"/>
                        <a:pt x="143" y="62"/>
                        <a:pt x="143" y="61"/>
                      </a:cubicBezTo>
                      <a:lnTo>
                        <a:pt x="148" y="52"/>
                      </a:lnTo>
                      <a:lnTo>
                        <a:pt x="150" y="48"/>
                      </a:lnTo>
                      <a:cubicBezTo>
                        <a:pt x="152" y="44"/>
                        <a:pt x="157" y="40"/>
                        <a:pt x="162" y="40"/>
                      </a:cubicBezTo>
                      <a:cubicBezTo>
                        <a:pt x="167" y="39"/>
                        <a:pt x="172" y="41"/>
                        <a:pt x="176" y="44"/>
                      </a:cubicBezTo>
                      <a:lnTo>
                        <a:pt x="177" y="45"/>
                      </a:lnTo>
                      <a:lnTo>
                        <a:pt x="150" y="53"/>
                      </a:lnTo>
                      <a:lnTo>
                        <a:pt x="151" y="47"/>
                      </a:lnTo>
                      <a:lnTo>
                        <a:pt x="154" y="39"/>
                      </a:lnTo>
                      <a:lnTo>
                        <a:pt x="155" y="36"/>
                      </a:lnTo>
                      <a:cubicBezTo>
                        <a:pt x="156" y="35"/>
                        <a:pt x="156" y="34"/>
                        <a:pt x="157" y="34"/>
                      </a:cubicBezTo>
                      <a:lnTo>
                        <a:pt x="161" y="27"/>
                      </a:lnTo>
                      <a:cubicBezTo>
                        <a:pt x="161" y="26"/>
                        <a:pt x="161" y="25"/>
                        <a:pt x="162" y="25"/>
                      </a:cubicBezTo>
                      <a:lnTo>
                        <a:pt x="173" y="11"/>
                      </a:lnTo>
                      <a:cubicBezTo>
                        <a:pt x="175" y="8"/>
                        <a:pt x="179" y="5"/>
                        <a:pt x="183" y="5"/>
                      </a:cubicBezTo>
                      <a:lnTo>
                        <a:pt x="201" y="1"/>
                      </a:lnTo>
                      <a:lnTo>
                        <a:pt x="218" y="0"/>
                      </a:lnTo>
                      <a:cubicBezTo>
                        <a:pt x="220" y="0"/>
                        <a:pt x="222" y="1"/>
                        <a:pt x="224" y="1"/>
                      </a:cubicBezTo>
                      <a:lnTo>
                        <a:pt x="236" y="5"/>
                      </a:lnTo>
                      <a:lnTo>
                        <a:pt x="248" y="9"/>
                      </a:lnTo>
                      <a:lnTo>
                        <a:pt x="261" y="14"/>
                      </a:lnTo>
                      <a:lnTo>
                        <a:pt x="268" y="16"/>
                      </a:lnTo>
                      <a:cubicBezTo>
                        <a:pt x="269" y="17"/>
                        <a:pt x="271" y="17"/>
                        <a:pt x="272" y="18"/>
                      </a:cubicBezTo>
                      <a:lnTo>
                        <a:pt x="275" y="20"/>
                      </a:lnTo>
                      <a:cubicBezTo>
                        <a:pt x="276" y="21"/>
                        <a:pt x="277" y="21"/>
                        <a:pt x="278" y="22"/>
                      </a:cubicBezTo>
                      <a:lnTo>
                        <a:pt x="281" y="25"/>
                      </a:lnTo>
                      <a:lnTo>
                        <a:pt x="277" y="23"/>
                      </a:lnTo>
                      <a:lnTo>
                        <a:pt x="284" y="27"/>
                      </a:lnTo>
                      <a:lnTo>
                        <a:pt x="297" y="34"/>
                      </a:lnTo>
                      <a:lnTo>
                        <a:pt x="308" y="39"/>
                      </a:lnTo>
                      <a:lnTo>
                        <a:pt x="290" y="42"/>
                      </a:lnTo>
                      <a:lnTo>
                        <a:pt x="291" y="41"/>
                      </a:lnTo>
                      <a:cubicBezTo>
                        <a:pt x="297" y="35"/>
                        <a:pt x="308" y="35"/>
                        <a:pt x="314" y="41"/>
                      </a:cubicBezTo>
                      <a:lnTo>
                        <a:pt x="315" y="42"/>
                      </a:lnTo>
                      <a:lnTo>
                        <a:pt x="326" y="53"/>
                      </a:lnTo>
                      <a:lnTo>
                        <a:pt x="320" y="50"/>
                      </a:lnTo>
                      <a:lnTo>
                        <a:pt x="333" y="55"/>
                      </a:lnTo>
                      <a:cubicBezTo>
                        <a:pt x="334" y="55"/>
                        <a:pt x="335" y="55"/>
                        <a:pt x="336" y="56"/>
                      </a:cubicBezTo>
                      <a:lnTo>
                        <a:pt x="347" y="63"/>
                      </a:lnTo>
                      <a:cubicBezTo>
                        <a:pt x="350" y="65"/>
                        <a:pt x="352" y="68"/>
                        <a:pt x="354" y="71"/>
                      </a:cubicBezTo>
                      <a:lnTo>
                        <a:pt x="358" y="83"/>
                      </a:lnTo>
                      <a:lnTo>
                        <a:pt x="347" y="73"/>
                      </a:lnTo>
                      <a:lnTo>
                        <a:pt x="358" y="76"/>
                      </a:lnTo>
                      <a:lnTo>
                        <a:pt x="361" y="77"/>
                      </a:lnTo>
                      <a:cubicBezTo>
                        <a:pt x="363" y="78"/>
                        <a:pt x="365" y="79"/>
                        <a:pt x="367" y="81"/>
                      </a:cubicBezTo>
                      <a:lnTo>
                        <a:pt x="370" y="84"/>
                      </a:lnTo>
                      <a:lnTo>
                        <a:pt x="379" y="93"/>
                      </a:lnTo>
                      <a:lnTo>
                        <a:pt x="376" y="91"/>
                      </a:lnTo>
                      <a:lnTo>
                        <a:pt x="388" y="99"/>
                      </a:lnTo>
                      <a:cubicBezTo>
                        <a:pt x="389" y="100"/>
                        <a:pt x="390" y="100"/>
                        <a:pt x="391" y="101"/>
                      </a:cubicBezTo>
                      <a:lnTo>
                        <a:pt x="403" y="113"/>
                      </a:lnTo>
                      <a:lnTo>
                        <a:pt x="400" y="111"/>
                      </a:lnTo>
                      <a:lnTo>
                        <a:pt x="412" y="119"/>
                      </a:lnTo>
                      <a:cubicBezTo>
                        <a:pt x="414" y="120"/>
                        <a:pt x="416" y="122"/>
                        <a:pt x="417" y="124"/>
                      </a:cubicBezTo>
                      <a:lnTo>
                        <a:pt x="425" y="136"/>
                      </a:lnTo>
                      <a:lnTo>
                        <a:pt x="420" y="131"/>
                      </a:lnTo>
                      <a:lnTo>
                        <a:pt x="422" y="132"/>
                      </a:lnTo>
                      <a:lnTo>
                        <a:pt x="428" y="135"/>
                      </a:lnTo>
                      <a:cubicBezTo>
                        <a:pt x="428" y="136"/>
                        <a:pt x="429" y="136"/>
                        <a:pt x="430" y="137"/>
                      </a:cubicBezTo>
                      <a:lnTo>
                        <a:pt x="445" y="148"/>
                      </a:lnTo>
                      <a:cubicBezTo>
                        <a:pt x="446" y="149"/>
                        <a:pt x="447" y="150"/>
                        <a:pt x="448" y="151"/>
                      </a:cubicBezTo>
                      <a:lnTo>
                        <a:pt x="456" y="162"/>
                      </a:lnTo>
                      <a:lnTo>
                        <a:pt x="452" y="158"/>
                      </a:lnTo>
                      <a:lnTo>
                        <a:pt x="455" y="160"/>
                      </a:lnTo>
                      <a:lnTo>
                        <a:pt x="461" y="164"/>
                      </a:lnTo>
                      <a:lnTo>
                        <a:pt x="476" y="174"/>
                      </a:lnTo>
                      <a:cubicBezTo>
                        <a:pt x="477" y="175"/>
                        <a:pt x="478" y="175"/>
                        <a:pt x="479" y="176"/>
                      </a:cubicBezTo>
                      <a:lnTo>
                        <a:pt x="489" y="187"/>
                      </a:lnTo>
                      <a:lnTo>
                        <a:pt x="498" y="194"/>
                      </a:lnTo>
                      <a:lnTo>
                        <a:pt x="502" y="197"/>
                      </a:lnTo>
                      <a:lnTo>
                        <a:pt x="477" y="215"/>
                      </a:lnTo>
                      <a:lnTo>
                        <a:pt x="476" y="212"/>
                      </a:lnTo>
                      <a:lnTo>
                        <a:pt x="484" y="221"/>
                      </a:lnTo>
                      <a:lnTo>
                        <a:pt x="482" y="220"/>
                      </a:lnTo>
                      <a:lnTo>
                        <a:pt x="501" y="194"/>
                      </a:lnTo>
                      <a:lnTo>
                        <a:pt x="505" y="198"/>
                      </a:lnTo>
                      <a:lnTo>
                        <a:pt x="514" y="208"/>
                      </a:lnTo>
                      <a:lnTo>
                        <a:pt x="527" y="220"/>
                      </a:lnTo>
                      <a:lnTo>
                        <a:pt x="535" y="226"/>
                      </a:lnTo>
                      <a:lnTo>
                        <a:pt x="525" y="222"/>
                      </a:lnTo>
                      <a:lnTo>
                        <a:pt x="529" y="222"/>
                      </a:lnTo>
                      <a:lnTo>
                        <a:pt x="514" y="244"/>
                      </a:lnTo>
                      <a:lnTo>
                        <a:pt x="513" y="241"/>
                      </a:lnTo>
                      <a:cubicBezTo>
                        <a:pt x="511" y="233"/>
                        <a:pt x="514" y="225"/>
                        <a:pt x="521" y="221"/>
                      </a:cubicBezTo>
                      <a:cubicBezTo>
                        <a:pt x="529" y="218"/>
                        <a:pt x="537" y="220"/>
                        <a:pt x="542" y="227"/>
                      </a:cubicBezTo>
                      <a:lnTo>
                        <a:pt x="544" y="230"/>
                      </a:lnTo>
                      <a:lnTo>
                        <a:pt x="550" y="239"/>
                      </a:lnTo>
                      <a:lnTo>
                        <a:pt x="545" y="234"/>
                      </a:lnTo>
                      <a:lnTo>
                        <a:pt x="557" y="242"/>
                      </a:lnTo>
                      <a:cubicBezTo>
                        <a:pt x="558" y="243"/>
                        <a:pt x="560" y="244"/>
                        <a:pt x="560" y="245"/>
                      </a:cubicBezTo>
                      <a:lnTo>
                        <a:pt x="568" y="253"/>
                      </a:lnTo>
                      <a:lnTo>
                        <a:pt x="571" y="256"/>
                      </a:lnTo>
                      <a:cubicBezTo>
                        <a:pt x="576" y="261"/>
                        <a:pt x="577" y="269"/>
                        <a:pt x="573" y="275"/>
                      </a:cubicBezTo>
                      <a:cubicBezTo>
                        <a:pt x="570" y="282"/>
                        <a:pt x="563" y="285"/>
                        <a:pt x="556" y="283"/>
                      </a:cubicBezTo>
                      <a:lnTo>
                        <a:pt x="552" y="282"/>
                      </a:lnTo>
                      <a:lnTo>
                        <a:pt x="555" y="282"/>
                      </a:lnTo>
                      <a:lnTo>
                        <a:pt x="552" y="282"/>
                      </a:lnTo>
                      <a:lnTo>
                        <a:pt x="562" y="254"/>
                      </a:lnTo>
                      <a:lnTo>
                        <a:pt x="568" y="258"/>
                      </a:lnTo>
                      <a:lnTo>
                        <a:pt x="577" y="266"/>
                      </a:lnTo>
                      <a:lnTo>
                        <a:pt x="589" y="274"/>
                      </a:lnTo>
                      <a:cubicBezTo>
                        <a:pt x="591" y="275"/>
                        <a:pt x="593" y="277"/>
                        <a:pt x="594" y="279"/>
                      </a:cubicBezTo>
                      <a:lnTo>
                        <a:pt x="602" y="291"/>
                      </a:lnTo>
                      <a:lnTo>
                        <a:pt x="610" y="302"/>
                      </a:lnTo>
                      <a:lnTo>
                        <a:pt x="634" y="337"/>
                      </a:lnTo>
                      <a:cubicBezTo>
                        <a:pt x="635" y="339"/>
                        <a:pt x="635" y="340"/>
                        <a:pt x="636" y="341"/>
                      </a:cubicBezTo>
                      <a:lnTo>
                        <a:pt x="644" y="365"/>
                      </a:lnTo>
                      <a:lnTo>
                        <a:pt x="642" y="362"/>
                      </a:lnTo>
                      <a:lnTo>
                        <a:pt x="650" y="374"/>
                      </a:lnTo>
                      <a:cubicBezTo>
                        <a:pt x="650" y="374"/>
                        <a:pt x="651" y="375"/>
                        <a:pt x="651" y="376"/>
                      </a:cubicBezTo>
                      <a:lnTo>
                        <a:pt x="657" y="390"/>
                      </a:lnTo>
                      <a:cubicBezTo>
                        <a:pt x="658" y="391"/>
                        <a:pt x="658" y="393"/>
                        <a:pt x="658" y="394"/>
                      </a:cubicBezTo>
                      <a:lnTo>
                        <a:pt x="661" y="413"/>
                      </a:lnTo>
                      <a:lnTo>
                        <a:pt x="663" y="431"/>
                      </a:lnTo>
                      <a:lnTo>
                        <a:pt x="664" y="445"/>
                      </a:lnTo>
                      <a:lnTo>
                        <a:pt x="639" y="434"/>
                      </a:lnTo>
                      <a:lnTo>
                        <a:pt x="656" y="421"/>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Freeform 15"/>
                <p:cNvSpPr>
                  <a:spLocks noEditPoints="1"/>
                </p:cNvSpPr>
                <p:nvPr/>
              </p:nvSpPr>
              <p:spPr bwMode="auto">
                <a:xfrm>
                  <a:off x="7143750" y="5661025"/>
                  <a:ext cx="73025" cy="90487"/>
                </a:xfrm>
                <a:custGeom>
                  <a:avLst/>
                  <a:gdLst/>
                  <a:ahLst/>
                  <a:cxnLst>
                    <a:cxn ang="0">
                      <a:pos x="519" y="207"/>
                    </a:cxn>
                    <a:cxn ang="0">
                      <a:pos x="499" y="273"/>
                    </a:cxn>
                    <a:cxn ang="0">
                      <a:pos x="485" y="302"/>
                    </a:cxn>
                    <a:cxn ang="0">
                      <a:pos x="458" y="436"/>
                    </a:cxn>
                    <a:cxn ang="0">
                      <a:pos x="446" y="482"/>
                    </a:cxn>
                    <a:cxn ang="0">
                      <a:pos x="434" y="544"/>
                    </a:cxn>
                    <a:cxn ang="0">
                      <a:pos x="418" y="620"/>
                    </a:cxn>
                    <a:cxn ang="0">
                      <a:pos x="353" y="656"/>
                    </a:cxn>
                    <a:cxn ang="0">
                      <a:pos x="280" y="640"/>
                    </a:cxn>
                    <a:cxn ang="0">
                      <a:pos x="64" y="640"/>
                    </a:cxn>
                    <a:cxn ang="0">
                      <a:pos x="9" y="614"/>
                    </a:cxn>
                    <a:cxn ang="0">
                      <a:pos x="9" y="478"/>
                    </a:cxn>
                    <a:cxn ang="0">
                      <a:pos x="27" y="318"/>
                    </a:cxn>
                    <a:cxn ang="0">
                      <a:pos x="60" y="205"/>
                    </a:cxn>
                    <a:cxn ang="0">
                      <a:pos x="57" y="208"/>
                    </a:cxn>
                    <a:cxn ang="0">
                      <a:pos x="94" y="102"/>
                    </a:cxn>
                    <a:cxn ang="0">
                      <a:pos x="112" y="44"/>
                    </a:cxn>
                    <a:cxn ang="0">
                      <a:pos x="127" y="57"/>
                    </a:cxn>
                    <a:cxn ang="0">
                      <a:pos x="156" y="10"/>
                    </a:cxn>
                    <a:cxn ang="0">
                      <a:pos x="167" y="4"/>
                    </a:cxn>
                    <a:cxn ang="0">
                      <a:pos x="239" y="17"/>
                    </a:cxn>
                    <a:cxn ang="0">
                      <a:pos x="275" y="45"/>
                    </a:cxn>
                    <a:cxn ang="0">
                      <a:pos x="311" y="68"/>
                    </a:cxn>
                    <a:cxn ang="0">
                      <a:pos x="345" y="88"/>
                    </a:cxn>
                    <a:cxn ang="0">
                      <a:pos x="388" y="113"/>
                    </a:cxn>
                    <a:cxn ang="0">
                      <a:pos x="421" y="132"/>
                    </a:cxn>
                    <a:cxn ang="0">
                      <a:pos x="424" y="168"/>
                    </a:cxn>
                    <a:cxn ang="0">
                      <a:pos x="458" y="153"/>
                    </a:cxn>
                    <a:cxn ang="0">
                      <a:pos x="448" y="146"/>
                    </a:cxn>
                    <a:cxn ang="0">
                      <a:pos x="429" y="173"/>
                    </a:cxn>
                    <a:cxn ang="0">
                      <a:pos x="387" y="154"/>
                    </a:cxn>
                    <a:cxn ang="0">
                      <a:pos x="362" y="138"/>
                    </a:cxn>
                    <a:cxn ang="0">
                      <a:pos x="315" y="105"/>
                    </a:cxn>
                    <a:cxn ang="0">
                      <a:pos x="279" y="85"/>
                    </a:cxn>
                    <a:cxn ang="0">
                      <a:pos x="240" y="63"/>
                    </a:cxn>
                    <a:cxn ang="0">
                      <a:pos x="203" y="34"/>
                    </a:cxn>
                    <a:cxn ang="0">
                      <a:pos x="182" y="21"/>
                    </a:cxn>
                    <a:cxn ang="0">
                      <a:pos x="160" y="45"/>
                    </a:cxn>
                    <a:cxn ang="0">
                      <a:pos x="139" y="29"/>
                    </a:cxn>
                    <a:cxn ang="0">
                      <a:pos x="134" y="79"/>
                    </a:cxn>
                    <a:cxn ang="0">
                      <a:pos x="115" y="128"/>
                    </a:cxn>
                    <a:cxn ang="0">
                      <a:pos x="56" y="212"/>
                    </a:cxn>
                    <a:cxn ang="0">
                      <a:pos x="72" y="269"/>
                    </a:cxn>
                    <a:cxn ang="0">
                      <a:pos x="48" y="451"/>
                    </a:cxn>
                    <a:cxn ang="0">
                      <a:pos x="32" y="579"/>
                    </a:cxn>
                    <a:cxn ang="0">
                      <a:pos x="48" y="603"/>
                    </a:cxn>
                    <a:cxn ang="0">
                      <a:pos x="213" y="613"/>
                    </a:cxn>
                    <a:cxn ang="0">
                      <a:pos x="319" y="616"/>
                    </a:cxn>
                    <a:cxn ang="0">
                      <a:pos x="388" y="614"/>
                    </a:cxn>
                    <a:cxn ang="0">
                      <a:pos x="399" y="571"/>
                    </a:cxn>
                    <a:cxn ang="0">
                      <a:pos x="410" y="491"/>
                    </a:cxn>
                    <a:cxn ang="0">
                      <a:pos x="420" y="452"/>
                    </a:cxn>
                    <a:cxn ang="0">
                      <a:pos x="445" y="322"/>
                    </a:cxn>
                    <a:cxn ang="0">
                      <a:pos x="466" y="267"/>
                    </a:cxn>
                    <a:cxn ang="0">
                      <a:pos x="493" y="236"/>
                    </a:cxn>
                    <a:cxn ang="0">
                      <a:pos x="477" y="201"/>
                    </a:cxn>
                  </a:cxnLst>
                  <a:rect l="0" t="0" r="r" b="b"/>
                  <a:pathLst>
                    <a:path w="529" h="657">
                      <a:moveTo>
                        <a:pt x="476" y="155"/>
                      </a:moveTo>
                      <a:cubicBezTo>
                        <a:pt x="480" y="155"/>
                        <a:pt x="484" y="158"/>
                        <a:pt x="486" y="161"/>
                      </a:cubicBezTo>
                      <a:lnTo>
                        <a:pt x="502" y="182"/>
                      </a:lnTo>
                      <a:lnTo>
                        <a:pt x="513" y="192"/>
                      </a:lnTo>
                      <a:cubicBezTo>
                        <a:pt x="515" y="194"/>
                        <a:pt x="516" y="196"/>
                        <a:pt x="517" y="198"/>
                      </a:cubicBezTo>
                      <a:lnTo>
                        <a:pt x="521" y="210"/>
                      </a:lnTo>
                      <a:lnTo>
                        <a:pt x="519" y="207"/>
                      </a:lnTo>
                      <a:lnTo>
                        <a:pt x="526" y="219"/>
                      </a:lnTo>
                      <a:cubicBezTo>
                        <a:pt x="529" y="223"/>
                        <a:pt x="529" y="228"/>
                        <a:pt x="528" y="232"/>
                      </a:cubicBezTo>
                      <a:lnTo>
                        <a:pt x="524" y="245"/>
                      </a:lnTo>
                      <a:cubicBezTo>
                        <a:pt x="523" y="247"/>
                        <a:pt x="523" y="248"/>
                        <a:pt x="522" y="249"/>
                      </a:cubicBezTo>
                      <a:lnTo>
                        <a:pt x="515" y="260"/>
                      </a:lnTo>
                      <a:cubicBezTo>
                        <a:pt x="514" y="262"/>
                        <a:pt x="513" y="263"/>
                        <a:pt x="511" y="264"/>
                      </a:cubicBezTo>
                      <a:lnTo>
                        <a:pt x="499" y="273"/>
                      </a:lnTo>
                      <a:lnTo>
                        <a:pt x="502" y="270"/>
                      </a:lnTo>
                      <a:lnTo>
                        <a:pt x="494" y="281"/>
                      </a:lnTo>
                      <a:lnTo>
                        <a:pt x="497" y="276"/>
                      </a:lnTo>
                      <a:lnTo>
                        <a:pt x="493" y="289"/>
                      </a:lnTo>
                      <a:cubicBezTo>
                        <a:pt x="492" y="291"/>
                        <a:pt x="492" y="292"/>
                        <a:pt x="491" y="293"/>
                      </a:cubicBezTo>
                      <a:lnTo>
                        <a:pt x="483" y="305"/>
                      </a:lnTo>
                      <a:lnTo>
                        <a:pt x="485" y="302"/>
                      </a:lnTo>
                      <a:lnTo>
                        <a:pt x="481" y="314"/>
                      </a:lnTo>
                      <a:lnTo>
                        <a:pt x="478" y="323"/>
                      </a:lnTo>
                      <a:lnTo>
                        <a:pt x="476" y="329"/>
                      </a:lnTo>
                      <a:lnTo>
                        <a:pt x="473" y="341"/>
                      </a:lnTo>
                      <a:lnTo>
                        <a:pt x="465" y="367"/>
                      </a:lnTo>
                      <a:lnTo>
                        <a:pt x="465" y="363"/>
                      </a:lnTo>
                      <a:lnTo>
                        <a:pt x="458" y="436"/>
                      </a:lnTo>
                      <a:cubicBezTo>
                        <a:pt x="458" y="437"/>
                        <a:pt x="458" y="438"/>
                        <a:pt x="458" y="440"/>
                      </a:cubicBezTo>
                      <a:lnTo>
                        <a:pt x="453" y="455"/>
                      </a:lnTo>
                      <a:lnTo>
                        <a:pt x="451" y="461"/>
                      </a:lnTo>
                      <a:lnTo>
                        <a:pt x="450" y="465"/>
                      </a:lnTo>
                      <a:lnTo>
                        <a:pt x="450" y="462"/>
                      </a:lnTo>
                      <a:lnTo>
                        <a:pt x="449" y="468"/>
                      </a:lnTo>
                      <a:lnTo>
                        <a:pt x="446" y="482"/>
                      </a:lnTo>
                      <a:lnTo>
                        <a:pt x="443" y="493"/>
                      </a:lnTo>
                      <a:lnTo>
                        <a:pt x="442" y="497"/>
                      </a:lnTo>
                      <a:lnTo>
                        <a:pt x="439" y="502"/>
                      </a:lnTo>
                      <a:lnTo>
                        <a:pt x="440" y="499"/>
                      </a:lnTo>
                      <a:lnTo>
                        <a:pt x="438" y="510"/>
                      </a:lnTo>
                      <a:lnTo>
                        <a:pt x="436" y="524"/>
                      </a:lnTo>
                      <a:lnTo>
                        <a:pt x="434" y="544"/>
                      </a:lnTo>
                      <a:lnTo>
                        <a:pt x="431" y="566"/>
                      </a:lnTo>
                      <a:lnTo>
                        <a:pt x="430" y="578"/>
                      </a:lnTo>
                      <a:cubicBezTo>
                        <a:pt x="430" y="579"/>
                        <a:pt x="430" y="580"/>
                        <a:pt x="430" y="582"/>
                      </a:cubicBezTo>
                      <a:lnTo>
                        <a:pt x="425" y="597"/>
                      </a:lnTo>
                      <a:lnTo>
                        <a:pt x="423" y="603"/>
                      </a:lnTo>
                      <a:lnTo>
                        <a:pt x="421" y="610"/>
                      </a:lnTo>
                      <a:lnTo>
                        <a:pt x="418" y="620"/>
                      </a:lnTo>
                      <a:cubicBezTo>
                        <a:pt x="418" y="622"/>
                        <a:pt x="417" y="624"/>
                        <a:pt x="416" y="625"/>
                      </a:cubicBezTo>
                      <a:lnTo>
                        <a:pt x="408" y="637"/>
                      </a:lnTo>
                      <a:cubicBezTo>
                        <a:pt x="406" y="640"/>
                        <a:pt x="404" y="642"/>
                        <a:pt x="401" y="643"/>
                      </a:cubicBezTo>
                      <a:lnTo>
                        <a:pt x="394" y="646"/>
                      </a:lnTo>
                      <a:lnTo>
                        <a:pt x="382" y="651"/>
                      </a:lnTo>
                      <a:lnTo>
                        <a:pt x="359" y="656"/>
                      </a:lnTo>
                      <a:cubicBezTo>
                        <a:pt x="357" y="656"/>
                        <a:pt x="355" y="657"/>
                        <a:pt x="353" y="656"/>
                      </a:cubicBezTo>
                      <a:lnTo>
                        <a:pt x="325" y="652"/>
                      </a:lnTo>
                      <a:cubicBezTo>
                        <a:pt x="324" y="652"/>
                        <a:pt x="323" y="652"/>
                        <a:pt x="322" y="652"/>
                      </a:cubicBezTo>
                      <a:lnTo>
                        <a:pt x="308" y="647"/>
                      </a:lnTo>
                      <a:lnTo>
                        <a:pt x="299" y="644"/>
                      </a:lnTo>
                      <a:lnTo>
                        <a:pt x="302" y="644"/>
                      </a:lnTo>
                      <a:lnTo>
                        <a:pt x="278" y="640"/>
                      </a:lnTo>
                      <a:lnTo>
                        <a:pt x="280" y="640"/>
                      </a:lnTo>
                      <a:lnTo>
                        <a:pt x="250" y="640"/>
                      </a:lnTo>
                      <a:lnTo>
                        <a:pt x="232" y="641"/>
                      </a:lnTo>
                      <a:lnTo>
                        <a:pt x="218" y="644"/>
                      </a:lnTo>
                      <a:lnTo>
                        <a:pt x="197" y="648"/>
                      </a:lnTo>
                      <a:cubicBezTo>
                        <a:pt x="196" y="648"/>
                        <a:pt x="195" y="649"/>
                        <a:pt x="193" y="648"/>
                      </a:cubicBezTo>
                      <a:lnTo>
                        <a:pt x="134" y="644"/>
                      </a:lnTo>
                      <a:lnTo>
                        <a:pt x="64" y="640"/>
                      </a:lnTo>
                      <a:lnTo>
                        <a:pt x="56" y="639"/>
                      </a:lnTo>
                      <a:lnTo>
                        <a:pt x="47" y="637"/>
                      </a:lnTo>
                      <a:lnTo>
                        <a:pt x="37" y="633"/>
                      </a:lnTo>
                      <a:lnTo>
                        <a:pt x="31" y="632"/>
                      </a:lnTo>
                      <a:cubicBezTo>
                        <a:pt x="30" y="631"/>
                        <a:pt x="29" y="631"/>
                        <a:pt x="28" y="630"/>
                      </a:cubicBezTo>
                      <a:lnTo>
                        <a:pt x="16" y="622"/>
                      </a:lnTo>
                      <a:cubicBezTo>
                        <a:pt x="13" y="620"/>
                        <a:pt x="10" y="617"/>
                        <a:pt x="9" y="614"/>
                      </a:cubicBezTo>
                      <a:lnTo>
                        <a:pt x="4" y="599"/>
                      </a:lnTo>
                      <a:lnTo>
                        <a:pt x="2" y="593"/>
                      </a:lnTo>
                      <a:lnTo>
                        <a:pt x="1" y="590"/>
                      </a:lnTo>
                      <a:cubicBezTo>
                        <a:pt x="1" y="588"/>
                        <a:pt x="0" y="586"/>
                        <a:pt x="0" y="584"/>
                      </a:cubicBezTo>
                      <a:lnTo>
                        <a:pt x="4" y="495"/>
                      </a:lnTo>
                      <a:cubicBezTo>
                        <a:pt x="5" y="493"/>
                        <a:pt x="5" y="492"/>
                        <a:pt x="5" y="490"/>
                      </a:cubicBezTo>
                      <a:lnTo>
                        <a:pt x="9" y="478"/>
                      </a:lnTo>
                      <a:lnTo>
                        <a:pt x="13" y="466"/>
                      </a:lnTo>
                      <a:lnTo>
                        <a:pt x="17" y="447"/>
                      </a:lnTo>
                      <a:lnTo>
                        <a:pt x="16" y="450"/>
                      </a:lnTo>
                      <a:lnTo>
                        <a:pt x="20" y="373"/>
                      </a:lnTo>
                      <a:lnTo>
                        <a:pt x="22" y="357"/>
                      </a:lnTo>
                      <a:lnTo>
                        <a:pt x="24" y="338"/>
                      </a:lnTo>
                      <a:lnTo>
                        <a:pt x="27" y="318"/>
                      </a:lnTo>
                      <a:lnTo>
                        <a:pt x="29" y="302"/>
                      </a:lnTo>
                      <a:cubicBezTo>
                        <a:pt x="29" y="302"/>
                        <a:pt x="29" y="301"/>
                        <a:pt x="29" y="300"/>
                      </a:cubicBezTo>
                      <a:lnTo>
                        <a:pt x="41" y="260"/>
                      </a:lnTo>
                      <a:lnTo>
                        <a:pt x="53" y="223"/>
                      </a:lnTo>
                      <a:lnTo>
                        <a:pt x="56" y="212"/>
                      </a:lnTo>
                      <a:cubicBezTo>
                        <a:pt x="56" y="211"/>
                        <a:pt x="57" y="209"/>
                        <a:pt x="58" y="208"/>
                      </a:cubicBezTo>
                      <a:lnTo>
                        <a:pt x="60" y="205"/>
                      </a:lnTo>
                      <a:cubicBezTo>
                        <a:pt x="65" y="198"/>
                        <a:pt x="74" y="195"/>
                        <a:pt x="81" y="200"/>
                      </a:cubicBezTo>
                      <a:cubicBezTo>
                        <a:pt x="89" y="204"/>
                        <a:pt x="92" y="213"/>
                        <a:pt x="88" y="221"/>
                      </a:cubicBezTo>
                      <a:lnTo>
                        <a:pt x="86" y="225"/>
                      </a:lnTo>
                      <a:lnTo>
                        <a:pt x="85" y="227"/>
                      </a:lnTo>
                      <a:cubicBezTo>
                        <a:pt x="81" y="234"/>
                        <a:pt x="72" y="237"/>
                        <a:pt x="64" y="234"/>
                      </a:cubicBezTo>
                      <a:cubicBezTo>
                        <a:pt x="57" y="231"/>
                        <a:pt x="53" y="222"/>
                        <a:pt x="55" y="214"/>
                      </a:cubicBezTo>
                      <a:lnTo>
                        <a:pt x="57" y="208"/>
                      </a:lnTo>
                      <a:lnTo>
                        <a:pt x="61" y="195"/>
                      </a:lnTo>
                      <a:lnTo>
                        <a:pt x="68" y="170"/>
                      </a:lnTo>
                      <a:lnTo>
                        <a:pt x="72" y="155"/>
                      </a:lnTo>
                      <a:lnTo>
                        <a:pt x="80" y="129"/>
                      </a:lnTo>
                      <a:lnTo>
                        <a:pt x="84" y="117"/>
                      </a:lnTo>
                      <a:cubicBezTo>
                        <a:pt x="85" y="116"/>
                        <a:pt x="85" y="115"/>
                        <a:pt x="86" y="114"/>
                      </a:cubicBezTo>
                      <a:lnTo>
                        <a:pt x="94" y="102"/>
                      </a:lnTo>
                      <a:lnTo>
                        <a:pt x="93" y="105"/>
                      </a:lnTo>
                      <a:lnTo>
                        <a:pt x="95" y="100"/>
                      </a:lnTo>
                      <a:lnTo>
                        <a:pt x="97" y="90"/>
                      </a:lnTo>
                      <a:lnTo>
                        <a:pt x="101" y="77"/>
                      </a:lnTo>
                      <a:lnTo>
                        <a:pt x="104" y="68"/>
                      </a:lnTo>
                      <a:lnTo>
                        <a:pt x="108" y="56"/>
                      </a:lnTo>
                      <a:lnTo>
                        <a:pt x="112" y="44"/>
                      </a:lnTo>
                      <a:cubicBezTo>
                        <a:pt x="114" y="40"/>
                        <a:pt x="118" y="36"/>
                        <a:pt x="122" y="34"/>
                      </a:cubicBezTo>
                      <a:lnTo>
                        <a:pt x="131" y="31"/>
                      </a:lnTo>
                      <a:lnTo>
                        <a:pt x="134" y="30"/>
                      </a:lnTo>
                      <a:lnTo>
                        <a:pt x="139" y="61"/>
                      </a:lnTo>
                      <a:lnTo>
                        <a:pt x="138" y="61"/>
                      </a:lnTo>
                      <a:cubicBezTo>
                        <a:pt x="135" y="61"/>
                        <a:pt x="132" y="61"/>
                        <a:pt x="130" y="59"/>
                      </a:cubicBezTo>
                      <a:lnTo>
                        <a:pt x="127" y="57"/>
                      </a:lnTo>
                      <a:cubicBezTo>
                        <a:pt x="123" y="54"/>
                        <a:pt x="121" y="51"/>
                        <a:pt x="120" y="46"/>
                      </a:cubicBezTo>
                      <a:cubicBezTo>
                        <a:pt x="119" y="42"/>
                        <a:pt x="120" y="38"/>
                        <a:pt x="122" y="34"/>
                      </a:cubicBezTo>
                      <a:lnTo>
                        <a:pt x="129" y="24"/>
                      </a:lnTo>
                      <a:cubicBezTo>
                        <a:pt x="131" y="21"/>
                        <a:pt x="134" y="19"/>
                        <a:pt x="137" y="18"/>
                      </a:cubicBezTo>
                      <a:lnTo>
                        <a:pt x="149" y="14"/>
                      </a:lnTo>
                      <a:lnTo>
                        <a:pt x="147" y="15"/>
                      </a:lnTo>
                      <a:lnTo>
                        <a:pt x="156" y="10"/>
                      </a:lnTo>
                      <a:lnTo>
                        <a:pt x="160" y="8"/>
                      </a:lnTo>
                      <a:lnTo>
                        <a:pt x="156" y="34"/>
                      </a:lnTo>
                      <a:lnTo>
                        <a:pt x="155" y="33"/>
                      </a:lnTo>
                      <a:cubicBezTo>
                        <a:pt x="152" y="30"/>
                        <a:pt x="150" y="26"/>
                        <a:pt x="150" y="21"/>
                      </a:cubicBezTo>
                      <a:lnTo>
                        <a:pt x="150" y="20"/>
                      </a:lnTo>
                      <a:cubicBezTo>
                        <a:pt x="150" y="13"/>
                        <a:pt x="155" y="7"/>
                        <a:pt x="163" y="5"/>
                      </a:cubicBezTo>
                      <a:lnTo>
                        <a:pt x="167" y="4"/>
                      </a:lnTo>
                      <a:lnTo>
                        <a:pt x="173" y="1"/>
                      </a:lnTo>
                      <a:cubicBezTo>
                        <a:pt x="175" y="1"/>
                        <a:pt x="177" y="0"/>
                        <a:pt x="180" y="1"/>
                      </a:cubicBezTo>
                      <a:lnTo>
                        <a:pt x="208" y="3"/>
                      </a:lnTo>
                      <a:cubicBezTo>
                        <a:pt x="209" y="3"/>
                        <a:pt x="209" y="3"/>
                        <a:pt x="210" y="3"/>
                      </a:cubicBezTo>
                      <a:lnTo>
                        <a:pt x="222" y="6"/>
                      </a:lnTo>
                      <a:cubicBezTo>
                        <a:pt x="224" y="6"/>
                        <a:pt x="226" y="7"/>
                        <a:pt x="228" y="9"/>
                      </a:cubicBezTo>
                      <a:lnTo>
                        <a:pt x="239" y="17"/>
                      </a:lnTo>
                      <a:cubicBezTo>
                        <a:pt x="240" y="18"/>
                        <a:pt x="242" y="19"/>
                        <a:pt x="243" y="21"/>
                      </a:cubicBezTo>
                      <a:lnTo>
                        <a:pt x="251" y="33"/>
                      </a:lnTo>
                      <a:lnTo>
                        <a:pt x="247" y="29"/>
                      </a:lnTo>
                      <a:lnTo>
                        <a:pt x="259" y="38"/>
                      </a:lnTo>
                      <a:lnTo>
                        <a:pt x="270" y="44"/>
                      </a:lnTo>
                      <a:lnTo>
                        <a:pt x="267" y="42"/>
                      </a:lnTo>
                      <a:lnTo>
                        <a:pt x="275" y="45"/>
                      </a:lnTo>
                      <a:lnTo>
                        <a:pt x="281" y="48"/>
                      </a:lnTo>
                      <a:lnTo>
                        <a:pt x="285" y="51"/>
                      </a:lnTo>
                      <a:lnTo>
                        <a:pt x="293" y="56"/>
                      </a:lnTo>
                      <a:lnTo>
                        <a:pt x="290" y="54"/>
                      </a:lnTo>
                      <a:lnTo>
                        <a:pt x="301" y="58"/>
                      </a:lnTo>
                      <a:cubicBezTo>
                        <a:pt x="305" y="60"/>
                        <a:pt x="308" y="63"/>
                        <a:pt x="310" y="66"/>
                      </a:cubicBezTo>
                      <a:lnTo>
                        <a:pt x="311" y="68"/>
                      </a:lnTo>
                      <a:lnTo>
                        <a:pt x="307" y="63"/>
                      </a:lnTo>
                      <a:lnTo>
                        <a:pt x="319" y="73"/>
                      </a:lnTo>
                      <a:lnTo>
                        <a:pt x="314" y="70"/>
                      </a:lnTo>
                      <a:lnTo>
                        <a:pt x="326" y="74"/>
                      </a:lnTo>
                      <a:cubicBezTo>
                        <a:pt x="327" y="75"/>
                        <a:pt x="328" y="75"/>
                        <a:pt x="329" y="76"/>
                      </a:cubicBezTo>
                      <a:lnTo>
                        <a:pt x="334" y="79"/>
                      </a:lnTo>
                      <a:lnTo>
                        <a:pt x="345" y="88"/>
                      </a:lnTo>
                      <a:lnTo>
                        <a:pt x="356" y="95"/>
                      </a:lnTo>
                      <a:lnTo>
                        <a:pt x="365" y="102"/>
                      </a:lnTo>
                      <a:lnTo>
                        <a:pt x="376" y="109"/>
                      </a:lnTo>
                      <a:lnTo>
                        <a:pt x="373" y="107"/>
                      </a:lnTo>
                      <a:lnTo>
                        <a:pt x="382" y="110"/>
                      </a:lnTo>
                      <a:cubicBezTo>
                        <a:pt x="382" y="111"/>
                        <a:pt x="383" y="111"/>
                        <a:pt x="384" y="111"/>
                      </a:cubicBezTo>
                      <a:lnTo>
                        <a:pt x="388" y="113"/>
                      </a:lnTo>
                      <a:cubicBezTo>
                        <a:pt x="389" y="114"/>
                        <a:pt x="391" y="115"/>
                        <a:pt x="392" y="116"/>
                      </a:cubicBezTo>
                      <a:lnTo>
                        <a:pt x="395" y="119"/>
                      </a:lnTo>
                      <a:lnTo>
                        <a:pt x="403" y="128"/>
                      </a:lnTo>
                      <a:lnTo>
                        <a:pt x="394" y="123"/>
                      </a:lnTo>
                      <a:lnTo>
                        <a:pt x="406" y="126"/>
                      </a:lnTo>
                      <a:cubicBezTo>
                        <a:pt x="407" y="126"/>
                        <a:pt x="408" y="126"/>
                        <a:pt x="409" y="127"/>
                      </a:cubicBezTo>
                      <a:lnTo>
                        <a:pt x="421" y="132"/>
                      </a:lnTo>
                      <a:cubicBezTo>
                        <a:pt x="422" y="132"/>
                        <a:pt x="422" y="133"/>
                        <a:pt x="423" y="133"/>
                      </a:cubicBezTo>
                      <a:lnTo>
                        <a:pt x="435" y="141"/>
                      </a:lnTo>
                      <a:lnTo>
                        <a:pt x="433" y="140"/>
                      </a:lnTo>
                      <a:lnTo>
                        <a:pt x="442" y="144"/>
                      </a:lnTo>
                      <a:cubicBezTo>
                        <a:pt x="443" y="144"/>
                        <a:pt x="444" y="145"/>
                        <a:pt x="444" y="145"/>
                      </a:cubicBezTo>
                      <a:lnTo>
                        <a:pt x="447" y="147"/>
                      </a:lnTo>
                      <a:lnTo>
                        <a:pt x="424" y="168"/>
                      </a:lnTo>
                      <a:lnTo>
                        <a:pt x="423" y="166"/>
                      </a:lnTo>
                      <a:lnTo>
                        <a:pt x="426" y="170"/>
                      </a:lnTo>
                      <a:lnTo>
                        <a:pt x="425" y="169"/>
                      </a:lnTo>
                      <a:cubicBezTo>
                        <a:pt x="419" y="163"/>
                        <a:pt x="419" y="153"/>
                        <a:pt x="424" y="147"/>
                      </a:cubicBezTo>
                      <a:cubicBezTo>
                        <a:pt x="430" y="141"/>
                        <a:pt x="439" y="140"/>
                        <a:pt x="446" y="145"/>
                      </a:cubicBezTo>
                      <a:lnTo>
                        <a:pt x="450" y="148"/>
                      </a:lnTo>
                      <a:lnTo>
                        <a:pt x="458" y="153"/>
                      </a:lnTo>
                      <a:lnTo>
                        <a:pt x="452" y="151"/>
                      </a:lnTo>
                      <a:lnTo>
                        <a:pt x="476" y="155"/>
                      </a:lnTo>
                      <a:close/>
                      <a:moveTo>
                        <a:pt x="447" y="182"/>
                      </a:moveTo>
                      <a:cubicBezTo>
                        <a:pt x="445" y="182"/>
                        <a:pt x="442" y="181"/>
                        <a:pt x="441" y="180"/>
                      </a:cubicBezTo>
                      <a:lnTo>
                        <a:pt x="431" y="173"/>
                      </a:lnTo>
                      <a:lnTo>
                        <a:pt x="427" y="170"/>
                      </a:lnTo>
                      <a:lnTo>
                        <a:pt x="448" y="146"/>
                      </a:lnTo>
                      <a:lnTo>
                        <a:pt x="449" y="147"/>
                      </a:lnTo>
                      <a:cubicBezTo>
                        <a:pt x="450" y="148"/>
                        <a:pt x="451" y="150"/>
                        <a:pt x="452" y="151"/>
                      </a:cubicBezTo>
                      <a:lnTo>
                        <a:pt x="453" y="153"/>
                      </a:lnTo>
                      <a:cubicBezTo>
                        <a:pt x="456" y="160"/>
                        <a:pt x="454" y="168"/>
                        <a:pt x="449" y="172"/>
                      </a:cubicBezTo>
                      <a:cubicBezTo>
                        <a:pt x="444" y="177"/>
                        <a:pt x="436" y="178"/>
                        <a:pt x="430" y="174"/>
                      </a:cubicBezTo>
                      <a:lnTo>
                        <a:pt x="427" y="172"/>
                      </a:lnTo>
                      <a:lnTo>
                        <a:pt x="429" y="173"/>
                      </a:lnTo>
                      <a:lnTo>
                        <a:pt x="420" y="169"/>
                      </a:lnTo>
                      <a:cubicBezTo>
                        <a:pt x="419" y="169"/>
                        <a:pt x="418" y="168"/>
                        <a:pt x="418" y="168"/>
                      </a:cubicBezTo>
                      <a:lnTo>
                        <a:pt x="406" y="160"/>
                      </a:lnTo>
                      <a:lnTo>
                        <a:pt x="408" y="161"/>
                      </a:lnTo>
                      <a:lnTo>
                        <a:pt x="396" y="156"/>
                      </a:lnTo>
                      <a:lnTo>
                        <a:pt x="399" y="157"/>
                      </a:lnTo>
                      <a:lnTo>
                        <a:pt x="387" y="154"/>
                      </a:lnTo>
                      <a:cubicBezTo>
                        <a:pt x="383" y="153"/>
                        <a:pt x="381" y="151"/>
                        <a:pt x="378" y="149"/>
                      </a:cubicBezTo>
                      <a:lnTo>
                        <a:pt x="372" y="142"/>
                      </a:lnTo>
                      <a:lnTo>
                        <a:pt x="369" y="139"/>
                      </a:lnTo>
                      <a:lnTo>
                        <a:pt x="373" y="142"/>
                      </a:lnTo>
                      <a:lnTo>
                        <a:pt x="369" y="140"/>
                      </a:lnTo>
                      <a:lnTo>
                        <a:pt x="371" y="141"/>
                      </a:lnTo>
                      <a:lnTo>
                        <a:pt x="362" y="138"/>
                      </a:lnTo>
                      <a:cubicBezTo>
                        <a:pt x="361" y="137"/>
                        <a:pt x="360" y="137"/>
                        <a:pt x="359" y="136"/>
                      </a:cubicBezTo>
                      <a:lnTo>
                        <a:pt x="346" y="127"/>
                      </a:lnTo>
                      <a:lnTo>
                        <a:pt x="339" y="122"/>
                      </a:lnTo>
                      <a:lnTo>
                        <a:pt x="325" y="113"/>
                      </a:lnTo>
                      <a:lnTo>
                        <a:pt x="317" y="106"/>
                      </a:lnTo>
                      <a:lnTo>
                        <a:pt x="312" y="103"/>
                      </a:lnTo>
                      <a:lnTo>
                        <a:pt x="315" y="105"/>
                      </a:lnTo>
                      <a:lnTo>
                        <a:pt x="303" y="101"/>
                      </a:lnTo>
                      <a:cubicBezTo>
                        <a:pt x="302" y="100"/>
                        <a:pt x="300" y="99"/>
                        <a:pt x="298" y="98"/>
                      </a:cubicBezTo>
                      <a:lnTo>
                        <a:pt x="286" y="88"/>
                      </a:lnTo>
                      <a:cubicBezTo>
                        <a:pt x="285" y="86"/>
                        <a:pt x="283" y="85"/>
                        <a:pt x="282" y="83"/>
                      </a:cubicBezTo>
                      <a:lnTo>
                        <a:pt x="281" y="81"/>
                      </a:lnTo>
                      <a:lnTo>
                        <a:pt x="290" y="89"/>
                      </a:lnTo>
                      <a:lnTo>
                        <a:pt x="279" y="85"/>
                      </a:lnTo>
                      <a:cubicBezTo>
                        <a:pt x="278" y="84"/>
                        <a:pt x="277" y="84"/>
                        <a:pt x="276" y="83"/>
                      </a:cubicBezTo>
                      <a:lnTo>
                        <a:pt x="268" y="78"/>
                      </a:lnTo>
                      <a:lnTo>
                        <a:pt x="266" y="77"/>
                      </a:lnTo>
                      <a:lnTo>
                        <a:pt x="264" y="75"/>
                      </a:lnTo>
                      <a:lnTo>
                        <a:pt x="256" y="72"/>
                      </a:lnTo>
                      <a:cubicBezTo>
                        <a:pt x="255" y="72"/>
                        <a:pt x="254" y="72"/>
                        <a:pt x="253" y="71"/>
                      </a:cubicBezTo>
                      <a:lnTo>
                        <a:pt x="240" y="63"/>
                      </a:lnTo>
                      <a:lnTo>
                        <a:pt x="228" y="54"/>
                      </a:lnTo>
                      <a:cubicBezTo>
                        <a:pt x="226" y="53"/>
                        <a:pt x="225" y="52"/>
                        <a:pt x="224" y="50"/>
                      </a:cubicBezTo>
                      <a:lnTo>
                        <a:pt x="216" y="38"/>
                      </a:lnTo>
                      <a:lnTo>
                        <a:pt x="220" y="42"/>
                      </a:lnTo>
                      <a:lnTo>
                        <a:pt x="209" y="34"/>
                      </a:lnTo>
                      <a:lnTo>
                        <a:pt x="215" y="37"/>
                      </a:lnTo>
                      <a:lnTo>
                        <a:pt x="203" y="34"/>
                      </a:lnTo>
                      <a:lnTo>
                        <a:pt x="205" y="34"/>
                      </a:lnTo>
                      <a:lnTo>
                        <a:pt x="177" y="32"/>
                      </a:lnTo>
                      <a:lnTo>
                        <a:pt x="184" y="31"/>
                      </a:lnTo>
                      <a:lnTo>
                        <a:pt x="174" y="35"/>
                      </a:lnTo>
                      <a:lnTo>
                        <a:pt x="170" y="36"/>
                      </a:lnTo>
                      <a:lnTo>
                        <a:pt x="182" y="20"/>
                      </a:lnTo>
                      <a:lnTo>
                        <a:pt x="182" y="21"/>
                      </a:lnTo>
                      <a:lnTo>
                        <a:pt x="178" y="10"/>
                      </a:lnTo>
                      <a:lnTo>
                        <a:pt x="179" y="11"/>
                      </a:lnTo>
                      <a:cubicBezTo>
                        <a:pt x="182" y="15"/>
                        <a:pt x="184" y="20"/>
                        <a:pt x="183" y="25"/>
                      </a:cubicBezTo>
                      <a:cubicBezTo>
                        <a:pt x="182" y="30"/>
                        <a:pt x="179" y="34"/>
                        <a:pt x="175" y="37"/>
                      </a:cubicBezTo>
                      <a:lnTo>
                        <a:pt x="171" y="38"/>
                      </a:lnTo>
                      <a:lnTo>
                        <a:pt x="162" y="43"/>
                      </a:lnTo>
                      <a:cubicBezTo>
                        <a:pt x="161" y="44"/>
                        <a:pt x="160" y="44"/>
                        <a:pt x="160" y="45"/>
                      </a:cubicBezTo>
                      <a:lnTo>
                        <a:pt x="148" y="49"/>
                      </a:lnTo>
                      <a:lnTo>
                        <a:pt x="156" y="43"/>
                      </a:lnTo>
                      <a:lnTo>
                        <a:pt x="149" y="53"/>
                      </a:lnTo>
                      <a:lnTo>
                        <a:pt x="144" y="30"/>
                      </a:lnTo>
                      <a:lnTo>
                        <a:pt x="147" y="32"/>
                      </a:lnTo>
                      <a:lnTo>
                        <a:pt x="138" y="29"/>
                      </a:lnTo>
                      <a:lnTo>
                        <a:pt x="139" y="29"/>
                      </a:lnTo>
                      <a:cubicBezTo>
                        <a:pt x="147" y="29"/>
                        <a:pt x="154" y="35"/>
                        <a:pt x="155" y="43"/>
                      </a:cubicBezTo>
                      <a:cubicBezTo>
                        <a:pt x="157" y="51"/>
                        <a:pt x="152" y="58"/>
                        <a:pt x="145" y="61"/>
                      </a:cubicBezTo>
                      <a:lnTo>
                        <a:pt x="142" y="62"/>
                      </a:lnTo>
                      <a:lnTo>
                        <a:pt x="133" y="65"/>
                      </a:lnTo>
                      <a:lnTo>
                        <a:pt x="143" y="55"/>
                      </a:lnTo>
                      <a:lnTo>
                        <a:pt x="139" y="67"/>
                      </a:lnTo>
                      <a:lnTo>
                        <a:pt x="134" y="79"/>
                      </a:lnTo>
                      <a:lnTo>
                        <a:pt x="132" y="86"/>
                      </a:lnTo>
                      <a:lnTo>
                        <a:pt x="128" y="99"/>
                      </a:lnTo>
                      <a:lnTo>
                        <a:pt x="124" y="111"/>
                      </a:lnTo>
                      <a:lnTo>
                        <a:pt x="122" y="116"/>
                      </a:lnTo>
                      <a:cubicBezTo>
                        <a:pt x="122" y="117"/>
                        <a:pt x="121" y="118"/>
                        <a:pt x="121" y="119"/>
                      </a:cubicBezTo>
                      <a:lnTo>
                        <a:pt x="113" y="131"/>
                      </a:lnTo>
                      <a:lnTo>
                        <a:pt x="115" y="128"/>
                      </a:lnTo>
                      <a:lnTo>
                        <a:pt x="111" y="140"/>
                      </a:lnTo>
                      <a:lnTo>
                        <a:pt x="103" y="162"/>
                      </a:lnTo>
                      <a:lnTo>
                        <a:pt x="99" y="179"/>
                      </a:lnTo>
                      <a:lnTo>
                        <a:pt x="92" y="204"/>
                      </a:lnTo>
                      <a:lnTo>
                        <a:pt x="88" y="219"/>
                      </a:lnTo>
                      <a:lnTo>
                        <a:pt x="86" y="225"/>
                      </a:lnTo>
                      <a:lnTo>
                        <a:pt x="56" y="212"/>
                      </a:lnTo>
                      <a:lnTo>
                        <a:pt x="57" y="210"/>
                      </a:lnTo>
                      <a:lnTo>
                        <a:pt x="59" y="206"/>
                      </a:lnTo>
                      <a:lnTo>
                        <a:pt x="87" y="222"/>
                      </a:lnTo>
                      <a:lnTo>
                        <a:pt x="85" y="225"/>
                      </a:lnTo>
                      <a:lnTo>
                        <a:pt x="87" y="221"/>
                      </a:lnTo>
                      <a:lnTo>
                        <a:pt x="84" y="232"/>
                      </a:lnTo>
                      <a:lnTo>
                        <a:pt x="72" y="269"/>
                      </a:lnTo>
                      <a:lnTo>
                        <a:pt x="60" y="309"/>
                      </a:lnTo>
                      <a:lnTo>
                        <a:pt x="60" y="306"/>
                      </a:lnTo>
                      <a:lnTo>
                        <a:pt x="58" y="323"/>
                      </a:lnTo>
                      <a:lnTo>
                        <a:pt x="55" y="341"/>
                      </a:lnTo>
                      <a:lnTo>
                        <a:pt x="53" y="360"/>
                      </a:lnTo>
                      <a:lnTo>
                        <a:pt x="52" y="374"/>
                      </a:lnTo>
                      <a:lnTo>
                        <a:pt x="48" y="451"/>
                      </a:lnTo>
                      <a:cubicBezTo>
                        <a:pt x="48" y="452"/>
                        <a:pt x="48" y="453"/>
                        <a:pt x="48" y="454"/>
                      </a:cubicBezTo>
                      <a:lnTo>
                        <a:pt x="44" y="475"/>
                      </a:lnTo>
                      <a:lnTo>
                        <a:pt x="40" y="489"/>
                      </a:lnTo>
                      <a:lnTo>
                        <a:pt x="36" y="501"/>
                      </a:lnTo>
                      <a:lnTo>
                        <a:pt x="36" y="496"/>
                      </a:lnTo>
                      <a:lnTo>
                        <a:pt x="32" y="585"/>
                      </a:lnTo>
                      <a:lnTo>
                        <a:pt x="32" y="579"/>
                      </a:lnTo>
                      <a:lnTo>
                        <a:pt x="33" y="582"/>
                      </a:lnTo>
                      <a:lnTo>
                        <a:pt x="35" y="588"/>
                      </a:lnTo>
                      <a:lnTo>
                        <a:pt x="40" y="603"/>
                      </a:lnTo>
                      <a:lnTo>
                        <a:pt x="33" y="595"/>
                      </a:lnTo>
                      <a:lnTo>
                        <a:pt x="45" y="603"/>
                      </a:lnTo>
                      <a:lnTo>
                        <a:pt x="42" y="601"/>
                      </a:lnTo>
                      <a:lnTo>
                        <a:pt x="48" y="603"/>
                      </a:lnTo>
                      <a:lnTo>
                        <a:pt x="54" y="606"/>
                      </a:lnTo>
                      <a:lnTo>
                        <a:pt x="63" y="608"/>
                      </a:lnTo>
                      <a:lnTo>
                        <a:pt x="65" y="608"/>
                      </a:lnTo>
                      <a:lnTo>
                        <a:pt x="137" y="613"/>
                      </a:lnTo>
                      <a:lnTo>
                        <a:pt x="196" y="617"/>
                      </a:lnTo>
                      <a:lnTo>
                        <a:pt x="191" y="617"/>
                      </a:lnTo>
                      <a:lnTo>
                        <a:pt x="213" y="613"/>
                      </a:lnTo>
                      <a:lnTo>
                        <a:pt x="231" y="609"/>
                      </a:lnTo>
                      <a:lnTo>
                        <a:pt x="250" y="608"/>
                      </a:lnTo>
                      <a:lnTo>
                        <a:pt x="280" y="608"/>
                      </a:lnTo>
                      <a:cubicBezTo>
                        <a:pt x="281" y="608"/>
                        <a:pt x="282" y="609"/>
                        <a:pt x="283" y="609"/>
                      </a:cubicBezTo>
                      <a:lnTo>
                        <a:pt x="307" y="613"/>
                      </a:lnTo>
                      <a:cubicBezTo>
                        <a:pt x="308" y="613"/>
                        <a:pt x="309" y="613"/>
                        <a:pt x="310" y="613"/>
                      </a:cubicBezTo>
                      <a:lnTo>
                        <a:pt x="319" y="616"/>
                      </a:lnTo>
                      <a:lnTo>
                        <a:pt x="333" y="621"/>
                      </a:lnTo>
                      <a:lnTo>
                        <a:pt x="330" y="621"/>
                      </a:lnTo>
                      <a:lnTo>
                        <a:pt x="358" y="625"/>
                      </a:lnTo>
                      <a:lnTo>
                        <a:pt x="352" y="625"/>
                      </a:lnTo>
                      <a:lnTo>
                        <a:pt x="371" y="620"/>
                      </a:lnTo>
                      <a:lnTo>
                        <a:pt x="381" y="617"/>
                      </a:lnTo>
                      <a:lnTo>
                        <a:pt x="388" y="614"/>
                      </a:lnTo>
                      <a:lnTo>
                        <a:pt x="381" y="620"/>
                      </a:lnTo>
                      <a:lnTo>
                        <a:pt x="389" y="608"/>
                      </a:lnTo>
                      <a:lnTo>
                        <a:pt x="387" y="613"/>
                      </a:lnTo>
                      <a:lnTo>
                        <a:pt x="390" y="599"/>
                      </a:lnTo>
                      <a:lnTo>
                        <a:pt x="392" y="594"/>
                      </a:lnTo>
                      <a:lnTo>
                        <a:pt x="394" y="586"/>
                      </a:lnTo>
                      <a:lnTo>
                        <a:pt x="399" y="571"/>
                      </a:lnTo>
                      <a:lnTo>
                        <a:pt x="399" y="575"/>
                      </a:lnTo>
                      <a:lnTo>
                        <a:pt x="400" y="561"/>
                      </a:lnTo>
                      <a:lnTo>
                        <a:pt x="403" y="541"/>
                      </a:lnTo>
                      <a:lnTo>
                        <a:pt x="405" y="519"/>
                      </a:lnTo>
                      <a:lnTo>
                        <a:pt x="407" y="505"/>
                      </a:lnTo>
                      <a:lnTo>
                        <a:pt x="409" y="494"/>
                      </a:lnTo>
                      <a:cubicBezTo>
                        <a:pt x="409" y="493"/>
                        <a:pt x="409" y="492"/>
                        <a:pt x="410" y="491"/>
                      </a:cubicBezTo>
                      <a:lnTo>
                        <a:pt x="411" y="486"/>
                      </a:lnTo>
                      <a:lnTo>
                        <a:pt x="412" y="484"/>
                      </a:lnTo>
                      <a:lnTo>
                        <a:pt x="415" y="475"/>
                      </a:lnTo>
                      <a:lnTo>
                        <a:pt x="418" y="463"/>
                      </a:lnTo>
                      <a:lnTo>
                        <a:pt x="419" y="457"/>
                      </a:lnTo>
                      <a:cubicBezTo>
                        <a:pt x="419" y="456"/>
                        <a:pt x="419" y="455"/>
                        <a:pt x="419" y="454"/>
                      </a:cubicBezTo>
                      <a:lnTo>
                        <a:pt x="420" y="452"/>
                      </a:lnTo>
                      <a:lnTo>
                        <a:pt x="422" y="444"/>
                      </a:lnTo>
                      <a:lnTo>
                        <a:pt x="427" y="429"/>
                      </a:lnTo>
                      <a:lnTo>
                        <a:pt x="427" y="433"/>
                      </a:lnTo>
                      <a:lnTo>
                        <a:pt x="434" y="360"/>
                      </a:lnTo>
                      <a:cubicBezTo>
                        <a:pt x="434" y="359"/>
                        <a:pt x="434" y="358"/>
                        <a:pt x="434" y="356"/>
                      </a:cubicBezTo>
                      <a:lnTo>
                        <a:pt x="442" y="334"/>
                      </a:lnTo>
                      <a:lnTo>
                        <a:pt x="445" y="322"/>
                      </a:lnTo>
                      <a:lnTo>
                        <a:pt x="447" y="312"/>
                      </a:lnTo>
                      <a:lnTo>
                        <a:pt x="450" y="303"/>
                      </a:lnTo>
                      <a:lnTo>
                        <a:pt x="454" y="291"/>
                      </a:lnTo>
                      <a:cubicBezTo>
                        <a:pt x="455" y="290"/>
                        <a:pt x="455" y="289"/>
                        <a:pt x="456" y="288"/>
                      </a:cubicBezTo>
                      <a:lnTo>
                        <a:pt x="464" y="276"/>
                      </a:lnTo>
                      <a:lnTo>
                        <a:pt x="462" y="280"/>
                      </a:lnTo>
                      <a:lnTo>
                        <a:pt x="466" y="267"/>
                      </a:lnTo>
                      <a:cubicBezTo>
                        <a:pt x="467" y="265"/>
                        <a:pt x="467" y="263"/>
                        <a:pt x="469" y="262"/>
                      </a:cubicBezTo>
                      <a:lnTo>
                        <a:pt x="477" y="251"/>
                      </a:lnTo>
                      <a:cubicBezTo>
                        <a:pt x="477" y="250"/>
                        <a:pt x="479" y="249"/>
                        <a:pt x="480" y="248"/>
                      </a:cubicBezTo>
                      <a:lnTo>
                        <a:pt x="492" y="239"/>
                      </a:lnTo>
                      <a:lnTo>
                        <a:pt x="488" y="243"/>
                      </a:lnTo>
                      <a:lnTo>
                        <a:pt x="495" y="232"/>
                      </a:lnTo>
                      <a:lnTo>
                        <a:pt x="493" y="236"/>
                      </a:lnTo>
                      <a:lnTo>
                        <a:pt x="497" y="223"/>
                      </a:lnTo>
                      <a:lnTo>
                        <a:pt x="499" y="236"/>
                      </a:lnTo>
                      <a:lnTo>
                        <a:pt x="492" y="224"/>
                      </a:lnTo>
                      <a:cubicBezTo>
                        <a:pt x="491" y="223"/>
                        <a:pt x="491" y="222"/>
                        <a:pt x="490" y="221"/>
                      </a:cubicBezTo>
                      <a:lnTo>
                        <a:pt x="486" y="209"/>
                      </a:lnTo>
                      <a:lnTo>
                        <a:pt x="490" y="215"/>
                      </a:lnTo>
                      <a:lnTo>
                        <a:pt x="477" y="201"/>
                      </a:lnTo>
                      <a:lnTo>
                        <a:pt x="461" y="180"/>
                      </a:lnTo>
                      <a:lnTo>
                        <a:pt x="471" y="186"/>
                      </a:lnTo>
                      <a:lnTo>
                        <a:pt x="447" y="182"/>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16"/>
                <p:cNvSpPr>
                  <a:spLocks noEditPoints="1"/>
                </p:cNvSpPr>
                <p:nvPr/>
              </p:nvSpPr>
              <p:spPr bwMode="auto">
                <a:xfrm>
                  <a:off x="7140575" y="5753100"/>
                  <a:ext cx="77787" cy="87312"/>
                </a:xfrm>
                <a:custGeom>
                  <a:avLst/>
                  <a:gdLst/>
                  <a:ahLst/>
                  <a:cxnLst>
                    <a:cxn ang="0">
                      <a:pos x="327" y="48"/>
                    </a:cxn>
                    <a:cxn ang="0">
                      <a:pos x="56" y="47"/>
                    </a:cxn>
                    <a:cxn ang="0">
                      <a:pos x="37" y="82"/>
                    </a:cxn>
                    <a:cxn ang="0">
                      <a:pos x="45" y="200"/>
                    </a:cxn>
                    <a:cxn ang="0">
                      <a:pos x="61" y="298"/>
                    </a:cxn>
                    <a:cxn ang="0">
                      <a:pos x="82" y="365"/>
                    </a:cxn>
                    <a:cxn ang="0">
                      <a:pos x="98" y="416"/>
                    </a:cxn>
                    <a:cxn ang="0">
                      <a:pos x="128" y="489"/>
                    </a:cxn>
                    <a:cxn ang="0">
                      <a:pos x="150" y="541"/>
                    </a:cxn>
                    <a:cxn ang="0">
                      <a:pos x="134" y="573"/>
                    </a:cxn>
                    <a:cxn ang="0">
                      <a:pos x="169" y="577"/>
                    </a:cxn>
                    <a:cxn ang="0">
                      <a:pos x="143" y="601"/>
                    </a:cxn>
                    <a:cxn ang="0">
                      <a:pos x="194" y="599"/>
                    </a:cxn>
                    <a:cxn ang="0">
                      <a:pos x="257" y="603"/>
                    </a:cxn>
                    <a:cxn ang="0">
                      <a:pos x="319" y="568"/>
                    </a:cxn>
                    <a:cxn ang="0">
                      <a:pos x="371" y="540"/>
                    </a:cxn>
                    <a:cxn ang="0">
                      <a:pos x="379" y="532"/>
                    </a:cxn>
                    <a:cxn ang="0">
                      <a:pos x="454" y="487"/>
                    </a:cxn>
                    <a:cxn ang="0">
                      <a:pos x="536" y="436"/>
                    </a:cxn>
                    <a:cxn ang="0">
                      <a:pos x="545" y="431"/>
                    </a:cxn>
                    <a:cxn ang="0">
                      <a:pos x="529" y="334"/>
                    </a:cxn>
                    <a:cxn ang="0">
                      <a:pos x="523" y="345"/>
                    </a:cxn>
                    <a:cxn ang="0">
                      <a:pos x="517" y="315"/>
                    </a:cxn>
                    <a:cxn ang="0">
                      <a:pos x="491" y="285"/>
                    </a:cxn>
                    <a:cxn ang="0">
                      <a:pos x="474" y="235"/>
                    </a:cxn>
                    <a:cxn ang="0">
                      <a:pos x="428" y="101"/>
                    </a:cxn>
                    <a:cxn ang="0">
                      <a:pos x="417" y="44"/>
                    </a:cxn>
                    <a:cxn ang="0">
                      <a:pos x="410" y="8"/>
                    </a:cxn>
                    <a:cxn ang="0">
                      <a:pos x="384" y="28"/>
                    </a:cxn>
                    <a:cxn ang="0">
                      <a:pos x="428" y="13"/>
                    </a:cxn>
                    <a:cxn ang="0">
                      <a:pos x="459" y="94"/>
                    </a:cxn>
                    <a:cxn ang="0">
                      <a:pos x="501" y="218"/>
                    </a:cxn>
                    <a:cxn ang="0">
                      <a:pos x="520" y="270"/>
                    </a:cxn>
                    <a:cxn ang="0">
                      <a:pos x="517" y="283"/>
                    </a:cxn>
                    <a:cxn ang="0">
                      <a:pos x="550" y="328"/>
                    </a:cxn>
                    <a:cxn ang="0">
                      <a:pos x="528" y="358"/>
                    </a:cxn>
                    <a:cxn ang="0">
                      <a:pos x="576" y="428"/>
                    </a:cxn>
                    <a:cxn ang="0">
                      <a:pos x="553" y="463"/>
                    </a:cxn>
                    <a:cxn ang="0">
                      <a:pos x="465" y="518"/>
                    </a:cxn>
                    <a:cxn ang="0">
                      <a:pos x="394" y="560"/>
                    </a:cxn>
                    <a:cxn ang="0">
                      <a:pos x="390" y="560"/>
                    </a:cxn>
                    <a:cxn ang="0">
                      <a:pos x="336" y="596"/>
                    </a:cxn>
                    <a:cxn ang="0">
                      <a:pos x="266" y="633"/>
                    </a:cxn>
                    <a:cxn ang="0">
                      <a:pos x="180" y="627"/>
                    </a:cxn>
                    <a:cxn ang="0">
                      <a:pos x="172" y="586"/>
                    </a:cxn>
                    <a:cxn ang="0">
                      <a:pos x="141" y="592"/>
                    </a:cxn>
                    <a:cxn ang="0">
                      <a:pos x="149" y="544"/>
                    </a:cxn>
                    <a:cxn ang="0">
                      <a:pos x="121" y="555"/>
                    </a:cxn>
                    <a:cxn ang="0">
                      <a:pos x="108" y="518"/>
                    </a:cxn>
                    <a:cxn ang="0">
                      <a:pos x="82" y="447"/>
                    </a:cxn>
                    <a:cxn ang="0">
                      <a:pos x="58" y="388"/>
                    </a:cxn>
                    <a:cxn ang="0">
                      <a:pos x="34" y="327"/>
                    </a:cxn>
                    <a:cxn ang="0">
                      <a:pos x="13" y="203"/>
                    </a:cxn>
                    <a:cxn ang="0">
                      <a:pos x="2" y="83"/>
                    </a:cxn>
                    <a:cxn ang="0">
                      <a:pos x="36" y="21"/>
                    </a:cxn>
                    <a:cxn ang="0">
                      <a:pos x="286" y="16"/>
                    </a:cxn>
                    <a:cxn ang="0">
                      <a:pos x="387" y="30"/>
                    </a:cxn>
                  </a:cxnLst>
                  <a:rect l="0" t="0" r="r" b="b"/>
                  <a:pathLst>
                    <a:path w="577" h="640">
                      <a:moveTo>
                        <a:pt x="417" y="17"/>
                      </a:moveTo>
                      <a:cubicBezTo>
                        <a:pt x="419" y="22"/>
                        <a:pt x="419" y="27"/>
                        <a:pt x="417" y="31"/>
                      </a:cubicBezTo>
                      <a:cubicBezTo>
                        <a:pt x="415" y="36"/>
                        <a:pt x="411" y="39"/>
                        <a:pt x="406" y="40"/>
                      </a:cubicBezTo>
                      <a:lnTo>
                        <a:pt x="398" y="42"/>
                      </a:lnTo>
                      <a:lnTo>
                        <a:pt x="385" y="44"/>
                      </a:lnTo>
                      <a:lnTo>
                        <a:pt x="351" y="46"/>
                      </a:lnTo>
                      <a:lnTo>
                        <a:pt x="327" y="48"/>
                      </a:lnTo>
                      <a:lnTo>
                        <a:pt x="286" y="48"/>
                      </a:lnTo>
                      <a:lnTo>
                        <a:pt x="245" y="47"/>
                      </a:lnTo>
                      <a:lnTo>
                        <a:pt x="219" y="45"/>
                      </a:lnTo>
                      <a:lnTo>
                        <a:pt x="187" y="44"/>
                      </a:lnTo>
                      <a:lnTo>
                        <a:pt x="119" y="45"/>
                      </a:lnTo>
                      <a:lnTo>
                        <a:pt x="50" y="48"/>
                      </a:lnTo>
                      <a:lnTo>
                        <a:pt x="56" y="47"/>
                      </a:lnTo>
                      <a:lnTo>
                        <a:pt x="49" y="50"/>
                      </a:lnTo>
                      <a:lnTo>
                        <a:pt x="54" y="47"/>
                      </a:lnTo>
                      <a:lnTo>
                        <a:pt x="49" y="52"/>
                      </a:lnTo>
                      <a:lnTo>
                        <a:pt x="51" y="49"/>
                      </a:lnTo>
                      <a:lnTo>
                        <a:pt x="41" y="66"/>
                      </a:lnTo>
                      <a:lnTo>
                        <a:pt x="43" y="62"/>
                      </a:lnTo>
                      <a:lnTo>
                        <a:pt x="37" y="82"/>
                      </a:lnTo>
                      <a:lnTo>
                        <a:pt x="31" y="96"/>
                      </a:lnTo>
                      <a:lnTo>
                        <a:pt x="32" y="89"/>
                      </a:lnTo>
                      <a:lnTo>
                        <a:pt x="37" y="174"/>
                      </a:lnTo>
                      <a:lnTo>
                        <a:pt x="37" y="169"/>
                      </a:lnTo>
                      <a:lnTo>
                        <a:pt x="41" y="181"/>
                      </a:lnTo>
                      <a:lnTo>
                        <a:pt x="44" y="196"/>
                      </a:lnTo>
                      <a:lnTo>
                        <a:pt x="45" y="200"/>
                      </a:lnTo>
                      <a:cubicBezTo>
                        <a:pt x="45" y="201"/>
                        <a:pt x="45" y="202"/>
                        <a:pt x="45" y="203"/>
                      </a:cubicBezTo>
                      <a:lnTo>
                        <a:pt x="45" y="207"/>
                      </a:lnTo>
                      <a:lnTo>
                        <a:pt x="45" y="203"/>
                      </a:lnTo>
                      <a:lnTo>
                        <a:pt x="49" y="218"/>
                      </a:lnTo>
                      <a:lnTo>
                        <a:pt x="53" y="231"/>
                      </a:lnTo>
                      <a:lnTo>
                        <a:pt x="58" y="264"/>
                      </a:lnTo>
                      <a:lnTo>
                        <a:pt x="61" y="298"/>
                      </a:lnTo>
                      <a:lnTo>
                        <a:pt x="65" y="322"/>
                      </a:lnTo>
                      <a:lnTo>
                        <a:pt x="67" y="330"/>
                      </a:lnTo>
                      <a:lnTo>
                        <a:pt x="71" y="342"/>
                      </a:lnTo>
                      <a:lnTo>
                        <a:pt x="74" y="353"/>
                      </a:lnTo>
                      <a:lnTo>
                        <a:pt x="76" y="358"/>
                      </a:lnTo>
                      <a:lnTo>
                        <a:pt x="75" y="355"/>
                      </a:lnTo>
                      <a:lnTo>
                        <a:pt x="82" y="365"/>
                      </a:lnTo>
                      <a:lnTo>
                        <a:pt x="85" y="371"/>
                      </a:lnTo>
                      <a:cubicBezTo>
                        <a:pt x="86" y="372"/>
                        <a:pt x="86" y="374"/>
                        <a:pt x="87" y="375"/>
                      </a:cubicBezTo>
                      <a:lnTo>
                        <a:pt x="89" y="382"/>
                      </a:lnTo>
                      <a:lnTo>
                        <a:pt x="93" y="397"/>
                      </a:lnTo>
                      <a:lnTo>
                        <a:pt x="97" y="408"/>
                      </a:lnTo>
                      <a:lnTo>
                        <a:pt x="101" y="420"/>
                      </a:lnTo>
                      <a:lnTo>
                        <a:pt x="98" y="416"/>
                      </a:lnTo>
                      <a:lnTo>
                        <a:pt x="107" y="428"/>
                      </a:lnTo>
                      <a:cubicBezTo>
                        <a:pt x="108" y="429"/>
                        <a:pt x="109" y="431"/>
                        <a:pt x="110" y="432"/>
                      </a:cubicBezTo>
                      <a:lnTo>
                        <a:pt x="118" y="456"/>
                      </a:lnTo>
                      <a:lnTo>
                        <a:pt x="122" y="470"/>
                      </a:lnTo>
                      <a:lnTo>
                        <a:pt x="126" y="481"/>
                      </a:lnTo>
                      <a:lnTo>
                        <a:pt x="130" y="493"/>
                      </a:lnTo>
                      <a:lnTo>
                        <a:pt x="128" y="489"/>
                      </a:lnTo>
                      <a:lnTo>
                        <a:pt x="135" y="499"/>
                      </a:lnTo>
                      <a:cubicBezTo>
                        <a:pt x="135" y="500"/>
                        <a:pt x="135" y="501"/>
                        <a:pt x="136" y="501"/>
                      </a:cubicBezTo>
                      <a:lnTo>
                        <a:pt x="138" y="505"/>
                      </a:lnTo>
                      <a:cubicBezTo>
                        <a:pt x="138" y="506"/>
                        <a:pt x="139" y="507"/>
                        <a:pt x="139" y="508"/>
                      </a:cubicBezTo>
                      <a:lnTo>
                        <a:pt x="141" y="515"/>
                      </a:lnTo>
                      <a:lnTo>
                        <a:pt x="146" y="529"/>
                      </a:lnTo>
                      <a:lnTo>
                        <a:pt x="150" y="541"/>
                      </a:lnTo>
                      <a:lnTo>
                        <a:pt x="148" y="538"/>
                      </a:lnTo>
                      <a:lnTo>
                        <a:pt x="154" y="548"/>
                      </a:lnTo>
                      <a:lnTo>
                        <a:pt x="156" y="551"/>
                      </a:lnTo>
                      <a:lnTo>
                        <a:pt x="127" y="560"/>
                      </a:lnTo>
                      <a:lnTo>
                        <a:pt x="127" y="559"/>
                      </a:lnTo>
                      <a:lnTo>
                        <a:pt x="136" y="574"/>
                      </a:lnTo>
                      <a:lnTo>
                        <a:pt x="134" y="573"/>
                      </a:lnTo>
                      <a:lnTo>
                        <a:pt x="157" y="555"/>
                      </a:lnTo>
                      <a:lnTo>
                        <a:pt x="158" y="559"/>
                      </a:lnTo>
                      <a:lnTo>
                        <a:pt x="157" y="556"/>
                      </a:lnTo>
                      <a:lnTo>
                        <a:pt x="161" y="565"/>
                      </a:lnTo>
                      <a:lnTo>
                        <a:pt x="160" y="563"/>
                      </a:lnTo>
                      <a:lnTo>
                        <a:pt x="168" y="575"/>
                      </a:lnTo>
                      <a:cubicBezTo>
                        <a:pt x="168" y="575"/>
                        <a:pt x="169" y="576"/>
                        <a:pt x="169" y="577"/>
                      </a:cubicBezTo>
                      <a:lnTo>
                        <a:pt x="173" y="586"/>
                      </a:lnTo>
                      <a:lnTo>
                        <a:pt x="175" y="589"/>
                      </a:lnTo>
                      <a:cubicBezTo>
                        <a:pt x="178" y="595"/>
                        <a:pt x="177" y="603"/>
                        <a:pt x="172" y="608"/>
                      </a:cubicBezTo>
                      <a:cubicBezTo>
                        <a:pt x="167" y="613"/>
                        <a:pt x="159" y="614"/>
                        <a:pt x="153" y="611"/>
                      </a:cubicBezTo>
                      <a:lnTo>
                        <a:pt x="151" y="610"/>
                      </a:lnTo>
                      <a:cubicBezTo>
                        <a:pt x="148" y="608"/>
                        <a:pt x="146" y="606"/>
                        <a:pt x="144" y="603"/>
                      </a:cubicBezTo>
                      <a:lnTo>
                        <a:pt x="143" y="601"/>
                      </a:lnTo>
                      <a:cubicBezTo>
                        <a:pt x="139" y="593"/>
                        <a:pt x="142" y="584"/>
                        <a:pt x="149" y="580"/>
                      </a:cubicBezTo>
                      <a:cubicBezTo>
                        <a:pt x="156" y="576"/>
                        <a:pt x="165" y="577"/>
                        <a:pt x="170" y="584"/>
                      </a:cubicBezTo>
                      <a:lnTo>
                        <a:pt x="173" y="588"/>
                      </a:lnTo>
                      <a:lnTo>
                        <a:pt x="181" y="598"/>
                      </a:lnTo>
                      <a:lnTo>
                        <a:pt x="173" y="592"/>
                      </a:lnTo>
                      <a:lnTo>
                        <a:pt x="188" y="597"/>
                      </a:lnTo>
                      <a:lnTo>
                        <a:pt x="194" y="599"/>
                      </a:lnTo>
                      <a:cubicBezTo>
                        <a:pt x="196" y="600"/>
                        <a:pt x="198" y="600"/>
                        <a:pt x="199" y="602"/>
                      </a:cubicBezTo>
                      <a:lnTo>
                        <a:pt x="203" y="605"/>
                      </a:lnTo>
                      <a:lnTo>
                        <a:pt x="212" y="610"/>
                      </a:lnTo>
                      <a:lnTo>
                        <a:pt x="202" y="608"/>
                      </a:lnTo>
                      <a:lnTo>
                        <a:pt x="217" y="607"/>
                      </a:lnTo>
                      <a:lnTo>
                        <a:pt x="238" y="605"/>
                      </a:lnTo>
                      <a:lnTo>
                        <a:pt x="257" y="603"/>
                      </a:lnTo>
                      <a:lnTo>
                        <a:pt x="253" y="604"/>
                      </a:lnTo>
                      <a:lnTo>
                        <a:pt x="270" y="597"/>
                      </a:lnTo>
                      <a:lnTo>
                        <a:pt x="268" y="598"/>
                      </a:lnTo>
                      <a:lnTo>
                        <a:pt x="293" y="582"/>
                      </a:lnTo>
                      <a:lnTo>
                        <a:pt x="305" y="574"/>
                      </a:lnTo>
                      <a:cubicBezTo>
                        <a:pt x="306" y="573"/>
                        <a:pt x="307" y="573"/>
                        <a:pt x="308" y="572"/>
                      </a:cubicBezTo>
                      <a:lnTo>
                        <a:pt x="319" y="568"/>
                      </a:lnTo>
                      <a:lnTo>
                        <a:pt x="321" y="567"/>
                      </a:lnTo>
                      <a:lnTo>
                        <a:pt x="328" y="564"/>
                      </a:lnTo>
                      <a:lnTo>
                        <a:pt x="340" y="554"/>
                      </a:lnTo>
                      <a:lnTo>
                        <a:pt x="354" y="546"/>
                      </a:lnTo>
                      <a:cubicBezTo>
                        <a:pt x="355" y="545"/>
                        <a:pt x="356" y="545"/>
                        <a:pt x="357" y="544"/>
                      </a:cubicBezTo>
                      <a:lnTo>
                        <a:pt x="365" y="541"/>
                      </a:lnTo>
                      <a:lnTo>
                        <a:pt x="371" y="540"/>
                      </a:lnTo>
                      <a:lnTo>
                        <a:pt x="363" y="567"/>
                      </a:lnTo>
                      <a:lnTo>
                        <a:pt x="362" y="566"/>
                      </a:lnTo>
                      <a:cubicBezTo>
                        <a:pt x="359" y="563"/>
                        <a:pt x="357" y="559"/>
                        <a:pt x="357" y="554"/>
                      </a:cubicBezTo>
                      <a:lnTo>
                        <a:pt x="357" y="553"/>
                      </a:lnTo>
                      <a:cubicBezTo>
                        <a:pt x="357" y="547"/>
                        <a:pt x="361" y="542"/>
                        <a:pt x="366" y="539"/>
                      </a:cubicBezTo>
                      <a:lnTo>
                        <a:pt x="370" y="537"/>
                      </a:lnTo>
                      <a:lnTo>
                        <a:pt x="379" y="532"/>
                      </a:lnTo>
                      <a:cubicBezTo>
                        <a:pt x="380" y="532"/>
                        <a:pt x="380" y="532"/>
                        <a:pt x="381" y="531"/>
                      </a:cubicBezTo>
                      <a:lnTo>
                        <a:pt x="393" y="527"/>
                      </a:lnTo>
                      <a:lnTo>
                        <a:pt x="390" y="529"/>
                      </a:lnTo>
                      <a:lnTo>
                        <a:pt x="414" y="513"/>
                      </a:lnTo>
                      <a:lnTo>
                        <a:pt x="439" y="497"/>
                      </a:lnTo>
                      <a:lnTo>
                        <a:pt x="451" y="489"/>
                      </a:lnTo>
                      <a:cubicBezTo>
                        <a:pt x="452" y="488"/>
                        <a:pt x="453" y="488"/>
                        <a:pt x="454" y="487"/>
                      </a:cubicBezTo>
                      <a:lnTo>
                        <a:pt x="465" y="483"/>
                      </a:lnTo>
                      <a:lnTo>
                        <a:pt x="470" y="482"/>
                      </a:lnTo>
                      <a:lnTo>
                        <a:pt x="467" y="483"/>
                      </a:lnTo>
                      <a:lnTo>
                        <a:pt x="473" y="479"/>
                      </a:lnTo>
                      <a:lnTo>
                        <a:pt x="488" y="469"/>
                      </a:lnTo>
                      <a:lnTo>
                        <a:pt x="523" y="444"/>
                      </a:lnTo>
                      <a:lnTo>
                        <a:pt x="536" y="436"/>
                      </a:lnTo>
                      <a:cubicBezTo>
                        <a:pt x="536" y="436"/>
                        <a:pt x="537" y="435"/>
                        <a:pt x="538" y="435"/>
                      </a:cubicBezTo>
                      <a:lnTo>
                        <a:pt x="545" y="432"/>
                      </a:lnTo>
                      <a:lnTo>
                        <a:pt x="540" y="435"/>
                      </a:lnTo>
                      <a:lnTo>
                        <a:pt x="545" y="430"/>
                      </a:lnTo>
                      <a:lnTo>
                        <a:pt x="541" y="436"/>
                      </a:lnTo>
                      <a:lnTo>
                        <a:pt x="545" y="424"/>
                      </a:lnTo>
                      <a:lnTo>
                        <a:pt x="545" y="431"/>
                      </a:lnTo>
                      <a:lnTo>
                        <a:pt x="541" y="390"/>
                      </a:lnTo>
                      <a:lnTo>
                        <a:pt x="541" y="393"/>
                      </a:lnTo>
                      <a:lnTo>
                        <a:pt x="533" y="365"/>
                      </a:lnTo>
                      <a:lnTo>
                        <a:pt x="535" y="369"/>
                      </a:lnTo>
                      <a:lnTo>
                        <a:pt x="529" y="359"/>
                      </a:lnTo>
                      <a:lnTo>
                        <a:pt x="527" y="356"/>
                      </a:lnTo>
                      <a:cubicBezTo>
                        <a:pt x="522" y="349"/>
                        <a:pt x="523" y="340"/>
                        <a:pt x="529" y="334"/>
                      </a:cubicBezTo>
                      <a:cubicBezTo>
                        <a:pt x="535" y="329"/>
                        <a:pt x="545" y="329"/>
                        <a:pt x="551" y="335"/>
                      </a:cubicBezTo>
                      <a:lnTo>
                        <a:pt x="552" y="336"/>
                      </a:lnTo>
                      <a:lnTo>
                        <a:pt x="554" y="338"/>
                      </a:lnTo>
                      <a:lnTo>
                        <a:pt x="528" y="357"/>
                      </a:lnTo>
                      <a:lnTo>
                        <a:pt x="526" y="353"/>
                      </a:lnTo>
                      <a:lnTo>
                        <a:pt x="522" y="343"/>
                      </a:lnTo>
                      <a:lnTo>
                        <a:pt x="523" y="345"/>
                      </a:lnTo>
                      <a:lnTo>
                        <a:pt x="515" y="333"/>
                      </a:lnTo>
                      <a:cubicBezTo>
                        <a:pt x="514" y="332"/>
                        <a:pt x="514" y="331"/>
                        <a:pt x="513" y="330"/>
                      </a:cubicBezTo>
                      <a:lnTo>
                        <a:pt x="509" y="318"/>
                      </a:lnTo>
                      <a:lnTo>
                        <a:pt x="510" y="320"/>
                      </a:lnTo>
                      <a:lnTo>
                        <a:pt x="505" y="311"/>
                      </a:lnTo>
                      <a:lnTo>
                        <a:pt x="503" y="307"/>
                      </a:lnTo>
                      <a:lnTo>
                        <a:pt x="517" y="315"/>
                      </a:lnTo>
                      <a:lnTo>
                        <a:pt x="516" y="315"/>
                      </a:lnTo>
                      <a:cubicBezTo>
                        <a:pt x="510" y="315"/>
                        <a:pt x="503" y="311"/>
                        <a:pt x="501" y="305"/>
                      </a:cubicBezTo>
                      <a:lnTo>
                        <a:pt x="500" y="302"/>
                      </a:lnTo>
                      <a:lnTo>
                        <a:pt x="497" y="293"/>
                      </a:lnTo>
                      <a:lnTo>
                        <a:pt x="499" y="297"/>
                      </a:lnTo>
                      <a:lnTo>
                        <a:pt x="492" y="287"/>
                      </a:lnTo>
                      <a:cubicBezTo>
                        <a:pt x="492" y="286"/>
                        <a:pt x="492" y="285"/>
                        <a:pt x="491" y="285"/>
                      </a:cubicBezTo>
                      <a:lnTo>
                        <a:pt x="489" y="281"/>
                      </a:lnTo>
                      <a:lnTo>
                        <a:pt x="486" y="273"/>
                      </a:lnTo>
                      <a:cubicBezTo>
                        <a:pt x="485" y="272"/>
                        <a:pt x="485" y="271"/>
                        <a:pt x="485" y="271"/>
                      </a:cubicBezTo>
                      <a:lnTo>
                        <a:pt x="481" y="256"/>
                      </a:lnTo>
                      <a:lnTo>
                        <a:pt x="477" y="246"/>
                      </a:lnTo>
                      <a:lnTo>
                        <a:pt x="472" y="231"/>
                      </a:lnTo>
                      <a:lnTo>
                        <a:pt x="474" y="235"/>
                      </a:lnTo>
                      <a:lnTo>
                        <a:pt x="466" y="223"/>
                      </a:lnTo>
                      <a:cubicBezTo>
                        <a:pt x="465" y="222"/>
                        <a:pt x="465" y="221"/>
                        <a:pt x="464" y="220"/>
                      </a:cubicBezTo>
                      <a:lnTo>
                        <a:pt x="456" y="196"/>
                      </a:lnTo>
                      <a:lnTo>
                        <a:pt x="448" y="172"/>
                      </a:lnTo>
                      <a:lnTo>
                        <a:pt x="436" y="134"/>
                      </a:lnTo>
                      <a:lnTo>
                        <a:pt x="432" y="123"/>
                      </a:lnTo>
                      <a:lnTo>
                        <a:pt x="428" y="101"/>
                      </a:lnTo>
                      <a:lnTo>
                        <a:pt x="420" y="77"/>
                      </a:lnTo>
                      <a:lnTo>
                        <a:pt x="416" y="66"/>
                      </a:lnTo>
                      <a:lnTo>
                        <a:pt x="413" y="52"/>
                      </a:lnTo>
                      <a:lnTo>
                        <a:pt x="412" y="45"/>
                      </a:lnTo>
                      <a:lnTo>
                        <a:pt x="411" y="42"/>
                      </a:lnTo>
                      <a:lnTo>
                        <a:pt x="408" y="34"/>
                      </a:lnTo>
                      <a:lnTo>
                        <a:pt x="417" y="44"/>
                      </a:lnTo>
                      <a:lnTo>
                        <a:pt x="405" y="40"/>
                      </a:lnTo>
                      <a:cubicBezTo>
                        <a:pt x="404" y="39"/>
                        <a:pt x="403" y="39"/>
                        <a:pt x="402" y="38"/>
                      </a:cubicBezTo>
                      <a:lnTo>
                        <a:pt x="390" y="30"/>
                      </a:lnTo>
                      <a:lnTo>
                        <a:pt x="398" y="32"/>
                      </a:lnTo>
                      <a:lnTo>
                        <a:pt x="395" y="32"/>
                      </a:lnTo>
                      <a:lnTo>
                        <a:pt x="407" y="5"/>
                      </a:lnTo>
                      <a:lnTo>
                        <a:pt x="410" y="8"/>
                      </a:lnTo>
                      <a:lnTo>
                        <a:pt x="413" y="11"/>
                      </a:lnTo>
                      <a:cubicBezTo>
                        <a:pt x="414" y="12"/>
                        <a:pt x="415" y="14"/>
                        <a:pt x="416" y="15"/>
                      </a:cubicBezTo>
                      <a:lnTo>
                        <a:pt x="417" y="17"/>
                      </a:lnTo>
                      <a:close/>
                      <a:moveTo>
                        <a:pt x="387" y="30"/>
                      </a:moveTo>
                      <a:lnTo>
                        <a:pt x="390" y="34"/>
                      </a:lnTo>
                      <a:lnTo>
                        <a:pt x="387" y="31"/>
                      </a:lnTo>
                      <a:lnTo>
                        <a:pt x="384" y="28"/>
                      </a:lnTo>
                      <a:cubicBezTo>
                        <a:pt x="380" y="23"/>
                        <a:pt x="378" y="16"/>
                        <a:pt x="381" y="10"/>
                      </a:cubicBezTo>
                      <a:cubicBezTo>
                        <a:pt x="383" y="4"/>
                        <a:pt x="389" y="0"/>
                        <a:pt x="395" y="0"/>
                      </a:cubicBezTo>
                      <a:lnTo>
                        <a:pt x="398" y="0"/>
                      </a:lnTo>
                      <a:cubicBezTo>
                        <a:pt x="402" y="0"/>
                        <a:pt x="405" y="1"/>
                        <a:pt x="407" y="3"/>
                      </a:cubicBezTo>
                      <a:lnTo>
                        <a:pt x="419" y="11"/>
                      </a:lnTo>
                      <a:lnTo>
                        <a:pt x="416" y="9"/>
                      </a:lnTo>
                      <a:lnTo>
                        <a:pt x="428" y="13"/>
                      </a:lnTo>
                      <a:cubicBezTo>
                        <a:pt x="432" y="15"/>
                        <a:pt x="436" y="18"/>
                        <a:pt x="437" y="23"/>
                      </a:cubicBezTo>
                      <a:lnTo>
                        <a:pt x="442" y="35"/>
                      </a:lnTo>
                      <a:lnTo>
                        <a:pt x="443" y="40"/>
                      </a:lnTo>
                      <a:lnTo>
                        <a:pt x="444" y="45"/>
                      </a:lnTo>
                      <a:lnTo>
                        <a:pt x="447" y="55"/>
                      </a:lnTo>
                      <a:lnTo>
                        <a:pt x="451" y="68"/>
                      </a:lnTo>
                      <a:lnTo>
                        <a:pt x="459" y="94"/>
                      </a:lnTo>
                      <a:lnTo>
                        <a:pt x="463" y="112"/>
                      </a:lnTo>
                      <a:lnTo>
                        <a:pt x="467" y="125"/>
                      </a:lnTo>
                      <a:lnTo>
                        <a:pt x="479" y="161"/>
                      </a:lnTo>
                      <a:lnTo>
                        <a:pt x="487" y="185"/>
                      </a:lnTo>
                      <a:lnTo>
                        <a:pt x="495" y="209"/>
                      </a:lnTo>
                      <a:lnTo>
                        <a:pt x="493" y="206"/>
                      </a:lnTo>
                      <a:lnTo>
                        <a:pt x="501" y="218"/>
                      </a:lnTo>
                      <a:cubicBezTo>
                        <a:pt x="502" y="219"/>
                        <a:pt x="502" y="220"/>
                        <a:pt x="503" y="222"/>
                      </a:cubicBezTo>
                      <a:lnTo>
                        <a:pt x="506" y="233"/>
                      </a:lnTo>
                      <a:lnTo>
                        <a:pt x="512" y="247"/>
                      </a:lnTo>
                      <a:lnTo>
                        <a:pt x="516" y="262"/>
                      </a:lnTo>
                      <a:lnTo>
                        <a:pt x="515" y="260"/>
                      </a:lnTo>
                      <a:lnTo>
                        <a:pt x="518" y="266"/>
                      </a:lnTo>
                      <a:lnTo>
                        <a:pt x="520" y="270"/>
                      </a:lnTo>
                      <a:lnTo>
                        <a:pt x="519" y="268"/>
                      </a:lnTo>
                      <a:lnTo>
                        <a:pt x="526" y="278"/>
                      </a:lnTo>
                      <a:cubicBezTo>
                        <a:pt x="526" y="280"/>
                        <a:pt x="527" y="281"/>
                        <a:pt x="528" y="282"/>
                      </a:cubicBezTo>
                      <a:lnTo>
                        <a:pt x="531" y="291"/>
                      </a:lnTo>
                      <a:lnTo>
                        <a:pt x="532" y="294"/>
                      </a:lnTo>
                      <a:lnTo>
                        <a:pt x="516" y="283"/>
                      </a:lnTo>
                      <a:lnTo>
                        <a:pt x="517" y="283"/>
                      </a:lnTo>
                      <a:cubicBezTo>
                        <a:pt x="524" y="283"/>
                        <a:pt x="529" y="287"/>
                        <a:pt x="532" y="292"/>
                      </a:cubicBezTo>
                      <a:lnTo>
                        <a:pt x="533" y="296"/>
                      </a:lnTo>
                      <a:lnTo>
                        <a:pt x="538" y="305"/>
                      </a:lnTo>
                      <a:cubicBezTo>
                        <a:pt x="539" y="306"/>
                        <a:pt x="539" y="306"/>
                        <a:pt x="540" y="307"/>
                      </a:cubicBezTo>
                      <a:lnTo>
                        <a:pt x="544" y="319"/>
                      </a:lnTo>
                      <a:lnTo>
                        <a:pt x="542" y="316"/>
                      </a:lnTo>
                      <a:lnTo>
                        <a:pt x="550" y="328"/>
                      </a:lnTo>
                      <a:cubicBezTo>
                        <a:pt x="550" y="328"/>
                        <a:pt x="551" y="329"/>
                        <a:pt x="551" y="330"/>
                      </a:cubicBezTo>
                      <a:lnTo>
                        <a:pt x="555" y="338"/>
                      </a:lnTo>
                      <a:lnTo>
                        <a:pt x="557" y="342"/>
                      </a:lnTo>
                      <a:cubicBezTo>
                        <a:pt x="560" y="349"/>
                        <a:pt x="558" y="358"/>
                        <a:pt x="552" y="362"/>
                      </a:cubicBezTo>
                      <a:cubicBezTo>
                        <a:pt x="545" y="367"/>
                        <a:pt x="537" y="366"/>
                        <a:pt x="531" y="361"/>
                      </a:cubicBezTo>
                      <a:lnTo>
                        <a:pt x="529" y="359"/>
                      </a:lnTo>
                      <a:lnTo>
                        <a:pt x="528" y="358"/>
                      </a:lnTo>
                      <a:lnTo>
                        <a:pt x="552" y="337"/>
                      </a:lnTo>
                      <a:lnTo>
                        <a:pt x="556" y="342"/>
                      </a:lnTo>
                      <a:lnTo>
                        <a:pt x="562" y="352"/>
                      </a:lnTo>
                      <a:cubicBezTo>
                        <a:pt x="563" y="353"/>
                        <a:pt x="563" y="355"/>
                        <a:pt x="564" y="356"/>
                      </a:cubicBezTo>
                      <a:lnTo>
                        <a:pt x="572" y="384"/>
                      </a:lnTo>
                      <a:cubicBezTo>
                        <a:pt x="572" y="385"/>
                        <a:pt x="572" y="386"/>
                        <a:pt x="572" y="387"/>
                      </a:cubicBezTo>
                      <a:lnTo>
                        <a:pt x="576" y="428"/>
                      </a:lnTo>
                      <a:cubicBezTo>
                        <a:pt x="577" y="430"/>
                        <a:pt x="576" y="432"/>
                        <a:pt x="576" y="435"/>
                      </a:cubicBezTo>
                      <a:lnTo>
                        <a:pt x="572" y="447"/>
                      </a:lnTo>
                      <a:cubicBezTo>
                        <a:pt x="571" y="449"/>
                        <a:pt x="570" y="451"/>
                        <a:pt x="568" y="453"/>
                      </a:cubicBezTo>
                      <a:lnTo>
                        <a:pt x="563" y="458"/>
                      </a:lnTo>
                      <a:cubicBezTo>
                        <a:pt x="561" y="459"/>
                        <a:pt x="560" y="460"/>
                        <a:pt x="558" y="461"/>
                      </a:cubicBezTo>
                      <a:lnTo>
                        <a:pt x="551" y="464"/>
                      </a:lnTo>
                      <a:lnTo>
                        <a:pt x="553" y="463"/>
                      </a:lnTo>
                      <a:lnTo>
                        <a:pt x="542" y="471"/>
                      </a:lnTo>
                      <a:lnTo>
                        <a:pt x="505" y="496"/>
                      </a:lnTo>
                      <a:lnTo>
                        <a:pt x="490" y="506"/>
                      </a:lnTo>
                      <a:lnTo>
                        <a:pt x="484" y="510"/>
                      </a:lnTo>
                      <a:cubicBezTo>
                        <a:pt x="483" y="510"/>
                        <a:pt x="482" y="511"/>
                        <a:pt x="481" y="511"/>
                      </a:cubicBezTo>
                      <a:lnTo>
                        <a:pt x="476" y="514"/>
                      </a:lnTo>
                      <a:lnTo>
                        <a:pt x="465" y="518"/>
                      </a:lnTo>
                      <a:lnTo>
                        <a:pt x="468" y="516"/>
                      </a:lnTo>
                      <a:lnTo>
                        <a:pt x="456" y="524"/>
                      </a:lnTo>
                      <a:lnTo>
                        <a:pt x="431" y="540"/>
                      </a:lnTo>
                      <a:lnTo>
                        <a:pt x="407" y="556"/>
                      </a:lnTo>
                      <a:cubicBezTo>
                        <a:pt x="406" y="557"/>
                        <a:pt x="405" y="557"/>
                        <a:pt x="404" y="558"/>
                      </a:cubicBezTo>
                      <a:lnTo>
                        <a:pt x="392" y="562"/>
                      </a:lnTo>
                      <a:lnTo>
                        <a:pt x="394" y="560"/>
                      </a:lnTo>
                      <a:lnTo>
                        <a:pt x="385" y="566"/>
                      </a:lnTo>
                      <a:lnTo>
                        <a:pt x="381" y="568"/>
                      </a:lnTo>
                      <a:lnTo>
                        <a:pt x="389" y="553"/>
                      </a:lnTo>
                      <a:lnTo>
                        <a:pt x="389" y="554"/>
                      </a:lnTo>
                      <a:lnTo>
                        <a:pt x="385" y="543"/>
                      </a:lnTo>
                      <a:lnTo>
                        <a:pt x="386" y="544"/>
                      </a:lnTo>
                      <a:cubicBezTo>
                        <a:pt x="390" y="548"/>
                        <a:pt x="391" y="554"/>
                        <a:pt x="390" y="560"/>
                      </a:cubicBezTo>
                      <a:cubicBezTo>
                        <a:pt x="388" y="565"/>
                        <a:pt x="384" y="570"/>
                        <a:pt x="378" y="571"/>
                      </a:cubicBezTo>
                      <a:lnTo>
                        <a:pt x="376" y="571"/>
                      </a:lnTo>
                      <a:lnTo>
                        <a:pt x="368" y="574"/>
                      </a:lnTo>
                      <a:lnTo>
                        <a:pt x="371" y="573"/>
                      </a:lnTo>
                      <a:lnTo>
                        <a:pt x="359" y="580"/>
                      </a:lnTo>
                      <a:lnTo>
                        <a:pt x="343" y="591"/>
                      </a:lnTo>
                      <a:lnTo>
                        <a:pt x="336" y="596"/>
                      </a:lnTo>
                      <a:lnTo>
                        <a:pt x="330" y="599"/>
                      </a:lnTo>
                      <a:lnTo>
                        <a:pt x="319" y="603"/>
                      </a:lnTo>
                      <a:lnTo>
                        <a:pt x="322" y="601"/>
                      </a:lnTo>
                      <a:lnTo>
                        <a:pt x="310" y="609"/>
                      </a:lnTo>
                      <a:lnTo>
                        <a:pt x="285" y="625"/>
                      </a:lnTo>
                      <a:cubicBezTo>
                        <a:pt x="284" y="625"/>
                        <a:pt x="283" y="626"/>
                        <a:pt x="283" y="626"/>
                      </a:cubicBezTo>
                      <a:lnTo>
                        <a:pt x="266" y="633"/>
                      </a:lnTo>
                      <a:cubicBezTo>
                        <a:pt x="264" y="634"/>
                        <a:pt x="263" y="634"/>
                        <a:pt x="262" y="634"/>
                      </a:cubicBezTo>
                      <a:lnTo>
                        <a:pt x="239" y="637"/>
                      </a:lnTo>
                      <a:lnTo>
                        <a:pt x="220" y="638"/>
                      </a:lnTo>
                      <a:lnTo>
                        <a:pt x="205" y="639"/>
                      </a:lnTo>
                      <a:cubicBezTo>
                        <a:pt x="201" y="640"/>
                        <a:pt x="198" y="639"/>
                        <a:pt x="195" y="637"/>
                      </a:cubicBezTo>
                      <a:lnTo>
                        <a:pt x="184" y="630"/>
                      </a:lnTo>
                      <a:lnTo>
                        <a:pt x="180" y="627"/>
                      </a:lnTo>
                      <a:lnTo>
                        <a:pt x="185" y="630"/>
                      </a:lnTo>
                      <a:lnTo>
                        <a:pt x="177" y="628"/>
                      </a:lnTo>
                      <a:lnTo>
                        <a:pt x="162" y="623"/>
                      </a:lnTo>
                      <a:cubicBezTo>
                        <a:pt x="159" y="622"/>
                        <a:pt x="156" y="619"/>
                        <a:pt x="154" y="617"/>
                      </a:cubicBezTo>
                      <a:lnTo>
                        <a:pt x="148" y="607"/>
                      </a:lnTo>
                      <a:lnTo>
                        <a:pt x="145" y="603"/>
                      </a:lnTo>
                      <a:lnTo>
                        <a:pt x="172" y="586"/>
                      </a:lnTo>
                      <a:lnTo>
                        <a:pt x="173" y="588"/>
                      </a:lnTo>
                      <a:lnTo>
                        <a:pt x="166" y="581"/>
                      </a:lnTo>
                      <a:lnTo>
                        <a:pt x="168" y="582"/>
                      </a:lnTo>
                      <a:lnTo>
                        <a:pt x="146" y="604"/>
                      </a:lnTo>
                      <a:lnTo>
                        <a:pt x="144" y="599"/>
                      </a:lnTo>
                      <a:lnTo>
                        <a:pt x="140" y="590"/>
                      </a:lnTo>
                      <a:lnTo>
                        <a:pt x="141" y="592"/>
                      </a:lnTo>
                      <a:lnTo>
                        <a:pt x="133" y="580"/>
                      </a:lnTo>
                      <a:cubicBezTo>
                        <a:pt x="133" y="580"/>
                        <a:pt x="132" y="579"/>
                        <a:pt x="132" y="578"/>
                      </a:cubicBezTo>
                      <a:lnTo>
                        <a:pt x="128" y="569"/>
                      </a:lnTo>
                      <a:cubicBezTo>
                        <a:pt x="127" y="568"/>
                        <a:pt x="127" y="567"/>
                        <a:pt x="127" y="566"/>
                      </a:cubicBezTo>
                      <a:lnTo>
                        <a:pt x="126" y="562"/>
                      </a:lnTo>
                      <a:cubicBezTo>
                        <a:pt x="124" y="556"/>
                        <a:pt x="127" y="550"/>
                        <a:pt x="131" y="546"/>
                      </a:cubicBezTo>
                      <a:cubicBezTo>
                        <a:pt x="136" y="542"/>
                        <a:pt x="143" y="541"/>
                        <a:pt x="149" y="544"/>
                      </a:cubicBezTo>
                      <a:lnTo>
                        <a:pt x="151" y="545"/>
                      </a:lnTo>
                      <a:cubicBezTo>
                        <a:pt x="156" y="548"/>
                        <a:pt x="159" y="553"/>
                        <a:pt x="159" y="559"/>
                      </a:cubicBezTo>
                      <a:lnTo>
                        <a:pt x="159" y="560"/>
                      </a:lnTo>
                      <a:cubicBezTo>
                        <a:pt x="159" y="567"/>
                        <a:pt x="155" y="573"/>
                        <a:pt x="149" y="576"/>
                      </a:cubicBezTo>
                      <a:cubicBezTo>
                        <a:pt x="142" y="578"/>
                        <a:pt x="135" y="576"/>
                        <a:pt x="131" y="570"/>
                      </a:cubicBezTo>
                      <a:lnTo>
                        <a:pt x="127" y="565"/>
                      </a:lnTo>
                      <a:lnTo>
                        <a:pt x="121" y="555"/>
                      </a:lnTo>
                      <a:cubicBezTo>
                        <a:pt x="120" y="554"/>
                        <a:pt x="120" y="553"/>
                        <a:pt x="119" y="552"/>
                      </a:cubicBezTo>
                      <a:lnTo>
                        <a:pt x="115" y="540"/>
                      </a:lnTo>
                      <a:lnTo>
                        <a:pt x="110" y="524"/>
                      </a:lnTo>
                      <a:lnTo>
                        <a:pt x="108" y="517"/>
                      </a:lnTo>
                      <a:lnTo>
                        <a:pt x="109" y="520"/>
                      </a:lnTo>
                      <a:lnTo>
                        <a:pt x="107" y="516"/>
                      </a:lnTo>
                      <a:lnTo>
                        <a:pt x="108" y="518"/>
                      </a:lnTo>
                      <a:lnTo>
                        <a:pt x="101" y="508"/>
                      </a:lnTo>
                      <a:cubicBezTo>
                        <a:pt x="100" y="506"/>
                        <a:pt x="100" y="505"/>
                        <a:pt x="99" y="504"/>
                      </a:cubicBezTo>
                      <a:lnTo>
                        <a:pt x="95" y="492"/>
                      </a:lnTo>
                      <a:lnTo>
                        <a:pt x="91" y="479"/>
                      </a:lnTo>
                      <a:lnTo>
                        <a:pt x="87" y="467"/>
                      </a:lnTo>
                      <a:lnTo>
                        <a:pt x="79" y="443"/>
                      </a:lnTo>
                      <a:lnTo>
                        <a:pt x="82" y="447"/>
                      </a:lnTo>
                      <a:lnTo>
                        <a:pt x="73" y="435"/>
                      </a:lnTo>
                      <a:cubicBezTo>
                        <a:pt x="72" y="434"/>
                        <a:pt x="71" y="432"/>
                        <a:pt x="70" y="431"/>
                      </a:cubicBezTo>
                      <a:lnTo>
                        <a:pt x="66" y="419"/>
                      </a:lnTo>
                      <a:lnTo>
                        <a:pt x="62" y="406"/>
                      </a:lnTo>
                      <a:lnTo>
                        <a:pt x="58" y="391"/>
                      </a:lnTo>
                      <a:lnTo>
                        <a:pt x="56" y="384"/>
                      </a:lnTo>
                      <a:lnTo>
                        <a:pt x="58" y="388"/>
                      </a:lnTo>
                      <a:lnTo>
                        <a:pt x="55" y="384"/>
                      </a:lnTo>
                      <a:lnTo>
                        <a:pt x="48" y="374"/>
                      </a:lnTo>
                      <a:cubicBezTo>
                        <a:pt x="48" y="373"/>
                        <a:pt x="47" y="372"/>
                        <a:pt x="47" y="371"/>
                      </a:cubicBezTo>
                      <a:lnTo>
                        <a:pt x="43" y="362"/>
                      </a:lnTo>
                      <a:lnTo>
                        <a:pt x="40" y="351"/>
                      </a:lnTo>
                      <a:lnTo>
                        <a:pt x="36" y="337"/>
                      </a:lnTo>
                      <a:lnTo>
                        <a:pt x="34" y="327"/>
                      </a:lnTo>
                      <a:lnTo>
                        <a:pt x="30" y="301"/>
                      </a:lnTo>
                      <a:lnTo>
                        <a:pt x="27" y="269"/>
                      </a:lnTo>
                      <a:lnTo>
                        <a:pt x="22" y="240"/>
                      </a:lnTo>
                      <a:lnTo>
                        <a:pt x="18" y="227"/>
                      </a:lnTo>
                      <a:lnTo>
                        <a:pt x="14" y="212"/>
                      </a:lnTo>
                      <a:cubicBezTo>
                        <a:pt x="14" y="210"/>
                        <a:pt x="13" y="209"/>
                        <a:pt x="13" y="207"/>
                      </a:cubicBezTo>
                      <a:lnTo>
                        <a:pt x="13" y="203"/>
                      </a:lnTo>
                      <a:lnTo>
                        <a:pt x="14" y="207"/>
                      </a:lnTo>
                      <a:lnTo>
                        <a:pt x="13" y="203"/>
                      </a:lnTo>
                      <a:lnTo>
                        <a:pt x="10" y="192"/>
                      </a:lnTo>
                      <a:lnTo>
                        <a:pt x="6" y="180"/>
                      </a:lnTo>
                      <a:cubicBezTo>
                        <a:pt x="6" y="178"/>
                        <a:pt x="6" y="177"/>
                        <a:pt x="5" y="175"/>
                      </a:cubicBezTo>
                      <a:lnTo>
                        <a:pt x="0" y="90"/>
                      </a:lnTo>
                      <a:cubicBezTo>
                        <a:pt x="0" y="88"/>
                        <a:pt x="1" y="86"/>
                        <a:pt x="2" y="83"/>
                      </a:cubicBezTo>
                      <a:lnTo>
                        <a:pt x="6" y="73"/>
                      </a:lnTo>
                      <a:lnTo>
                        <a:pt x="12" y="53"/>
                      </a:lnTo>
                      <a:cubicBezTo>
                        <a:pt x="13" y="52"/>
                        <a:pt x="13" y="50"/>
                        <a:pt x="14" y="49"/>
                      </a:cubicBezTo>
                      <a:lnTo>
                        <a:pt x="24" y="32"/>
                      </a:lnTo>
                      <a:cubicBezTo>
                        <a:pt x="24" y="31"/>
                        <a:pt x="25" y="30"/>
                        <a:pt x="26" y="29"/>
                      </a:cubicBezTo>
                      <a:lnTo>
                        <a:pt x="31" y="24"/>
                      </a:lnTo>
                      <a:cubicBezTo>
                        <a:pt x="33" y="23"/>
                        <a:pt x="34" y="22"/>
                        <a:pt x="36" y="21"/>
                      </a:cubicBezTo>
                      <a:lnTo>
                        <a:pt x="43" y="18"/>
                      </a:lnTo>
                      <a:cubicBezTo>
                        <a:pt x="45" y="17"/>
                        <a:pt x="47" y="17"/>
                        <a:pt x="49" y="16"/>
                      </a:cubicBezTo>
                      <a:lnTo>
                        <a:pt x="118" y="13"/>
                      </a:lnTo>
                      <a:lnTo>
                        <a:pt x="188" y="12"/>
                      </a:lnTo>
                      <a:lnTo>
                        <a:pt x="222" y="14"/>
                      </a:lnTo>
                      <a:lnTo>
                        <a:pt x="246" y="15"/>
                      </a:lnTo>
                      <a:lnTo>
                        <a:pt x="286" y="16"/>
                      </a:lnTo>
                      <a:lnTo>
                        <a:pt x="324" y="17"/>
                      </a:lnTo>
                      <a:lnTo>
                        <a:pt x="349" y="14"/>
                      </a:lnTo>
                      <a:lnTo>
                        <a:pt x="380" y="13"/>
                      </a:lnTo>
                      <a:lnTo>
                        <a:pt x="391" y="11"/>
                      </a:lnTo>
                      <a:lnTo>
                        <a:pt x="399" y="9"/>
                      </a:lnTo>
                      <a:lnTo>
                        <a:pt x="388" y="32"/>
                      </a:lnTo>
                      <a:lnTo>
                        <a:pt x="387" y="30"/>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17"/>
                <p:cNvSpPr>
                  <a:spLocks noEditPoints="1"/>
                </p:cNvSpPr>
                <p:nvPr/>
              </p:nvSpPr>
              <p:spPr bwMode="auto">
                <a:xfrm>
                  <a:off x="7170738" y="5588000"/>
                  <a:ext cx="92075" cy="93662"/>
                </a:xfrm>
                <a:custGeom>
                  <a:avLst/>
                  <a:gdLst/>
                  <a:ahLst/>
                  <a:cxnLst>
                    <a:cxn ang="0">
                      <a:pos x="388" y="75"/>
                    </a:cxn>
                    <a:cxn ang="0">
                      <a:pos x="288" y="143"/>
                    </a:cxn>
                    <a:cxn ang="0">
                      <a:pos x="267" y="162"/>
                    </a:cxn>
                    <a:cxn ang="0">
                      <a:pos x="251" y="182"/>
                    </a:cxn>
                    <a:cxn ang="0">
                      <a:pos x="227" y="207"/>
                    </a:cxn>
                    <a:cxn ang="0">
                      <a:pos x="177" y="263"/>
                    </a:cxn>
                    <a:cxn ang="0">
                      <a:pos x="128" y="319"/>
                    </a:cxn>
                    <a:cxn ang="0">
                      <a:pos x="85" y="366"/>
                    </a:cxn>
                    <a:cxn ang="0">
                      <a:pos x="66" y="377"/>
                    </a:cxn>
                    <a:cxn ang="0">
                      <a:pos x="45" y="438"/>
                    </a:cxn>
                    <a:cxn ang="0">
                      <a:pos x="43" y="502"/>
                    </a:cxn>
                    <a:cxn ang="0">
                      <a:pos x="77" y="518"/>
                    </a:cxn>
                    <a:cxn ang="0">
                      <a:pos x="92" y="555"/>
                    </a:cxn>
                    <a:cxn ang="0">
                      <a:pos x="149" y="553"/>
                    </a:cxn>
                    <a:cxn ang="0">
                      <a:pos x="222" y="589"/>
                    </a:cxn>
                    <a:cxn ang="0">
                      <a:pos x="262" y="615"/>
                    </a:cxn>
                    <a:cxn ang="0">
                      <a:pos x="286" y="627"/>
                    </a:cxn>
                    <a:cxn ang="0">
                      <a:pos x="347" y="654"/>
                    </a:cxn>
                    <a:cxn ang="0">
                      <a:pos x="382" y="650"/>
                    </a:cxn>
                    <a:cxn ang="0">
                      <a:pos x="413" y="605"/>
                    </a:cxn>
                    <a:cxn ang="0">
                      <a:pos x="450" y="547"/>
                    </a:cxn>
                    <a:cxn ang="0">
                      <a:pos x="507" y="488"/>
                    </a:cxn>
                    <a:cxn ang="0">
                      <a:pos x="539" y="457"/>
                    </a:cxn>
                    <a:cxn ang="0">
                      <a:pos x="566" y="443"/>
                    </a:cxn>
                    <a:cxn ang="0">
                      <a:pos x="593" y="437"/>
                    </a:cxn>
                    <a:cxn ang="0">
                      <a:pos x="627" y="386"/>
                    </a:cxn>
                    <a:cxn ang="0">
                      <a:pos x="634" y="312"/>
                    </a:cxn>
                    <a:cxn ang="0">
                      <a:pos x="623" y="287"/>
                    </a:cxn>
                    <a:cxn ang="0">
                      <a:pos x="505" y="106"/>
                    </a:cxn>
                    <a:cxn ang="0">
                      <a:pos x="475" y="44"/>
                    </a:cxn>
                    <a:cxn ang="0">
                      <a:pos x="471" y="32"/>
                    </a:cxn>
                    <a:cxn ang="0">
                      <a:pos x="447" y="3"/>
                    </a:cxn>
                    <a:cxn ang="0">
                      <a:pos x="486" y="21"/>
                    </a:cxn>
                    <a:cxn ang="0">
                      <a:pos x="534" y="92"/>
                    </a:cxn>
                    <a:cxn ang="0">
                      <a:pos x="634" y="246"/>
                    </a:cxn>
                    <a:cxn ang="0">
                      <a:pos x="664" y="299"/>
                    </a:cxn>
                    <a:cxn ang="0">
                      <a:pos x="649" y="409"/>
                    </a:cxn>
                    <a:cxn ang="0">
                      <a:pos x="618" y="439"/>
                    </a:cxn>
                    <a:cxn ang="0">
                      <a:pos x="589" y="464"/>
                    </a:cxn>
                    <a:cxn ang="0">
                      <a:pos x="571" y="470"/>
                    </a:cxn>
                    <a:cxn ang="0">
                      <a:pos x="540" y="496"/>
                    </a:cxn>
                    <a:cxn ang="0">
                      <a:pos x="489" y="552"/>
                    </a:cxn>
                    <a:cxn ang="0">
                      <a:pos x="450" y="605"/>
                    </a:cxn>
                    <a:cxn ang="0">
                      <a:pos x="412" y="659"/>
                    </a:cxn>
                    <a:cxn ang="0">
                      <a:pos x="351" y="688"/>
                    </a:cxn>
                    <a:cxn ang="0">
                      <a:pos x="289" y="661"/>
                    </a:cxn>
                    <a:cxn ang="0">
                      <a:pos x="278" y="646"/>
                    </a:cxn>
                    <a:cxn ang="0">
                      <a:pos x="209" y="622"/>
                    </a:cxn>
                    <a:cxn ang="0">
                      <a:pos x="177" y="605"/>
                    </a:cxn>
                    <a:cxn ang="0">
                      <a:pos x="99" y="563"/>
                    </a:cxn>
                    <a:cxn ang="0">
                      <a:pos x="97" y="563"/>
                    </a:cxn>
                    <a:cxn ang="0">
                      <a:pos x="41" y="524"/>
                    </a:cxn>
                    <a:cxn ang="0">
                      <a:pos x="2" y="493"/>
                    </a:cxn>
                    <a:cxn ang="0">
                      <a:pos x="22" y="412"/>
                    </a:cxn>
                    <a:cxn ang="0">
                      <a:pos x="43" y="375"/>
                    </a:cxn>
                    <a:cxn ang="0">
                      <a:pos x="79" y="329"/>
                    </a:cxn>
                    <a:cxn ang="0">
                      <a:pos x="122" y="278"/>
                    </a:cxn>
                    <a:cxn ang="0">
                      <a:pos x="164" y="235"/>
                    </a:cxn>
                    <a:cxn ang="0">
                      <a:pos x="222" y="211"/>
                    </a:cxn>
                    <a:cxn ang="0">
                      <a:pos x="226" y="168"/>
                    </a:cxn>
                    <a:cxn ang="0">
                      <a:pos x="290" y="134"/>
                    </a:cxn>
                    <a:cxn ang="0">
                      <a:pos x="310" y="80"/>
                    </a:cxn>
                    <a:cxn ang="0">
                      <a:pos x="442" y="27"/>
                    </a:cxn>
                  </a:cxnLst>
                  <a:rect l="0" t="0" r="r" b="b"/>
                  <a:pathLst>
                    <a:path w="672" h="688">
                      <a:moveTo>
                        <a:pt x="470" y="32"/>
                      </a:moveTo>
                      <a:cubicBezTo>
                        <a:pt x="474" y="37"/>
                        <a:pt x="474" y="43"/>
                        <a:pt x="472" y="48"/>
                      </a:cubicBezTo>
                      <a:cubicBezTo>
                        <a:pt x="470" y="53"/>
                        <a:pt x="464" y="57"/>
                        <a:pt x="459" y="57"/>
                      </a:cubicBezTo>
                      <a:lnTo>
                        <a:pt x="445" y="58"/>
                      </a:lnTo>
                      <a:lnTo>
                        <a:pt x="426" y="60"/>
                      </a:lnTo>
                      <a:lnTo>
                        <a:pt x="409" y="63"/>
                      </a:lnTo>
                      <a:lnTo>
                        <a:pt x="412" y="62"/>
                      </a:lnTo>
                      <a:lnTo>
                        <a:pt x="397" y="68"/>
                      </a:lnTo>
                      <a:lnTo>
                        <a:pt x="400" y="67"/>
                      </a:lnTo>
                      <a:lnTo>
                        <a:pt x="388" y="75"/>
                      </a:lnTo>
                      <a:cubicBezTo>
                        <a:pt x="387" y="76"/>
                        <a:pt x="386" y="76"/>
                        <a:pt x="385" y="77"/>
                      </a:cubicBezTo>
                      <a:lnTo>
                        <a:pt x="361" y="85"/>
                      </a:lnTo>
                      <a:lnTo>
                        <a:pt x="364" y="83"/>
                      </a:lnTo>
                      <a:lnTo>
                        <a:pt x="327" y="107"/>
                      </a:lnTo>
                      <a:lnTo>
                        <a:pt x="315" y="115"/>
                      </a:lnTo>
                      <a:lnTo>
                        <a:pt x="303" y="123"/>
                      </a:lnTo>
                      <a:lnTo>
                        <a:pt x="308" y="118"/>
                      </a:lnTo>
                      <a:lnTo>
                        <a:pt x="300" y="130"/>
                      </a:lnTo>
                      <a:cubicBezTo>
                        <a:pt x="299" y="131"/>
                        <a:pt x="299" y="132"/>
                        <a:pt x="298" y="132"/>
                      </a:cubicBezTo>
                      <a:lnTo>
                        <a:pt x="288" y="143"/>
                      </a:lnTo>
                      <a:lnTo>
                        <a:pt x="285" y="147"/>
                      </a:lnTo>
                      <a:cubicBezTo>
                        <a:pt x="280" y="154"/>
                        <a:pt x="272" y="155"/>
                        <a:pt x="265" y="152"/>
                      </a:cubicBezTo>
                      <a:cubicBezTo>
                        <a:pt x="258" y="148"/>
                        <a:pt x="255" y="140"/>
                        <a:pt x="257" y="132"/>
                      </a:cubicBezTo>
                      <a:lnTo>
                        <a:pt x="258" y="129"/>
                      </a:lnTo>
                      <a:lnTo>
                        <a:pt x="259" y="127"/>
                      </a:lnTo>
                      <a:lnTo>
                        <a:pt x="284" y="143"/>
                      </a:lnTo>
                      <a:lnTo>
                        <a:pt x="280" y="146"/>
                      </a:lnTo>
                      <a:lnTo>
                        <a:pt x="272" y="153"/>
                      </a:lnTo>
                      <a:lnTo>
                        <a:pt x="275" y="150"/>
                      </a:lnTo>
                      <a:lnTo>
                        <a:pt x="267" y="162"/>
                      </a:lnTo>
                      <a:cubicBezTo>
                        <a:pt x="266" y="164"/>
                        <a:pt x="264" y="166"/>
                        <a:pt x="262" y="167"/>
                      </a:cubicBezTo>
                      <a:lnTo>
                        <a:pt x="253" y="173"/>
                      </a:lnTo>
                      <a:lnTo>
                        <a:pt x="248" y="176"/>
                      </a:lnTo>
                      <a:lnTo>
                        <a:pt x="235" y="146"/>
                      </a:lnTo>
                      <a:lnTo>
                        <a:pt x="238" y="145"/>
                      </a:lnTo>
                      <a:cubicBezTo>
                        <a:pt x="243" y="144"/>
                        <a:pt x="247" y="144"/>
                        <a:pt x="251" y="146"/>
                      </a:cubicBezTo>
                      <a:cubicBezTo>
                        <a:pt x="255" y="149"/>
                        <a:pt x="258" y="152"/>
                        <a:pt x="259" y="157"/>
                      </a:cubicBezTo>
                      <a:lnTo>
                        <a:pt x="260" y="161"/>
                      </a:lnTo>
                      <a:cubicBezTo>
                        <a:pt x="261" y="166"/>
                        <a:pt x="260" y="171"/>
                        <a:pt x="257" y="175"/>
                      </a:cubicBezTo>
                      <a:lnTo>
                        <a:pt x="251" y="182"/>
                      </a:lnTo>
                      <a:lnTo>
                        <a:pt x="236" y="197"/>
                      </a:lnTo>
                      <a:lnTo>
                        <a:pt x="226" y="207"/>
                      </a:lnTo>
                      <a:lnTo>
                        <a:pt x="222" y="211"/>
                      </a:lnTo>
                      <a:cubicBezTo>
                        <a:pt x="216" y="217"/>
                        <a:pt x="205" y="217"/>
                        <a:pt x="199" y="211"/>
                      </a:cubicBezTo>
                      <a:cubicBezTo>
                        <a:pt x="193" y="205"/>
                        <a:pt x="193" y="194"/>
                        <a:pt x="199" y="188"/>
                      </a:cubicBezTo>
                      <a:lnTo>
                        <a:pt x="200" y="187"/>
                      </a:lnTo>
                      <a:cubicBezTo>
                        <a:pt x="202" y="185"/>
                        <a:pt x="204" y="184"/>
                        <a:pt x="206" y="183"/>
                      </a:cubicBezTo>
                      <a:lnTo>
                        <a:pt x="209" y="182"/>
                      </a:lnTo>
                      <a:cubicBezTo>
                        <a:pt x="216" y="180"/>
                        <a:pt x="223" y="182"/>
                        <a:pt x="227" y="188"/>
                      </a:cubicBezTo>
                      <a:cubicBezTo>
                        <a:pt x="232" y="194"/>
                        <a:pt x="231" y="201"/>
                        <a:pt x="227" y="207"/>
                      </a:cubicBezTo>
                      <a:lnTo>
                        <a:pt x="224" y="211"/>
                      </a:lnTo>
                      <a:lnTo>
                        <a:pt x="217" y="220"/>
                      </a:lnTo>
                      <a:lnTo>
                        <a:pt x="204" y="234"/>
                      </a:lnTo>
                      <a:lnTo>
                        <a:pt x="205" y="232"/>
                      </a:lnTo>
                      <a:lnTo>
                        <a:pt x="194" y="247"/>
                      </a:lnTo>
                      <a:lnTo>
                        <a:pt x="191" y="252"/>
                      </a:lnTo>
                      <a:lnTo>
                        <a:pt x="189" y="255"/>
                      </a:lnTo>
                      <a:cubicBezTo>
                        <a:pt x="188" y="257"/>
                        <a:pt x="186" y="259"/>
                        <a:pt x="184" y="260"/>
                      </a:cubicBezTo>
                      <a:lnTo>
                        <a:pt x="172" y="268"/>
                      </a:lnTo>
                      <a:lnTo>
                        <a:pt x="177" y="263"/>
                      </a:lnTo>
                      <a:lnTo>
                        <a:pt x="167" y="278"/>
                      </a:lnTo>
                      <a:lnTo>
                        <a:pt x="163" y="284"/>
                      </a:lnTo>
                      <a:lnTo>
                        <a:pt x="161" y="287"/>
                      </a:lnTo>
                      <a:cubicBezTo>
                        <a:pt x="160" y="289"/>
                        <a:pt x="158" y="291"/>
                        <a:pt x="156" y="292"/>
                      </a:cubicBezTo>
                      <a:lnTo>
                        <a:pt x="144" y="300"/>
                      </a:lnTo>
                      <a:lnTo>
                        <a:pt x="149" y="295"/>
                      </a:lnTo>
                      <a:lnTo>
                        <a:pt x="141" y="307"/>
                      </a:lnTo>
                      <a:cubicBezTo>
                        <a:pt x="140" y="308"/>
                        <a:pt x="139" y="309"/>
                        <a:pt x="138" y="310"/>
                      </a:cubicBezTo>
                      <a:lnTo>
                        <a:pt x="125" y="322"/>
                      </a:lnTo>
                      <a:lnTo>
                        <a:pt x="128" y="319"/>
                      </a:lnTo>
                      <a:lnTo>
                        <a:pt x="120" y="331"/>
                      </a:lnTo>
                      <a:cubicBezTo>
                        <a:pt x="119" y="332"/>
                        <a:pt x="119" y="333"/>
                        <a:pt x="118" y="334"/>
                      </a:cubicBezTo>
                      <a:lnTo>
                        <a:pt x="109" y="343"/>
                      </a:lnTo>
                      <a:lnTo>
                        <a:pt x="106" y="346"/>
                      </a:lnTo>
                      <a:lnTo>
                        <a:pt x="109" y="342"/>
                      </a:lnTo>
                      <a:lnTo>
                        <a:pt x="108" y="344"/>
                      </a:lnTo>
                      <a:lnTo>
                        <a:pt x="109" y="341"/>
                      </a:lnTo>
                      <a:lnTo>
                        <a:pt x="106" y="351"/>
                      </a:lnTo>
                      <a:cubicBezTo>
                        <a:pt x="104" y="356"/>
                        <a:pt x="101" y="359"/>
                        <a:pt x="97" y="361"/>
                      </a:cubicBezTo>
                      <a:lnTo>
                        <a:pt x="85" y="366"/>
                      </a:lnTo>
                      <a:lnTo>
                        <a:pt x="91" y="361"/>
                      </a:lnTo>
                      <a:lnTo>
                        <a:pt x="83" y="372"/>
                      </a:lnTo>
                      <a:lnTo>
                        <a:pt x="85" y="368"/>
                      </a:lnTo>
                      <a:lnTo>
                        <a:pt x="80" y="381"/>
                      </a:lnTo>
                      <a:cubicBezTo>
                        <a:pt x="80" y="384"/>
                        <a:pt x="78" y="386"/>
                        <a:pt x="76" y="387"/>
                      </a:cubicBezTo>
                      <a:lnTo>
                        <a:pt x="64" y="398"/>
                      </a:lnTo>
                      <a:lnTo>
                        <a:pt x="69" y="386"/>
                      </a:lnTo>
                      <a:lnTo>
                        <a:pt x="69" y="387"/>
                      </a:lnTo>
                      <a:lnTo>
                        <a:pt x="65" y="376"/>
                      </a:lnTo>
                      <a:lnTo>
                        <a:pt x="66" y="377"/>
                      </a:lnTo>
                      <a:cubicBezTo>
                        <a:pt x="70" y="382"/>
                        <a:pt x="72" y="389"/>
                        <a:pt x="69" y="395"/>
                      </a:cubicBezTo>
                      <a:lnTo>
                        <a:pt x="64" y="406"/>
                      </a:lnTo>
                      <a:lnTo>
                        <a:pt x="55" y="421"/>
                      </a:lnTo>
                      <a:lnTo>
                        <a:pt x="49" y="430"/>
                      </a:lnTo>
                      <a:cubicBezTo>
                        <a:pt x="49" y="430"/>
                        <a:pt x="48" y="431"/>
                        <a:pt x="48" y="432"/>
                      </a:cubicBezTo>
                      <a:lnTo>
                        <a:pt x="45" y="435"/>
                      </a:lnTo>
                      <a:lnTo>
                        <a:pt x="47" y="432"/>
                      </a:lnTo>
                      <a:lnTo>
                        <a:pt x="45" y="435"/>
                      </a:lnTo>
                      <a:lnTo>
                        <a:pt x="47" y="431"/>
                      </a:lnTo>
                      <a:lnTo>
                        <a:pt x="45" y="438"/>
                      </a:lnTo>
                      <a:lnTo>
                        <a:pt x="41" y="452"/>
                      </a:lnTo>
                      <a:lnTo>
                        <a:pt x="37" y="465"/>
                      </a:lnTo>
                      <a:lnTo>
                        <a:pt x="31" y="478"/>
                      </a:lnTo>
                      <a:lnTo>
                        <a:pt x="32" y="471"/>
                      </a:lnTo>
                      <a:lnTo>
                        <a:pt x="33" y="488"/>
                      </a:lnTo>
                      <a:lnTo>
                        <a:pt x="33" y="484"/>
                      </a:lnTo>
                      <a:lnTo>
                        <a:pt x="37" y="499"/>
                      </a:lnTo>
                      <a:lnTo>
                        <a:pt x="32" y="491"/>
                      </a:lnTo>
                      <a:lnTo>
                        <a:pt x="46" y="503"/>
                      </a:lnTo>
                      <a:lnTo>
                        <a:pt x="43" y="502"/>
                      </a:lnTo>
                      <a:lnTo>
                        <a:pt x="50" y="506"/>
                      </a:lnTo>
                      <a:lnTo>
                        <a:pt x="48" y="504"/>
                      </a:lnTo>
                      <a:lnTo>
                        <a:pt x="51" y="505"/>
                      </a:lnTo>
                      <a:lnTo>
                        <a:pt x="60" y="508"/>
                      </a:lnTo>
                      <a:lnTo>
                        <a:pt x="63" y="509"/>
                      </a:lnTo>
                      <a:cubicBezTo>
                        <a:pt x="69" y="511"/>
                        <a:pt x="73" y="518"/>
                        <a:pt x="73" y="524"/>
                      </a:cubicBezTo>
                      <a:lnTo>
                        <a:pt x="73" y="525"/>
                      </a:lnTo>
                      <a:lnTo>
                        <a:pt x="66" y="512"/>
                      </a:lnTo>
                      <a:lnTo>
                        <a:pt x="69" y="514"/>
                      </a:lnTo>
                      <a:lnTo>
                        <a:pt x="77" y="518"/>
                      </a:lnTo>
                      <a:lnTo>
                        <a:pt x="74" y="517"/>
                      </a:lnTo>
                      <a:lnTo>
                        <a:pt x="87" y="521"/>
                      </a:lnTo>
                      <a:cubicBezTo>
                        <a:pt x="89" y="522"/>
                        <a:pt x="90" y="522"/>
                        <a:pt x="91" y="523"/>
                      </a:cubicBezTo>
                      <a:lnTo>
                        <a:pt x="103" y="531"/>
                      </a:lnTo>
                      <a:lnTo>
                        <a:pt x="101" y="530"/>
                      </a:lnTo>
                      <a:lnTo>
                        <a:pt x="110" y="534"/>
                      </a:lnTo>
                      <a:lnTo>
                        <a:pt x="107" y="533"/>
                      </a:lnTo>
                      <a:lnTo>
                        <a:pt x="111" y="534"/>
                      </a:lnTo>
                      <a:lnTo>
                        <a:pt x="93" y="557"/>
                      </a:lnTo>
                      <a:lnTo>
                        <a:pt x="92" y="555"/>
                      </a:lnTo>
                      <a:lnTo>
                        <a:pt x="106" y="563"/>
                      </a:lnTo>
                      <a:lnTo>
                        <a:pt x="104" y="563"/>
                      </a:lnTo>
                      <a:lnTo>
                        <a:pt x="114" y="535"/>
                      </a:lnTo>
                      <a:lnTo>
                        <a:pt x="118" y="538"/>
                      </a:lnTo>
                      <a:lnTo>
                        <a:pt x="127" y="543"/>
                      </a:lnTo>
                      <a:lnTo>
                        <a:pt x="123" y="541"/>
                      </a:lnTo>
                      <a:lnTo>
                        <a:pt x="134" y="544"/>
                      </a:lnTo>
                      <a:cubicBezTo>
                        <a:pt x="135" y="544"/>
                        <a:pt x="136" y="545"/>
                        <a:pt x="138" y="546"/>
                      </a:cubicBezTo>
                      <a:lnTo>
                        <a:pt x="143" y="549"/>
                      </a:lnTo>
                      <a:lnTo>
                        <a:pt x="149" y="553"/>
                      </a:lnTo>
                      <a:lnTo>
                        <a:pt x="165" y="563"/>
                      </a:lnTo>
                      <a:lnTo>
                        <a:pt x="176" y="571"/>
                      </a:lnTo>
                      <a:lnTo>
                        <a:pt x="173" y="569"/>
                      </a:lnTo>
                      <a:lnTo>
                        <a:pt x="188" y="574"/>
                      </a:lnTo>
                      <a:lnTo>
                        <a:pt x="194" y="576"/>
                      </a:lnTo>
                      <a:lnTo>
                        <a:pt x="200" y="579"/>
                      </a:lnTo>
                      <a:cubicBezTo>
                        <a:pt x="202" y="579"/>
                        <a:pt x="203" y="580"/>
                        <a:pt x="204" y="580"/>
                      </a:cubicBezTo>
                      <a:lnTo>
                        <a:pt x="214" y="587"/>
                      </a:lnTo>
                      <a:lnTo>
                        <a:pt x="210" y="585"/>
                      </a:lnTo>
                      <a:lnTo>
                        <a:pt x="222" y="589"/>
                      </a:lnTo>
                      <a:cubicBezTo>
                        <a:pt x="228" y="591"/>
                        <a:pt x="232" y="598"/>
                        <a:pt x="232" y="604"/>
                      </a:cubicBezTo>
                      <a:lnTo>
                        <a:pt x="232" y="606"/>
                      </a:lnTo>
                      <a:lnTo>
                        <a:pt x="228" y="595"/>
                      </a:lnTo>
                      <a:lnTo>
                        <a:pt x="232" y="599"/>
                      </a:lnTo>
                      <a:lnTo>
                        <a:pt x="230" y="598"/>
                      </a:lnTo>
                      <a:lnTo>
                        <a:pt x="238" y="604"/>
                      </a:lnTo>
                      <a:lnTo>
                        <a:pt x="233" y="601"/>
                      </a:lnTo>
                      <a:lnTo>
                        <a:pt x="246" y="605"/>
                      </a:lnTo>
                      <a:cubicBezTo>
                        <a:pt x="248" y="606"/>
                        <a:pt x="249" y="606"/>
                        <a:pt x="250" y="607"/>
                      </a:cubicBezTo>
                      <a:lnTo>
                        <a:pt x="262" y="615"/>
                      </a:lnTo>
                      <a:lnTo>
                        <a:pt x="260" y="614"/>
                      </a:lnTo>
                      <a:lnTo>
                        <a:pt x="269" y="618"/>
                      </a:lnTo>
                      <a:lnTo>
                        <a:pt x="274" y="620"/>
                      </a:lnTo>
                      <a:lnTo>
                        <a:pt x="252" y="642"/>
                      </a:lnTo>
                      <a:lnTo>
                        <a:pt x="251" y="640"/>
                      </a:lnTo>
                      <a:lnTo>
                        <a:pt x="258" y="647"/>
                      </a:lnTo>
                      <a:lnTo>
                        <a:pt x="256" y="646"/>
                      </a:lnTo>
                      <a:lnTo>
                        <a:pt x="273" y="619"/>
                      </a:lnTo>
                      <a:lnTo>
                        <a:pt x="277" y="622"/>
                      </a:lnTo>
                      <a:lnTo>
                        <a:pt x="286" y="627"/>
                      </a:lnTo>
                      <a:lnTo>
                        <a:pt x="282" y="625"/>
                      </a:lnTo>
                      <a:lnTo>
                        <a:pt x="298" y="630"/>
                      </a:lnTo>
                      <a:lnTo>
                        <a:pt x="305" y="632"/>
                      </a:lnTo>
                      <a:cubicBezTo>
                        <a:pt x="307" y="633"/>
                        <a:pt x="310" y="634"/>
                        <a:pt x="312" y="636"/>
                      </a:cubicBezTo>
                      <a:lnTo>
                        <a:pt x="315" y="639"/>
                      </a:lnTo>
                      <a:cubicBezTo>
                        <a:pt x="315" y="640"/>
                        <a:pt x="316" y="641"/>
                        <a:pt x="317" y="641"/>
                      </a:cubicBezTo>
                      <a:lnTo>
                        <a:pt x="324" y="651"/>
                      </a:lnTo>
                      <a:lnTo>
                        <a:pt x="314" y="645"/>
                      </a:lnTo>
                      <a:lnTo>
                        <a:pt x="330" y="649"/>
                      </a:lnTo>
                      <a:lnTo>
                        <a:pt x="347" y="654"/>
                      </a:lnTo>
                      <a:lnTo>
                        <a:pt x="357" y="657"/>
                      </a:lnTo>
                      <a:lnTo>
                        <a:pt x="351" y="656"/>
                      </a:lnTo>
                      <a:lnTo>
                        <a:pt x="371" y="656"/>
                      </a:lnTo>
                      <a:lnTo>
                        <a:pt x="368" y="657"/>
                      </a:lnTo>
                      <a:lnTo>
                        <a:pt x="388" y="653"/>
                      </a:lnTo>
                      <a:lnTo>
                        <a:pt x="379" y="658"/>
                      </a:lnTo>
                      <a:lnTo>
                        <a:pt x="383" y="653"/>
                      </a:lnTo>
                      <a:lnTo>
                        <a:pt x="380" y="661"/>
                      </a:lnTo>
                      <a:lnTo>
                        <a:pt x="381" y="654"/>
                      </a:lnTo>
                      <a:cubicBezTo>
                        <a:pt x="381" y="653"/>
                        <a:pt x="381" y="651"/>
                        <a:pt x="382" y="650"/>
                      </a:cubicBezTo>
                      <a:lnTo>
                        <a:pt x="386" y="641"/>
                      </a:lnTo>
                      <a:cubicBezTo>
                        <a:pt x="387" y="639"/>
                        <a:pt x="388" y="638"/>
                        <a:pt x="389" y="636"/>
                      </a:cubicBezTo>
                      <a:lnTo>
                        <a:pt x="392" y="633"/>
                      </a:lnTo>
                      <a:cubicBezTo>
                        <a:pt x="395" y="630"/>
                        <a:pt x="399" y="628"/>
                        <a:pt x="403" y="628"/>
                      </a:cubicBezTo>
                      <a:lnTo>
                        <a:pt x="404" y="628"/>
                      </a:lnTo>
                      <a:lnTo>
                        <a:pt x="389" y="639"/>
                      </a:lnTo>
                      <a:lnTo>
                        <a:pt x="390" y="636"/>
                      </a:lnTo>
                      <a:lnTo>
                        <a:pt x="393" y="627"/>
                      </a:lnTo>
                      <a:cubicBezTo>
                        <a:pt x="394" y="625"/>
                        <a:pt x="395" y="623"/>
                        <a:pt x="397" y="621"/>
                      </a:cubicBezTo>
                      <a:lnTo>
                        <a:pt x="413" y="605"/>
                      </a:lnTo>
                      <a:lnTo>
                        <a:pt x="411" y="608"/>
                      </a:lnTo>
                      <a:lnTo>
                        <a:pt x="423" y="588"/>
                      </a:lnTo>
                      <a:lnTo>
                        <a:pt x="421" y="591"/>
                      </a:lnTo>
                      <a:lnTo>
                        <a:pt x="425" y="579"/>
                      </a:lnTo>
                      <a:cubicBezTo>
                        <a:pt x="426" y="578"/>
                        <a:pt x="427" y="576"/>
                        <a:pt x="428" y="575"/>
                      </a:cubicBezTo>
                      <a:lnTo>
                        <a:pt x="437" y="563"/>
                      </a:lnTo>
                      <a:cubicBezTo>
                        <a:pt x="438" y="561"/>
                        <a:pt x="439" y="560"/>
                        <a:pt x="441" y="559"/>
                      </a:cubicBezTo>
                      <a:lnTo>
                        <a:pt x="453" y="551"/>
                      </a:lnTo>
                      <a:lnTo>
                        <a:pt x="446" y="559"/>
                      </a:lnTo>
                      <a:lnTo>
                        <a:pt x="450" y="547"/>
                      </a:lnTo>
                      <a:cubicBezTo>
                        <a:pt x="451" y="545"/>
                        <a:pt x="452" y="543"/>
                        <a:pt x="454" y="541"/>
                      </a:cubicBezTo>
                      <a:lnTo>
                        <a:pt x="466" y="529"/>
                      </a:lnTo>
                      <a:cubicBezTo>
                        <a:pt x="467" y="528"/>
                        <a:pt x="468" y="528"/>
                        <a:pt x="469" y="527"/>
                      </a:cubicBezTo>
                      <a:lnTo>
                        <a:pt x="481" y="519"/>
                      </a:lnTo>
                      <a:lnTo>
                        <a:pt x="474" y="527"/>
                      </a:lnTo>
                      <a:lnTo>
                        <a:pt x="478" y="515"/>
                      </a:lnTo>
                      <a:cubicBezTo>
                        <a:pt x="479" y="512"/>
                        <a:pt x="482" y="509"/>
                        <a:pt x="484" y="507"/>
                      </a:cubicBezTo>
                      <a:lnTo>
                        <a:pt x="497" y="498"/>
                      </a:lnTo>
                      <a:lnTo>
                        <a:pt x="495" y="500"/>
                      </a:lnTo>
                      <a:lnTo>
                        <a:pt x="507" y="488"/>
                      </a:lnTo>
                      <a:lnTo>
                        <a:pt x="505" y="491"/>
                      </a:lnTo>
                      <a:lnTo>
                        <a:pt x="513" y="479"/>
                      </a:lnTo>
                      <a:cubicBezTo>
                        <a:pt x="515" y="476"/>
                        <a:pt x="517" y="474"/>
                        <a:pt x="519" y="473"/>
                      </a:cubicBezTo>
                      <a:lnTo>
                        <a:pt x="529" y="468"/>
                      </a:lnTo>
                      <a:lnTo>
                        <a:pt x="536" y="466"/>
                      </a:lnTo>
                      <a:lnTo>
                        <a:pt x="536" y="465"/>
                      </a:lnTo>
                      <a:lnTo>
                        <a:pt x="532" y="491"/>
                      </a:lnTo>
                      <a:lnTo>
                        <a:pt x="530" y="489"/>
                      </a:lnTo>
                      <a:cubicBezTo>
                        <a:pt x="524" y="483"/>
                        <a:pt x="524" y="473"/>
                        <a:pt x="530" y="467"/>
                      </a:cubicBezTo>
                      <a:lnTo>
                        <a:pt x="539" y="457"/>
                      </a:lnTo>
                      <a:lnTo>
                        <a:pt x="550" y="447"/>
                      </a:lnTo>
                      <a:lnTo>
                        <a:pt x="553" y="443"/>
                      </a:lnTo>
                      <a:cubicBezTo>
                        <a:pt x="558" y="438"/>
                        <a:pt x="566" y="437"/>
                        <a:pt x="572" y="441"/>
                      </a:cubicBezTo>
                      <a:cubicBezTo>
                        <a:pt x="579" y="444"/>
                        <a:pt x="582" y="451"/>
                        <a:pt x="580" y="458"/>
                      </a:cubicBezTo>
                      <a:lnTo>
                        <a:pt x="579" y="462"/>
                      </a:lnTo>
                      <a:lnTo>
                        <a:pt x="578" y="467"/>
                      </a:lnTo>
                      <a:lnTo>
                        <a:pt x="559" y="448"/>
                      </a:lnTo>
                      <a:lnTo>
                        <a:pt x="563" y="447"/>
                      </a:lnTo>
                      <a:lnTo>
                        <a:pt x="557" y="450"/>
                      </a:lnTo>
                      <a:lnTo>
                        <a:pt x="566" y="443"/>
                      </a:lnTo>
                      <a:lnTo>
                        <a:pt x="562" y="447"/>
                      </a:lnTo>
                      <a:lnTo>
                        <a:pt x="570" y="435"/>
                      </a:lnTo>
                      <a:cubicBezTo>
                        <a:pt x="571" y="433"/>
                        <a:pt x="573" y="431"/>
                        <a:pt x="575" y="430"/>
                      </a:cubicBezTo>
                      <a:lnTo>
                        <a:pt x="593" y="418"/>
                      </a:lnTo>
                      <a:lnTo>
                        <a:pt x="601" y="413"/>
                      </a:lnTo>
                      <a:lnTo>
                        <a:pt x="604" y="411"/>
                      </a:lnTo>
                      <a:lnTo>
                        <a:pt x="620" y="439"/>
                      </a:lnTo>
                      <a:lnTo>
                        <a:pt x="618" y="440"/>
                      </a:lnTo>
                      <a:lnTo>
                        <a:pt x="614" y="442"/>
                      </a:lnTo>
                      <a:cubicBezTo>
                        <a:pt x="607" y="445"/>
                        <a:pt x="598" y="443"/>
                        <a:pt x="593" y="437"/>
                      </a:cubicBezTo>
                      <a:cubicBezTo>
                        <a:pt x="589" y="430"/>
                        <a:pt x="590" y="422"/>
                        <a:pt x="595" y="416"/>
                      </a:cubicBezTo>
                      <a:lnTo>
                        <a:pt x="599" y="412"/>
                      </a:lnTo>
                      <a:lnTo>
                        <a:pt x="610" y="403"/>
                      </a:lnTo>
                      <a:lnTo>
                        <a:pt x="620" y="396"/>
                      </a:lnTo>
                      <a:cubicBezTo>
                        <a:pt x="621" y="395"/>
                        <a:pt x="623" y="394"/>
                        <a:pt x="624" y="393"/>
                      </a:cubicBezTo>
                      <a:lnTo>
                        <a:pt x="627" y="392"/>
                      </a:lnTo>
                      <a:lnTo>
                        <a:pt x="618" y="400"/>
                      </a:lnTo>
                      <a:lnTo>
                        <a:pt x="619" y="398"/>
                      </a:lnTo>
                      <a:cubicBezTo>
                        <a:pt x="620" y="398"/>
                        <a:pt x="620" y="397"/>
                        <a:pt x="620" y="396"/>
                      </a:cubicBezTo>
                      <a:lnTo>
                        <a:pt x="627" y="386"/>
                      </a:lnTo>
                      <a:cubicBezTo>
                        <a:pt x="629" y="385"/>
                        <a:pt x="630" y="383"/>
                        <a:pt x="632" y="382"/>
                      </a:cubicBezTo>
                      <a:lnTo>
                        <a:pt x="644" y="374"/>
                      </a:lnTo>
                      <a:lnTo>
                        <a:pt x="637" y="384"/>
                      </a:lnTo>
                      <a:lnTo>
                        <a:pt x="641" y="367"/>
                      </a:lnTo>
                      <a:lnTo>
                        <a:pt x="640" y="370"/>
                      </a:lnTo>
                      <a:lnTo>
                        <a:pt x="640" y="348"/>
                      </a:lnTo>
                      <a:lnTo>
                        <a:pt x="639" y="330"/>
                      </a:lnTo>
                      <a:lnTo>
                        <a:pt x="637" y="317"/>
                      </a:lnTo>
                      <a:lnTo>
                        <a:pt x="637" y="320"/>
                      </a:lnTo>
                      <a:lnTo>
                        <a:pt x="634" y="312"/>
                      </a:lnTo>
                      <a:lnTo>
                        <a:pt x="633" y="306"/>
                      </a:lnTo>
                      <a:lnTo>
                        <a:pt x="660" y="314"/>
                      </a:lnTo>
                      <a:lnTo>
                        <a:pt x="659" y="315"/>
                      </a:lnTo>
                      <a:cubicBezTo>
                        <a:pt x="655" y="318"/>
                        <a:pt x="650" y="320"/>
                        <a:pt x="645" y="319"/>
                      </a:cubicBezTo>
                      <a:cubicBezTo>
                        <a:pt x="640" y="318"/>
                        <a:pt x="635" y="315"/>
                        <a:pt x="633" y="311"/>
                      </a:cubicBezTo>
                      <a:lnTo>
                        <a:pt x="631" y="307"/>
                      </a:lnTo>
                      <a:lnTo>
                        <a:pt x="626" y="298"/>
                      </a:lnTo>
                      <a:cubicBezTo>
                        <a:pt x="626" y="297"/>
                        <a:pt x="626" y="296"/>
                        <a:pt x="625" y="296"/>
                      </a:cubicBezTo>
                      <a:lnTo>
                        <a:pt x="621" y="284"/>
                      </a:lnTo>
                      <a:lnTo>
                        <a:pt x="623" y="287"/>
                      </a:lnTo>
                      <a:lnTo>
                        <a:pt x="607" y="263"/>
                      </a:lnTo>
                      <a:lnTo>
                        <a:pt x="599" y="251"/>
                      </a:lnTo>
                      <a:lnTo>
                        <a:pt x="558" y="190"/>
                      </a:lnTo>
                      <a:lnTo>
                        <a:pt x="542" y="166"/>
                      </a:lnTo>
                      <a:lnTo>
                        <a:pt x="534" y="155"/>
                      </a:lnTo>
                      <a:cubicBezTo>
                        <a:pt x="533" y="154"/>
                        <a:pt x="532" y="152"/>
                        <a:pt x="531" y="151"/>
                      </a:cubicBezTo>
                      <a:lnTo>
                        <a:pt x="527" y="139"/>
                      </a:lnTo>
                      <a:lnTo>
                        <a:pt x="529" y="142"/>
                      </a:lnTo>
                      <a:lnTo>
                        <a:pt x="513" y="118"/>
                      </a:lnTo>
                      <a:lnTo>
                        <a:pt x="505" y="106"/>
                      </a:lnTo>
                      <a:cubicBezTo>
                        <a:pt x="504" y="105"/>
                        <a:pt x="504" y="104"/>
                        <a:pt x="503" y="103"/>
                      </a:cubicBezTo>
                      <a:lnTo>
                        <a:pt x="499" y="91"/>
                      </a:lnTo>
                      <a:lnTo>
                        <a:pt x="501" y="94"/>
                      </a:lnTo>
                      <a:lnTo>
                        <a:pt x="493" y="82"/>
                      </a:lnTo>
                      <a:cubicBezTo>
                        <a:pt x="493" y="81"/>
                        <a:pt x="492" y="80"/>
                        <a:pt x="492" y="79"/>
                      </a:cubicBezTo>
                      <a:lnTo>
                        <a:pt x="486" y="64"/>
                      </a:lnTo>
                      <a:lnTo>
                        <a:pt x="482" y="55"/>
                      </a:lnTo>
                      <a:lnTo>
                        <a:pt x="484" y="58"/>
                      </a:lnTo>
                      <a:lnTo>
                        <a:pt x="478" y="49"/>
                      </a:lnTo>
                      <a:lnTo>
                        <a:pt x="475" y="44"/>
                      </a:lnTo>
                      <a:lnTo>
                        <a:pt x="505" y="36"/>
                      </a:lnTo>
                      <a:lnTo>
                        <a:pt x="505" y="38"/>
                      </a:lnTo>
                      <a:cubicBezTo>
                        <a:pt x="505" y="44"/>
                        <a:pt x="503" y="49"/>
                        <a:pt x="498" y="52"/>
                      </a:cubicBezTo>
                      <a:cubicBezTo>
                        <a:pt x="493" y="55"/>
                        <a:pt x="487" y="55"/>
                        <a:pt x="482" y="53"/>
                      </a:cubicBezTo>
                      <a:lnTo>
                        <a:pt x="478" y="51"/>
                      </a:lnTo>
                      <a:cubicBezTo>
                        <a:pt x="477" y="50"/>
                        <a:pt x="476" y="49"/>
                        <a:pt x="475" y="49"/>
                      </a:cubicBezTo>
                      <a:lnTo>
                        <a:pt x="467" y="42"/>
                      </a:lnTo>
                      <a:cubicBezTo>
                        <a:pt x="466" y="40"/>
                        <a:pt x="465" y="39"/>
                        <a:pt x="464" y="38"/>
                      </a:cubicBezTo>
                      <a:lnTo>
                        <a:pt x="456" y="25"/>
                      </a:lnTo>
                      <a:lnTo>
                        <a:pt x="471" y="32"/>
                      </a:lnTo>
                      <a:lnTo>
                        <a:pt x="450" y="34"/>
                      </a:lnTo>
                      <a:lnTo>
                        <a:pt x="444" y="35"/>
                      </a:lnTo>
                      <a:lnTo>
                        <a:pt x="455" y="11"/>
                      </a:lnTo>
                      <a:lnTo>
                        <a:pt x="459" y="17"/>
                      </a:lnTo>
                      <a:lnTo>
                        <a:pt x="470" y="32"/>
                      </a:lnTo>
                      <a:close/>
                      <a:moveTo>
                        <a:pt x="432" y="34"/>
                      </a:moveTo>
                      <a:lnTo>
                        <a:pt x="428" y="28"/>
                      </a:lnTo>
                      <a:cubicBezTo>
                        <a:pt x="425" y="24"/>
                        <a:pt x="425" y="18"/>
                        <a:pt x="427" y="13"/>
                      </a:cubicBezTo>
                      <a:cubicBezTo>
                        <a:pt x="429" y="8"/>
                        <a:pt x="434" y="4"/>
                        <a:pt x="439" y="4"/>
                      </a:cubicBezTo>
                      <a:lnTo>
                        <a:pt x="447" y="3"/>
                      </a:lnTo>
                      <a:lnTo>
                        <a:pt x="468" y="1"/>
                      </a:lnTo>
                      <a:cubicBezTo>
                        <a:pt x="474" y="0"/>
                        <a:pt x="480" y="3"/>
                        <a:pt x="483" y="8"/>
                      </a:cubicBezTo>
                      <a:lnTo>
                        <a:pt x="491" y="21"/>
                      </a:lnTo>
                      <a:lnTo>
                        <a:pt x="488" y="17"/>
                      </a:lnTo>
                      <a:lnTo>
                        <a:pt x="496" y="24"/>
                      </a:lnTo>
                      <a:lnTo>
                        <a:pt x="493" y="22"/>
                      </a:lnTo>
                      <a:lnTo>
                        <a:pt x="497" y="24"/>
                      </a:lnTo>
                      <a:lnTo>
                        <a:pt x="473" y="38"/>
                      </a:lnTo>
                      <a:lnTo>
                        <a:pt x="473" y="36"/>
                      </a:lnTo>
                      <a:cubicBezTo>
                        <a:pt x="473" y="29"/>
                        <a:pt x="479" y="23"/>
                        <a:pt x="486" y="21"/>
                      </a:cubicBezTo>
                      <a:cubicBezTo>
                        <a:pt x="493" y="19"/>
                        <a:pt x="500" y="23"/>
                        <a:pt x="504" y="29"/>
                      </a:cubicBezTo>
                      <a:lnTo>
                        <a:pt x="505" y="32"/>
                      </a:lnTo>
                      <a:lnTo>
                        <a:pt x="511" y="41"/>
                      </a:lnTo>
                      <a:cubicBezTo>
                        <a:pt x="512" y="42"/>
                        <a:pt x="512" y="43"/>
                        <a:pt x="513" y="44"/>
                      </a:cubicBezTo>
                      <a:lnTo>
                        <a:pt x="515" y="53"/>
                      </a:lnTo>
                      <a:lnTo>
                        <a:pt x="521" y="68"/>
                      </a:lnTo>
                      <a:lnTo>
                        <a:pt x="520" y="65"/>
                      </a:lnTo>
                      <a:lnTo>
                        <a:pt x="528" y="77"/>
                      </a:lnTo>
                      <a:cubicBezTo>
                        <a:pt x="529" y="78"/>
                        <a:pt x="529" y="79"/>
                        <a:pt x="530" y="80"/>
                      </a:cubicBezTo>
                      <a:lnTo>
                        <a:pt x="534" y="92"/>
                      </a:lnTo>
                      <a:lnTo>
                        <a:pt x="532" y="89"/>
                      </a:lnTo>
                      <a:lnTo>
                        <a:pt x="540" y="101"/>
                      </a:lnTo>
                      <a:lnTo>
                        <a:pt x="556" y="125"/>
                      </a:lnTo>
                      <a:cubicBezTo>
                        <a:pt x="557" y="126"/>
                        <a:pt x="557" y="127"/>
                        <a:pt x="558" y="128"/>
                      </a:cubicBezTo>
                      <a:lnTo>
                        <a:pt x="562" y="140"/>
                      </a:lnTo>
                      <a:lnTo>
                        <a:pt x="559" y="136"/>
                      </a:lnTo>
                      <a:lnTo>
                        <a:pt x="569" y="149"/>
                      </a:lnTo>
                      <a:lnTo>
                        <a:pt x="585" y="173"/>
                      </a:lnTo>
                      <a:lnTo>
                        <a:pt x="626" y="234"/>
                      </a:lnTo>
                      <a:lnTo>
                        <a:pt x="634" y="246"/>
                      </a:lnTo>
                      <a:lnTo>
                        <a:pt x="650" y="270"/>
                      </a:lnTo>
                      <a:cubicBezTo>
                        <a:pt x="651" y="271"/>
                        <a:pt x="651" y="272"/>
                        <a:pt x="652" y="273"/>
                      </a:cubicBezTo>
                      <a:lnTo>
                        <a:pt x="656" y="285"/>
                      </a:lnTo>
                      <a:lnTo>
                        <a:pt x="654" y="283"/>
                      </a:lnTo>
                      <a:lnTo>
                        <a:pt x="660" y="292"/>
                      </a:lnTo>
                      <a:lnTo>
                        <a:pt x="662" y="296"/>
                      </a:lnTo>
                      <a:lnTo>
                        <a:pt x="636" y="292"/>
                      </a:lnTo>
                      <a:lnTo>
                        <a:pt x="637" y="291"/>
                      </a:lnTo>
                      <a:cubicBezTo>
                        <a:pt x="641" y="287"/>
                        <a:pt x="647" y="286"/>
                        <a:pt x="653" y="287"/>
                      </a:cubicBezTo>
                      <a:cubicBezTo>
                        <a:pt x="658" y="289"/>
                        <a:pt x="663" y="293"/>
                        <a:pt x="664" y="299"/>
                      </a:cubicBezTo>
                      <a:lnTo>
                        <a:pt x="664" y="301"/>
                      </a:lnTo>
                      <a:lnTo>
                        <a:pt x="667" y="309"/>
                      </a:lnTo>
                      <a:cubicBezTo>
                        <a:pt x="668" y="310"/>
                        <a:pt x="668" y="311"/>
                        <a:pt x="668" y="312"/>
                      </a:cubicBezTo>
                      <a:lnTo>
                        <a:pt x="670" y="327"/>
                      </a:lnTo>
                      <a:lnTo>
                        <a:pt x="672" y="348"/>
                      </a:lnTo>
                      <a:lnTo>
                        <a:pt x="672" y="370"/>
                      </a:lnTo>
                      <a:cubicBezTo>
                        <a:pt x="672" y="372"/>
                        <a:pt x="672" y="373"/>
                        <a:pt x="672" y="374"/>
                      </a:cubicBezTo>
                      <a:lnTo>
                        <a:pt x="668" y="391"/>
                      </a:lnTo>
                      <a:cubicBezTo>
                        <a:pt x="667" y="395"/>
                        <a:pt x="665" y="399"/>
                        <a:pt x="661" y="401"/>
                      </a:cubicBezTo>
                      <a:lnTo>
                        <a:pt x="649" y="409"/>
                      </a:lnTo>
                      <a:lnTo>
                        <a:pt x="654" y="405"/>
                      </a:lnTo>
                      <a:lnTo>
                        <a:pt x="647" y="415"/>
                      </a:lnTo>
                      <a:lnTo>
                        <a:pt x="648" y="413"/>
                      </a:lnTo>
                      <a:lnTo>
                        <a:pt x="647" y="415"/>
                      </a:lnTo>
                      <a:cubicBezTo>
                        <a:pt x="645" y="418"/>
                        <a:pt x="642" y="421"/>
                        <a:pt x="638" y="423"/>
                      </a:cubicBezTo>
                      <a:lnTo>
                        <a:pt x="635" y="424"/>
                      </a:lnTo>
                      <a:lnTo>
                        <a:pt x="639" y="421"/>
                      </a:lnTo>
                      <a:lnTo>
                        <a:pt x="630" y="428"/>
                      </a:lnTo>
                      <a:lnTo>
                        <a:pt x="622" y="435"/>
                      </a:lnTo>
                      <a:lnTo>
                        <a:pt x="618" y="439"/>
                      </a:lnTo>
                      <a:lnTo>
                        <a:pt x="599" y="413"/>
                      </a:lnTo>
                      <a:lnTo>
                        <a:pt x="603" y="411"/>
                      </a:lnTo>
                      <a:lnTo>
                        <a:pt x="605" y="410"/>
                      </a:lnTo>
                      <a:cubicBezTo>
                        <a:pt x="613" y="406"/>
                        <a:pt x="622" y="409"/>
                        <a:pt x="626" y="416"/>
                      </a:cubicBezTo>
                      <a:cubicBezTo>
                        <a:pt x="631" y="424"/>
                        <a:pt x="628" y="433"/>
                        <a:pt x="621" y="438"/>
                      </a:cubicBezTo>
                      <a:lnTo>
                        <a:pt x="618" y="440"/>
                      </a:lnTo>
                      <a:lnTo>
                        <a:pt x="610" y="445"/>
                      </a:lnTo>
                      <a:lnTo>
                        <a:pt x="592" y="457"/>
                      </a:lnTo>
                      <a:lnTo>
                        <a:pt x="597" y="452"/>
                      </a:lnTo>
                      <a:lnTo>
                        <a:pt x="589" y="464"/>
                      </a:lnTo>
                      <a:cubicBezTo>
                        <a:pt x="588" y="466"/>
                        <a:pt x="587" y="467"/>
                        <a:pt x="585" y="468"/>
                      </a:cubicBezTo>
                      <a:lnTo>
                        <a:pt x="576" y="475"/>
                      </a:lnTo>
                      <a:cubicBezTo>
                        <a:pt x="575" y="476"/>
                        <a:pt x="573" y="477"/>
                        <a:pt x="570" y="478"/>
                      </a:cubicBezTo>
                      <a:lnTo>
                        <a:pt x="566" y="479"/>
                      </a:lnTo>
                      <a:cubicBezTo>
                        <a:pt x="561" y="480"/>
                        <a:pt x="555" y="479"/>
                        <a:pt x="551" y="475"/>
                      </a:cubicBezTo>
                      <a:cubicBezTo>
                        <a:pt x="547" y="471"/>
                        <a:pt x="546" y="466"/>
                        <a:pt x="547" y="460"/>
                      </a:cubicBezTo>
                      <a:lnTo>
                        <a:pt x="548" y="455"/>
                      </a:lnTo>
                      <a:lnTo>
                        <a:pt x="549" y="451"/>
                      </a:lnTo>
                      <a:lnTo>
                        <a:pt x="576" y="466"/>
                      </a:lnTo>
                      <a:lnTo>
                        <a:pt x="571" y="470"/>
                      </a:lnTo>
                      <a:lnTo>
                        <a:pt x="562" y="478"/>
                      </a:lnTo>
                      <a:lnTo>
                        <a:pt x="553" y="488"/>
                      </a:lnTo>
                      <a:lnTo>
                        <a:pt x="553" y="466"/>
                      </a:lnTo>
                      <a:lnTo>
                        <a:pt x="555" y="468"/>
                      </a:lnTo>
                      <a:cubicBezTo>
                        <a:pt x="558" y="472"/>
                        <a:pt x="560" y="477"/>
                        <a:pt x="559" y="482"/>
                      </a:cubicBezTo>
                      <a:cubicBezTo>
                        <a:pt x="558" y="487"/>
                        <a:pt x="555" y="491"/>
                        <a:pt x="551" y="494"/>
                      </a:cubicBezTo>
                      <a:lnTo>
                        <a:pt x="547" y="495"/>
                      </a:lnTo>
                      <a:lnTo>
                        <a:pt x="544" y="497"/>
                      </a:lnTo>
                      <a:lnTo>
                        <a:pt x="534" y="502"/>
                      </a:lnTo>
                      <a:lnTo>
                        <a:pt x="540" y="496"/>
                      </a:lnTo>
                      <a:lnTo>
                        <a:pt x="532" y="508"/>
                      </a:lnTo>
                      <a:cubicBezTo>
                        <a:pt x="531" y="509"/>
                        <a:pt x="531" y="510"/>
                        <a:pt x="530" y="511"/>
                      </a:cubicBezTo>
                      <a:lnTo>
                        <a:pt x="518" y="523"/>
                      </a:lnTo>
                      <a:cubicBezTo>
                        <a:pt x="517" y="523"/>
                        <a:pt x="516" y="524"/>
                        <a:pt x="516" y="525"/>
                      </a:cubicBezTo>
                      <a:lnTo>
                        <a:pt x="503" y="534"/>
                      </a:lnTo>
                      <a:lnTo>
                        <a:pt x="509" y="526"/>
                      </a:lnTo>
                      <a:lnTo>
                        <a:pt x="505" y="538"/>
                      </a:lnTo>
                      <a:cubicBezTo>
                        <a:pt x="504" y="541"/>
                        <a:pt x="501" y="544"/>
                        <a:pt x="498" y="546"/>
                      </a:cubicBezTo>
                      <a:lnTo>
                        <a:pt x="486" y="554"/>
                      </a:lnTo>
                      <a:lnTo>
                        <a:pt x="489" y="552"/>
                      </a:lnTo>
                      <a:lnTo>
                        <a:pt x="477" y="564"/>
                      </a:lnTo>
                      <a:lnTo>
                        <a:pt x="481" y="558"/>
                      </a:lnTo>
                      <a:lnTo>
                        <a:pt x="477" y="570"/>
                      </a:lnTo>
                      <a:cubicBezTo>
                        <a:pt x="476" y="573"/>
                        <a:pt x="473" y="576"/>
                        <a:pt x="470" y="578"/>
                      </a:cubicBezTo>
                      <a:lnTo>
                        <a:pt x="458" y="586"/>
                      </a:lnTo>
                      <a:lnTo>
                        <a:pt x="462" y="582"/>
                      </a:lnTo>
                      <a:lnTo>
                        <a:pt x="453" y="594"/>
                      </a:lnTo>
                      <a:lnTo>
                        <a:pt x="456" y="590"/>
                      </a:lnTo>
                      <a:lnTo>
                        <a:pt x="452" y="602"/>
                      </a:lnTo>
                      <a:cubicBezTo>
                        <a:pt x="451" y="603"/>
                        <a:pt x="451" y="604"/>
                        <a:pt x="450" y="605"/>
                      </a:cubicBezTo>
                      <a:lnTo>
                        <a:pt x="438" y="625"/>
                      </a:lnTo>
                      <a:cubicBezTo>
                        <a:pt x="438" y="626"/>
                        <a:pt x="437" y="627"/>
                        <a:pt x="436" y="628"/>
                      </a:cubicBezTo>
                      <a:lnTo>
                        <a:pt x="420" y="644"/>
                      </a:lnTo>
                      <a:lnTo>
                        <a:pt x="424" y="638"/>
                      </a:lnTo>
                      <a:lnTo>
                        <a:pt x="421" y="647"/>
                      </a:lnTo>
                      <a:lnTo>
                        <a:pt x="420" y="650"/>
                      </a:lnTo>
                      <a:cubicBezTo>
                        <a:pt x="417" y="656"/>
                        <a:pt x="411" y="660"/>
                        <a:pt x="404" y="660"/>
                      </a:cubicBezTo>
                      <a:lnTo>
                        <a:pt x="403" y="660"/>
                      </a:lnTo>
                      <a:lnTo>
                        <a:pt x="415" y="656"/>
                      </a:lnTo>
                      <a:lnTo>
                        <a:pt x="412" y="659"/>
                      </a:lnTo>
                      <a:lnTo>
                        <a:pt x="415" y="654"/>
                      </a:lnTo>
                      <a:lnTo>
                        <a:pt x="411" y="663"/>
                      </a:lnTo>
                      <a:lnTo>
                        <a:pt x="412" y="659"/>
                      </a:lnTo>
                      <a:lnTo>
                        <a:pt x="411" y="666"/>
                      </a:lnTo>
                      <a:cubicBezTo>
                        <a:pt x="411" y="669"/>
                        <a:pt x="410" y="671"/>
                        <a:pt x="408" y="673"/>
                      </a:cubicBezTo>
                      <a:lnTo>
                        <a:pt x="404" y="678"/>
                      </a:lnTo>
                      <a:cubicBezTo>
                        <a:pt x="402" y="681"/>
                        <a:pt x="398" y="683"/>
                        <a:pt x="395" y="684"/>
                      </a:cubicBezTo>
                      <a:lnTo>
                        <a:pt x="375" y="688"/>
                      </a:lnTo>
                      <a:cubicBezTo>
                        <a:pt x="374" y="688"/>
                        <a:pt x="373" y="688"/>
                        <a:pt x="371" y="688"/>
                      </a:cubicBezTo>
                      <a:lnTo>
                        <a:pt x="351" y="688"/>
                      </a:lnTo>
                      <a:cubicBezTo>
                        <a:pt x="350" y="688"/>
                        <a:pt x="348" y="688"/>
                        <a:pt x="346" y="688"/>
                      </a:cubicBezTo>
                      <a:lnTo>
                        <a:pt x="338" y="685"/>
                      </a:lnTo>
                      <a:lnTo>
                        <a:pt x="323" y="680"/>
                      </a:lnTo>
                      <a:lnTo>
                        <a:pt x="307" y="676"/>
                      </a:lnTo>
                      <a:cubicBezTo>
                        <a:pt x="303" y="675"/>
                        <a:pt x="300" y="673"/>
                        <a:pt x="297" y="670"/>
                      </a:cubicBezTo>
                      <a:lnTo>
                        <a:pt x="290" y="660"/>
                      </a:lnTo>
                      <a:lnTo>
                        <a:pt x="292" y="662"/>
                      </a:lnTo>
                      <a:lnTo>
                        <a:pt x="289" y="659"/>
                      </a:lnTo>
                      <a:lnTo>
                        <a:pt x="296" y="663"/>
                      </a:lnTo>
                      <a:lnTo>
                        <a:pt x="289" y="661"/>
                      </a:lnTo>
                      <a:lnTo>
                        <a:pt x="273" y="656"/>
                      </a:lnTo>
                      <a:cubicBezTo>
                        <a:pt x="271" y="655"/>
                        <a:pt x="270" y="655"/>
                        <a:pt x="269" y="654"/>
                      </a:cubicBezTo>
                      <a:lnTo>
                        <a:pt x="258" y="647"/>
                      </a:lnTo>
                      <a:lnTo>
                        <a:pt x="254" y="644"/>
                      </a:lnTo>
                      <a:cubicBezTo>
                        <a:pt x="247" y="639"/>
                        <a:pt x="246" y="630"/>
                        <a:pt x="250" y="623"/>
                      </a:cubicBezTo>
                      <a:cubicBezTo>
                        <a:pt x="254" y="616"/>
                        <a:pt x="263" y="613"/>
                        <a:pt x="271" y="617"/>
                      </a:cubicBezTo>
                      <a:lnTo>
                        <a:pt x="273" y="618"/>
                      </a:lnTo>
                      <a:cubicBezTo>
                        <a:pt x="276" y="620"/>
                        <a:pt x="278" y="622"/>
                        <a:pt x="280" y="625"/>
                      </a:cubicBezTo>
                      <a:lnTo>
                        <a:pt x="281" y="627"/>
                      </a:lnTo>
                      <a:cubicBezTo>
                        <a:pt x="284" y="633"/>
                        <a:pt x="283" y="641"/>
                        <a:pt x="278" y="646"/>
                      </a:cubicBezTo>
                      <a:cubicBezTo>
                        <a:pt x="273" y="651"/>
                        <a:pt x="265" y="652"/>
                        <a:pt x="259" y="649"/>
                      </a:cubicBezTo>
                      <a:lnTo>
                        <a:pt x="256" y="647"/>
                      </a:lnTo>
                      <a:lnTo>
                        <a:pt x="247" y="643"/>
                      </a:lnTo>
                      <a:cubicBezTo>
                        <a:pt x="246" y="643"/>
                        <a:pt x="245" y="642"/>
                        <a:pt x="245" y="642"/>
                      </a:cubicBezTo>
                      <a:lnTo>
                        <a:pt x="233" y="634"/>
                      </a:lnTo>
                      <a:lnTo>
                        <a:pt x="237" y="636"/>
                      </a:lnTo>
                      <a:lnTo>
                        <a:pt x="224" y="632"/>
                      </a:lnTo>
                      <a:cubicBezTo>
                        <a:pt x="222" y="631"/>
                        <a:pt x="220" y="630"/>
                        <a:pt x="219" y="629"/>
                      </a:cubicBezTo>
                      <a:lnTo>
                        <a:pt x="211" y="623"/>
                      </a:lnTo>
                      <a:cubicBezTo>
                        <a:pt x="210" y="623"/>
                        <a:pt x="210" y="622"/>
                        <a:pt x="209" y="622"/>
                      </a:cubicBezTo>
                      <a:lnTo>
                        <a:pt x="205" y="618"/>
                      </a:lnTo>
                      <a:cubicBezTo>
                        <a:pt x="202" y="615"/>
                        <a:pt x="200" y="611"/>
                        <a:pt x="200" y="606"/>
                      </a:cubicBezTo>
                      <a:lnTo>
                        <a:pt x="200" y="604"/>
                      </a:lnTo>
                      <a:lnTo>
                        <a:pt x="211" y="620"/>
                      </a:lnTo>
                      <a:lnTo>
                        <a:pt x="199" y="616"/>
                      </a:lnTo>
                      <a:cubicBezTo>
                        <a:pt x="198" y="615"/>
                        <a:pt x="197" y="614"/>
                        <a:pt x="195" y="614"/>
                      </a:cubicBezTo>
                      <a:lnTo>
                        <a:pt x="185" y="607"/>
                      </a:lnTo>
                      <a:lnTo>
                        <a:pt x="189" y="608"/>
                      </a:lnTo>
                      <a:lnTo>
                        <a:pt x="185" y="607"/>
                      </a:lnTo>
                      <a:lnTo>
                        <a:pt x="177" y="605"/>
                      </a:lnTo>
                      <a:lnTo>
                        <a:pt x="162" y="600"/>
                      </a:lnTo>
                      <a:cubicBezTo>
                        <a:pt x="161" y="599"/>
                        <a:pt x="160" y="599"/>
                        <a:pt x="159" y="598"/>
                      </a:cubicBezTo>
                      <a:lnTo>
                        <a:pt x="146" y="589"/>
                      </a:lnTo>
                      <a:lnTo>
                        <a:pt x="134" y="580"/>
                      </a:lnTo>
                      <a:lnTo>
                        <a:pt x="126" y="576"/>
                      </a:lnTo>
                      <a:lnTo>
                        <a:pt x="121" y="573"/>
                      </a:lnTo>
                      <a:lnTo>
                        <a:pt x="125" y="575"/>
                      </a:lnTo>
                      <a:lnTo>
                        <a:pt x="114" y="572"/>
                      </a:lnTo>
                      <a:cubicBezTo>
                        <a:pt x="113" y="572"/>
                        <a:pt x="111" y="571"/>
                        <a:pt x="110" y="570"/>
                      </a:cubicBezTo>
                      <a:lnTo>
                        <a:pt x="99" y="563"/>
                      </a:lnTo>
                      <a:lnTo>
                        <a:pt x="95" y="560"/>
                      </a:lnTo>
                      <a:cubicBezTo>
                        <a:pt x="89" y="556"/>
                        <a:pt x="87" y="549"/>
                        <a:pt x="89" y="542"/>
                      </a:cubicBezTo>
                      <a:cubicBezTo>
                        <a:pt x="91" y="536"/>
                        <a:pt x="98" y="531"/>
                        <a:pt x="104" y="531"/>
                      </a:cubicBezTo>
                      <a:lnTo>
                        <a:pt x="106" y="531"/>
                      </a:lnTo>
                      <a:cubicBezTo>
                        <a:pt x="113" y="531"/>
                        <a:pt x="118" y="535"/>
                        <a:pt x="121" y="540"/>
                      </a:cubicBezTo>
                      <a:lnTo>
                        <a:pt x="122" y="542"/>
                      </a:lnTo>
                      <a:cubicBezTo>
                        <a:pt x="125" y="548"/>
                        <a:pt x="124" y="555"/>
                        <a:pt x="120" y="559"/>
                      </a:cubicBezTo>
                      <a:cubicBezTo>
                        <a:pt x="116" y="564"/>
                        <a:pt x="110" y="567"/>
                        <a:pt x="104" y="565"/>
                      </a:cubicBezTo>
                      <a:lnTo>
                        <a:pt x="100" y="564"/>
                      </a:lnTo>
                      <a:cubicBezTo>
                        <a:pt x="99" y="564"/>
                        <a:pt x="98" y="563"/>
                        <a:pt x="97" y="563"/>
                      </a:cubicBezTo>
                      <a:lnTo>
                        <a:pt x="88" y="559"/>
                      </a:lnTo>
                      <a:cubicBezTo>
                        <a:pt x="87" y="559"/>
                        <a:pt x="86" y="558"/>
                        <a:pt x="86" y="558"/>
                      </a:cubicBezTo>
                      <a:lnTo>
                        <a:pt x="74" y="550"/>
                      </a:lnTo>
                      <a:lnTo>
                        <a:pt x="78" y="552"/>
                      </a:lnTo>
                      <a:lnTo>
                        <a:pt x="65" y="548"/>
                      </a:lnTo>
                      <a:cubicBezTo>
                        <a:pt x="64" y="547"/>
                        <a:pt x="63" y="547"/>
                        <a:pt x="62" y="546"/>
                      </a:cubicBezTo>
                      <a:lnTo>
                        <a:pt x="52" y="541"/>
                      </a:lnTo>
                      <a:lnTo>
                        <a:pt x="49" y="539"/>
                      </a:lnTo>
                      <a:cubicBezTo>
                        <a:pt x="44" y="536"/>
                        <a:pt x="41" y="531"/>
                        <a:pt x="41" y="525"/>
                      </a:cubicBezTo>
                      <a:lnTo>
                        <a:pt x="41" y="524"/>
                      </a:lnTo>
                      <a:lnTo>
                        <a:pt x="52" y="540"/>
                      </a:lnTo>
                      <a:lnTo>
                        <a:pt x="49" y="539"/>
                      </a:lnTo>
                      <a:lnTo>
                        <a:pt x="40" y="536"/>
                      </a:lnTo>
                      <a:lnTo>
                        <a:pt x="37" y="535"/>
                      </a:lnTo>
                      <a:cubicBezTo>
                        <a:pt x="36" y="534"/>
                        <a:pt x="35" y="534"/>
                        <a:pt x="35" y="533"/>
                      </a:cubicBezTo>
                      <a:lnTo>
                        <a:pt x="28" y="529"/>
                      </a:lnTo>
                      <a:cubicBezTo>
                        <a:pt x="27" y="529"/>
                        <a:pt x="26" y="528"/>
                        <a:pt x="25" y="528"/>
                      </a:cubicBezTo>
                      <a:lnTo>
                        <a:pt x="11" y="516"/>
                      </a:lnTo>
                      <a:cubicBezTo>
                        <a:pt x="9" y="514"/>
                        <a:pt x="7" y="511"/>
                        <a:pt x="6" y="508"/>
                      </a:cubicBezTo>
                      <a:lnTo>
                        <a:pt x="2" y="493"/>
                      </a:lnTo>
                      <a:cubicBezTo>
                        <a:pt x="2" y="492"/>
                        <a:pt x="2" y="490"/>
                        <a:pt x="1" y="489"/>
                      </a:cubicBezTo>
                      <a:lnTo>
                        <a:pt x="0" y="472"/>
                      </a:lnTo>
                      <a:cubicBezTo>
                        <a:pt x="0" y="470"/>
                        <a:pt x="1" y="468"/>
                        <a:pt x="2" y="465"/>
                      </a:cubicBezTo>
                      <a:lnTo>
                        <a:pt x="6" y="454"/>
                      </a:lnTo>
                      <a:lnTo>
                        <a:pt x="10" y="443"/>
                      </a:lnTo>
                      <a:lnTo>
                        <a:pt x="14" y="429"/>
                      </a:lnTo>
                      <a:lnTo>
                        <a:pt x="16" y="422"/>
                      </a:lnTo>
                      <a:cubicBezTo>
                        <a:pt x="17" y="420"/>
                        <a:pt x="17" y="419"/>
                        <a:pt x="18" y="418"/>
                      </a:cubicBezTo>
                      <a:lnTo>
                        <a:pt x="20" y="415"/>
                      </a:lnTo>
                      <a:cubicBezTo>
                        <a:pt x="21" y="414"/>
                        <a:pt x="21" y="413"/>
                        <a:pt x="22" y="412"/>
                      </a:cubicBezTo>
                      <a:lnTo>
                        <a:pt x="25" y="409"/>
                      </a:lnTo>
                      <a:lnTo>
                        <a:pt x="23" y="411"/>
                      </a:lnTo>
                      <a:lnTo>
                        <a:pt x="28" y="406"/>
                      </a:lnTo>
                      <a:lnTo>
                        <a:pt x="35" y="393"/>
                      </a:lnTo>
                      <a:lnTo>
                        <a:pt x="40" y="382"/>
                      </a:lnTo>
                      <a:lnTo>
                        <a:pt x="43" y="400"/>
                      </a:lnTo>
                      <a:lnTo>
                        <a:pt x="42" y="399"/>
                      </a:lnTo>
                      <a:cubicBezTo>
                        <a:pt x="39" y="396"/>
                        <a:pt x="37" y="392"/>
                        <a:pt x="37" y="387"/>
                      </a:cubicBezTo>
                      <a:lnTo>
                        <a:pt x="37" y="386"/>
                      </a:lnTo>
                      <a:cubicBezTo>
                        <a:pt x="37" y="382"/>
                        <a:pt x="39" y="378"/>
                        <a:pt x="43" y="375"/>
                      </a:cubicBezTo>
                      <a:lnTo>
                        <a:pt x="55" y="364"/>
                      </a:lnTo>
                      <a:lnTo>
                        <a:pt x="51" y="370"/>
                      </a:lnTo>
                      <a:lnTo>
                        <a:pt x="56" y="357"/>
                      </a:lnTo>
                      <a:cubicBezTo>
                        <a:pt x="56" y="355"/>
                        <a:pt x="57" y="354"/>
                        <a:pt x="58" y="353"/>
                      </a:cubicBezTo>
                      <a:lnTo>
                        <a:pt x="66" y="342"/>
                      </a:lnTo>
                      <a:cubicBezTo>
                        <a:pt x="67" y="340"/>
                        <a:pt x="70" y="338"/>
                        <a:pt x="72" y="337"/>
                      </a:cubicBezTo>
                      <a:lnTo>
                        <a:pt x="84" y="332"/>
                      </a:lnTo>
                      <a:lnTo>
                        <a:pt x="75" y="342"/>
                      </a:lnTo>
                      <a:lnTo>
                        <a:pt x="78" y="332"/>
                      </a:lnTo>
                      <a:cubicBezTo>
                        <a:pt x="78" y="331"/>
                        <a:pt x="79" y="330"/>
                        <a:pt x="79" y="329"/>
                      </a:cubicBezTo>
                      <a:lnTo>
                        <a:pt x="80" y="327"/>
                      </a:lnTo>
                      <a:cubicBezTo>
                        <a:pt x="81" y="326"/>
                        <a:pt x="82" y="324"/>
                        <a:pt x="83" y="323"/>
                      </a:cubicBezTo>
                      <a:lnTo>
                        <a:pt x="86" y="320"/>
                      </a:lnTo>
                      <a:lnTo>
                        <a:pt x="95" y="311"/>
                      </a:lnTo>
                      <a:lnTo>
                        <a:pt x="93" y="314"/>
                      </a:lnTo>
                      <a:lnTo>
                        <a:pt x="101" y="302"/>
                      </a:lnTo>
                      <a:cubicBezTo>
                        <a:pt x="102" y="301"/>
                        <a:pt x="103" y="300"/>
                        <a:pt x="104" y="299"/>
                      </a:cubicBezTo>
                      <a:lnTo>
                        <a:pt x="117" y="287"/>
                      </a:lnTo>
                      <a:lnTo>
                        <a:pt x="114" y="290"/>
                      </a:lnTo>
                      <a:lnTo>
                        <a:pt x="122" y="278"/>
                      </a:lnTo>
                      <a:cubicBezTo>
                        <a:pt x="123" y="276"/>
                        <a:pt x="125" y="274"/>
                        <a:pt x="127" y="273"/>
                      </a:cubicBezTo>
                      <a:lnTo>
                        <a:pt x="139" y="265"/>
                      </a:lnTo>
                      <a:lnTo>
                        <a:pt x="134" y="270"/>
                      </a:lnTo>
                      <a:lnTo>
                        <a:pt x="136" y="267"/>
                      </a:lnTo>
                      <a:lnTo>
                        <a:pt x="140" y="261"/>
                      </a:lnTo>
                      <a:lnTo>
                        <a:pt x="150" y="246"/>
                      </a:lnTo>
                      <a:cubicBezTo>
                        <a:pt x="151" y="244"/>
                        <a:pt x="153" y="242"/>
                        <a:pt x="155" y="241"/>
                      </a:cubicBezTo>
                      <a:lnTo>
                        <a:pt x="167" y="233"/>
                      </a:lnTo>
                      <a:lnTo>
                        <a:pt x="162" y="238"/>
                      </a:lnTo>
                      <a:lnTo>
                        <a:pt x="164" y="235"/>
                      </a:lnTo>
                      <a:lnTo>
                        <a:pt x="169" y="228"/>
                      </a:lnTo>
                      <a:lnTo>
                        <a:pt x="180" y="213"/>
                      </a:lnTo>
                      <a:cubicBezTo>
                        <a:pt x="180" y="212"/>
                        <a:pt x="181" y="212"/>
                        <a:pt x="181" y="211"/>
                      </a:cubicBezTo>
                      <a:lnTo>
                        <a:pt x="192" y="201"/>
                      </a:lnTo>
                      <a:lnTo>
                        <a:pt x="199" y="192"/>
                      </a:lnTo>
                      <a:lnTo>
                        <a:pt x="202" y="188"/>
                      </a:lnTo>
                      <a:lnTo>
                        <a:pt x="220" y="213"/>
                      </a:lnTo>
                      <a:lnTo>
                        <a:pt x="217" y="214"/>
                      </a:lnTo>
                      <a:lnTo>
                        <a:pt x="223" y="210"/>
                      </a:lnTo>
                      <a:lnTo>
                        <a:pt x="222" y="211"/>
                      </a:lnTo>
                      <a:lnTo>
                        <a:pt x="199" y="188"/>
                      </a:lnTo>
                      <a:lnTo>
                        <a:pt x="203" y="184"/>
                      </a:lnTo>
                      <a:lnTo>
                        <a:pt x="213" y="174"/>
                      </a:lnTo>
                      <a:lnTo>
                        <a:pt x="226" y="161"/>
                      </a:lnTo>
                      <a:lnTo>
                        <a:pt x="232" y="154"/>
                      </a:lnTo>
                      <a:lnTo>
                        <a:pt x="229" y="168"/>
                      </a:lnTo>
                      <a:lnTo>
                        <a:pt x="228" y="164"/>
                      </a:lnTo>
                      <a:lnTo>
                        <a:pt x="249" y="176"/>
                      </a:lnTo>
                      <a:lnTo>
                        <a:pt x="246" y="177"/>
                      </a:lnTo>
                      <a:cubicBezTo>
                        <a:pt x="238" y="179"/>
                        <a:pt x="229" y="175"/>
                        <a:pt x="226" y="168"/>
                      </a:cubicBezTo>
                      <a:cubicBezTo>
                        <a:pt x="222" y="160"/>
                        <a:pt x="226" y="151"/>
                        <a:pt x="233" y="147"/>
                      </a:cubicBezTo>
                      <a:lnTo>
                        <a:pt x="236" y="146"/>
                      </a:lnTo>
                      <a:lnTo>
                        <a:pt x="245" y="140"/>
                      </a:lnTo>
                      <a:lnTo>
                        <a:pt x="240" y="145"/>
                      </a:lnTo>
                      <a:lnTo>
                        <a:pt x="248" y="133"/>
                      </a:lnTo>
                      <a:cubicBezTo>
                        <a:pt x="249" y="131"/>
                        <a:pt x="250" y="130"/>
                        <a:pt x="251" y="130"/>
                      </a:cubicBezTo>
                      <a:lnTo>
                        <a:pt x="261" y="121"/>
                      </a:lnTo>
                      <a:lnTo>
                        <a:pt x="265" y="118"/>
                      </a:lnTo>
                      <a:cubicBezTo>
                        <a:pt x="270" y="114"/>
                        <a:pt x="278" y="113"/>
                        <a:pt x="283" y="117"/>
                      </a:cubicBezTo>
                      <a:cubicBezTo>
                        <a:pt x="289" y="121"/>
                        <a:pt x="292" y="128"/>
                        <a:pt x="290" y="134"/>
                      </a:cubicBezTo>
                      <a:lnTo>
                        <a:pt x="289" y="140"/>
                      </a:lnTo>
                      <a:lnTo>
                        <a:pt x="288" y="143"/>
                      </a:lnTo>
                      <a:lnTo>
                        <a:pt x="260" y="127"/>
                      </a:lnTo>
                      <a:lnTo>
                        <a:pt x="265" y="122"/>
                      </a:lnTo>
                      <a:lnTo>
                        <a:pt x="275" y="111"/>
                      </a:lnTo>
                      <a:lnTo>
                        <a:pt x="273" y="113"/>
                      </a:lnTo>
                      <a:lnTo>
                        <a:pt x="281" y="101"/>
                      </a:lnTo>
                      <a:cubicBezTo>
                        <a:pt x="282" y="99"/>
                        <a:pt x="284" y="97"/>
                        <a:pt x="286" y="96"/>
                      </a:cubicBezTo>
                      <a:lnTo>
                        <a:pt x="298" y="88"/>
                      </a:lnTo>
                      <a:lnTo>
                        <a:pt x="310" y="80"/>
                      </a:lnTo>
                      <a:lnTo>
                        <a:pt x="347" y="56"/>
                      </a:lnTo>
                      <a:cubicBezTo>
                        <a:pt x="348" y="55"/>
                        <a:pt x="349" y="55"/>
                        <a:pt x="350" y="54"/>
                      </a:cubicBezTo>
                      <a:lnTo>
                        <a:pt x="374" y="46"/>
                      </a:lnTo>
                      <a:lnTo>
                        <a:pt x="371" y="48"/>
                      </a:lnTo>
                      <a:lnTo>
                        <a:pt x="383" y="40"/>
                      </a:lnTo>
                      <a:cubicBezTo>
                        <a:pt x="384" y="40"/>
                        <a:pt x="384" y="39"/>
                        <a:pt x="386" y="39"/>
                      </a:cubicBezTo>
                      <a:lnTo>
                        <a:pt x="401" y="33"/>
                      </a:lnTo>
                      <a:cubicBezTo>
                        <a:pt x="402" y="32"/>
                        <a:pt x="403" y="32"/>
                        <a:pt x="404" y="32"/>
                      </a:cubicBezTo>
                      <a:lnTo>
                        <a:pt x="423" y="29"/>
                      </a:lnTo>
                      <a:lnTo>
                        <a:pt x="442" y="27"/>
                      </a:lnTo>
                      <a:lnTo>
                        <a:pt x="456" y="26"/>
                      </a:lnTo>
                      <a:lnTo>
                        <a:pt x="445" y="51"/>
                      </a:lnTo>
                      <a:lnTo>
                        <a:pt x="432" y="34"/>
                      </a:lnTo>
                      <a:close/>
                    </a:path>
                  </a:pathLst>
                </a:custGeom>
                <a:solidFill>
                  <a:srgbClr val="385D8A"/>
                </a:solidFill>
                <a:ln w="0" cap="flat">
                  <a:solidFill>
                    <a:srgbClr val="385D8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19"/>
                <p:cNvSpPr>
                  <a:spLocks/>
                </p:cNvSpPr>
                <p:nvPr/>
              </p:nvSpPr>
              <p:spPr bwMode="auto">
                <a:xfrm>
                  <a:off x="7223125" y="5629275"/>
                  <a:ext cx="236537" cy="234950"/>
                </a:xfrm>
                <a:custGeom>
                  <a:avLst/>
                  <a:gdLst/>
                  <a:ahLst/>
                  <a:cxnLst>
                    <a:cxn ang="0">
                      <a:pos x="282" y="1525"/>
                    </a:cxn>
                    <a:cxn ang="0">
                      <a:pos x="445" y="1438"/>
                    </a:cxn>
                    <a:cxn ang="0">
                      <a:pos x="604" y="1545"/>
                    </a:cxn>
                    <a:cxn ang="0">
                      <a:pos x="681" y="1664"/>
                    </a:cxn>
                    <a:cxn ang="0">
                      <a:pos x="834" y="1552"/>
                    </a:cxn>
                    <a:cxn ang="0">
                      <a:pos x="971" y="1672"/>
                    </a:cxn>
                    <a:cxn ang="0">
                      <a:pos x="1110" y="1675"/>
                    </a:cxn>
                    <a:cxn ang="0">
                      <a:pos x="1177" y="1500"/>
                    </a:cxn>
                    <a:cxn ang="0">
                      <a:pos x="1450" y="1475"/>
                    </a:cxn>
                    <a:cxn ang="0">
                      <a:pos x="1449" y="1176"/>
                    </a:cxn>
                    <a:cxn ang="0">
                      <a:pos x="1646" y="1075"/>
                    </a:cxn>
                    <a:cxn ang="0">
                      <a:pos x="1564" y="985"/>
                    </a:cxn>
                    <a:cxn ang="0">
                      <a:pos x="1575" y="796"/>
                    </a:cxn>
                    <a:cxn ang="0">
                      <a:pos x="1669" y="694"/>
                    </a:cxn>
                    <a:cxn ang="0">
                      <a:pos x="1580" y="603"/>
                    </a:cxn>
                    <a:cxn ang="0">
                      <a:pos x="1431" y="296"/>
                    </a:cxn>
                    <a:cxn ang="0">
                      <a:pos x="1265" y="295"/>
                    </a:cxn>
                    <a:cxn ang="0">
                      <a:pos x="1132" y="171"/>
                    </a:cxn>
                    <a:cxn ang="0">
                      <a:pos x="1027" y="92"/>
                    </a:cxn>
                    <a:cxn ang="0">
                      <a:pos x="928" y="184"/>
                    </a:cxn>
                    <a:cxn ang="0">
                      <a:pos x="773" y="117"/>
                    </a:cxn>
                    <a:cxn ang="0">
                      <a:pos x="642" y="50"/>
                    </a:cxn>
                    <a:cxn ang="0">
                      <a:pos x="555" y="271"/>
                    </a:cxn>
                    <a:cxn ang="0">
                      <a:pos x="263" y="283"/>
                    </a:cxn>
                    <a:cxn ang="0">
                      <a:pos x="291" y="550"/>
                    </a:cxn>
                    <a:cxn ang="0">
                      <a:pos x="69" y="626"/>
                    </a:cxn>
                    <a:cxn ang="0">
                      <a:pos x="152" y="708"/>
                    </a:cxn>
                    <a:cxn ang="0">
                      <a:pos x="172" y="950"/>
                    </a:cxn>
                    <a:cxn ang="0">
                      <a:pos x="72" y="1071"/>
                    </a:cxn>
                    <a:cxn ang="0">
                      <a:pos x="209" y="1163"/>
                    </a:cxn>
                    <a:cxn ang="0">
                      <a:pos x="299" y="1349"/>
                    </a:cxn>
                    <a:cxn ang="0">
                      <a:pos x="248" y="1347"/>
                    </a:cxn>
                    <a:cxn ang="0">
                      <a:pos x="187" y="1207"/>
                    </a:cxn>
                    <a:cxn ang="0">
                      <a:pos x="26" y="1066"/>
                    </a:cxn>
                    <a:cxn ang="0">
                      <a:pos x="123" y="939"/>
                    </a:cxn>
                    <a:cxn ang="0">
                      <a:pos x="131" y="760"/>
                    </a:cxn>
                    <a:cxn ang="0">
                      <a:pos x="12" y="605"/>
                    </a:cxn>
                    <a:cxn ang="0">
                      <a:pos x="244" y="538"/>
                    </a:cxn>
                    <a:cxn ang="0">
                      <a:pos x="225" y="339"/>
                    </a:cxn>
                    <a:cxn ang="0">
                      <a:pos x="510" y="240"/>
                    </a:cxn>
                    <a:cxn ang="0">
                      <a:pos x="591" y="24"/>
                    </a:cxn>
                    <a:cxn ang="0">
                      <a:pos x="811" y="98"/>
                    </a:cxn>
                    <a:cxn ang="0">
                      <a:pos x="885" y="148"/>
                    </a:cxn>
                    <a:cxn ang="0">
                      <a:pos x="1001" y="110"/>
                    </a:cxn>
                    <a:cxn ang="0">
                      <a:pos x="1169" y="140"/>
                    </a:cxn>
                    <a:cxn ang="0">
                      <a:pos x="1225" y="253"/>
                    </a:cxn>
                    <a:cxn ang="0">
                      <a:pos x="1469" y="252"/>
                    </a:cxn>
                    <a:cxn ang="0">
                      <a:pos x="1492" y="550"/>
                    </a:cxn>
                    <a:cxn ang="0">
                      <a:pos x="1720" y="691"/>
                    </a:cxn>
                    <a:cxn ang="0">
                      <a:pos x="1625" y="812"/>
                    </a:cxn>
                    <a:cxn ang="0">
                      <a:pos x="1571" y="918"/>
                    </a:cxn>
                    <a:cxn ang="0">
                      <a:pos x="1672" y="1032"/>
                    </a:cxn>
                    <a:cxn ang="0">
                      <a:pos x="1495" y="1210"/>
                    </a:cxn>
                    <a:cxn ang="0">
                      <a:pos x="1486" y="1395"/>
                    </a:cxn>
                    <a:cxn ang="0">
                      <a:pos x="1242" y="1493"/>
                    </a:cxn>
                    <a:cxn ang="0">
                      <a:pos x="1156" y="1693"/>
                    </a:cxn>
                    <a:cxn ang="0">
                      <a:pos x="972" y="1685"/>
                    </a:cxn>
                    <a:cxn ang="0">
                      <a:pos x="875" y="1604"/>
                    </a:cxn>
                    <a:cxn ang="0">
                      <a:pos x="702" y="1656"/>
                    </a:cxn>
                    <a:cxn ang="0">
                      <a:pos x="585" y="1625"/>
                    </a:cxn>
                    <a:cxn ang="0">
                      <a:pos x="518" y="1490"/>
                    </a:cxn>
                    <a:cxn ang="0">
                      <a:pos x="331" y="1553"/>
                    </a:cxn>
                    <a:cxn ang="0">
                      <a:pos x="93" y="1550"/>
                    </a:cxn>
                  </a:cxnLst>
                  <a:rect l="0" t="0" r="r" b="b"/>
                  <a:pathLst>
                    <a:path w="1730" h="1728">
                      <a:moveTo>
                        <a:pt x="115" y="1491"/>
                      </a:moveTo>
                      <a:lnTo>
                        <a:pt x="129" y="1515"/>
                      </a:lnTo>
                      <a:lnTo>
                        <a:pt x="132" y="1520"/>
                      </a:lnTo>
                      <a:lnTo>
                        <a:pt x="134" y="1523"/>
                      </a:lnTo>
                      <a:cubicBezTo>
                        <a:pt x="136" y="1525"/>
                        <a:pt x="137" y="1528"/>
                        <a:pt x="138" y="1531"/>
                      </a:cubicBezTo>
                      <a:lnTo>
                        <a:pt x="140" y="1539"/>
                      </a:lnTo>
                      <a:lnTo>
                        <a:pt x="136" y="1531"/>
                      </a:lnTo>
                      <a:lnTo>
                        <a:pt x="138" y="1534"/>
                      </a:lnTo>
                      <a:lnTo>
                        <a:pt x="131" y="1527"/>
                      </a:lnTo>
                      <a:lnTo>
                        <a:pt x="136" y="1530"/>
                      </a:lnTo>
                      <a:lnTo>
                        <a:pt x="147" y="1537"/>
                      </a:lnTo>
                      <a:lnTo>
                        <a:pt x="157" y="1543"/>
                      </a:lnTo>
                      <a:lnTo>
                        <a:pt x="151" y="1541"/>
                      </a:lnTo>
                      <a:lnTo>
                        <a:pt x="168" y="1547"/>
                      </a:lnTo>
                      <a:lnTo>
                        <a:pt x="160" y="1545"/>
                      </a:lnTo>
                      <a:lnTo>
                        <a:pt x="175" y="1545"/>
                      </a:lnTo>
                      <a:lnTo>
                        <a:pt x="198" y="1544"/>
                      </a:lnTo>
                      <a:lnTo>
                        <a:pt x="225" y="1543"/>
                      </a:lnTo>
                      <a:lnTo>
                        <a:pt x="245" y="1540"/>
                      </a:lnTo>
                      <a:lnTo>
                        <a:pt x="240" y="1541"/>
                      </a:lnTo>
                      <a:lnTo>
                        <a:pt x="257" y="1535"/>
                      </a:lnTo>
                      <a:lnTo>
                        <a:pt x="267" y="1532"/>
                      </a:lnTo>
                      <a:lnTo>
                        <a:pt x="276" y="1529"/>
                      </a:lnTo>
                      <a:lnTo>
                        <a:pt x="269" y="1533"/>
                      </a:lnTo>
                      <a:lnTo>
                        <a:pt x="278" y="1526"/>
                      </a:lnTo>
                      <a:cubicBezTo>
                        <a:pt x="285" y="1520"/>
                        <a:pt x="295" y="1519"/>
                        <a:pt x="303" y="1523"/>
                      </a:cubicBezTo>
                      <a:cubicBezTo>
                        <a:pt x="311" y="1527"/>
                        <a:pt x="316" y="1535"/>
                        <a:pt x="316" y="1544"/>
                      </a:cubicBezTo>
                      <a:lnTo>
                        <a:pt x="316" y="1545"/>
                      </a:lnTo>
                      <a:cubicBezTo>
                        <a:pt x="316" y="1552"/>
                        <a:pt x="314" y="1558"/>
                        <a:pt x="309" y="1562"/>
                      </a:cubicBezTo>
                      <a:lnTo>
                        <a:pt x="308" y="1563"/>
                      </a:lnTo>
                      <a:lnTo>
                        <a:pt x="282" y="1525"/>
                      </a:lnTo>
                      <a:lnTo>
                        <a:pt x="291" y="1521"/>
                      </a:lnTo>
                      <a:lnTo>
                        <a:pt x="286" y="1523"/>
                      </a:lnTo>
                      <a:lnTo>
                        <a:pt x="294" y="1517"/>
                      </a:lnTo>
                      <a:cubicBezTo>
                        <a:pt x="296" y="1516"/>
                        <a:pt x="298" y="1515"/>
                        <a:pt x="301" y="1514"/>
                      </a:cubicBezTo>
                      <a:lnTo>
                        <a:pt x="310" y="1511"/>
                      </a:lnTo>
                      <a:lnTo>
                        <a:pt x="304" y="1514"/>
                      </a:lnTo>
                      <a:lnTo>
                        <a:pt x="321" y="1502"/>
                      </a:lnTo>
                      <a:lnTo>
                        <a:pt x="338" y="1490"/>
                      </a:lnTo>
                      <a:lnTo>
                        <a:pt x="347" y="1483"/>
                      </a:lnTo>
                      <a:cubicBezTo>
                        <a:pt x="349" y="1482"/>
                        <a:pt x="350" y="1482"/>
                        <a:pt x="352" y="1481"/>
                      </a:cubicBezTo>
                      <a:lnTo>
                        <a:pt x="360" y="1478"/>
                      </a:lnTo>
                      <a:lnTo>
                        <a:pt x="355" y="1481"/>
                      </a:lnTo>
                      <a:lnTo>
                        <a:pt x="365" y="1474"/>
                      </a:lnTo>
                      <a:cubicBezTo>
                        <a:pt x="375" y="1467"/>
                        <a:pt x="389" y="1469"/>
                        <a:pt x="397" y="1478"/>
                      </a:cubicBezTo>
                      <a:cubicBezTo>
                        <a:pt x="405" y="1488"/>
                        <a:pt x="404" y="1502"/>
                        <a:pt x="395" y="1510"/>
                      </a:cubicBezTo>
                      <a:lnTo>
                        <a:pt x="394" y="1511"/>
                      </a:lnTo>
                      <a:lnTo>
                        <a:pt x="399" y="1505"/>
                      </a:lnTo>
                      <a:lnTo>
                        <a:pt x="398" y="1507"/>
                      </a:lnTo>
                      <a:lnTo>
                        <a:pt x="365" y="1475"/>
                      </a:lnTo>
                      <a:lnTo>
                        <a:pt x="374" y="1470"/>
                      </a:lnTo>
                      <a:lnTo>
                        <a:pt x="381" y="1465"/>
                      </a:lnTo>
                      <a:cubicBezTo>
                        <a:pt x="383" y="1464"/>
                        <a:pt x="385" y="1463"/>
                        <a:pt x="387" y="1463"/>
                      </a:cubicBezTo>
                      <a:lnTo>
                        <a:pt x="396" y="1460"/>
                      </a:lnTo>
                      <a:lnTo>
                        <a:pt x="389" y="1463"/>
                      </a:lnTo>
                      <a:lnTo>
                        <a:pt x="397" y="1457"/>
                      </a:lnTo>
                      <a:cubicBezTo>
                        <a:pt x="399" y="1456"/>
                        <a:pt x="401" y="1455"/>
                        <a:pt x="403" y="1454"/>
                      </a:cubicBezTo>
                      <a:lnTo>
                        <a:pt x="420" y="1448"/>
                      </a:lnTo>
                      <a:lnTo>
                        <a:pt x="415" y="1450"/>
                      </a:lnTo>
                      <a:lnTo>
                        <a:pt x="424" y="1444"/>
                      </a:lnTo>
                      <a:cubicBezTo>
                        <a:pt x="427" y="1443"/>
                        <a:pt x="429" y="1442"/>
                        <a:pt x="432" y="1441"/>
                      </a:cubicBezTo>
                      <a:lnTo>
                        <a:pt x="445" y="1438"/>
                      </a:lnTo>
                      <a:lnTo>
                        <a:pt x="458" y="1435"/>
                      </a:lnTo>
                      <a:cubicBezTo>
                        <a:pt x="460" y="1435"/>
                        <a:pt x="463" y="1434"/>
                        <a:pt x="465" y="1435"/>
                      </a:cubicBezTo>
                      <a:lnTo>
                        <a:pt x="519" y="1438"/>
                      </a:lnTo>
                      <a:cubicBezTo>
                        <a:pt x="524" y="1438"/>
                        <a:pt x="528" y="1439"/>
                        <a:pt x="532" y="1442"/>
                      </a:cubicBezTo>
                      <a:lnTo>
                        <a:pt x="540" y="1448"/>
                      </a:lnTo>
                      <a:lnTo>
                        <a:pt x="533" y="1445"/>
                      </a:lnTo>
                      <a:lnTo>
                        <a:pt x="542" y="1448"/>
                      </a:lnTo>
                      <a:cubicBezTo>
                        <a:pt x="547" y="1450"/>
                        <a:pt x="552" y="1453"/>
                        <a:pt x="555" y="1458"/>
                      </a:cubicBezTo>
                      <a:lnTo>
                        <a:pt x="561" y="1468"/>
                      </a:lnTo>
                      <a:lnTo>
                        <a:pt x="516" y="1480"/>
                      </a:lnTo>
                      <a:lnTo>
                        <a:pt x="516" y="1479"/>
                      </a:lnTo>
                      <a:lnTo>
                        <a:pt x="516" y="1478"/>
                      </a:lnTo>
                      <a:cubicBezTo>
                        <a:pt x="516" y="1469"/>
                        <a:pt x="522" y="1461"/>
                        <a:pt x="531" y="1457"/>
                      </a:cubicBezTo>
                      <a:cubicBezTo>
                        <a:pt x="539" y="1453"/>
                        <a:pt x="549" y="1454"/>
                        <a:pt x="556" y="1460"/>
                      </a:cubicBezTo>
                      <a:lnTo>
                        <a:pt x="564" y="1467"/>
                      </a:lnTo>
                      <a:cubicBezTo>
                        <a:pt x="566" y="1469"/>
                        <a:pt x="567" y="1470"/>
                        <a:pt x="568" y="1472"/>
                      </a:cubicBezTo>
                      <a:lnTo>
                        <a:pt x="573" y="1479"/>
                      </a:lnTo>
                      <a:cubicBezTo>
                        <a:pt x="575" y="1481"/>
                        <a:pt x="576" y="1484"/>
                        <a:pt x="577" y="1487"/>
                      </a:cubicBezTo>
                      <a:lnTo>
                        <a:pt x="578" y="1491"/>
                      </a:lnTo>
                      <a:lnTo>
                        <a:pt x="579" y="1499"/>
                      </a:lnTo>
                      <a:lnTo>
                        <a:pt x="577" y="1492"/>
                      </a:lnTo>
                      <a:lnTo>
                        <a:pt x="582" y="1502"/>
                      </a:lnTo>
                      <a:lnTo>
                        <a:pt x="586" y="1510"/>
                      </a:lnTo>
                      <a:cubicBezTo>
                        <a:pt x="587" y="1511"/>
                        <a:pt x="588" y="1512"/>
                        <a:pt x="588" y="1514"/>
                      </a:cubicBezTo>
                      <a:lnTo>
                        <a:pt x="591" y="1523"/>
                      </a:lnTo>
                      <a:lnTo>
                        <a:pt x="588" y="1516"/>
                      </a:lnTo>
                      <a:lnTo>
                        <a:pt x="596" y="1527"/>
                      </a:lnTo>
                      <a:lnTo>
                        <a:pt x="601" y="1537"/>
                      </a:lnTo>
                      <a:cubicBezTo>
                        <a:pt x="602" y="1538"/>
                        <a:pt x="603" y="1539"/>
                        <a:pt x="603" y="1541"/>
                      </a:cubicBezTo>
                      <a:lnTo>
                        <a:pt x="606" y="1550"/>
                      </a:lnTo>
                      <a:lnTo>
                        <a:pt x="604" y="1545"/>
                      </a:lnTo>
                      <a:lnTo>
                        <a:pt x="611" y="1556"/>
                      </a:lnTo>
                      <a:lnTo>
                        <a:pt x="615" y="1564"/>
                      </a:lnTo>
                      <a:cubicBezTo>
                        <a:pt x="616" y="1565"/>
                        <a:pt x="617" y="1566"/>
                        <a:pt x="617" y="1568"/>
                      </a:cubicBezTo>
                      <a:lnTo>
                        <a:pt x="626" y="1595"/>
                      </a:lnTo>
                      <a:lnTo>
                        <a:pt x="629" y="1606"/>
                      </a:lnTo>
                      <a:lnTo>
                        <a:pt x="625" y="1598"/>
                      </a:lnTo>
                      <a:lnTo>
                        <a:pt x="631" y="1607"/>
                      </a:lnTo>
                      <a:cubicBezTo>
                        <a:pt x="633" y="1609"/>
                        <a:pt x="634" y="1612"/>
                        <a:pt x="635" y="1614"/>
                      </a:cubicBezTo>
                      <a:lnTo>
                        <a:pt x="638" y="1625"/>
                      </a:lnTo>
                      <a:lnTo>
                        <a:pt x="640" y="1635"/>
                      </a:lnTo>
                      <a:lnTo>
                        <a:pt x="643" y="1643"/>
                      </a:lnTo>
                      <a:lnTo>
                        <a:pt x="641" y="1639"/>
                      </a:lnTo>
                      <a:lnTo>
                        <a:pt x="646" y="1648"/>
                      </a:lnTo>
                      <a:cubicBezTo>
                        <a:pt x="647" y="1649"/>
                        <a:pt x="648" y="1650"/>
                        <a:pt x="648" y="1651"/>
                      </a:cubicBezTo>
                      <a:lnTo>
                        <a:pt x="651" y="1659"/>
                      </a:lnTo>
                      <a:cubicBezTo>
                        <a:pt x="652" y="1662"/>
                        <a:pt x="652" y="1665"/>
                        <a:pt x="652" y="1667"/>
                      </a:cubicBezTo>
                      <a:lnTo>
                        <a:pt x="652" y="1668"/>
                      </a:lnTo>
                      <a:lnTo>
                        <a:pt x="628" y="1644"/>
                      </a:lnTo>
                      <a:lnTo>
                        <a:pt x="630" y="1644"/>
                      </a:lnTo>
                      <a:cubicBezTo>
                        <a:pt x="636" y="1644"/>
                        <a:pt x="642" y="1647"/>
                        <a:pt x="646" y="1650"/>
                      </a:cubicBezTo>
                      <a:lnTo>
                        <a:pt x="653" y="1656"/>
                      </a:lnTo>
                      <a:cubicBezTo>
                        <a:pt x="655" y="1658"/>
                        <a:pt x="656" y="1659"/>
                        <a:pt x="657" y="1661"/>
                      </a:cubicBezTo>
                      <a:lnTo>
                        <a:pt x="663" y="1670"/>
                      </a:lnTo>
                      <a:lnTo>
                        <a:pt x="652" y="1661"/>
                      </a:lnTo>
                      <a:lnTo>
                        <a:pt x="662" y="1665"/>
                      </a:lnTo>
                      <a:lnTo>
                        <a:pt x="667" y="1666"/>
                      </a:lnTo>
                      <a:lnTo>
                        <a:pt x="657" y="1666"/>
                      </a:lnTo>
                      <a:lnTo>
                        <a:pt x="663" y="1665"/>
                      </a:lnTo>
                      <a:lnTo>
                        <a:pt x="674" y="1664"/>
                      </a:lnTo>
                      <a:lnTo>
                        <a:pt x="689" y="1660"/>
                      </a:lnTo>
                      <a:lnTo>
                        <a:pt x="681" y="1664"/>
                      </a:lnTo>
                      <a:lnTo>
                        <a:pt x="698" y="1652"/>
                      </a:lnTo>
                      <a:lnTo>
                        <a:pt x="707" y="1645"/>
                      </a:lnTo>
                      <a:lnTo>
                        <a:pt x="700" y="1653"/>
                      </a:lnTo>
                      <a:lnTo>
                        <a:pt x="706" y="1643"/>
                      </a:lnTo>
                      <a:cubicBezTo>
                        <a:pt x="711" y="1634"/>
                        <a:pt x="722" y="1629"/>
                        <a:pt x="733" y="1632"/>
                      </a:cubicBezTo>
                      <a:cubicBezTo>
                        <a:pt x="743" y="1635"/>
                        <a:pt x="750" y="1645"/>
                        <a:pt x="750" y="1655"/>
                      </a:cubicBezTo>
                      <a:lnTo>
                        <a:pt x="750" y="1656"/>
                      </a:lnTo>
                      <a:lnTo>
                        <a:pt x="750" y="1657"/>
                      </a:lnTo>
                      <a:lnTo>
                        <a:pt x="711" y="1639"/>
                      </a:lnTo>
                      <a:lnTo>
                        <a:pt x="719" y="1632"/>
                      </a:lnTo>
                      <a:lnTo>
                        <a:pt x="714" y="1637"/>
                      </a:lnTo>
                      <a:lnTo>
                        <a:pt x="720" y="1628"/>
                      </a:lnTo>
                      <a:cubicBezTo>
                        <a:pt x="722" y="1626"/>
                        <a:pt x="724" y="1624"/>
                        <a:pt x="725" y="1623"/>
                      </a:cubicBezTo>
                      <a:lnTo>
                        <a:pt x="735" y="1615"/>
                      </a:lnTo>
                      <a:cubicBezTo>
                        <a:pt x="736" y="1614"/>
                        <a:pt x="737" y="1613"/>
                        <a:pt x="739" y="1613"/>
                      </a:cubicBezTo>
                      <a:lnTo>
                        <a:pt x="746" y="1609"/>
                      </a:lnTo>
                      <a:lnTo>
                        <a:pt x="737" y="1617"/>
                      </a:lnTo>
                      <a:lnTo>
                        <a:pt x="742" y="1609"/>
                      </a:lnTo>
                      <a:lnTo>
                        <a:pt x="744" y="1605"/>
                      </a:lnTo>
                      <a:cubicBezTo>
                        <a:pt x="746" y="1602"/>
                        <a:pt x="749" y="1600"/>
                        <a:pt x="752" y="1598"/>
                      </a:cubicBezTo>
                      <a:lnTo>
                        <a:pt x="757" y="1595"/>
                      </a:lnTo>
                      <a:lnTo>
                        <a:pt x="768" y="1588"/>
                      </a:lnTo>
                      <a:lnTo>
                        <a:pt x="784" y="1577"/>
                      </a:lnTo>
                      <a:lnTo>
                        <a:pt x="791" y="1571"/>
                      </a:lnTo>
                      <a:cubicBezTo>
                        <a:pt x="793" y="1570"/>
                        <a:pt x="795" y="1569"/>
                        <a:pt x="798" y="1568"/>
                      </a:cubicBezTo>
                      <a:lnTo>
                        <a:pt x="807" y="1565"/>
                      </a:lnTo>
                      <a:lnTo>
                        <a:pt x="801" y="1567"/>
                      </a:lnTo>
                      <a:lnTo>
                        <a:pt x="810" y="1561"/>
                      </a:lnTo>
                      <a:cubicBezTo>
                        <a:pt x="812" y="1561"/>
                        <a:pt x="813" y="1560"/>
                        <a:pt x="815" y="1559"/>
                      </a:cubicBezTo>
                      <a:lnTo>
                        <a:pt x="825" y="1555"/>
                      </a:lnTo>
                      <a:lnTo>
                        <a:pt x="834" y="1552"/>
                      </a:lnTo>
                      <a:cubicBezTo>
                        <a:pt x="837" y="1552"/>
                        <a:pt x="840" y="1551"/>
                        <a:pt x="843" y="1552"/>
                      </a:cubicBezTo>
                      <a:lnTo>
                        <a:pt x="853" y="1553"/>
                      </a:lnTo>
                      <a:lnTo>
                        <a:pt x="866" y="1554"/>
                      </a:lnTo>
                      <a:cubicBezTo>
                        <a:pt x="868" y="1554"/>
                        <a:pt x="870" y="1554"/>
                        <a:pt x="871" y="1554"/>
                      </a:cubicBezTo>
                      <a:lnTo>
                        <a:pt x="895" y="1561"/>
                      </a:lnTo>
                      <a:cubicBezTo>
                        <a:pt x="898" y="1562"/>
                        <a:pt x="900" y="1563"/>
                        <a:pt x="902" y="1564"/>
                      </a:cubicBezTo>
                      <a:lnTo>
                        <a:pt x="911" y="1570"/>
                      </a:lnTo>
                      <a:cubicBezTo>
                        <a:pt x="914" y="1572"/>
                        <a:pt x="916" y="1575"/>
                        <a:pt x="918" y="1578"/>
                      </a:cubicBezTo>
                      <a:lnTo>
                        <a:pt x="924" y="1588"/>
                      </a:lnTo>
                      <a:lnTo>
                        <a:pt x="879" y="1600"/>
                      </a:lnTo>
                      <a:lnTo>
                        <a:pt x="879" y="1599"/>
                      </a:lnTo>
                      <a:lnTo>
                        <a:pt x="879" y="1597"/>
                      </a:lnTo>
                      <a:cubicBezTo>
                        <a:pt x="879" y="1589"/>
                        <a:pt x="884" y="1581"/>
                        <a:pt x="892" y="1576"/>
                      </a:cubicBezTo>
                      <a:cubicBezTo>
                        <a:pt x="899" y="1572"/>
                        <a:pt x="909" y="1572"/>
                        <a:pt x="916" y="1577"/>
                      </a:cubicBezTo>
                      <a:lnTo>
                        <a:pt x="924" y="1582"/>
                      </a:lnTo>
                      <a:cubicBezTo>
                        <a:pt x="927" y="1584"/>
                        <a:pt x="930" y="1586"/>
                        <a:pt x="931" y="1589"/>
                      </a:cubicBezTo>
                      <a:lnTo>
                        <a:pt x="937" y="1598"/>
                      </a:lnTo>
                      <a:lnTo>
                        <a:pt x="931" y="1592"/>
                      </a:lnTo>
                      <a:lnTo>
                        <a:pt x="948" y="1604"/>
                      </a:lnTo>
                      <a:lnTo>
                        <a:pt x="957" y="1609"/>
                      </a:lnTo>
                      <a:cubicBezTo>
                        <a:pt x="960" y="1612"/>
                        <a:pt x="963" y="1614"/>
                        <a:pt x="964" y="1618"/>
                      </a:cubicBezTo>
                      <a:lnTo>
                        <a:pt x="969" y="1627"/>
                      </a:lnTo>
                      <a:lnTo>
                        <a:pt x="953" y="1615"/>
                      </a:lnTo>
                      <a:lnTo>
                        <a:pt x="958" y="1616"/>
                      </a:lnTo>
                      <a:cubicBezTo>
                        <a:pt x="960" y="1616"/>
                        <a:pt x="962" y="1617"/>
                        <a:pt x="964" y="1618"/>
                      </a:cubicBezTo>
                      <a:lnTo>
                        <a:pt x="968" y="1620"/>
                      </a:lnTo>
                      <a:cubicBezTo>
                        <a:pt x="972" y="1622"/>
                        <a:pt x="975" y="1625"/>
                        <a:pt x="978" y="1629"/>
                      </a:cubicBezTo>
                      <a:lnTo>
                        <a:pt x="983" y="1637"/>
                      </a:lnTo>
                      <a:cubicBezTo>
                        <a:pt x="986" y="1642"/>
                        <a:pt x="987" y="1649"/>
                        <a:pt x="986" y="1656"/>
                      </a:cubicBezTo>
                      <a:cubicBezTo>
                        <a:pt x="984" y="1662"/>
                        <a:pt x="979" y="1668"/>
                        <a:pt x="973" y="1671"/>
                      </a:cubicBezTo>
                      <a:lnTo>
                        <a:pt x="971" y="1672"/>
                      </a:lnTo>
                      <a:cubicBezTo>
                        <a:pt x="968" y="1674"/>
                        <a:pt x="964" y="1674"/>
                        <a:pt x="960" y="1674"/>
                      </a:cubicBezTo>
                      <a:lnTo>
                        <a:pt x="959" y="1674"/>
                      </a:lnTo>
                      <a:lnTo>
                        <a:pt x="967" y="1628"/>
                      </a:lnTo>
                      <a:lnTo>
                        <a:pt x="976" y="1631"/>
                      </a:lnTo>
                      <a:cubicBezTo>
                        <a:pt x="978" y="1631"/>
                        <a:pt x="980" y="1633"/>
                        <a:pt x="982" y="1634"/>
                      </a:cubicBezTo>
                      <a:lnTo>
                        <a:pt x="999" y="1646"/>
                      </a:lnTo>
                      <a:lnTo>
                        <a:pt x="1008" y="1651"/>
                      </a:lnTo>
                      <a:lnTo>
                        <a:pt x="1002" y="1649"/>
                      </a:lnTo>
                      <a:lnTo>
                        <a:pt x="1011" y="1652"/>
                      </a:lnTo>
                      <a:cubicBezTo>
                        <a:pt x="1014" y="1653"/>
                        <a:pt x="1016" y="1654"/>
                        <a:pt x="1018" y="1656"/>
                      </a:cubicBezTo>
                      <a:lnTo>
                        <a:pt x="1027" y="1663"/>
                      </a:lnTo>
                      <a:lnTo>
                        <a:pt x="988" y="1681"/>
                      </a:lnTo>
                      <a:lnTo>
                        <a:pt x="988" y="1680"/>
                      </a:lnTo>
                      <a:lnTo>
                        <a:pt x="995" y="1697"/>
                      </a:lnTo>
                      <a:lnTo>
                        <a:pt x="994" y="1696"/>
                      </a:lnTo>
                      <a:cubicBezTo>
                        <a:pt x="986" y="1688"/>
                        <a:pt x="985" y="1675"/>
                        <a:pt x="992" y="1666"/>
                      </a:cubicBezTo>
                      <a:cubicBezTo>
                        <a:pt x="998" y="1656"/>
                        <a:pt x="1011" y="1653"/>
                        <a:pt x="1021" y="1658"/>
                      </a:cubicBezTo>
                      <a:lnTo>
                        <a:pt x="1030" y="1662"/>
                      </a:lnTo>
                      <a:cubicBezTo>
                        <a:pt x="1032" y="1662"/>
                        <a:pt x="1033" y="1663"/>
                        <a:pt x="1035" y="1664"/>
                      </a:cubicBezTo>
                      <a:lnTo>
                        <a:pt x="1043" y="1670"/>
                      </a:lnTo>
                      <a:lnTo>
                        <a:pt x="1036" y="1667"/>
                      </a:lnTo>
                      <a:lnTo>
                        <a:pt x="1053" y="1673"/>
                      </a:lnTo>
                      <a:cubicBezTo>
                        <a:pt x="1055" y="1673"/>
                        <a:pt x="1057" y="1674"/>
                        <a:pt x="1059" y="1675"/>
                      </a:cubicBezTo>
                      <a:lnTo>
                        <a:pt x="1065" y="1679"/>
                      </a:lnTo>
                      <a:lnTo>
                        <a:pt x="1059" y="1677"/>
                      </a:lnTo>
                      <a:lnTo>
                        <a:pt x="1062" y="1678"/>
                      </a:lnTo>
                      <a:lnTo>
                        <a:pt x="1065" y="1679"/>
                      </a:lnTo>
                      <a:lnTo>
                        <a:pt x="1071" y="1681"/>
                      </a:lnTo>
                      <a:lnTo>
                        <a:pt x="1062" y="1680"/>
                      </a:lnTo>
                      <a:lnTo>
                        <a:pt x="1102" y="1677"/>
                      </a:lnTo>
                      <a:lnTo>
                        <a:pt x="1110" y="1675"/>
                      </a:lnTo>
                      <a:lnTo>
                        <a:pt x="1104" y="1677"/>
                      </a:lnTo>
                      <a:lnTo>
                        <a:pt x="1110" y="1674"/>
                      </a:lnTo>
                      <a:lnTo>
                        <a:pt x="1106" y="1676"/>
                      </a:lnTo>
                      <a:lnTo>
                        <a:pt x="1114" y="1670"/>
                      </a:lnTo>
                      <a:lnTo>
                        <a:pt x="1109" y="1675"/>
                      </a:lnTo>
                      <a:lnTo>
                        <a:pt x="1117" y="1664"/>
                      </a:lnTo>
                      <a:lnTo>
                        <a:pt x="1120" y="1660"/>
                      </a:lnTo>
                      <a:lnTo>
                        <a:pt x="1118" y="1664"/>
                      </a:lnTo>
                      <a:lnTo>
                        <a:pt x="1129" y="1628"/>
                      </a:lnTo>
                      <a:lnTo>
                        <a:pt x="1132" y="1619"/>
                      </a:lnTo>
                      <a:cubicBezTo>
                        <a:pt x="1132" y="1617"/>
                        <a:pt x="1133" y="1616"/>
                        <a:pt x="1134" y="1614"/>
                      </a:cubicBezTo>
                      <a:lnTo>
                        <a:pt x="1140" y="1604"/>
                      </a:lnTo>
                      <a:cubicBezTo>
                        <a:pt x="1145" y="1595"/>
                        <a:pt x="1156" y="1590"/>
                        <a:pt x="1167" y="1593"/>
                      </a:cubicBezTo>
                      <a:cubicBezTo>
                        <a:pt x="1177" y="1596"/>
                        <a:pt x="1184" y="1606"/>
                        <a:pt x="1184" y="1616"/>
                      </a:cubicBezTo>
                      <a:lnTo>
                        <a:pt x="1184" y="1617"/>
                      </a:lnTo>
                      <a:cubicBezTo>
                        <a:pt x="1184" y="1624"/>
                        <a:pt x="1182" y="1630"/>
                        <a:pt x="1177" y="1634"/>
                      </a:cubicBezTo>
                      <a:lnTo>
                        <a:pt x="1176" y="1635"/>
                      </a:lnTo>
                      <a:cubicBezTo>
                        <a:pt x="1168" y="1643"/>
                        <a:pt x="1156" y="1645"/>
                        <a:pt x="1146" y="1639"/>
                      </a:cubicBezTo>
                      <a:cubicBezTo>
                        <a:pt x="1137" y="1632"/>
                        <a:pt x="1133" y="1620"/>
                        <a:pt x="1137" y="1610"/>
                      </a:cubicBezTo>
                      <a:lnTo>
                        <a:pt x="1141" y="1600"/>
                      </a:lnTo>
                      <a:lnTo>
                        <a:pt x="1147" y="1588"/>
                      </a:lnTo>
                      <a:lnTo>
                        <a:pt x="1146" y="1592"/>
                      </a:lnTo>
                      <a:lnTo>
                        <a:pt x="1152" y="1574"/>
                      </a:lnTo>
                      <a:lnTo>
                        <a:pt x="1158" y="1556"/>
                      </a:lnTo>
                      <a:lnTo>
                        <a:pt x="1161" y="1547"/>
                      </a:lnTo>
                      <a:cubicBezTo>
                        <a:pt x="1161" y="1545"/>
                        <a:pt x="1162" y="1544"/>
                        <a:pt x="1162" y="1543"/>
                      </a:cubicBezTo>
                      <a:lnTo>
                        <a:pt x="1167" y="1534"/>
                      </a:lnTo>
                      <a:lnTo>
                        <a:pt x="1166" y="1538"/>
                      </a:lnTo>
                      <a:lnTo>
                        <a:pt x="1172" y="1520"/>
                      </a:lnTo>
                      <a:lnTo>
                        <a:pt x="1174" y="1511"/>
                      </a:lnTo>
                      <a:lnTo>
                        <a:pt x="1177" y="1500"/>
                      </a:lnTo>
                      <a:cubicBezTo>
                        <a:pt x="1178" y="1498"/>
                        <a:pt x="1179" y="1496"/>
                        <a:pt x="1180" y="1494"/>
                      </a:cubicBezTo>
                      <a:lnTo>
                        <a:pt x="1191" y="1476"/>
                      </a:lnTo>
                      <a:cubicBezTo>
                        <a:pt x="1193" y="1473"/>
                        <a:pt x="1195" y="1470"/>
                        <a:pt x="1198" y="1468"/>
                      </a:cubicBezTo>
                      <a:lnTo>
                        <a:pt x="1207" y="1462"/>
                      </a:lnTo>
                      <a:lnTo>
                        <a:pt x="1199" y="1471"/>
                      </a:lnTo>
                      <a:lnTo>
                        <a:pt x="1204" y="1462"/>
                      </a:lnTo>
                      <a:cubicBezTo>
                        <a:pt x="1207" y="1457"/>
                        <a:pt x="1212" y="1453"/>
                        <a:pt x="1218" y="1451"/>
                      </a:cubicBezTo>
                      <a:lnTo>
                        <a:pt x="1227" y="1448"/>
                      </a:lnTo>
                      <a:cubicBezTo>
                        <a:pt x="1230" y="1447"/>
                        <a:pt x="1233" y="1446"/>
                        <a:pt x="1236" y="1446"/>
                      </a:cubicBezTo>
                      <a:lnTo>
                        <a:pt x="1299" y="1449"/>
                      </a:lnTo>
                      <a:cubicBezTo>
                        <a:pt x="1300" y="1450"/>
                        <a:pt x="1301" y="1450"/>
                        <a:pt x="1302" y="1450"/>
                      </a:cubicBezTo>
                      <a:lnTo>
                        <a:pt x="1316" y="1453"/>
                      </a:lnTo>
                      <a:lnTo>
                        <a:pt x="1331" y="1458"/>
                      </a:lnTo>
                      <a:lnTo>
                        <a:pt x="1336" y="1460"/>
                      </a:lnTo>
                      <a:cubicBezTo>
                        <a:pt x="1338" y="1460"/>
                        <a:pt x="1340" y="1461"/>
                        <a:pt x="1342" y="1463"/>
                      </a:cubicBezTo>
                      <a:lnTo>
                        <a:pt x="1352" y="1470"/>
                      </a:lnTo>
                      <a:lnTo>
                        <a:pt x="1321" y="1506"/>
                      </a:lnTo>
                      <a:lnTo>
                        <a:pt x="1320" y="1505"/>
                      </a:lnTo>
                      <a:lnTo>
                        <a:pt x="1319" y="1504"/>
                      </a:lnTo>
                      <a:cubicBezTo>
                        <a:pt x="1311" y="1496"/>
                        <a:pt x="1310" y="1483"/>
                        <a:pt x="1317" y="1474"/>
                      </a:cubicBezTo>
                      <a:cubicBezTo>
                        <a:pt x="1323" y="1464"/>
                        <a:pt x="1336" y="1461"/>
                        <a:pt x="1346" y="1466"/>
                      </a:cubicBezTo>
                      <a:lnTo>
                        <a:pt x="1355" y="1470"/>
                      </a:lnTo>
                      <a:cubicBezTo>
                        <a:pt x="1356" y="1470"/>
                        <a:pt x="1358" y="1471"/>
                        <a:pt x="1359" y="1471"/>
                      </a:cubicBezTo>
                      <a:lnTo>
                        <a:pt x="1368" y="1477"/>
                      </a:lnTo>
                      <a:lnTo>
                        <a:pt x="1361" y="1474"/>
                      </a:lnTo>
                      <a:lnTo>
                        <a:pt x="1372" y="1477"/>
                      </a:lnTo>
                      <a:lnTo>
                        <a:pt x="1382" y="1481"/>
                      </a:lnTo>
                      <a:lnTo>
                        <a:pt x="1373" y="1479"/>
                      </a:lnTo>
                      <a:lnTo>
                        <a:pt x="1447" y="1476"/>
                      </a:lnTo>
                      <a:lnTo>
                        <a:pt x="1441" y="1478"/>
                      </a:lnTo>
                      <a:lnTo>
                        <a:pt x="1450" y="1475"/>
                      </a:lnTo>
                      <a:lnTo>
                        <a:pt x="1435" y="1490"/>
                      </a:lnTo>
                      <a:lnTo>
                        <a:pt x="1438" y="1481"/>
                      </a:lnTo>
                      <a:lnTo>
                        <a:pt x="1437" y="1486"/>
                      </a:lnTo>
                      <a:lnTo>
                        <a:pt x="1440" y="1456"/>
                      </a:lnTo>
                      <a:lnTo>
                        <a:pt x="1442" y="1440"/>
                      </a:lnTo>
                      <a:lnTo>
                        <a:pt x="1441" y="1445"/>
                      </a:lnTo>
                      <a:lnTo>
                        <a:pt x="1439" y="1404"/>
                      </a:lnTo>
                      <a:lnTo>
                        <a:pt x="1441" y="1410"/>
                      </a:lnTo>
                      <a:lnTo>
                        <a:pt x="1435" y="1392"/>
                      </a:lnTo>
                      <a:lnTo>
                        <a:pt x="1429" y="1374"/>
                      </a:lnTo>
                      <a:lnTo>
                        <a:pt x="1426" y="1364"/>
                      </a:lnTo>
                      <a:lnTo>
                        <a:pt x="1472" y="1351"/>
                      </a:lnTo>
                      <a:cubicBezTo>
                        <a:pt x="1473" y="1353"/>
                        <a:pt x="1473" y="1356"/>
                        <a:pt x="1473" y="1358"/>
                      </a:cubicBezTo>
                      <a:lnTo>
                        <a:pt x="1473" y="1360"/>
                      </a:lnTo>
                      <a:cubicBezTo>
                        <a:pt x="1473" y="1373"/>
                        <a:pt x="1464" y="1383"/>
                        <a:pt x="1452" y="1384"/>
                      </a:cubicBezTo>
                      <a:cubicBezTo>
                        <a:pt x="1440" y="1386"/>
                        <a:pt x="1428" y="1377"/>
                        <a:pt x="1426" y="1365"/>
                      </a:cubicBezTo>
                      <a:lnTo>
                        <a:pt x="1425" y="1360"/>
                      </a:lnTo>
                      <a:lnTo>
                        <a:pt x="1422" y="1352"/>
                      </a:lnTo>
                      <a:lnTo>
                        <a:pt x="1418" y="1337"/>
                      </a:lnTo>
                      <a:lnTo>
                        <a:pt x="1414" y="1322"/>
                      </a:lnTo>
                      <a:lnTo>
                        <a:pt x="1411" y="1298"/>
                      </a:lnTo>
                      <a:cubicBezTo>
                        <a:pt x="1411" y="1296"/>
                        <a:pt x="1410" y="1295"/>
                        <a:pt x="1410" y="1294"/>
                      </a:cubicBezTo>
                      <a:lnTo>
                        <a:pt x="1413" y="1216"/>
                      </a:lnTo>
                      <a:cubicBezTo>
                        <a:pt x="1414" y="1213"/>
                        <a:pt x="1414" y="1211"/>
                        <a:pt x="1415" y="1209"/>
                      </a:cubicBezTo>
                      <a:lnTo>
                        <a:pt x="1418" y="1200"/>
                      </a:lnTo>
                      <a:cubicBezTo>
                        <a:pt x="1420" y="1193"/>
                        <a:pt x="1425" y="1188"/>
                        <a:pt x="1432" y="1185"/>
                      </a:cubicBezTo>
                      <a:lnTo>
                        <a:pt x="1440" y="1182"/>
                      </a:lnTo>
                      <a:lnTo>
                        <a:pt x="1435" y="1185"/>
                      </a:lnTo>
                      <a:lnTo>
                        <a:pt x="1442" y="1180"/>
                      </a:lnTo>
                      <a:cubicBezTo>
                        <a:pt x="1443" y="1179"/>
                        <a:pt x="1444" y="1179"/>
                        <a:pt x="1445" y="1178"/>
                      </a:cubicBezTo>
                      <a:lnTo>
                        <a:pt x="1449" y="1176"/>
                      </a:lnTo>
                      <a:cubicBezTo>
                        <a:pt x="1450" y="1175"/>
                        <a:pt x="1452" y="1175"/>
                        <a:pt x="1454" y="1174"/>
                      </a:cubicBezTo>
                      <a:lnTo>
                        <a:pt x="1458" y="1173"/>
                      </a:lnTo>
                      <a:lnTo>
                        <a:pt x="1466" y="1170"/>
                      </a:lnTo>
                      <a:lnTo>
                        <a:pt x="1476" y="1167"/>
                      </a:lnTo>
                      <a:lnTo>
                        <a:pt x="1483" y="1164"/>
                      </a:lnTo>
                      <a:cubicBezTo>
                        <a:pt x="1485" y="1163"/>
                        <a:pt x="1486" y="1163"/>
                        <a:pt x="1488" y="1163"/>
                      </a:cubicBezTo>
                      <a:lnTo>
                        <a:pt x="1528" y="1157"/>
                      </a:lnTo>
                      <a:lnTo>
                        <a:pt x="1548" y="1154"/>
                      </a:lnTo>
                      <a:lnTo>
                        <a:pt x="1544" y="1155"/>
                      </a:lnTo>
                      <a:lnTo>
                        <a:pt x="1596" y="1137"/>
                      </a:lnTo>
                      <a:lnTo>
                        <a:pt x="1614" y="1131"/>
                      </a:lnTo>
                      <a:lnTo>
                        <a:pt x="1620" y="1129"/>
                      </a:lnTo>
                      <a:lnTo>
                        <a:pt x="1615" y="1132"/>
                      </a:lnTo>
                      <a:lnTo>
                        <a:pt x="1632" y="1120"/>
                      </a:lnTo>
                      <a:cubicBezTo>
                        <a:pt x="1634" y="1119"/>
                        <a:pt x="1636" y="1117"/>
                        <a:pt x="1638" y="1117"/>
                      </a:cubicBezTo>
                      <a:lnTo>
                        <a:pt x="1656" y="1111"/>
                      </a:lnTo>
                      <a:lnTo>
                        <a:pt x="1640" y="1128"/>
                      </a:lnTo>
                      <a:lnTo>
                        <a:pt x="1642" y="1119"/>
                      </a:lnTo>
                      <a:cubicBezTo>
                        <a:pt x="1643" y="1113"/>
                        <a:pt x="1647" y="1108"/>
                        <a:pt x="1652" y="1104"/>
                      </a:cubicBezTo>
                      <a:lnTo>
                        <a:pt x="1661" y="1098"/>
                      </a:lnTo>
                      <a:lnTo>
                        <a:pt x="1654" y="1105"/>
                      </a:lnTo>
                      <a:lnTo>
                        <a:pt x="1660" y="1096"/>
                      </a:lnTo>
                      <a:lnTo>
                        <a:pt x="1658" y="1102"/>
                      </a:lnTo>
                      <a:lnTo>
                        <a:pt x="1661" y="1093"/>
                      </a:lnTo>
                      <a:lnTo>
                        <a:pt x="1660" y="1102"/>
                      </a:lnTo>
                      <a:lnTo>
                        <a:pt x="1659" y="1085"/>
                      </a:lnTo>
                      <a:lnTo>
                        <a:pt x="1662" y="1096"/>
                      </a:lnTo>
                      <a:lnTo>
                        <a:pt x="1654" y="1083"/>
                      </a:lnTo>
                      <a:lnTo>
                        <a:pt x="1657" y="1087"/>
                      </a:lnTo>
                      <a:lnTo>
                        <a:pt x="1648" y="1078"/>
                      </a:lnTo>
                      <a:cubicBezTo>
                        <a:pt x="1648" y="1078"/>
                        <a:pt x="1647" y="1076"/>
                        <a:pt x="1646" y="1075"/>
                      </a:cubicBezTo>
                      <a:lnTo>
                        <a:pt x="1641" y="1068"/>
                      </a:lnTo>
                      <a:cubicBezTo>
                        <a:pt x="1638" y="1064"/>
                        <a:pt x="1636" y="1059"/>
                        <a:pt x="1636" y="1054"/>
                      </a:cubicBezTo>
                      <a:lnTo>
                        <a:pt x="1636" y="1052"/>
                      </a:lnTo>
                      <a:lnTo>
                        <a:pt x="1650" y="1074"/>
                      </a:lnTo>
                      <a:lnTo>
                        <a:pt x="1648" y="1073"/>
                      </a:lnTo>
                      <a:cubicBezTo>
                        <a:pt x="1647" y="1072"/>
                        <a:pt x="1646" y="1072"/>
                        <a:pt x="1645" y="1071"/>
                      </a:cubicBezTo>
                      <a:lnTo>
                        <a:pt x="1638" y="1066"/>
                      </a:lnTo>
                      <a:cubicBezTo>
                        <a:pt x="1633" y="1062"/>
                        <a:pt x="1629" y="1057"/>
                        <a:pt x="1628" y="1051"/>
                      </a:cubicBezTo>
                      <a:lnTo>
                        <a:pt x="1626" y="1041"/>
                      </a:lnTo>
                      <a:lnTo>
                        <a:pt x="1627" y="1045"/>
                      </a:lnTo>
                      <a:lnTo>
                        <a:pt x="1623" y="1034"/>
                      </a:lnTo>
                      <a:lnTo>
                        <a:pt x="1624" y="1037"/>
                      </a:lnTo>
                      <a:lnTo>
                        <a:pt x="1619" y="1028"/>
                      </a:lnTo>
                      <a:lnTo>
                        <a:pt x="1633" y="1039"/>
                      </a:lnTo>
                      <a:lnTo>
                        <a:pt x="1624" y="1036"/>
                      </a:lnTo>
                      <a:cubicBezTo>
                        <a:pt x="1619" y="1035"/>
                        <a:pt x="1614" y="1031"/>
                        <a:pt x="1611" y="1027"/>
                      </a:cubicBezTo>
                      <a:lnTo>
                        <a:pt x="1605" y="1018"/>
                      </a:lnTo>
                      <a:lnTo>
                        <a:pt x="1617" y="1027"/>
                      </a:lnTo>
                      <a:lnTo>
                        <a:pt x="1609" y="1024"/>
                      </a:lnTo>
                      <a:cubicBezTo>
                        <a:pt x="1605" y="1022"/>
                        <a:pt x="1601" y="1019"/>
                        <a:pt x="1598" y="1015"/>
                      </a:cubicBezTo>
                      <a:lnTo>
                        <a:pt x="1593" y="1008"/>
                      </a:lnTo>
                      <a:cubicBezTo>
                        <a:pt x="1586" y="999"/>
                        <a:pt x="1587" y="986"/>
                        <a:pt x="1595" y="977"/>
                      </a:cubicBezTo>
                      <a:lnTo>
                        <a:pt x="1597" y="975"/>
                      </a:lnTo>
                      <a:lnTo>
                        <a:pt x="1607" y="1015"/>
                      </a:lnTo>
                      <a:lnTo>
                        <a:pt x="1598" y="1012"/>
                      </a:lnTo>
                      <a:cubicBezTo>
                        <a:pt x="1590" y="1010"/>
                        <a:pt x="1584" y="1003"/>
                        <a:pt x="1582" y="995"/>
                      </a:cubicBezTo>
                      <a:lnTo>
                        <a:pt x="1580" y="986"/>
                      </a:lnTo>
                      <a:lnTo>
                        <a:pt x="1596" y="1003"/>
                      </a:lnTo>
                      <a:lnTo>
                        <a:pt x="1587" y="1000"/>
                      </a:lnTo>
                      <a:cubicBezTo>
                        <a:pt x="1585" y="999"/>
                        <a:pt x="1583" y="998"/>
                        <a:pt x="1581" y="997"/>
                      </a:cubicBezTo>
                      <a:lnTo>
                        <a:pt x="1564" y="985"/>
                      </a:lnTo>
                      <a:lnTo>
                        <a:pt x="1555" y="979"/>
                      </a:lnTo>
                      <a:cubicBezTo>
                        <a:pt x="1552" y="977"/>
                        <a:pt x="1549" y="974"/>
                        <a:pt x="1547" y="970"/>
                      </a:cubicBezTo>
                      <a:lnTo>
                        <a:pt x="1542" y="960"/>
                      </a:lnTo>
                      <a:lnTo>
                        <a:pt x="1536" y="950"/>
                      </a:lnTo>
                      <a:lnTo>
                        <a:pt x="1544" y="958"/>
                      </a:lnTo>
                      <a:lnTo>
                        <a:pt x="1535" y="952"/>
                      </a:lnTo>
                      <a:cubicBezTo>
                        <a:pt x="1531" y="949"/>
                        <a:pt x="1527" y="945"/>
                        <a:pt x="1526" y="940"/>
                      </a:cubicBezTo>
                      <a:lnTo>
                        <a:pt x="1523" y="931"/>
                      </a:lnTo>
                      <a:cubicBezTo>
                        <a:pt x="1522" y="930"/>
                        <a:pt x="1522" y="928"/>
                        <a:pt x="1522" y="927"/>
                      </a:cubicBezTo>
                      <a:lnTo>
                        <a:pt x="1520" y="912"/>
                      </a:lnTo>
                      <a:lnTo>
                        <a:pt x="1519" y="898"/>
                      </a:lnTo>
                      <a:cubicBezTo>
                        <a:pt x="1518" y="897"/>
                        <a:pt x="1518" y="896"/>
                        <a:pt x="1519" y="894"/>
                      </a:cubicBezTo>
                      <a:lnTo>
                        <a:pt x="1520" y="883"/>
                      </a:lnTo>
                      <a:lnTo>
                        <a:pt x="1522" y="867"/>
                      </a:lnTo>
                      <a:cubicBezTo>
                        <a:pt x="1522" y="866"/>
                        <a:pt x="1522" y="864"/>
                        <a:pt x="1523" y="863"/>
                      </a:cubicBezTo>
                      <a:lnTo>
                        <a:pt x="1526" y="854"/>
                      </a:lnTo>
                      <a:cubicBezTo>
                        <a:pt x="1526" y="852"/>
                        <a:pt x="1527" y="850"/>
                        <a:pt x="1528" y="848"/>
                      </a:cubicBezTo>
                      <a:lnTo>
                        <a:pt x="1540" y="830"/>
                      </a:lnTo>
                      <a:cubicBezTo>
                        <a:pt x="1542" y="828"/>
                        <a:pt x="1544" y="826"/>
                        <a:pt x="1546" y="824"/>
                      </a:cubicBezTo>
                      <a:lnTo>
                        <a:pt x="1554" y="818"/>
                      </a:lnTo>
                      <a:lnTo>
                        <a:pt x="1548" y="825"/>
                      </a:lnTo>
                      <a:lnTo>
                        <a:pt x="1555" y="814"/>
                      </a:lnTo>
                      <a:lnTo>
                        <a:pt x="1592" y="843"/>
                      </a:lnTo>
                      <a:lnTo>
                        <a:pt x="1591" y="844"/>
                      </a:lnTo>
                      <a:lnTo>
                        <a:pt x="1597" y="820"/>
                      </a:lnTo>
                      <a:lnTo>
                        <a:pt x="1598" y="823"/>
                      </a:lnTo>
                      <a:lnTo>
                        <a:pt x="1563" y="810"/>
                      </a:lnTo>
                      <a:lnTo>
                        <a:pt x="1571" y="805"/>
                      </a:lnTo>
                      <a:lnTo>
                        <a:pt x="1562" y="814"/>
                      </a:lnTo>
                      <a:lnTo>
                        <a:pt x="1567" y="805"/>
                      </a:lnTo>
                      <a:cubicBezTo>
                        <a:pt x="1569" y="801"/>
                        <a:pt x="1572" y="799"/>
                        <a:pt x="1575" y="796"/>
                      </a:cubicBezTo>
                      <a:lnTo>
                        <a:pt x="1584" y="790"/>
                      </a:lnTo>
                      <a:lnTo>
                        <a:pt x="1577" y="798"/>
                      </a:lnTo>
                      <a:lnTo>
                        <a:pt x="1584" y="787"/>
                      </a:lnTo>
                      <a:lnTo>
                        <a:pt x="1587" y="782"/>
                      </a:lnTo>
                      <a:cubicBezTo>
                        <a:pt x="1588" y="780"/>
                        <a:pt x="1589" y="779"/>
                        <a:pt x="1590" y="777"/>
                      </a:cubicBezTo>
                      <a:lnTo>
                        <a:pt x="1593" y="774"/>
                      </a:lnTo>
                      <a:cubicBezTo>
                        <a:pt x="1594" y="774"/>
                        <a:pt x="1595" y="773"/>
                        <a:pt x="1597" y="772"/>
                      </a:cubicBezTo>
                      <a:lnTo>
                        <a:pt x="1604" y="767"/>
                      </a:lnTo>
                      <a:lnTo>
                        <a:pt x="1597" y="773"/>
                      </a:lnTo>
                      <a:lnTo>
                        <a:pt x="1603" y="764"/>
                      </a:lnTo>
                      <a:cubicBezTo>
                        <a:pt x="1604" y="763"/>
                        <a:pt x="1605" y="762"/>
                        <a:pt x="1606" y="761"/>
                      </a:cubicBezTo>
                      <a:lnTo>
                        <a:pt x="1623" y="743"/>
                      </a:lnTo>
                      <a:lnTo>
                        <a:pt x="1620" y="746"/>
                      </a:lnTo>
                      <a:lnTo>
                        <a:pt x="1624" y="740"/>
                      </a:lnTo>
                      <a:lnTo>
                        <a:pt x="1626" y="737"/>
                      </a:lnTo>
                      <a:cubicBezTo>
                        <a:pt x="1628" y="735"/>
                        <a:pt x="1630" y="733"/>
                        <a:pt x="1632" y="731"/>
                      </a:cubicBezTo>
                      <a:lnTo>
                        <a:pt x="1640" y="725"/>
                      </a:lnTo>
                      <a:lnTo>
                        <a:pt x="1634" y="732"/>
                      </a:lnTo>
                      <a:lnTo>
                        <a:pt x="1640" y="722"/>
                      </a:lnTo>
                      <a:cubicBezTo>
                        <a:pt x="1645" y="713"/>
                        <a:pt x="1656" y="708"/>
                        <a:pt x="1667" y="711"/>
                      </a:cubicBezTo>
                      <a:cubicBezTo>
                        <a:pt x="1677" y="714"/>
                        <a:pt x="1684" y="724"/>
                        <a:pt x="1684" y="734"/>
                      </a:cubicBezTo>
                      <a:lnTo>
                        <a:pt x="1684" y="735"/>
                      </a:lnTo>
                      <a:lnTo>
                        <a:pt x="1684" y="736"/>
                      </a:lnTo>
                      <a:lnTo>
                        <a:pt x="1645" y="718"/>
                      </a:lnTo>
                      <a:lnTo>
                        <a:pt x="1653" y="711"/>
                      </a:lnTo>
                      <a:lnTo>
                        <a:pt x="1648" y="716"/>
                      </a:lnTo>
                      <a:lnTo>
                        <a:pt x="1654" y="707"/>
                      </a:lnTo>
                      <a:cubicBezTo>
                        <a:pt x="1655" y="706"/>
                        <a:pt x="1656" y="705"/>
                        <a:pt x="1657" y="704"/>
                      </a:cubicBezTo>
                      <a:lnTo>
                        <a:pt x="1667" y="693"/>
                      </a:lnTo>
                      <a:lnTo>
                        <a:pt x="1674" y="685"/>
                      </a:lnTo>
                      <a:lnTo>
                        <a:pt x="1669" y="694"/>
                      </a:lnTo>
                      <a:lnTo>
                        <a:pt x="1673" y="683"/>
                      </a:lnTo>
                      <a:lnTo>
                        <a:pt x="1672" y="687"/>
                      </a:lnTo>
                      <a:lnTo>
                        <a:pt x="1673" y="682"/>
                      </a:lnTo>
                      <a:cubicBezTo>
                        <a:pt x="1673" y="680"/>
                        <a:pt x="1674" y="678"/>
                        <a:pt x="1675" y="676"/>
                      </a:cubicBezTo>
                      <a:lnTo>
                        <a:pt x="1677" y="672"/>
                      </a:lnTo>
                      <a:cubicBezTo>
                        <a:pt x="1678" y="671"/>
                        <a:pt x="1678" y="670"/>
                        <a:pt x="1679" y="669"/>
                      </a:cubicBezTo>
                      <a:lnTo>
                        <a:pt x="1684" y="662"/>
                      </a:lnTo>
                      <a:lnTo>
                        <a:pt x="1680" y="672"/>
                      </a:lnTo>
                      <a:lnTo>
                        <a:pt x="1682" y="660"/>
                      </a:lnTo>
                      <a:lnTo>
                        <a:pt x="1682" y="665"/>
                      </a:lnTo>
                      <a:lnTo>
                        <a:pt x="1680" y="629"/>
                      </a:lnTo>
                      <a:lnTo>
                        <a:pt x="1684" y="642"/>
                      </a:lnTo>
                      <a:lnTo>
                        <a:pt x="1678" y="634"/>
                      </a:lnTo>
                      <a:lnTo>
                        <a:pt x="1684" y="639"/>
                      </a:lnTo>
                      <a:lnTo>
                        <a:pt x="1675" y="633"/>
                      </a:lnTo>
                      <a:lnTo>
                        <a:pt x="1680" y="636"/>
                      </a:lnTo>
                      <a:lnTo>
                        <a:pt x="1663" y="630"/>
                      </a:lnTo>
                      <a:lnTo>
                        <a:pt x="1655" y="627"/>
                      </a:lnTo>
                      <a:lnTo>
                        <a:pt x="1660" y="628"/>
                      </a:lnTo>
                      <a:lnTo>
                        <a:pt x="1654" y="627"/>
                      </a:lnTo>
                      <a:lnTo>
                        <a:pt x="1643" y="625"/>
                      </a:lnTo>
                      <a:lnTo>
                        <a:pt x="1633" y="623"/>
                      </a:lnTo>
                      <a:lnTo>
                        <a:pt x="1628" y="622"/>
                      </a:lnTo>
                      <a:cubicBezTo>
                        <a:pt x="1627" y="622"/>
                        <a:pt x="1626" y="622"/>
                        <a:pt x="1625" y="621"/>
                      </a:cubicBezTo>
                      <a:lnTo>
                        <a:pt x="1615" y="618"/>
                      </a:lnTo>
                      <a:cubicBezTo>
                        <a:pt x="1612" y="618"/>
                        <a:pt x="1609" y="616"/>
                        <a:pt x="1607" y="615"/>
                      </a:cubicBezTo>
                      <a:lnTo>
                        <a:pt x="1603" y="612"/>
                      </a:lnTo>
                      <a:lnTo>
                        <a:pt x="1601" y="610"/>
                      </a:lnTo>
                      <a:lnTo>
                        <a:pt x="1605" y="612"/>
                      </a:lnTo>
                      <a:lnTo>
                        <a:pt x="1596" y="608"/>
                      </a:lnTo>
                      <a:lnTo>
                        <a:pt x="1580" y="603"/>
                      </a:lnTo>
                      <a:lnTo>
                        <a:pt x="1572" y="600"/>
                      </a:lnTo>
                      <a:lnTo>
                        <a:pt x="1580" y="601"/>
                      </a:lnTo>
                      <a:lnTo>
                        <a:pt x="1491" y="598"/>
                      </a:lnTo>
                      <a:cubicBezTo>
                        <a:pt x="1488" y="598"/>
                        <a:pt x="1486" y="598"/>
                        <a:pt x="1483" y="597"/>
                      </a:cubicBezTo>
                      <a:lnTo>
                        <a:pt x="1466" y="591"/>
                      </a:lnTo>
                      <a:lnTo>
                        <a:pt x="1458" y="588"/>
                      </a:lnTo>
                      <a:cubicBezTo>
                        <a:pt x="1455" y="587"/>
                        <a:pt x="1453" y="586"/>
                        <a:pt x="1451" y="585"/>
                      </a:cubicBezTo>
                      <a:lnTo>
                        <a:pt x="1443" y="579"/>
                      </a:lnTo>
                      <a:cubicBezTo>
                        <a:pt x="1442" y="578"/>
                        <a:pt x="1441" y="577"/>
                        <a:pt x="1440" y="576"/>
                      </a:cubicBezTo>
                      <a:lnTo>
                        <a:pt x="1431" y="567"/>
                      </a:lnTo>
                      <a:cubicBezTo>
                        <a:pt x="1428" y="564"/>
                        <a:pt x="1426" y="560"/>
                        <a:pt x="1425" y="555"/>
                      </a:cubicBezTo>
                      <a:lnTo>
                        <a:pt x="1422" y="540"/>
                      </a:lnTo>
                      <a:lnTo>
                        <a:pt x="1420" y="532"/>
                      </a:lnTo>
                      <a:lnTo>
                        <a:pt x="1417" y="520"/>
                      </a:lnTo>
                      <a:lnTo>
                        <a:pt x="1415" y="508"/>
                      </a:lnTo>
                      <a:lnTo>
                        <a:pt x="1416" y="511"/>
                      </a:lnTo>
                      <a:lnTo>
                        <a:pt x="1415" y="508"/>
                      </a:lnTo>
                      <a:lnTo>
                        <a:pt x="1414" y="505"/>
                      </a:lnTo>
                      <a:lnTo>
                        <a:pt x="1411" y="497"/>
                      </a:lnTo>
                      <a:cubicBezTo>
                        <a:pt x="1411" y="495"/>
                        <a:pt x="1410" y="492"/>
                        <a:pt x="1410" y="490"/>
                      </a:cubicBezTo>
                      <a:lnTo>
                        <a:pt x="1413" y="370"/>
                      </a:lnTo>
                      <a:cubicBezTo>
                        <a:pt x="1414" y="367"/>
                        <a:pt x="1414" y="364"/>
                        <a:pt x="1415" y="362"/>
                      </a:cubicBezTo>
                      <a:lnTo>
                        <a:pt x="1419" y="352"/>
                      </a:lnTo>
                      <a:lnTo>
                        <a:pt x="1423" y="341"/>
                      </a:lnTo>
                      <a:lnTo>
                        <a:pt x="1425" y="332"/>
                      </a:lnTo>
                      <a:lnTo>
                        <a:pt x="1429" y="322"/>
                      </a:lnTo>
                      <a:lnTo>
                        <a:pt x="1428" y="327"/>
                      </a:lnTo>
                      <a:lnTo>
                        <a:pt x="1430" y="309"/>
                      </a:lnTo>
                      <a:lnTo>
                        <a:pt x="1431" y="299"/>
                      </a:lnTo>
                      <a:lnTo>
                        <a:pt x="1430" y="291"/>
                      </a:lnTo>
                      <a:lnTo>
                        <a:pt x="1431" y="296"/>
                      </a:lnTo>
                      <a:lnTo>
                        <a:pt x="1428" y="280"/>
                      </a:lnTo>
                      <a:lnTo>
                        <a:pt x="1425" y="269"/>
                      </a:lnTo>
                      <a:lnTo>
                        <a:pt x="1427" y="275"/>
                      </a:lnTo>
                      <a:lnTo>
                        <a:pt x="1422" y="266"/>
                      </a:lnTo>
                      <a:lnTo>
                        <a:pt x="1417" y="253"/>
                      </a:lnTo>
                      <a:lnTo>
                        <a:pt x="1419" y="257"/>
                      </a:lnTo>
                      <a:lnTo>
                        <a:pt x="1412" y="247"/>
                      </a:lnTo>
                      <a:lnTo>
                        <a:pt x="1417" y="253"/>
                      </a:lnTo>
                      <a:lnTo>
                        <a:pt x="1409" y="247"/>
                      </a:lnTo>
                      <a:lnTo>
                        <a:pt x="1427" y="251"/>
                      </a:lnTo>
                      <a:lnTo>
                        <a:pt x="1414" y="253"/>
                      </a:lnTo>
                      <a:lnTo>
                        <a:pt x="1404" y="254"/>
                      </a:lnTo>
                      <a:lnTo>
                        <a:pt x="1398" y="255"/>
                      </a:lnTo>
                      <a:lnTo>
                        <a:pt x="1388" y="257"/>
                      </a:lnTo>
                      <a:lnTo>
                        <a:pt x="1376" y="261"/>
                      </a:lnTo>
                      <a:lnTo>
                        <a:pt x="1362" y="265"/>
                      </a:lnTo>
                      <a:lnTo>
                        <a:pt x="1353" y="268"/>
                      </a:lnTo>
                      <a:lnTo>
                        <a:pt x="1340" y="271"/>
                      </a:lnTo>
                      <a:lnTo>
                        <a:pt x="1337" y="272"/>
                      </a:lnTo>
                      <a:lnTo>
                        <a:pt x="1331" y="224"/>
                      </a:lnTo>
                      <a:lnTo>
                        <a:pt x="1333" y="224"/>
                      </a:lnTo>
                      <a:lnTo>
                        <a:pt x="1335" y="224"/>
                      </a:lnTo>
                      <a:cubicBezTo>
                        <a:pt x="1347" y="224"/>
                        <a:pt x="1356" y="232"/>
                        <a:pt x="1359" y="243"/>
                      </a:cubicBezTo>
                      <a:cubicBezTo>
                        <a:pt x="1361" y="254"/>
                        <a:pt x="1356" y="265"/>
                        <a:pt x="1346" y="270"/>
                      </a:cubicBezTo>
                      <a:lnTo>
                        <a:pt x="1344" y="271"/>
                      </a:lnTo>
                      <a:cubicBezTo>
                        <a:pt x="1343" y="272"/>
                        <a:pt x="1341" y="272"/>
                        <a:pt x="1339" y="273"/>
                      </a:cubicBezTo>
                      <a:lnTo>
                        <a:pt x="1331" y="275"/>
                      </a:lnTo>
                      <a:lnTo>
                        <a:pt x="1321" y="278"/>
                      </a:lnTo>
                      <a:lnTo>
                        <a:pt x="1305" y="283"/>
                      </a:lnTo>
                      <a:lnTo>
                        <a:pt x="1281" y="290"/>
                      </a:lnTo>
                      <a:lnTo>
                        <a:pt x="1265" y="295"/>
                      </a:lnTo>
                      <a:cubicBezTo>
                        <a:pt x="1263" y="296"/>
                        <a:pt x="1261" y="296"/>
                        <a:pt x="1259" y="296"/>
                      </a:cubicBezTo>
                      <a:lnTo>
                        <a:pt x="1219" y="299"/>
                      </a:lnTo>
                      <a:cubicBezTo>
                        <a:pt x="1216" y="300"/>
                        <a:pt x="1213" y="299"/>
                        <a:pt x="1210" y="298"/>
                      </a:cubicBezTo>
                      <a:lnTo>
                        <a:pt x="1201" y="295"/>
                      </a:lnTo>
                      <a:cubicBezTo>
                        <a:pt x="1196" y="294"/>
                        <a:pt x="1192" y="291"/>
                        <a:pt x="1190" y="287"/>
                      </a:cubicBezTo>
                      <a:lnTo>
                        <a:pt x="1176" y="269"/>
                      </a:lnTo>
                      <a:cubicBezTo>
                        <a:pt x="1174" y="267"/>
                        <a:pt x="1173" y="265"/>
                        <a:pt x="1172" y="262"/>
                      </a:cubicBezTo>
                      <a:lnTo>
                        <a:pt x="1169" y="253"/>
                      </a:lnTo>
                      <a:lnTo>
                        <a:pt x="1168" y="250"/>
                      </a:lnTo>
                      <a:lnTo>
                        <a:pt x="1214" y="237"/>
                      </a:lnTo>
                      <a:lnTo>
                        <a:pt x="1215" y="241"/>
                      </a:lnTo>
                      <a:cubicBezTo>
                        <a:pt x="1215" y="243"/>
                        <a:pt x="1215" y="245"/>
                        <a:pt x="1215" y="246"/>
                      </a:cubicBezTo>
                      <a:lnTo>
                        <a:pt x="1215" y="249"/>
                      </a:lnTo>
                      <a:cubicBezTo>
                        <a:pt x="1215" y="261"/>
                        <a:pt x="1208" y="270"/>
                        <a:pt x="1197" y="273"/>
                      </a:cubicBezTo>
                      <a:cubicBezTo>
                        <a:pt x="1186" y="275"/>
                        <a:pt x="1175" y="270"/>
                        <a:pt x="1170" y="260"/>
                      </a:cubicBezTo>
                      <a:lnTo>
                        <a:pt x="1168" y="256"/>
                      </a:lnTo>
                      <a:lnTo>
                        <a:pt x="1164" y="246"/>
                      </a:lnTo>
                      <a:cubicBezTo>
                        <a:pt x="1163" y="245"/>
                        <a:pt x="1163" y="244"/>
                        <a:pt x="1162" y="243"/>
                      </a:cubicBezTo>
                      <a:lnTo>
                        <a:pt x="1157" y="225"/>
                      </a:lnTo>
                      <a:lnTo>
                        <a:pt x="1160" y="232"/>
                      </a:lnTo>
                      <a:lnTo>
                        <a:pt x="1154" y="223"/>
                      </a:lnTo>
                      <a:lnTo>
                        <a:pt x="1149" y="212"/>
                      </a:lnTo>
                      <a:cubicBezTo>
                        <a:pt x="1144" y="203"/>
                        <a:pt x="1146" y="192"/>
                        <a:pt x="1153" y="184"/>
                      </a:cubicBezTo>
                      <a:lnTo>
                        <a:pt x="1154" y="183"/>
                      </a:lnTo>
                      <a:lnTo>
                        <a:pt x="1147" y="200"/>
                      </a:lnTo>
                      <a:lnTo>
                        <a:pt x="1147" y="199"/>
                      </a:lnTo>
                      <a:lnTo>
                        <a:pt x="1150" y="211"/>
                      </a:lnTo>
                      <a:lnTo>
                        <a:pt x="1144" y="200"/>
                      </a:lnTo>
                      <a:lnTo>
                        <a:pt x="1137" y="190"/>
                      </a:lnTo>
                      <a:cubicBezTo>
                        <a:pt x="1136" y="187"/>
                        <a:pt x="1135" y="184"/>
                        <a:pt x="1134" y="181"/>
                      </a:cubicBezTo>
                      <a:lnTo>
                        <a:pt x="1132" y="171"/>
                      </a:lnTo>
                      <a:lnTo>
                        <a:pt x="1133" y="175"/>
                      </a:lnTo>
                      <a:lnTo>
                        <a:pt x="1129" y="164"/>
                      </a:lnTo>
                      <a:lnTo>
                        <a:pt x="1134" y="171"/>
                      </a:lnTo>
                      <a:lnTo>
                        <a:pt x="1126" y="162"/>
                      </a:lnTo>
                      <a:cubicBezTo>
                        <a:pt x="1123" y="160"/>
                        <a:pt x="1122" y="157"/>
                        <a:pt x="1121" y="154"/>
                      </a:cubicBezTo>
                      <a:lnTo>
                        <a:pt x="1112" y="127"/>
                      </a:lnTo>
                      <a:lnTo>
                        <a:pt x="1109" y="118"/>
                      </a:lnTo>
                      <a:lnTo>
                        <a:pt x="1105" y="104"/>
                      </a:lnTo>
                      <a:lnTo>
                        <a:pt x="1100" y="87"/>
                      </a:lnTo>
                      <a:lnTo>
                        <a:pt x="1098" y="81"/>
                      </a:lnTo>
                      <a:lnTo>
                        <a:pt x="1100" y="86"/>
                      </a:lnTo>
                      <a:lnTo>
                        <a:pt x="1088" y="68"/>
                      </a:lnTo>
                      <a:lnTo>
                        <a:pt x="1082" y="57"/>
                      </a:lnTo>
                      <a:lnTo>
                        <a:pt x="1096" y="68"/>
                      </a:lnTo>
                      <a:lnTo>
                        <a:pt x="1078" y="62"/>
                      </a:lnTo>
                      <a:lnTo>
                        <a:pt x="1085" y="63"/>
                      </a:lnTo>
                      <a:lnTo>
                        <a:pt x="1079" y="63"/>
                      </a:lnTo>
                      <a:lnTo>
                        <a:pt x="1071" y="64"/>
                      </a:lnTo>
                      <a:lnTo>
                        <a:pt x="1074" y="64"/>
                      </a:lnTo>
                      <a:lnTo>
                        <a:pt x="1054" y="69"/>
                      </a:lnTo>
                      <a:lnTo>
                        <a:pt x="1062" y="65"/>
                      </a:lnTo>
                      <a:lnTo>
                        <a:pt x="1045" y="77"/>
                      </a:lnTo>
                      <a:lnTo>
                        <a:pt x="1038" y="83"/>
                      </a:lnTo>
                      <a:lnTo>
                        <a:pt x="1043" y="77"/>
                      </a:lnTo>
                      <a:lnTo>
                        <a:pt x="1037" y="86"/>
                      </a:lnTo>
                      <a:cubicBezTo>
                        <a:pt x="1033" y="93"/>
                        <a:pt x="1025" y="97"/>
                        <a:pt x="1016" y="96"/>
                      </a:cubicBezTo>
                      <a:cubicBezTo>
                        <a:pt x="1007" y="96"/>
                        <a:pt x="1000" y="91"/>
                        <a:pt x="996" y="83"/>
                      </a:cubicBezTo>
                      <a:lnTo>
                        <a:pt x="995" y="81"/>
                      </a:lnTo>
                      <a:lnTo>
                        <a:pt x="1032" y="89"/>
                      </a:lnTo>
                      <a:lnTo>
                        <a:pt x="1024" y="96"/>
                      </a:lnTo>
                      <a:lnTo>
                        <a:pt x="1027" y="92"/>
                      </a:lnTo>
                      <a:lnTo>
                        <a:pt x="1020" y="101"/>
                      </a:lnTo>
                      <a:lnTo>
                        <a:pt x="1001" y="62"/>
                      </a:lnTo>
                      <a:lnTo>
                        <a:pt x="1003" y="62"/>
                      </a:lnTo>
                      <a:cubicBezTo>
                        <a:pt x="1014" y="62"/>
                        <a:pt x="1023" y="69"/>
                        <a:pt x="1026" y="80"/>
                      </a:cubicBezTo>
                      <a:cubicBezTo>
                        <a:pt x="1030" y="90"/>
                        <a:pt x="1026" y="101"/>
                        <a:pt x="1017" y="106"/>
                      </a:cubicBezTo>
                      <a:lnTo>
                        <a:pt x="1008" y="112"/>
                      </a:lnTo>
                      <a:lnTo>
                        <a:pt x="1018" y="99"/>
                      </a:lnTo>
                      <a:lnTo>
                        <a:pt x="1016" y="106"/>
                      </a:lnTo>
                      <a:cubicBezTo>
                        <a:pt x="1015" y="107"/>
                        <a:pt x="1015" y="109"/>
                        <a:pt x="1014" y="110"/>
                      </a:cubicBezTo>
                      <a:lnTo>
                        <a:pt x="1013" y="112"/>
                      </a:lnTo>
                      <a:cubicBezTo>
                        <a:pt x="1012" y="115"/>
                        <a:pt x="1010" y="117"/>
                        <a:pt x="1008" y="118"/>
                      </a:cubicBezTo>
                      <a:lnTo>
                        <a:pt x="1006" y="120"/>
                      </a:lnTo>
                      <a:lnTo>
                        <a:pt x="1002" y="126"/>
                      </a:lnTo>
                      <a:lnTo>
                        <a:pt x="997" y="133"/>
                      </a:lnTo>
                      <a:cubicBezTo>
                        <a:pt x="994" y="137"/>
                        <a:pt x="990" y="141"/>
                        <a:pt x="985" y="142"/>
                      </a:cubicBezTo>
                      <a:lnTo>
                        <a:pt x="976" y="145"/>
                      </a:lnTo>
                      <a:lnTo>
                        <a:pt x="992" y="128"/>
                      </a:lnTo>
                      <a:lnTo>
                        <a:pt x="990" y="136"/>
                      </a:lnTo>
                      <a:lnTo>
                        <a:pt x="990" y="130"/>
                      </a:lnTo>
                      <a:lnTo>
                        <a:pt x="990" y="131"/>
                      </a:lnTo>
                      <a:cubicBezTo>
                        <a:pt x="990" y="145"/>
                        <a:pt x="980" y="155"/>
                        <a:pt x="966" y="155"/>
                      </a:cubicBezTo>
                      <a:lnTo>
                        <a:pt x="964" y="155"/>
                      </a:lnTo>
                      <a:lnTo>
                        <a:pt x="974" y="154"/>
                      </a:lnTo>
                      <a:lnTo>
                        <a:pt x="967" y="157"/>
                      </a:lnTo>
                      <a:lnTo>
                        <a:pt x="974" y="151"/>
                      </a:lnTo>
                      <a:lnTo>
                        <a:pt x="965" y="160"/>
                      </a:lnTo>
                      <a:lnTo>
                        <a:pt x="951" y="173"/>
                      </a:lnTo>
                      <a:cubicBezTo>
                        <a:pt x="949" y="175"/>
                        <a:pt x="946" y="176"/>
                        <a:pt x="943" y="177"/>
                      </a:cubicBezTo>
                      <a:lnTo>
                        <a:pt x="931" y="181"/>
                      </a:lnTo>
                      <a:lnTo>
                        <a:pt x="937" y="178"/>
                      </a:lnTo>
                      <a:lnTo>
                        <a:pt x="928" y="184"/>
                      </a:lnTo>
                      <a:cubicBezTo>
                        <a:pt x="926" y="186"/>
                        <a:pt x="924" y="187"/>
                        <a:pt x="922" y="187"/>
                      </a:cubicBezTo>
                      <a:lnTo>
                        <a:pt x="913" y="190"/>
                      </a:lnTo>
                      <a:lnTo>
                        <a:pt x="898" y="195"/>
                      </a:lnTo>
                      <a:lnTo>
                        <a:pt x="889" y="197"/>
                      </a:lnTo>
                      <a:cubicBezTo>
                        <a:pt x="886" y="198"/>
                        <a:pt x="883" y="198"/>
                        <a:pt x="880" y="197"/>
                      </a:cubicBezTo>
                      <a:lnTo>
                        <a:pt x="866" y="195"/>
                      </a:lnTo>
                      <a:lnTo>
                        <a:pt x="848" y="191"/>
                      </a:lnTo>
                      <a:cubicBezTo>
                        <a:pt x="846" y="190"/>
                        <a:pt x="843" y="189"/>
                        <a:pt x="841" y="187"/>
                      </a:cubicBezTo>
                      <a:lnTo>
                        <a:pt x="832" y="181"/>
                      </a:lnTo>
                      <a:lnTo>
                        <a:pt x="837" y="184"/>
                      </a:lnTo>
                      <a:lnTo>
                        <a:pt x="827" y="180"/>
                      </a:lnTo>
                      <a:lnTo>
                        <a:pt x="822" y="179"/>
                      </a:lnTo>
                      <a:cubicBezTo>
                        <a:pt x="816" y="177"/>
                        <a:pt x="811" y="173"/>
                        <a:pt x="808" y="168"/>
                      </a:cubicBezTo>
                      <a:lnTo>
                        <a:pt x="802" y="158"/>
                      </a:lnTo>
                      <a:cubicBezTo>
                        <a:pt x="796" y="147"/>
                        <a:pt x="798" y="134"/>
                        <a:pt x="808" y="127"/>
                      </a:cubicBezTo>
                      <a:cubicBezTo>
                        <a:pt x="817" y="119"/>
                        <a:pt x="831" y="120"/>
                        <a:pt x="839" y="128"/>
                      </a:cubicBezTo>
                      <a:lnTo>
                        <a:pt x="840" y="129"/>
                      </a:lnTo>
                      <a:cubicBezTo>
                        <a:pt x="850" y="139"/>
                        <a:pt x="850" y="154"/>
                        <a:pt x="840" y="163"/>
                      </a:cubicBezTo>
                      <a:lnTo>
                        <a:pt x="839" y="164"/>
                      </a:lnTo>
                      <a:cubicBezTo>
                        <a:pt x="831" y="173"/>
                        <a:pt x="816" y="174"/>
                        <a:pt x="807" y="166"/>
                      </a:cubicBezTo>
                      <a:lnTo>
                        <a:pt x="799" y="159"/>
                      </a:lnTo>
                      <a:cubicBezTo>
                        <a:pt x="798" y="158"/>
                        <a:pt x="796" y="156"/>
                        <a:pt x="796" y="155"/>
                      </a:cubicBezTo>
                      <a:lnTo>
                        <a:pt x="789" y="146"/>
                      </a:lnTo>
                      <a:cubicBezTo>
                        <a:pt x="783" y="139"/>
                        <a:pt x="782" y="129"/>
                        <a:pt x="786" y="121"/>
                      </a:cubicBezTo>
                      <a:cubicBezTo>
                        <a:pt x="790" y="113"/>
                        <a:pt x="798" y="107"/>
                        <a:pt x="807" y="107"/>
                      </a:cubicBezTo>
                      <a:lnTo>
                        <a:pt x="809" y="107"/>
                      </a:lnTo>
                      <a:lnTo>
                        <a:pt x="796" y="151"/>
                      </a:lnTo>
                      <a:lnTo>
                        <a:pt x="787" y="145"/>
                      </a:lnTo>
                      <a:cubicBezTo>
                        <a:pt x="783" y="143"/>
                        <a:pt x="780" y="139"/>
                        <a:pt x="778" y="134"/>
                      </a:cubicBezTo>
                      <a:lnTo>
                        <a:pt x="775" y="126"/>
                      </a:lnTo>
                      <a:cubicBezTo>
                        <a:pt x="774" y="123"/>
                        <a:pt x="773" y="120"/>
                        <a:pt x="773" y="117"/>
                      </a:cubicBezTo>
                      <a:lnTo>
                        <a:pt x="773" y="116"/>
                      </a:lnTo>
                      <a:lnTo>
                        <a:pt x="797" y="140"/>
                      </a:lnTo>
                      <a:lnTo>
                        <a:pt x="795" y="140"/>
                      </a:lnTo>
                      <a:cubicBezTo>
                        <a:pt x="790" y="140"/>
                        <a:pt x="784" y="138"/>
                        <a:pt x="780" y="135"/>
                      </a:cubicBezTo>
                      <a:lnTo>
                        <a:pt x="773" y="129"/>
                      </a:lnTo>
                      <a:cubicBezTo>
                        <a:pt x="771" y="127"/>
                        <a:pt x="769" y="125"/>
                        <a:pt x="767" y="122"/>
                      </a:cubicBezTo>
                      <a:lnTo>
                        <a:pt x="762" y="113"/>
                      </a:lnTo>
                      <a:lnTo>
                        <a:pt x="770" y="121"/>
                      </a:lnTo>
                      <a:lnTo>
                        <a:pt x="761" y="115"/>
                      </a:lnTo>
                      <a:lnTo>
                        <a:pt x="750" y="105"/>
                      </a:lnTo>
                      <a:cubicBezTo>
                        <a:pt x="744" y="101"/>
                        <a:pt x="741" y="94"/>
                        <a:pt x="741" y="87"/>
                      </a:cubicBezTo>
                      <a:lnTo>
                        <a:pt x="741" y="86"/>
                      </a:lnTo>
                      <a:lnTo>
                        <a:pt x="751" y="106"/>
                      </a:lnTo>
                      <a:lnTo>
                        <a:pt x="743" y="100"/>
                      </a:lnTo>
                      <a:cubicBezTo>
                        <a:pt x="741" y="98"/>
                        <a:pt x="740" y="97"/>
                        <a:pt x="738" y="95"/>
                      </a:cubicBezTo>
                      <a:lnTo>
                        <a:pt x="732" y="87"/>
                      </a:lnTo>
                      <a:lnTo>
                        <a:pt x="737" y="91"/>
                      </a:lnTo>
                      <a:lnTo>
                        <a:pt x="728" y="84"/>
                      </a:lnTo>
                      <a:lnTo>
                        <a:pt x="725" y="83"/>
                      </a:lnTo>
                      <a:lnTo>
                        <a:pt x="712" y="74"/>
                      </a:lnTo>
                      <a:lnTo>
                        <a:pt x="696" y="61"/>
                      </a:lnTo>
                      <a:lnTo>
                        <a:pt x="702" y="65"/>
                      </a:lnTo>
                      <a:lnTo>
                        <a:pt x="688" y="59"/>
                      </a:lnTo>
                      <a:cubicBezTo>
                        <a:pt x="687" y="58"/>
                        <a:pt x="686" y="57"/>
                        <a:pt x="685" y="57"/>
                      </a:cubicBezTo>
                      <a:lnTo>
                        <a:pt x="674" y="50"/>
                      </a:lnTo>
                      <a:lnTo>
                        <a:pt x="665" y="43"/>
                      </a:lnTo>
                      <a:lnTo>
                        <a:pt x="680" y="48"/>
                      </a:lnTo>
                      <a:lnTo>
                        <a:pt x="672" y="48"/>
                      </a:lnTo>
                      <a:lnTo>
                        <a:pt x="655" y="48"/>
                      </a:lnTo>
                      <a:lnTo>
                        <a:pt x="638" y="50"/>
                      </a:lnTo>
                      <a:lnTo>
                        <a:pt x="642" y="50"/>
                      </a:lnTo>
                      <a:lnTo>
                        <a:pt x="627" y="54"/>
                      </a:lnTo>
                      <a:lnTo>
                        <a:pt x="634" y="50"/>
                      </a:lnTo>
                      <a:lnTo>
                        <a:pt x="625" y="56"/>
                      </a:lnTo>
                      <a:lnTo>
                        <a:pt x="632" y="49"/>
                      </a:lnTo>
                      <a:lnTo>
                        <a:pt x="621" y="67"/>
                      </a:lnTo>
                      <a:lnTo>
                        <a:pt x="614" y="77"/>
                      </a:lnTo>
                      <a:lnTo>
                        <a:pt x="617" y="71"/>
                      </a:lnTo>
                      <a:lnTo>
                        <a:pt x="614" y="80"/>
                      </a:lnTo>
                      <a:cubicBezTo>
                        <a:pt x="614" y="81"/>
                        <a:pt x="613" y="82"/>
                        <a:pt x="613" y="83"/>
                      </a:cubicBezTo>
                      <a:lnTo>
                        <a:pt x="612" y="85"/>
                      </a:lnTo>
                      <a:cubicBezTo>
                        <a:pt x="606" y="96"/>
                        <a:pt x="593" y="101"/>
                        <a:pt x="581" y="97"/>
                      </a:cubicBezTo>
                      <a:cubicBezTo>
                        <a:pt x="570" y="92"/>
                        <a:pt x="564" y="79"/>
                        <a:pt x="568" y="67"/>
                      </a:cubicBezTo>
                      <a:lnTo>
                        <a:pt x="569" y="64"/>
                      </a:lnTo>
                      <a:lnTo>
                        <a:pt x="567" y="71"/>
                      </a:lnTo>
                      <a:lnTo>
                        <a:pt x="567" y="68"/>
                      </a:lnTo>
                      <a:lnTo>
                        <a:pt x="611" y="82"/>
                      </a:lnTo>
                      <a:lnTo>
                        <a:pt x="609" y="85"/>
                      </a:lnTo>
                      <a:lnTo>
                        <a:pt x="611" y="81"/>
                      </a:lnTo>
                      <a:lnTo>
                        <a:pt x="607" y="90"/>
                      </a:lnTo>
                      <a:lnTo>
                        <a:pt x="609" y="87"/>
                      </a:lnTo>
                      <a:lnTo>
                        <a:pt x="604" y="105"/>
                      </a:lnTo>
                      <a:lnTo>
                        <a:pt x="601" y="116"/>
                      </a:lnTo>
                      <a:lnTo>
                        <a:pt x="597" y="127"/>
                      </a:lnTo>
                      <a:lnTo>
                        <a:pt x="592" y="154"/>
                      </a:lnTo>
                      <a:lnTo>
                        <a:pt x="589" y="171"/>
                      </a:lnTo>
                      <a:lnTo>
                        <a:pt x="587" y="182"/>
                      </a:lnTo>
                      <a:lnTo>
                        <a:pt x="584" y="198"/>
                      </a:lnTo>
                      <a:lnTo>
                        <a:pt x="574" y="231"/>
                      </a:lnTo>
                      <a:lnTo>
                        <a:pt x="571" y="241"/>
                      </a:lnTo>
                      <a:lnTo>
                        <a:pt x="562" y="261"/>
                      </a:lnTo>
                      <a:cubicBezTo>
                        <a:pt x="561" y="265"/>
                        <a:pt x="558" y="268"/>
                        <a:pt x="555" y="271"/>
                      </a:cubicBezTo>
                      <a:lnTo>
                        <a:pt x="547" y="277"/>
                      </a:lnTo>
                      <a:cubicBezTo>
                        <a:pt x="545" y="278"/>
                        <a:pt x="543" y="279"/>
                        <a:pt x="540" y="280"/>
                      </a:cubicBezTo>
                      <a:lnTo>
                        <a:pt x="531" y="283"/>
                      </a:lnTo>
                      <a:lnTo>
                        <a:pt x="537" y="280"/>
                      </a:lnTo>
                      <a:lnTo>
                        <a:pt x="528" y="286"/>
                      </a:lnTo>
                      <a:cubicBezTo>
                        <a:pt x="526" y="288"/>
                        <a:pt x="523" y="289"/>
                        <a:pt x="521" y="290"/>
                      </a:cubicBezTo>
                      <a:lnTo>
                        <a:pt x="510" y="293"/>
                      </a:lnTo>
                      <a:lnTo>
                        <a:pt x="502" y="295"/>
                      </a:lnTo>
                      <a:cubicBezTo>
                        <a:pt x="499" y="296"/>
                        <a:pt x="496" y="297"/>
                        <a:pt x="493" y="296"/>
                      </a:cubicBezTo>
                      <a:lnTo>
                        <a:pt x="479" y="295"/>
                      </a:lnTo>
                      <a:lnTo>
                        <a:pt x="463" y="295"/>
                      </a:lnTo>
                      <a:cubicBezTo>
                        <a:pt x="462" y="295"/>
                        <a:pt x="461" y="295"/>
                        <a:pt x="460" y="295"/>
                      </a:cubicBezTo>
                      <a:lnTo>
                        <a:pt x="425" y="290"/>
                      </a:lnTo>
                      <a:cubicBezTo>
                        <a:pt x="424" y="290"/>
                        <a:pt x="422" y="290"/>
                        <a:pt x="420" y="289"/>
                      </a:cubicBezTo>
                      <a:lnTo>
                        <a:pt x="403" y="283"/>
                      </a:lnTo>
                      <a:lnTo>
                        <a:pt x="386" y="277"/>
                      </a:lnTo>
                      <a:lnTo>
                        <a:pt x="361" y="268"/>
                      </a:lnTo>
                      <a:lnTo>
                        <a:pt x="352" y="265"/>
                      </a:lnTo>
                      <a:lnTo>
                        <a:pt x="344" y="262"/>
                      </a:lnTo>
                      <a:lnTo>
                        <a:pt x="352" y="263"/>
                      </a:lnTo>
                      <a:lnTo>
                        <a:pt x="269" y="266"/>
                      </a:lnTo>
                      <a:lnTo>
                        <a:pt x="275" y="266"/>
                      </a:lnTo>
                      <a:lnTo>
                        <a:pt x="264" y="269"/>
                      </a:lnTo>
                      <a:lnTo>
                        <a:pt x="268" y="267"/>
                      </a:lnTo>
                      <a:lnTo>
                        <a:pt x="262" y="270"/>
                      </a:lnTo>
                      <a:lnTo>
                        <a:pt x="274" y="256"/>
                      </a:lnTo>
                      <a:lnTo>
                        <a:pt x="271" y="265"/>
                      </a:lnTo>
                      <a:cubicBezTo>
                        <a:pt x="271" y="266"/>
                        <a:pt x="270" y="268"/>
                        <a:pt x="269" y="269"/>
                      </a:cubicBezTo>
                      <a:lnTo>
                        <a:pt x="264" y="278"/>
                      </a:lnTo>
                      <a:lnTo>
                        <a:pt x="266" y="274"/>
                      </a:lnTo>
                      <a:lnTo>
                        <a:pt x="263" y="283"/>
                      </a:lnTo>
                      <a:lnTo>
                        <a:pt x="264" y="274"/>
                      </a:lnTo>
                      <a:lnTo>
                        <a:pt x="267" y="313"/>
                      </a:lnTo>
                      <a:lnTo>
                        <a:pt x="267" y="308"/>
                      </a:lnTo>
                      <a:lnTo>
                        <a:pt x="272" y="326"/>
                      </a:lnTo>
                      <a:lnTo>
                        <a:pt x="274" y="334"/>
                      </a:lnTo>
                      <a:lnTo>
                        <a:pt x="271" y="327"/>
                      </a:lnTo>
                      <a:lnTo>
                        <a:pt x="277" y="335"/>
                      </a:lnTo>
                      <a:cubicBezTo>
                        <a:pt x="278" y="337"/>
                        <a:pt x="279" y="339"/>
                        <a:pt x="280" y="342"/>
                      </a:cubicBezTo>
                      <a:lnTo>
                        <a:pt x="283" y="351"/>
                      </a:lnTo>
                      <a:lnTo>
                        <a:pt x="281" y="347"/>
                      </a:lnTo>
                      <a:lnTo>
                        <a:pt x="286" y="356"/>
                      </a:lnTo>
                      <a:cubicBezTo>
                        <a:pt x="287" y="357"/>
                        <a:pt x="288" y="358"/>
                        <a:pt x="288" y="360"/>
                      </a:cubicBezTo>
                      <a:lnTo>
                        <a:pt x="291" y="369"/>
                      </a:lnTo>
                      <a:lnTo>
                        <a:pt x="289" y="364"/>
                      </a:lnTo>
                      <a:lnTo>
                        <a:pt x="295" y="374"/>
                      </a:lnTo>
                      <a:lnTo>
                        <a:pt x="298" y="379"/>
                      </a:lnTo>
                      <a:lnTo>
                        <a:pt x="294" y="374"/>
                      </a:lnTo>
                      <a:lnTo>
                        <a:pt x="297" y="377"/>
                      </a:lnTo>
                      <a:cubicBezTo>
                        <a:pt x="302" y="382"/>
                        <a:pt x="304" y="388"/>
                        <a:pt x="304" y="394"/>
                      </a:cubicBezTo>
                      <a:lnTo>
                        <a:pt x="304" y="397"/>
                      </a:lnTo>
                      <a:lnTo>
                        <a:pt x="303" y="389"/>
                      </a:lnTo>
                      <a:lnTo>
                        <a:pt x="305" y="394"/>
                      </a:lnTo>
                      <a:lnTo>
                        <a:pt x="308" y="406"/>
                      </a:lnTo>
                      <a:lnTo>
                        <a:pt x="311" y="414"/>
                      </a:lnTo>
                      <a:cubicBezTo>
                        <a:pt x="312" y="417"/>
                        <a:pt x="313" y="419"/>
                        <a:pt x="312" y="422"/>
                      </a:cubicBezTo>
                      <a:lnTo>
                        <a:pt x="309" y="506"/>
                      </a:lnTo>
                      <a:cubicBezTo>
                        <a:pt x="309" y="509"/>
                        <a:pt x="309" y="511"/>
                        <a:pt x="308" y="513"/>
                      </a:cubicBezTo>
                      <a:lnTo>
                        <a:pt x="305" y="522"/>
                      </a:lnTo>
                      <a:cubicBezTo>
                        <a:pt x="305" y="523"/>
                        <a:pt x="304" y="525"/>
                        <a:pt x="303" y="526"/>
                      </a:cubicBezTo>
                      <a:lnTo>
                        <a:pt x="298" y="535"/>
                      </a:lnTo>
                      <a:lnTo>
                        <a:pt x="291" y="550"/>
                      </a:lnTo>
                      <a:lnTo>
                        <a:pt x="292" y="546"/>
                      </a:lnTo>
                      <a:lnTo>
                        <a:pt x="290" y="552"/>
                      </a:lnTo>
                      <a:cubicBezTo>
                        <a:pt x="290" y="553"/>
                        <a:pt x="289" y="554"/>
                        <a:pt x="289" y="555"/>
                      </a:cubicBezTo>
                      <a:lnTo>
                        <a:pt x="287" y="559"/>
                      </a:lnTo>
                      <a:cubicBezTo>
                        <a:pt x="286" y="562"/>
                        <a:pt x="284" y="564"/>
                        <a:pt x="282" y="565"/>
                      </a:cubicBezTo>
                      <a:lnTo>
                        <a:pt x="274" y="573"/>
                      </a:lnTo>
                      <a:lnTo>
                        <a:pt x="280" y="564"/>
                      </a:lnTo>
                      <a:lnTo>
                        <a:pt x="277" y="573"/>
                      </a:lnTo>
                      <a:cubicBezTo>
                        <a:pt x="275" y="580"/>
                        <a:pt x="269" y="586"/>
                        <a:pt x="262" y="588"/>
                      </a:cubicBezTo>
                      <a:lnTo>
                        <a:pt x="253" y="591"/>
                      </a:lnTo>
                      <a:cubicBezTo>
                        <a:pt x="252" y="592"/>
                        <a:pt x="250" y="592"/>
                        <a:pt x="249" y="592"/>
                      </a:cubicBezTo>
                      <a:lnTo>
                        <a:pt x="229" y="595"/>
                      </a:lnTo>
                      <a:lnTo>
                        <a:pt x="185" y="598"/>
                      </a:lnTo>
                      <a:lnTo>
                        <a:pt x="164" y="601"/>
                      </a:lnTo>
                      <a:lnTo>
                        <a:pt x="148" y="602"/>
                      </a:lnTo>
                      <a:lnTo>
                        <a:pt x="140" y="603"/>
                      </a:lnTo>
                      <a:lnTo>
                        <a:pt x="137" y="604"/>
                      </a:lnTo>
                      <a:cubicBezTo>
                        <a:pt x="136" y="604"/>
                        <a:pt x="134" y="604"/>
                        <a:pt x="132" y="604"/>
                      </a:cubicBezTo>
                      <a:lnTo>
                        <a:pt x="128" y="604"/>
                      </a:lnTo>
                      <a:lnTo>
                        <a:pt x="132" y="604"/>
                      </a:lnTo>
                      <a:lnTo>
                        <a:pt x="126" y="605"/>
                      </a:lnTo>
                      <a:lnTo>
                        <a:pt x="116" y="607"/>
                      </a:lnTo>
                      <a:lnTo>
                        <a:pt x="119" y="606"/>
                      </a:lnTo>
                      <a:lnTo>
                        <a:pt x="93" y="615"/>
                      </a:lnTo>
                      <a:lnTo>
                        <a:pt x="86" y="618"/>
                      </a:lnTo>
                      <a:lnTo>
                        <a:pt x="76" y="621"/>
                      </a:lnTo>
                      <a:lnTo>
                        <a:pt x="82" y="618"/>
                      </a:lnTo>
                      <a:lnTo>
                        <a:pt x="75" y="623"/>
                      </a:lnTo>
                      <a:cubicBezTo>
                        <a:pt x="73" y="624"/>
                        <a:pt x="71" y="625"/>
                        <a:pt x="69" y="626"/>
                      </a:cubicBezTo>
                      <a:lnTo>
                        <a:pt x="66" y="627"/>
                      </a:lnTo>
                      <a:lnTo>
                        <a:pt x="69" y="626"/>
                      </a:lnTo>
                      <a:lnTo>
                        <a:pt x="65" y="628"/>
                      </a:lnTo>
                      <a:lnTo>
                        <a:pt x="52" y="633"/>
                      </a:lnTo>
                      <a:lnTo>
                        <a:pt x="42" y="636"/>
                      </a:lnTo>
                      <a:lnTo>
                        <a:pt x="57" y="622"/>
                      </a:lnTo>
                      <a:lnTo>
                        <a:pt x="54" y="630"/>
                      </a:lnTo>
                      <a:cubicBezTo>
                        <a:pt x="53" y="632"/>
                        <a:pt x="52" y="633"/>
                        <a:pt x="51" y="635"/>
                      </a:cubicBezTo>
                      <a:lnTo>
                        <a:pt x="45" y="644"/>
                      </a:lnTo>
                      <a:lnTo>
                        <a:pt x="49" y="624"/>
                      </a:lnTo>
                      <a:lnTo>
                        <a:pt x="52" y="635"/>
                      </a:lnTo>
                      <a:lnTo>
                        <a:pt x="54" y="645"/>
                      </a:lnTo>
                      <a:lnTo>
                        <a:pt x="53" y="640"/>
                      </a:lnTo>
                      <a:lnTo>
                        <a:pt x="60" y="653"/>
                      </a:lnTo>
                      <a:lnTo>
                        <a:pt x="58" y="650"/>
                      </a:lnTo>
                      <a:lnTo>
                        <a:pt x="61" y="654"/>
                      </a:lnTo>
                      <a:lnTo>
                        <a:pt x="55" y="648"/>
                      </a:lnTo>
                      <a:lnTo>
                        <a:pt x="58" y="650"/>
                      </a:lnTo>
                      <a:lnTo>
                        <a:pt x="65" y="656"/>
                      </a:lnTo>
                      <a:cubicBezTo>
                        <a:pt x="66" y="657"/>
                        <a:pt x="68" y="658"/>
                        <a:pt x="68" y="658"/>
                      </a:cubicBezTo>
                      <a:lnTo>
                        <a:pt x="77" y="667"/>
                      </a:lnTo>
                      <a:lnTo>
                        <a:pt x="73" y="664"/>
                      </a:lnTo>
                      <a:lnTo>
                        <a:pt x="101" y="682"/>
                      </a:lnTo>
                      <a:lnTo>
                        <a:pt x="96" y="680"/>
                      </a:lnTo>
                      <a:lnTo>
                        <a:pt x="105" y="683"/>
                      </a:lnTo>
                      <a:cubicBezTo>
                        <a:pt x="108" y="684"/>
                        <a:pt x="110" y="685"/>
                        <a:pt x="112" y="686"/>
                      </a:cubicBezTo>
                      <a:lnTo>
                        <a:pt x="120" y="692"/>
                      </a:lnTo>
                      <a:lnTo>
                        <a:pt x="112" y="688"/>
                      </a:lnTo>
                      <a:lnTo>
                        <a:pt x="127" y="692"/>
                      </a:lnTo>
                      <a:cubicBezTo>
                        <a:pt x="128" y="693"/>
                        <a:pt x="129" y="693"/>
                        <a:pt x="130" y="693"/>
                      </a:cubicBezTo>
                      <a:lnTo>
                        <a:pt x="137" y="696"/>
                      </a:lnTo>
                      <a:cubicBezTo>
                        <a:pt x="139" y="697"/>
                        <a:pt x="141" y="698"/>
                        <a:pt x="142" y="700"/>
                      </a:cubicBezTo>
                      <a:lnTo>
                        <a:pt x="152" y="708"/>
                      </a:lnTo>
                      <a:cubicBezTo>
                        <a:pt x="154" y="709"/>
                        <a:pt x="155" y="710"/>
                        <a:pt x="155" y="711"/>
                      </a:cubicBezTo>
                      <a:lnTo>
                        <a:pt x="163" y="720"/>
                      </a:lnTo>
                      <a:cubicBezTo>
                        <a:pt x="165" y="721"/>
                        <a:pt x="166" y="723"/>
                        <a:pt x="167" y="725"/>
                      </a:cubicBezTo>
                      <a:lnTo>
                        <a:pt x="174" y="739"/>
                      </a:lnTo>
                      <a:lnTo>
                        <a:pt x="181" y="750"/>
                      </a:lnTo>
                      <a:lnTo>
                        <a:pt x="188" y="761"/>
                      </a:lnTo>
                      <a:cubicBezTo>
                        <a:pt x="190" y="763"/>
                        <a:pt x="191" y="765"/>
                        <a:pt x="191" y="767"/>
                      </a:cubicBezTo>
                      <a:lnTo>
                        <a:pt x="197" y="785"/>
                      </a:lnTo>
                      <a:lnTo>
                        <a:pt x="200" y="794"/>
                      </a:lnTo>
                      <a:lnTo>
                        <a:pt x="192" y="782"/>
                      </a:lnTo>
                      <a:lnTo>
                        <a:pt x="200" y="788"/>
                      </a:lnTo>
                      <a:cubicBezTo>
                        <a:pt x="204" y="791"/>
                        <a:pt x="207" y="795"/>
                        <a:pt x="208" y="800"/>
                      </a:cubicBezTo>
                      <a:lnTo>
                        <a:pt x="214" y="818"/>
                      </a:lnTo>
                      <a:lnTo>
                        <a:pt x="217" y="827"/>
                      </a:lnTo>
                      <a:lnTo>
                        <a:pt x="220" y="837"/>
                      </a:lnTo>
                      <a:lnTo>
                        <a:pt x="220" y="838"/>
                      </a:lnTo>
                      <a:lnTo>
                        <a:pt x="221" y="841"/>
                      </a:lnTo>
                      <a:lnTo>
                        <a:pt x="224" y="849"/>
                      </a:lnTo>
                      <a:cubicBezTo>
                        <a:pt x="225" y="853"/>
                        <a:pt x="225" y="856"/>
                        <a:pt x="224" y="860"/>
                      </a:cubicBezTo>
                      <a:lnTo>
                        <a:pt x="221" y="875"/>
                      </a:lnTo>
                      <a:cubicBezTo>
                        <a:pt x="220" y="878"/>
                        <a:pt x="219" y="881"/>
                        <a:pt x="217" y="884"/>
                      </a:cubicBezTo>
                      <a:lnTo>
                        <a:pt x="211" y="893"/>
                      </a:lnTo>
                      <a:lnTo>
                        <a:pt x="207" y="902"/>
                      </a:lnTo>
                      <a:lnTo>
                        <a:pt x="201" y="911"/>
                      </a:lnTo>
                      <a:lnTo>
                        <a:pt x="196" y="922"/>
                      </a:lnTo>
                      <a:lnTo>
                        <a:pt x="197" y="919"/>
                      </a:lnTo>
                      <a:lnTo>
                        <a:pt x="194" y="928"/>
                      </a:lnTo>
                      <a:cubicBezTo>
                        <a:pt x="192" y="935"/>
                        <a:pt x="187" y="940"/>
                        <a:pt x="180" y="943"/>
                      </a:cubicBezTo>
                      <a:lnTo>
                        <a:pt x="172" y="946"/>
                      </a:lnTo>
                      <a:lnTo>
                        <a:pt x="181" y="940"/>
                      </a:lnTo>
                      <a:lnTo>
                        <a:pt x="172" y="950"/>
                      </a:lnTo>
                      <a:lnTo>
                        <a:pt x="164" y="960"/>
                      </a:lnTo>
                      <a:lnTo>
                        <a:pt x="168" y="954"/>
                      </a:lnTo>
                      <a:lnTo>
                        <a:pt x="163" y="966"/>
                      </a:lnTo>
                      <a:cubicBezTo>
                        <a:pt x="161" y="969"/>
                        <a:pt x="160" y="971"/>
                        <a:pt x="157" y="973"/>
                      </a:cubicBezTo>
                      <a:lnTo>
                        <a:pt x="148" y="982"/>
                      </a:lnTo>
                      <a:lnTo>
                        <a:pt x="152" y="978"/>
                      </a:lnTo>
                      <a:lnTo>
                        <a:pt x="145" y="990"/>
                      </a:lnTo>
                      <a:lnTo>
                        <a:pt x="142" y="995"/>
                      </a:lnTo>
                      <a:cubicBezTo>
                        <a:pt x="140" y="999"/>
                        <a:pt x="136" y="1002"/>
                        <a:pt x="132" y="1004"/>
                      </a:cubicBezTo>
                      <a:lnTo>
                        <a:pt x="130" y="1005"/>
                      </a:lnTo>
                      <a:lnTo>
                        <a:pt x="120" y="1009"/>
                      </a:lnTo>
                      <a:lnTo>
                        <a:pt x="129" y="1002"/>
                      </a:lnTo>
                      <a:lnTo>
                        <a:pt x="121" y="1011"/>
                      </a:lnTo>
                      <a:cubicBezTo>
                        <a:pt x="120" y="1013"/>
                        <a:pt x="118" y="1014"/>
                        <a:pt x="117" y="1015"/>
                      </a:cubicBezTo>
                      <a:lnTo>
                        <a:pt x="108" y="1021"/>
                      </a:lnTo>
                      <a:lnTo>
                        <a:pt x="114" y="1015"/>
                      </a:lnTo>
                      <a:lnTo>
                        <a:pt x="108" y="1024"/>
                      </a:lnTo>
                      <a:cubicBezTo>
                        <a:pt x="107" y="1025"/>
                        <a:pt x="106" y="1027"/>
                        <a:pt x="104" y="1028"/>
                      </a:cubicBezTo>
                      <a:lnTo>
                        <a:pt x="95" y="1036"/>
                      </a:lnTo>
                      <a:cubicBezTo>
                        <a:pt x="87" y="1044"/>
                        <a:pt x="74" y="1045"/>
                        <a:pt x="65" y="1038"/>
                      </a:cubicBezTo>
                      <a:cubicBezTo>
                        <a:pt x="56" y="1031"/>
                        <a:pt x="53" y="1018"/>
                        <a:pt x="58" y="1008"/>
                      </a:cubicBezTo>
                      <a:lnTo>
                        <a:pt x="59" y="1006"/>
                      </a:lnTo>
                      <a:lnTo>
                        <a:pt x="60" y="1004"/>
                      </a:lnTo>
                      <a:lnTo>
                        <a:pt x="98" y="1031"/>
                      </a:lnTo>
                      <a:lnTo>
                        <a:pt x="95" y="1034"/>
                      </a:lnTo>
                      <a:lnTo>
                        <a:pt x="90" y="1041"/>
                      </a:lnTo>
                      <a:lnTo>
                        <a:pt x="92" y="1038"/>
                      </a:lnTo>
                      <a:lnTo>
                        <a:pt x="86" y="1048"/>
                      </a:lnTo>
                      <a:lnTo>
                        <a:pt x="82" y="1056"/>
                      </a:lnTo>
                      <a:lnTo>
                        <a:pt x="76" y="1067"/>
                      </a:lnTo>
                      <a:cubicBezTo>
                        <a:pt x="75" y="1069"/>
                        <a:pt x="74" y="1070"/>
                        <a:pt x="72" y="1071"/>
                      </a:cubicBezTo>
                      <a:lnTo>
                        <a:pt x="71" y="1072"/>
                      </a:lnTo>
                      <a:lnTo>
                        <a:pt x="77" y="1063"/>
                      </a:lnTo>
                      <a:lnTo>
                        <a:pt x="76" y="1066"/>
                      </a:lnTo>
                      <a:lnTo>
                        <a:pt x="71" y="1081"/>
                      </a:lnTo>
                      <a:lnTo>
                        <a:pt x="68" y="1090"/>
                      </a:lnTo>
                      <a:lnTo>
                        <a:pt x="69" y="1081"/>
                      </a:lnTo>
                      <a:lnTo>
                        <a:pt x="72" y="1135"/>
                      </a:lnTo>
                      <a:lnTo>
                        <a:pt x="59" y="1115"/>
                      </a:lnTo>
                      <a:lnTo>
                        <a:pt x="63" y="1117"/>
                      </a:lnTo>
                      <a:lnTo>
                        <a:pt x="57" y="1115"/>
                      </a:lnTo>
                      <a:lnTo>
                        <a:pt x="62" y="1116"/>
                      </a:lnTo>
                      <a:cubicBezTo>
                        <a:pt x="66" y="1117"/>
                        <a:pt x="69" y="1118"/>
                        <a:pt x="72" y="1120"/>
                      </a:cubicBezTo>
                      <a:lnTo>
                        <a:pt x="80" y="1126"/>
                      </a:lnTo>
                      <a:lnTo>
                        <a:pt x="73" y="1123"/>
                      </a:lnTo>
                      <a:lnTo>
                        <a:pt x="91" y="1129"/>
                      </a:lnTo>
                      <a:lnTo>
                        <a:pt x="100" y="1132"/>
                      </a:lnTo>
                      <a:lnTo>
                        <a:pt x="94" y="1131"/>
                      </a:lnTo>
                      <a:lnTo>
                        <a:pt x="111" y="1133"/>
                      </a:lnTo>
                      <a:lnTo>
                        <a:pt x="120" y="1134"/>
                      </a:lnTo>
                      <a:lnTo>
                        <a:pt x="132" y="1135"/>
                      </a:lnTo>
                      <a:lnTo>
                        <a:pt x="142" y="1134"/>
                      </a:lnTo>
                      <a:lnTo>
                        <a:pt x="162" y="1136"/>
                      </a:lnTo>
                      <a:cubicBezTo>
                        <a:pt x="164" y="1136"/>
                        <a:pt x="166" y="1136"/>
                        <a:pt x="168" y="1137"/>
                      </a:cubicBezTo>
                      <a:lnTo>
                        <a:pt x="171" y="1138"/>
                      </a:lnTo>
                      <a:lnTo>
                        <a:pt x="177" y="1139"/>
                      </a:lnTo>
                      <a:lnTo>
                        <a:pt x="173" y="1139"/>
                      </a:lnTo>
                      <a:lnTo>
                        <a:pt x="181" y="1140"/>
                      </a:lnTo>
                      <a:cubicBezTo>
                        <a:pt x="183" y="1140"/>
                        <a:pt x="185" y="1140"/>
                        <a:pt x="187" y="1141"/>
                      </a:cubicBezTo>
                      <a:lnTo>
                        <a:pt x="192" y="1143"/>
                      </a:lnTo>
                      <a:cubicBezTo>
                        <a:pt x="198" y="1145"/>
                        <a:pt x="202" y="1149"/>
                        <a:pt x="204" y="1154"/>
                      </a:cubicBezTo>
                      <a:lnTo>
                        <a:pt x="209" y="1163"/>
                      </a:lnTo>
                      <a:lnTo>
                        <a:pt x="203" y="1156"/>
                      </a:lnTo>
                      <a:lnTo>
                        <a:pt x="218" y="1168"/>
                      </a:lnTo>
                      <a:cubicBezTo>
                        <a:pt x="221" y="1170"/>
                        <a:pt x="223" y="1172"/>
                        <a:pt x="224" y="1175"/>
                      </a:cubicBezTo>
                      <a:lnTo>
                        <a:pt x="229" y="1184"/>
                      </a:lnTo>
                      <a:lnTo>
                        <a:pt x="223" y="1176"/>
                      </a:lnTo>
                      <a:lnTo>
                        <a:pt x="239" y="1188"/>
                      </a:lnTo>
                      <a:lnTo>
                        <a:pt x="232" y="1185"/>
                      </a:lnTo>
                      <a:lnTo>
                        <a:pt x="251" y="1191"/>
                      </a:lnTo>
                      <a:lnTo>
                        <a:pt x="260" y="1194"/>
                      </a:lnTo>
                      <a:lnTo>
                        <a:pt x="254" y="1193"/>
                      </a:lnTo>
                      <a:lnTo>
                        <a:pt x="280" y="1196"/>
                      </a:lnTo>
                      <a:cubicBezTo>
                        <a:pt x="282" y="1196"/>
                        <a:pt x="283" y="1196"/>
                        <a:pt x="284" y="1196"/>
                      </a:cubicBezTo>
                      <a:lnTo>
                        <a:pt x="294" y="1199"/>
                      </a:lnTo>
                      <a:lnTo>
                        <a:pt x="304" y="1202"/>
                      </a:lnTo>
                      <a:cubicBezTo>
                        <a:pt x="311" y="1204"/>
                        <a:pt x="317" y="1209"/>
                        <a:pt x="319" y="1216"/>
                      </a:cubicBezTo>
                      <a:lnTo>
                        <a:pt x="327" y="1234"/>
                      </a:lnTo>
                      <a:cubicBezTo>
                        <a:pt x="329" y="1238"/>
                        <a:pt x="330" y="1242"/>
                        <a:pt x="329" y="1246"/>
                      </a:cubicBezTo>
                      <a:lnTo>
                        <a:pt x="328" y="1255"/>
                      </a:lnTo>
                      <a:lnTo>
                        <a:pt x="327" y="1271"/>
                      </a:lnTo>
                      <a:lnTo>
                        <a:pt x="325" y="1290"/>
                      </a:lnTo>
                      <a:lnTo>
                        <a:pt x="324" y="1300"/>
                      </a:lnTo>
                      <a:cubicBezTo>
                        <a:pt x="324" y="1304"/>
                        <a:pt x="322" y="1308"/>
                        <a:pt x="320" y="1311"/>
                      </a:cubicBezTo>
                      <a:lnTo>
                        <a:pt x="313" y="1321"/>
                      </a:lnTo>
                      <a:cubicBezTo>
                        <a:pt x="312" y="1322"/>
                        <a:pt x="311" y="1323"/>
                        <a:pt x="310" y="1324"/>
                      </a:cubicBezTo>
                      <a:lnTo>
                        <a:pt x="302" y="1332"/>
                      </a:lnTo>
                      <a:lnTo>
                        <a:pt x="309" y="1322"/>
                      </a:lnTo>
                      <a:lnTo>
                        <a:pt x="306" y="1333"/>
                      </a:lnTo>
                      <a:lnTo>
                        <a:pt x="305" y="1336"/>
                      </a:lnTo>
                      <a:cubicBezTo>
                        <a:pt x="305" y="1338"/>
                        <a:pt x="304" y="1340"/>
                        <a:pt x="303" y="1342"/>
                      </a:cubicBezTo>
                      <a:lnTo>
                        <a:pt x="301" y="1346"/>
                      </a:lnTo>
                      <a:cubicBezTo>
                        <a:pt x="300" y="1347"/>
                        <a:pt x="300" y="1348"/>
                        <a:pt x="299" y="1349"/>
                      </a:cubicBezTo>
                      <a:lnTo>
                        <a:pt x="294" y="1356"/>
                      </a:lnTo>
                      <a:lnTo>
                        <a:pt x="297" y="1350"/>
                      </a:lnTo>
                      <a:lnTo>
                        <a:pt x="294" y="1359"/>
                      </a:lnTo>
                      <a:lnTo>
                        <a:pt x="293" y="1362"/>
                      </a:lnTo>
                      <a:cubicBezTo>
                        <a:pt x="289" y="1374"/>
                        <a:pt x="276" y="1381"/>
                        <a:pt x="264" y="1378"/>
                      </a:cubicBezTo>
                      <a:cubicBezTo>
                        <a:pt x="251" y="1374"/>
                        <a:pt x="244" y="1361"/>
                        <a:pt x="247" y="1349"/>
                      </a:cubicBezTo>
                      <a:lnTo>
                        <a:pt x="248" y="1345"/>
                      </a:lnTo>
                      <a:lnTo>
                        <a:pt x="247" y="1350"/>
                      </a:lnTo>
                      <a:lnTo>
                        <a:pt x="247" y="1347"/>
                      </a:lnTo>
                      <a:lnTo>
                        <a:pt x="293" y="1358"/>
                      </a:lnTo>
                      <a:lnTo>
                        <a:pt x="291" y="1362"/>
                      </a:lnTo>
                      <a:lnTo>
                        <a:pt x="287" y="1370"/>
                      </a:lnTo>
                      <a:lnTo>
                        <a:pt x="289" y="1367"/>
                      </a:lnTo>
                      <a:lnTo>
                        <a:pt x="284" y="1385"/>
                      </a:lnTo>
                      <a:lnTo>
                        <a:pt x="277" y="1404"/>
                      </a:lnTo>
                      <a:lnTo>
                        <a:pt x="278" y="1396"/>
                      </a:lnTo>
                      <a:lnTo>
                        <a:pt x="278" y="1437"/>
                      </a:lnTo>
                      <a:lnTo>
                        <a:pt x="230" y="1437"/>
                      </a:lnTo>
                      <a:lnTo>
                        <a:pt x="230" y="1396"/>
                      </a:lnTo>
                      <a:cubicBezTo>
                        <a:pt x="230" y="1394"/>
                        <a:pt x="231" y="1391"/>
                        <a:pt x="232" y="1389"/>
                      </a:cubicBezTo>
                      <a:lnTo>
                        <a:pt x="237" y="1372"/>
                      </a:lnTo>
                      <a:lnTo>
                        <a:pt x="242" y="1354"/>
                      </a:lnTo>
                      <a:cubicBezTo>
                        <a:pt x="243" y="1353"/>
                        <a:pt x="243" y="1352"/>
                        <a:pt x="244" y="1351"/>
                      </a:cubicBezTo>
                      <a:lnTo>
                        <a:pt x="248" y="1341"/>
                      </a:lnTo>
                      <a:lnTo>
                        <a:pt x="250" y="1337"/>
                      </a:lnTo>
                      <a:cubicBezTo>
                        <a:pt x="255" y="1327"/>
                        <a:pt x="266" y="1322"/>
                        <a:pt x="277" y="1324"/>
                      </a:cubicBezTo>
                      <a:cubicBezTo>
                        <a:pt x="288" y="1327"/>
                        <a:pt x="295" y="1336"/>
                        <a:pt x="295" y="1347"/>
                      </a:cubicBezTo>
                      <a:lnTo>
                        <a:pt x="295" y="1350"/>
                      </a:lnTo>
                      <a:cubicBezTo>
                        <a:pt x="295" y="1352"/>
                        <a:pt x="295" y="1354"/>
                        <a:pt x="295" y="1356"/>
                      </a:cubicBezTo>
                      <a:lnTo>
                        <a:pt x="294" y="1360"/>
                      </a:lnTo>
                      <a:lnTo>
                        <a:pt x="248" y="1347"/>
                      </a:lnTo>
                      <a:lnTo>
                        <a:pt x="249" y="1344"/>
                      </a:lnTo>
                      <a:lnTo>
                        <a:pt x="252" y="1335"/>
                      </a:lnTo>
                      <a:cubicBezTo>
                        <a:pt x="252" y="1333"/>
                        <a:pt x="254" y="1330"/>
                        <a:pt x="255" y="1329"/>
                      </a:cubicBezTo>
                      <a:lnTo>
                        <a:pt x="260" y="1322"/>
                      </a:lnTo>
                      <a:lnTo>
                        <a:pt x="258" y="1325"/>
                      </a:lnTo>
                      <a:lnTo>
                        <a:pt x="260" y="1321"/>
                      </a:lnTo>
                      <a:lnTo>
                        <a:pt x="258" y="1327"/>
                      </a:lnTo>
                      <a:lnTo>
                        <a:pt x="259" y="1320"/>
                      </a:lnTo>
                      <a:lnTo>
                        <a:pt x="262" y="1309"/>
                      </a:lnTo>
                      <a:cubicBezTo>
                        <a:pt x="263" y="1305"/>
                        <a:pt x="266" y="1301"/>
                        <a:pt x="268" y="1298"/>
                      </a:cubicBezTo>
                      <a:lnTo>
                        <a:pt x="276" y="1290"/>
                      </a:lnTo>
                      <a:lnTo>
                        <a:pt x="274" y="1294"/>
                      </a:lnTo>
                      <a:lnTo>
                        <a:pt x="281" y="1284"/>
                      </a:lnTo>
                      <a:lnTo>
                        <a:pt x="277" y="1295"/>
                      </a:lnTo>
                      <a:lnTo>
                        <a:pt x="278" y="1285"/>
                      </a:lnTo>
                      <a:lnTo>
                        <a:pt x="280" y="1268"/>
                      </a:lnTo>
                      <a:lnTo>
                        <a:pt x="281" y="1250"/>
                      </a:lnTo>
                      <a:lnTo>
                        <a:pt x="282" y="1241"/>
                      </a:lnTo>
                      <a:lnTo>
                        <a:pt x="284" y="1253"/>
                      </a:lnTo>
                      <a:lnTo>
                        <a:pt x="276" y="1235"/>
                      </a:lnTo>
                      <a:lnTo>
                        <a:pt x="291" y="1248"/>
                      </a:lnTo>
                      <a:lnTo>
                        <a:pt x="281" y="1245"/>
                      </a:lnTo>
                      <a:lnTo>
                        <a:pt x="271" y="1242"/>
                      </a:lnTo>
                      <a:lnTo>
                        <a:pt x="275" y="1243"/>
                      </a:lnTo>
                      <a:lnTo>
                        <a:pt x="249" y="1240"/>
                      </a:lnTo>
                      <a:cubicBezTo>
                        <a:pt x="247" y="1240"/>
                        <a:pt x="245" y="1240"/>
                        <a:pt x="243" y="1239"/>
                      </a:cubicBezTo>
                      <a:lnTo>
                        <a:pt x="236" y="1236"/>
                      </a:lnTo>
                      <a:lnTo>
                        <a:pt x="217" y="1230"/>
                      </a:lnTo>
                      <a:cubicBezTo>
                        <a:pt x="215" y="1230"/>
                        <a:pt x="212" y="1228"/>
                        <a:pt x="210" y="1227"/>
                      </a:cubicBezTo>
                      <a:lnTo>
                        <a:pt x="194" y="1215"/>
                      </a:lnTo>
                      <a:cubicBezTo>
                        <a:pt x="191" y="1213"/>
                        <a:pt x="189" y="1210"/>
                        <a:pt x="187" y="1207"/>
                      </a:cubicBezTo>
                      <a:lnTo>
                        <a:pt x="182" y="1198"/>
                      </a:lnTo>
                      <a:lnTo>
                        <a:pt x="188" y="1205"/>
                      </a:lnTo>
                      <a:lnTo>
                        <a:pt x="173" y="1193"/>
                      </a:lnTo>
                      <a:cubicBezTo>
                        <a:pt x="171" y="1191"/>
                        <a:pt x="169" y="1189"/>
                        <a:pt x="167" y="1186"/>
                      </a:cubicBezTo>
                      <a:lnTo>
                        <a:pt x="162" y="1177"/>
                      </a:lnTo>
                      <a:lnTo>
                        <a:pt x="175" y="1188"/>
                      </a:lnTo>
                      <a:lnTo>
                        <a:pt x="170" y="1186"/>
                      </a:lnTo>
                      <a:lnTo>
                        <a:pt x="175" y="1187"/>
                      </a:lnTo>
                      <a:lnTo>
                        <a:pt x="167" y="1186"/>
                      </a:lnTo>
                      <a:cubicBezTo>
                        <a:pt x="166" y="1186"/>
                        <a:pt x="165" y="1186"/>
                        <a:pt x="164" y="1186"/>
                      </a:cubicBezTo>
                      <a:lnTo>
                        <a:pt x="156" y="1183"/>
                      </a:lnTo>
                      <a:lnTo>
                        <a:pt x="153" y="1182"/>
                      </a:lnTo>
                      <a:lnTo>
                        <a:pt x="159" y="1183"/>
                      </a:lnTo>
                      <a:lnTo>
                        <a:pt x="142" y="1182"/>
                      </a:lnTo>
                      <a:lnTo>
                        <a:pt x="129" y="1182"/>
                      </a:lnTo>
                      <a:lnTo>
                        <a:pt x="115" y="1181"/>
                      </a:lnTo>
                      <a:lnTo>
                        <a:pt x="106" y="1180"/>
                      </a:lnTo>
                      <a:lnTo>
                        <a:pt x="89" y="1178"/>
                      </a:lnTo>
                      <a:cubicBezTo>
                        <a:pt x="87" y="1178"/>
                        <a:pt x="85" y="1178"/>
                        <a:pt x="83" y="1177"/>
                      </a:cubicBezTo>
                      <a:lnTo>
                        <a:pt x="76" y="1174"/>
                      </a:lnTo>
                      <a:lnTo>
                        <a:pt x="58" y="1168"/>
                      </a:lnTo>
                      <a:cubicBezTo>
                        <a:pt x="55" y="1167"/>
                        <a:pt x="53" y="1166"/>
                        <a:pt x="51" y="1165"/>
                      </a:cubicBezTo>
                      <a:lnTo>
                        <a:pt x="43" y="1159"/>
                      </a:lnTo>
                      <a:lnTo>
                        <a:pt x="53" y="1163"/>
                      </a:lnTo>
                      <a:lnTo>
                        <a:pt x="48" y="1162"/>
                      </a:lnTo>
                      <a:cubicBezTo>
                        <a:pt x="46" y="1162"/>
                        <a:pt x="44" y="1161"/>
                        <a:pt x="42" y="1160"/>
                      </a:cubicBezTo>
                      <a:lnTo>
                        <a:pt x="38" y="1158"/>
                      </a:lnTo>
                      <a:cubicBezTo>
                        <a:pt x="30" y="1154"/>
                        <a:pt x="25" y="1146"/>
                        <a:pt x="25" y="1138"/>
                      </a:cubicBezTo>
                      <a:lnTo>
                        <a:pt x="22" y="1084"/>
                      </a:lnTo>
                      <a:cubicBezTo>
                        <a:pt x="21" y="1081"/>
                        <a:pt x="22" y="1078"/>
                        <a:pt x="23" y="1075"/>
                      </a:cubicBezTo>
                      <a:lnTo>
                        <a:pt x="26" y="1066"/>
                      </a:lnTo>
                      <a:lnTo>
                        <a:pt x="31" y="1051"/>
                      </a:lnTo>
                      <a:lnTo>
                        <a:pt x="32" y="1048"/>
                      </a:lnTo>
                      <a:cubicBezTo>
                        <a:pt x="33" y="1044"/>
                        <a:pt x="35" y="1041"/>
                        <a:pt x="38" y="1038"/>
                      </a:cubicBezTo>
                      <a:lnTo>
                        <a:pt x="39" y="1037"/>
                      </a:lnTo>
                      <a:lnTo>
                        <a:pt x="35" y="1042"/>
                      </a:lnTo>
                      <a:lnTo>
                        <a:pt x="39" y="1037"/>
                      </a:lnTo>
                      <a:lnTo>
                        <a:pt x="45" y="1023"/>
                      </a:lnTo>
                      <a:lnTo>
                        <a:pt x="51" y="1013"/>
                      </a:lnTo>
                      <a:cubicBezTo>
                        <a:pt x="52" y="1012"/>
                        <a:pt x="52" y="1011"/>
                        <a:pt x="53" y="1010"/>
                      </a:cubicBezTo>
                      <a:lnTo>
                        <a:pt x="61" y="1000"/>
                      </a:lnTo>
                      <a:lnTo>
                        <a:pt x="64" y="997"/>
                      </a:lnTo>
                      <a:cubicBezTo>
                        <a:pt x="73" y="989"/>
                        <a:pt x="86" y="988"/>
                        <a:pt x="96" y="995"/>
                      </a:cubicBezTo>
                      <a:cubicBezTo>
                        <a:pt x="105" y="1002"/>
                        <a:pt x="108" y="1015"/>
                        <a:pt x="103" y="1025"/>
                      </a:cubicBezTo>
                      <a:lnTo>
                        <a:pt x="102" y="1027"/>
                      </a:lnTo>
                      <a:lnTo>
                        <a:pt x="101" y="1029"/>
                      </a:lnTo>
                      <a:lnTo>
                        <a:pt x="64" y="1001"/>
                      </a:lnTo>
                      <a:lnTo>
                        <a:pt x="73" y="993"/>
                      </a:lnTo>
                      <a:lnTo>
                        <a:pt x="68" y="997"/>
                      </a:lnTo>
                      <a:lnTo>
                        <a:pt x="74" y="988"/>
                      </a:lnTo>
                      <a:cubicBezTo>
                        <a:pt x="76" y="986"/>
                        <a:pt x="79" y="983"/>
                        <a:pt x="81" y="981"/>
                      </a:cubicBezTo>
                      <a:lnTo>
                        <a:pt x="90" y="975"/>
                      </a:lnTo>
                      <a:lnTo>
                        <a:pt x="86" y="980"/>
                      </a:lnTo>
                      <a:lnTo>
                        <a:pt x="94" y="971"/>
                      </a:lnTo>
                      <a:cubicBezTo>
                        <a:pt x="96" y="968"/>
                        <a:pt x="99" y="965"/>
                        <a:pt x="103" y="964"/>
                      </a:cubicBezTo>
                      <a:lnTo>
                        <a:pt x="109" y="962"/>
                      </a:lnTo>
                      <a:lnTo>
                        <a:pt x="111" y="961"/>
                      </a:lnTo>
                      <a:lnTo>
                        <a:pt x="101" y="970"/>
                      </a:lnTo>
                      <a:lnTo>
                        <a:pt x="104" y="965"/>
                      </a:lnTo>
                      <a:lnTo>
                        <a:pt x="111" y="953"/>
                      </a:lnTo>
                      <a:cubicBezTo>
                        <a:pt x="112" y="952"/>
                        <a:pt x="113" y="950"/>
                        <a:pt x="114" y="948"/>
                      </a:cubicBezTo>
                      <a:lnTo>
                        <a:pt x="123" y="939"/>
                      </a:lnTo>
                      <a:lnTo>
                        <a:pt x="118" y="947"/>
                      </a:lnTo>
                      <a:lnTo>
                        <a:pt x="123" y="935"/>
                      </a:lnTo>
                      <a:cubicBezTo>
                        <a:pt x="124" y="933"/>
                        <a:pt x="125" y="931"/>
                        <a:pt x="127" y="929"/>
                      </a:cubicBezTo>
                      <a:lnTo>
                        <a:pt x="137" y="917"/>
                      </a:lnTo>
                      <a:lnTo>
                        <a:pt x="146" y="907"/>
                      </a:lnTo>
                      <a:cubicBezTo>
                        <a:pt x="148" y="905"/>
                        <a:pt x="151" y="902"/>
                        <a:pt x="155" y="901"/>
                      </a:cubicBezTo>
                      <a:lnTo>
                        <a:pt x="163" y="898"/>
                      </a:lnTo>
                      <a:lnTo>
                        <a:pt x="149" y="913"/>
                      </a:lnTo>
                      <a:lnTo>
                        <a:pt x="152" y="904"/>
                      </a:lnTo>
                      <a:cubicBezTo>
                        <a:pt x="152" y="903"/>
                        <a:pt x="152" y="902"/>
                        <a:pt x="153" y="901"/>
                      </a:cubicBezTo>
                      <a:lnTo>
                        <a:pt x="159" y="888"/>
                      </a:lnTo>
                      <a:lnTo>
                        <a:pt x="164" y="879"/>
                      </a:lnTo>
                      <a:lnTo>
                        <a:pt x="171" y="866"/>
                      </a:lnTo>
                      <a:lnTo>
                        <a:pt x="177" y="857"/>
                      </a:lnTo>
                      <a:lnTo>
                        <a:pt x="174" y="866"/>
                      </a:lnTo>
                      <a:lnTo>
                        <a:pt x="177" y="851"/>
                      </a:lnTo>
                      <a:lnTo>
                        <a:pt x="177" y="862"/>
                      </a:lnTo>
                      <a:lnTo>
                        <a:pt x="176" y="856"/>
                      </a:lnTo>
                      <a:lnTo>
                        <a:pt x="175" y="853"/>
                      </a:lnTo>
                      <a:lnTo>
                        <a:pt x="173" y="848"/>
                      </a:lnTo>
                      <a:lnTo>
                        <a:pt x="172" y="842"/>
                      </a:lnTo>
                      <a:lnTo>
                        <a:pt x="169" y="833"/>
                      </a:lnTo>
                      <a:lnTo>
                        <a:pt x="163" y="815"/>
                      </a:lnTo>
                      <a:lnTo>
                        <a:pt x="171" y="827"/>
                      </a:lnTo>
                      <a:lnTo>
                        <a:pt x="163" y="821"/>
                      </a:lnTo>
                      <a:cubicBezTo>
                        <a:pt x="159" y="818"/>
                        <a:pt x="156" y="814"/>
                        <a:pt x="155" y="809"/>
                      </a:cubicBezTo>
                      <a:lnTo>
                        <a:pt x="152" y="800"/>
                      </a:lnTo>
                      <a:lnTo>
                        <a:pt x="146" y="782"/>
                      </a:lnTo>
                      <a:lnTo>
                        <a:pt x="148" y="788"/>
                      </a:lnTo>
                      <a:lnTo>
                        <a:pt x="140" y="775"/>
                      </a:lnTo>
                      <a:lnTo>
                        <a:pt x="131" y="760"/>
                      </a:lnTo>
                      <a:lnTo>
                        <a:pt x="124" y="746"/>
                      </a:lnTo>
                      <a:lnTo>
                        <a:pt x="128" y="751"/>
                      </a:lnTo>
                      <a:lnTo>
                        <a:pt x="120" y="742"/>
                      </a:lnTo>
                      <a:lnTo>
                        <a:pt x="122" y="745"/>
                      </a:lnTo>
                      <a:lnTo>
                        <a:pt x="112" y="737"/>
                      </a:lnTo>
                      <a:lnTo>
                        <a:pt x="118" y="741"/>
                      </a:lnTo>
                      <a:lnTo>
                        <a:pt x="111" y="738"/>
                      </a:lnTo>
                      <a:lnTo>
                        <a:pt x="114" y="739"/>
                      </a:lnTo>
                      <a:lnTo>
                        <a:pt x="99" y="735"/>
                      </a:lnTo>
                      <a:cubicBezTo>
                        <a:pt x="96" y="734"/>
                        <a:pt x="94" y="733"/>
                        <a:pt x="91" y="731"/>
                      </a:cubicBezTo>
                      <a:lnTo>
                        <a:pt x="83" y="725"/>
                      </a:lnTo>
                      <a:lnTo>
                        <a:pt x="90" y="728"/>
                      </a:lnTo>
                      <a:lnTo>
                        <a:pt x="81" y="725"/>
                      </a:lnTo>
                      <a:cubicBezTo>
                        <a:pt x="79" y="725"/>
                        <a:pt x="77" y="724"/>
                        <a:pt x="75" y="723"/>
                      </a:cubicBezTo>
                      <a:lnTo>
                        <a:pt x="47" y="705"/>
                      </a:lnTo>
                      <a:cubicBezTo>
                        <a:pt x="46" y="704"/>
                        <a:pt x="45" y="703"/>
                        <a:pt x="43" y="701"/>
                      </a:cubicBezTo>
                      <a:lnTo>
                        <a:pt x="34" y="692"/>
                      </a:lnTo>
                      <a:lnTo>
                        <a:pt x="38" y="695"/>
                      </a:lnTo>
                      <a:lnTo>
                        <a:pt x="31" y="690"/>
                      </a:lnTo>
                      <a:lnTo>
                        <a:pt x="28" y="688"/>
                      </a:lnTo>
                      <a:cubicBezTo>
                        <a:pt x="26" y="687"/>
                        <a:pt x="24" y="685"/>
                        <a:pt x="22" y="683"/>
                      </a:cubicBezTo>
                      <a:lnTo>
                        <a:pt x="19" y="679"/>
                      </a:lnTo>
                      <a:cubicBezTo>
                        <a:pt x="19" y="678"/>
                        <a:pt x="18" y="677"/>
                        <a:pt x="17" y="676"/>
                      </a:cubicBezTo>
                      <a:lnTo>
                        <a:pt x="10" y="663"/>
                      </a:lnTo>
                      <a:cubicBezTo>
                        <a:pt x="10" y="661"/>
                        <a:pt x="9" y="660"/>
                        <a:pt x="8" y="658"/>
                      </a:cubicBezTo>
                      <a:lnTo>
                        <a:pt x="5" y="648"/>
                      </a:lnTo>
                      <a:lnTo>
                        <a:pt x="2" y="637"/>
                      </a:lnTo>
                      <a:cubicBezTo>
                        <a:pt x="0" y="630"/>
                        <a:pt x="2" y="623"/>
                        <a:pt x="5" y="617"/>
                      </a:cubicBezTo>
                      <a:lnTo>
                        <a:pt x="11" y="608"/>
                      </a:lnTo>
                      <a:lnTo>
                        <a:pt x="9" y="613"/>
                      </a:lnTo>
                      <a:lnTo>
                        <a:pt x="12" y="605"/>
                      </a:lnTo>
                      <a:cubicBezTo>
                        <a:pt x="15" y="598"/>
                        <a:pt x="20" y="593"/>
                        <a:pt x="27" y="591"/>
                      </a:cubicBezTo>
                      <a:lnTo>
                        <a:pt x="35" y="588"/>
                      </a:lnTo>
                      <a:lnTo>
                        <a:pt x="44" y="585"/>
                      </a:lnTo>
                      <a:lnTo>
                        <a:pt x="48" y="583"/>
                      </a:lnTo>
                      <a:cubicBezTo>
                        <a:pt x="49" y="582"/>
                        <a:pt x="50" y="582"/>
                        <a:pt x="51" y="582"/>
                      </a:cubicBezTo>
                      <a:lnTo>
                        <a:pt x="54" y="581"/>
                      </a:lnTo>
                      <a:lnTo>
                        <a:pt x="48" y="584"/>
                      </a:lnTo>
                      <a:lnTo>
                        <a:pt x="55" y="579"/>
                      </a:lnTo>
                      <a:cubicBezTo>
                        <a:pt x="56" y="578"/>
                        <a:pt x="59" y="576"/>
                        <a:pt x="61" y="576"/>
                      </a:cubicBezTo>
                      <a:lnTo>
                        <a:pt x="69" y="573"/>
                      </a:lnTo>
                      <a:lnTo>
                        <a:pt x="78" y="570"/>
                      </a:lnTo>
                      <a:lnTo>
                        <a:pt x="104" y="561"/>
                      </a:lnTo>
                      <a:cubicBezTo>
                        <a:pt x="105" y="560"/>
                        <a:pt x="106" y="560"/>
                        <a:pt x="107" y="560"/>
                      </a:cubicBezTo>
                      <a:lnTo>
                        <a:pt x="119" y="558"/>
                      </a:lnTo>
                      <a:lnTo>
                        <a:pt x="125" y="557"/>
                      </a:lnTo>
                      <a:cubicBezTo>
                        <a:pt x="126" y="557"/>
                        <a:pt x="127" y="556"/>
                        <a:pt x="128" y="556"/>
                      </a:cubicBezTo>
                      <a:lnTo>
                        <a:pt x="132" y="556"/>
                      </a:lnTo>
                      <a:lnTo>
                        <a:pt x="128" y="557"/>
                      </a:lnTo>
                      <a:lnTo>
                        <a:pt x="135" y="556"/>
                      </a:lnTo>
                      <a:lnTo>
                        <a:pt x="145" y="555"/>
                      </a:lnTo>
                      <a:lnTo>
                        <a:pt x="157" y="554"/>
                      </a:lnTo>
                      <a:lnTo>
                        <a:pt x="182" y="551"/>
                      </a:lnTo>
                      <a:lnTo>
                        <a:pt x="222" y="548"/>
                      </a:lnTo>
                      <a:lnTo>
                        <a:pt x="242" y="545"/>
                      </a:lnTo>
                      <a:lnTo>
                        <a:pt x="238" y="546"/>
                      </a:lnTo>
                      <a:lnTo>
                        <a:pt x="247" y="543"/>
                      </a:lnTo>
                      <a:lnTo>
                        <a:pt x="232" y="558"/>
                      </a:lnTo>
                      <a:lnTo>
                        <a:pt x="235" y="549"/>
                      </a:lnTo>
                      <a:cubicBezTo>
                        <a:pt x="236" y="545"/>
                        <a:pt x="238" y="542"/>
                        <a:pt x="240" y="539"/>
                      </a:cubicBezTo>
                      <a:lnTo>
                        <a:pt x="248" y="531"/>
                      </a:lnTo>
                      <a:lnTo>
                        <a:pt x="244" y="538"/>
                      </a:lnTo>
                      <a:lnTo>
                        <a:pt x="246" y="534"/>
                      </a:lnTo>
                      <a:lnTo>
                        <a:pt x="245" y="537"/>
                      </a:lnTo>
                      <a:lnTo>
                        <a:pt x="247" y="531"/>
                      </a:lnTo>
                      <a:cubicBezTo>
                        <a:pt x="247" y="530"/>
                        <a:pt x="248" y="528"/>
                        <a:pt x="248" y="527"/>
                      </a:cubicBezTo>
                      <a:lnTo>
                        <a:pt x="256" y="512"/>
                      </a:lnTo>
                      <a:lnTo>
                        <a:pt x="261" y="503"/>
                      </a:lnTo>
                      <a:lnTo>
                        <a:pt x="260" y="507"/>
                      </a:lnTo>
                      <a:lnTo>
                        <a:pt x="263" y="498"/>
                      </a:lnTo>
                      <a:lnTo>
                        <a:pt x="261" y="505"/>
                      </a:lnTo>
                      <a:lnTo>
                        <a:pt x="264" y="421"/>
                      </a:lnTo>
                      <a:lnTo>
                        <a:pt x="266" y="429"/>
                      </a:lnTo>
                      <a:lnTo>
                        <a:pt x="262" y="419"/>
                      </a:lnTo>
                      <a:lnTo>
                        <a:pt x="260" y="411"/>
                      </a:lnTo>
                      <a:lnTo>
                        <a:pt x="258" y="406"/>
                      </a:lnTo>
                      <a:cubicBezTo>
                        <a:pt x="257" y="404"/>
                        <a:pt x="256" y="401"/>
                        <a:pt x="256" y="397"/>
                      </a:cubicBezTo>
                      <a:lnTo>
                        <a:pt x="256" y="394"/>
                      </a:lnTo>
                      <a:lnTo>
                        <a:pt x="263" y="411"/>
                      </a:lnTo>
                      <a:lnTo>
                        <a:pt x="260" y="408"/>
                      </a:lnTo>
                      <a:cubicBezTo>
                        <a:pt x="259" y="407"/>
                        <a:pt x="258" y="405"/>
                        <a:pt x="257" y="404"/>
                      </a:cubicBezTo>
                      <a:lnTo>
                        <a:pt x="254" y="399"/>
                      </a:lnTo>
                      <a:lnTo>
                        <a:pt x="248" y="389"/>
                      </a:lnTo>
                      <a:cubicBezTo>
                        <a:pt x="247" y="387"/>
                        <a:pt x="246" y="386"/>
                        <a:pt x="246" y="384"/>
                      </a:cubicBezTo>
                      <a:lnTo>
                        <a:pt x="243" y="375"/>
                      </a:lnTo>
                      <a:lnTo>
                        <a:pt x="244" y="379"/>
                      </a:lnTo>
                      <a:lnTo>
                        <a:pt x="239" y="370"/>
                      </a:lnTo>
                      <a:cubicBezTo>
                        <a:pt x="239" y="369"/>
                        <a:pt x="238" y="367"/>
                        <a:pt x="238" y="366"/>
                      </a:cubicBezTo>
                      <a:lnTo>
                        <a:pt x="235" y="357"/>
                      </a:lnTo>
                      <a:lnTo>
                        <a:pt x="238" y="364"/>
                      </a:lnTo>
                      <a:lnTo>
                        <a:pt x="232" y="356"/>
                      </a:lnTo>
                      <a:cubicBezTo>
                        <a:pt x="231" y="354"/>
                        <a:pt x="230" y="352"/>
                        <a:pt x="229" y="349"/>
                      </a:cubicBezTo>
                      <a:lnTo>
                        <a:pt x="225" y="339"/>
                      </a:lnTo>
                      <a:lnTo>
                        <a:pt x="220" y="321"/>
                      </a:lnTo>
                      <a:cubicBezTo>
                        <a:pt x="220" y="319"/>
                        <a:pt x="220" y="318"/>
                        <a:pt x="220" y="316"/>
                      </a:cubicBezTo>
                      <a:lnTo>
                        <a:pt x="217" y="277"/>
                      </a:lnTo>
                      <a:cubicBezTo>
                        <a:pt x="216" y="274"/>
                        <a:pt x="217" y="271"/>
                        <a:pt x="218" y="268"/>
                      </a:cubicBezTo>
                      <a:lnTo>
                        <a:pt x="221" y="259"/>
                      </a:lnTo>
                      <a:cubicBezTo>
                        <a:pt x="221" y="257"/>
                        <a:pt x="222" y="256"/>
                        <a:pt x="222" y="255"/>
                      </a:cubicBezTo>
                      <a:lnTo>
                        <a:pt x="227" y="246"/>
                      </a:lnTo>
                      <a:lnTo>
                        <a:pt x="226" y="250"/>
                      </a:lnTo>
                      <a:lnTo>
                        <a:pt x="229" y="241"/>
                      </a:lnTo>
                      <a:cubicBezTo>
                        <a:pt x="231" y="235"/>
                        <a:pt x="235" y="230"/>
                        <a:pt x="241" y="227"/>
                      </a:cubicBezTo>
                      <a:lnTo>
                        <a:pt x="247" y="224"/>
                      </a:lnTo>
                      <a:cubicBezTo>
                        <a:pt x="248" y="223"/>
                        <a:pt x="250" y="223"/>
                        <a:pt x="251" y="222"/>
                      </a:cubicBezTo>
                      <a:lnTo>
                        <a:pt x="262" y="219"/>
                      </a:lnTo>
                      <a:cubicBezTo>
                        <a:pt x="264" y="219"/>
                        <a:pt x="266" y="219"/>
                        <a:pt x="268" y="218"/>
                      </a:cubicBezTo>
                      <a:lnTo>
                        <a:pt x="351" y="215"/>
                      </a:lnTo>
                      <a:cubicBezTo>
                        <a:pt x="353" y="215"/>
                        <a:pt x="356" y="216"/>
                        <a:pt x="359" y="217"/>
                      </a:cubicBezTo>
                      <a:lnTo>
                        <a:pt x="369" y="220"/>
                      </a:lnTo>
                      <a:lnTo>
                        <a:pt x="376" y="223"/>
                      </a:lnTo>
                      <a:lnTo>
                        <a:pt x="402" y="232"/>
                      </a:lnTo>
                      <a:lnTo>
                        <a:pt x="419" y="238"/>
                      </a:lnTo>
                      <a:lnTo>
                        <a:pt x="436" y="244"/>
                      </a:lnTo>
                      <a:lnTo>
                        <a:pt x="432" y="243"/>
                      </a:lnTo>
                      <a:lnTo>
                        <a:pt x="467" y="248"/>
                      </a:lnTo>
                      <a:lnTo>
                        <a:pt x="463" y="247"/>
                      </a:lnTo>
                      <a:lnTo>
                        <a:pt x="482" y="248"/>
                      </a:lnTo>
                      <a:lnTo>
                        <a:pt x="496" y="249"/>
                      </a:lnTo>
                      <a:lnTo>
                        <a:pt x="487" y="250"/>
                      </a:lnTo>
                      <a:lnTo>
                        <a:pt x="497" y="246"/>
                      </a:lnTo>
                      <a:lnTo>
                        <a:pt x="508" y="243"/>
                      </a:lnTo>
                      <a:lnTo>
                        <a:pt x="501" y="246"/>
                      </a:lnTo>
                      <a:lnTo>
                        <a:pt x="510" y="240"/>
                      </a:lnTo>
                      <a:cubicBezTo>
                        <a:pt x="512" y="239"/>
                        <a:pt x="514" y="238"/>
                        <a:pt x="516" y="238"/>
                      </a:cubicBezTo>
                      <a:lnTo>
                        <a:pt x="525" y="235"/>
                      </a:lnTo>
                      <a:lnTo>
                        <a:pt x="518" y="238"/>
                      </a:lnTo>
                      <a:lnTo>
                        <a:pt x="526" y="232"/>
                      </a:lnTo>
                      <a:lnTo>
                        <a:pt x="519" y="242"/>
                      </a:lnTo>
                      <a:lnTo>
                        <a:pt x="526" y="226"/>
                      </a:lnTo>
                      <a:lnTo>
                        <a:pt x="528" y="218"/>
                      </a:lnTo>
                      <a:lnTo>
                        <a:pt x="537" y="191"/>
                      </a:lnTo>
                      <a:lnTo>
                        <a:pt x="540" y="171"/>
                      </a:lnTo>
                      <a:lnTo>
                        <a:pt x="542" y="164"/>
                      </a:lnTo>
                      <a:lnTo>
                        <a:pt x="545" y="145"/>
                      </a:lnTo>
                      <a:lnTo>
                        <a:pt x="552" y="112"/>
                      </a:lnTo>
                      <a:lnTo>
                        <a:pt x="554" y="105"/>
                      </a:lnTo>
                      <a:lnTo>
                        <a:pt x="557" y="92"/>
                      </a:lnTo>
                      <a:lnTo>
                        <a:pt x="562" y="74"/>
                      </a:lnTo>
                      <a:cubicBezTo>
                        <a:pt x="563" y="73"/>
                        <a:pt x="563" y="72"/>
                        <a:pt x="564" y="71"/>
                      </a:cubicBezTo>
                      <a:lnTo>
                        <a:pt x="568" y="62"/>
                      </a:lnTo>
                      <a:cubicBezTo>
                        <a:pt x="568" y="60"/>
                        <a:pt x="569" y="59"/>
                        <a:pt x="569" y="58"/>
                      </a:cubicBezTo>
                      <a:lnTo>
                        <a:pt x="571" y="55"/>
                      </a:lnTo>
                      <a:cubicBezTo>
                        <a:pt x="577" y="46"/>
                        <a:pt x="588" y="42"/>
                        <a:pt x="598" y="45"/>
                      </a:cubicBezTo>
                      <a:cubicBezTo>
                        <a:pt x="609" y="49"/>
                        <a:pt x="615" y="58"/>
                        <a:pt x="615" y="68"/>
                      </a:cubicBezTo>
                      <a:lnTo>
                        <a:pt x="615" y="71"/>
                      </a:lnTo>
                      <a:cubicBezTo>
                        <a:pt x="615" y="74"/>
                        <a:pt x="615" y="77"/>
                        <a:pt x="614" y="79"/>
                      </a:cubicBezTo>
                      <a:lnTo>
                        <a:pt x="613" y="82"/>
                      </a:lnTo>
                      <a:lnTo>
                        <a:pt x="569" y="64"/>
                      </a:lnTo>
                      <a:lnTo>
                        <a:pt x="570" y="62"/>
                      </a:lnTo>
                      <a:lnTo>
                        <a:pt x="569" y="65"/>
                      </a:lnTo>
                      <a:lnTo>
                        <a:pt x="572" y="56"/>
                      </a:lnTo>
                      <a:cubicBezTo>
                        <a:pt x="572" y="54"/>
                        <a:pt x="573" y="52"/>
                        <a:pt x="574" y="50"/>
                      </a:cubicBezTo>
                      <a:lnTo>
                        <a:pt x="580" y="42"/>
                      </a:lnTo>
                      <a:lnTo>
                        <a:pt x="591" y="24"/>
                      </a:lnTo>
                      <a:cubicBezTo>
                        <a:pt x="593" y="21"/>
                        <a:pt x="595" y="18"/>
                        <a:pt x="598" y="16"/>
                      </a:cubicBezTo>
                      <a:lnTo>
                        <a:pt x="607" y="10"/>
                      </a:lnTo>
                      <a:cubicBezTo>
                        <a:pt x="609" y="9"/>
                        <a:pt x="612" y="8"/>
                        <a:pt x="614" y="7"/>
                      </a:cubicBezTo>
                      <a:lnTo>
                        <a:pt x="629" y="3"/>
                      </a:lnTo>
                      <a:cubicBezTo>
                        <a:pt x="631" y="3"/>
                        <a:pt x="632" y="3"/>
                        <a:pt x="633" y="3"/>
                      </a:cubicBezTo>
                      <a:lnTo>
                        <a:pt x="655" y="0"/>
                      </a:lnTo>
                      <a:lnTo>
                        <a:pt x="672" y="0"/>
                      </a:lnTo>
                      <a:lnTo>
                        <a:pt x="680" y="0"/>
                      </a:lnTo>
                      <a:cubicBezTo>
                        <a:pt x="686" y="0"/>
                        <a:pt x="692" y="2"/>
                        <a:pt x="696" y="6"/>
                      </a:cubicBezTo>
                      <a:lnTo>
                        <a:pt x="699" y="9"/>
                      </a:lnTo>
                      <a:lnTo>
                        <a:pt x="710" y="16"/>
                      </a:lnTo>
                      <a:lnTo>
                        <a:pt x="707" y="14"/>
                      </a:lnTo>
                      <a:lnTo>
                        <a:pt x="721" y="20"/>
                      </a:lnTo>
                      <a:cubicBezTo>
                        <a:pt x="723" y="21"/>
                        <a:pt x="725" y="23"/>
                        <a:pt x="727" y="24"/>
                      </a:cubicBezTo>
                      <a:lnTo>
                        <a:pt x="739" y="34"/>
                      </a:lnTo>
                      <a:lnTo>
                        <a:pt x="750" y="42"/>
                      </a:lnTo>
                      <a:lnTo>
                        <a:pt x="757" y="47"/>
                      </a:lnTo>
                      <a:lnTo>
                        <a:pt x="766" y="54"/>
                      </a:lnTo>
                      <a:cubicBezTo>
                        <a:pt x="768" y="55"/>
                        <a:pt x="769" y="56"/>
                        <a:pt x="771" y="58"/>
                      </a:cubicBezTo>
                      <a:lnTo>
                        <a:pt x="777" y="66"/>
                      </a:lnTo>
                      <a:lnTo>
                        <a:pt x="772" y="61"/>
                      </a:lnTo>
                      <a:lnTo>
                        <a:pt x="780" y="67"/>
                      </a:lnTo>
                      <a:cubicBezTo>
                        <a:pt x="786" y="72"/>
                        <a:pt x="789" y="79"/>
                        <a:pt x="789" y="86"/>
                      </a:cubicBezTo>
                      <a:lnTo>
                        <a:pt x="789" y="87"/>
                      </a:lnTo>
                      <a:lnTo>
                        <a:pt x="781" y="70"/>
                      </a:lnTo>
                      <a:lnTo>
                        <a:pt x="788" y="75"/>
                      </a:lnTo>
                      <a:lnTo>
                        <a:pt x="797" y="81"/>
                      </a:lnTo>
                      <a:cubicBezTo>
                        <a:pt x="800" y="84"/>
                        <a:pt x="803" y="86"/>
                        <a:pt x="804" y="90"/>
                      </a:cubicBezTo>
                      <a:lnTo>
                        <a:pt x="809" y="99"/>
                      </a:lnTo>
                      <a:lnTo>
                        <a:pt x="804" y="92"/>
                      </a:lnTo>
                      <a:lnTo>
                        <a:pt x="811" y="98"/>
                      </a:lnTo>
                      <a:lnTo>
                        <a:pt x="795" y="92"/>
                      </a:lnTo>
                      <a:lnTo>
                        <a:pt x="797" y="92"/>
                      </a:lnTo>
                      <a:cubicBezTo>
                        <a:pt x="811" y="92"/>
                        <a:pt x="821" y="103"/>
                        <a:pt x="821" y="116"/>
                      </a:cubicBezTo>
                      <a:lnTo>
                        <a:pt x="821" y="117"/>
                      </a:lnTo>
                      <a:lnTo>
                        <a:pt x="820" y="109"/>
                      </a:lnTo>
                      <a:lnTo>
                        <a:pt x="823" y="117"/>
                      </a:lnTo>
                      <a:lnTo>
                        <a:pt x="814" y="105"/>
                      </a:lnTo>
                      <a:lnTo>
                        <a:pt x="823" y="111"/>
                      </a:lnTo>
                      <a:cubicBezTo>
                        <a:pt x="832" y="117"/>
                        <a:pt x="836" y="128"/>
                        <a:pt x="832" y="138"/>
                      </a:cubicBezTo>
                      <a:cubicBezTo>
                        <a:pt x="829" y="149"/>
                        <a:pt x="820" y="155"/>
                        <a:pt x="809" y="155"/>
                      </a:cubicBezTo>
                      <a:lnTo>
                        <a:pt x="807" y="155"/>
                      </a:lnTo>
                      <a:lnTo>
                        <a:pt x="826" y="117"/>
                      </a:lnTo>
                      <a:lnTo>
                        <a:pt x="833" y="126"/>
                      </a:lnTo>
                      <a:lnTo>
                        <a:pt x="830" y="122"/>
                      </a:lnTo>
                      <a:lnTo>
                        <a:pt x="838" y="129"/>
                      </a:lnTo>
                      <a:lnTo>
                        <a:pt x="805" y="130"/>
                      </a:lnTo>
                      <a:lnTo>
                        <a:pt x="806" y="129"/>
                      </a:lnTo>
                      <a:lnTo>
                        <a:pt x="807" y="163"/>
                      </a:lnTo>
                      <a:lnTo>
                        <a:pt x="806" y="162"/>
                      </a:lnTo>
                      <a:lnTo>
                        <a:pt x="843" y="133"/>
                      </a:lnTo>
                      <a:lnTo>
                        <a:pt x="849" y="143"/>
                      </a:lnTo>
                      <a:lnTo>
                        <a:pt x="835" y="132"/>
                      </a:lnTo>
                      <a:lnTo>
                        <a:pt x="844" y="135"/>
                      </a:lnTo>
                      <a:lnTo>
                        <a:pt x="854" y="139"/>
                      </a:lnTo>
                      <a:cubicBezTo>
                        <a:pt x="856" y="140"/>
                        <a:pt x="857" y="141"/>
                        <a:pt x="859" y="141"/>
                      </a:cubicBezTo>
                      <a:lnTo>
                        <a:pt x="868" y="147"/>
                      </a:lnTo>
                      <a:lnTo>
                        <a:pt x="861" y="144"/>
                      </a:lnTo>
                      <a:lnTo>
                        <a:pt x="873" y="148"/>
                      </a:lnTo>
                      <a:lnTo>
                        <a:pt x="887" y="150"/>
                      </a:lnTo>
                      <a:lnTo>
                        <a:pt x="878" y="150"/>
                      </a:lnTo>
                      <a:lnTo>
                        <a:pt x="885" y="148"/>
                      </a:lnTo>
                      <a:lnTo>
                        <a:pt x="898" y="145"/>
                      </a:lnTo>
                      <a:lnTo>
                        <a:pt x="907" y="142"/>
                      </a:lnTo>
                      <a:lnTo>
                        <a:pt x="901" y="144"/>
                      </a:lnTo>
                      <a:lnTo>
                        <a:pt x="910" y="138"/>
                      </a:lnTo>
                      <a:cubicBezTo>
                        <a:pt x="912" y="137"/>
                        <a:pt x="914" y="136"/>
                        <a:pt x="916" y="136"/>
                      </a:cubicBezTo>
                      <a:lnTo>
                        <a:pt x="928" y="132"/>
                      </a:lnTo>
                      <a:lnTo>
                        <a:pt x="920" y="136"/>
                      </a:lnTo>
                      <a:lnTo>
                        <a:pt x="931" y="126"/>
                      </a:lnTo>
                      <a:lnTo>
                        <a:pt x="940" y="117"/>
                      </a:lnTo>
                      <a:cubicBezTo>
                        <a:pt x="943" y="115"/>
                        <a:pt x="945" y="114"/>
                        <a:pt x="948" y="112"/>
                      </a:cubicBezTo>
                      <a:lnTo>
                        <a:pt x="955" y="109"/>
                      </a:lnTo>
                      <a:cubicBezTo>
                        <a:pt x="958" y="108"/>
                        <a:pt x="961" y="107"/>
                        <a:pt x="964" y="107"/>
                      </a:cubicBezTo>
                      <a:lnTo>
                        <a:pt x="966" y="107"/>
                      </a:lnTo>
                      <a:lnTo>
                        <a:pt x="942" y="131"/>
                      </a:lnTo>
                      <a:lnTo>
                        <a:pt x="942" y="130"/>
                      </a:lnTo>
                      <a:cubicBezTo>
                        <a:pt x="942" y="129"/>
                        <a:pt x="943" y="127"/>
                        <a:pt x="943" y="125"/>
                      </a:cubicBezTo>
                      <a:lnTo>
                        <a:pt x="945" y="117"/>
                      </a:lnTo>
                      <a:cubicBezTo>
                        <a:pt x="947" y="109"/>
                        <a:pt x="953" y="102"/>
                        <a:pt x="961" y="100"/>
                      </a:cubicBezTo>
                      <a:lnTo>
                        <a:pt x="970" y="97"/>
                      </a:lnTo>
                      <a:lnTo>
                        <a:pt x="957" y="106"/>
                      </a:lnTo>
                      <a:lnTo>
                        <a:pt x="965" y="95"/>
                      </a:lnTo>
                      <a:lnTo>
                        <a:pt x="972" y="86"/>
                      </a:lnTo>
                      <a:lnTo>
                        <a:pt x="974" y="84"/>
                      </a:lnTo>
                      <a:lnTo>
                        <a:pt x="970" y="91"/>
                      </a:lnTo>
                      <a:lnTo>
                        <a:pt x="971" y="89"/>
                      </a:lnTo>
                      <a:lnTo>
                        <a:pt x="969" y="93"/>
                      </a:lnTo>
                      <a:lnTo>
                        <a:pt x="971" y="86"/>
                      </a:lnTo>
                      <a:cubicBezTo>
                        <a:pt x="973" y="80"/>
                        <a:pt x="976" y="76"/>
                        <a:pt x="981" y="72"/>
                      </a:cubicBezTo>
                      <a:lnTo>
                        <a:pt x="990" y="66"/>
                      </a:lnTo>
                      <a:lnTo>
                        <a:pt x="1003" y="110"/>
                      </a:lnTo>
                      <a:lnTo>
                        <a:pt x="1001" y="110"/>
                      </a:lnTo>
                      <a:cubicBezTo>
                        <a:pt x="992" y="110"/>
                        <a:pt x="984" y="105"/>
                        <a:pt x="980" y="97"/>
                      </a:cubicBezTo>
                      <a:cubicBezTo>
                        <a:pt x="976" y="89"/>
                        <a:pt x="977" y="79"/>
                        <a:pt x="983" y="72"/>
                      </a:cubicBezTo>
                      <a:lnTo>
                        <a:pt x="990" y="63"/>
                      </a:lnTo>
                      <a:cubicBezTo>
                        <a:pt x="990" y="62"/>
                        <a:pt x="992" y="60"/>
                        <a:pt x="993" y="59"/>
                      </a:cubicBezTo>
                      <a:lnTo>
                        <a:pt x="1001" y="52"/>
                      </a:lnTo>
                      <a:cubicBezTo>
                        <a:pt x="1006" y="48"/>
                        <a:pt x="1014" y="45"/>
                        <a:pt x="1021" y="47"/>
                      </a:cubicBezTo>
                      <a:cubicBezTo>
                        <a:pt x="1028" y="48"/>
                        <a:pt x="1035" y="53"/>
                        <a:pt x="1038" y="60"/>
                      </a:cubicBezTo>
                      <a:lnTo>
                        <a:pt x="1039" y="62"/>
                      </a:lnTo>
                      <a:lnTo>
                        <a:pt x="997" y="59"/>
                      </a:lnTo>
                      <a:lnTo>
                        <a:pt x="1003" y="50"/>
                      </a:lnTo>
                      <a:cubicBezTo>
                        <a:pt x="1005" y="48"/>
                        <a:pt x="1007" y="46"/>
                        <a:pt x="1009" y="44"/>
                      </a:cubicBezTo>
                      <a:lnTo>
                        <a:pt x="1018" y="38"/>
                      </a:lnTo>
                      <a:lnTo>
                        <a:pt x="1035" y="26"/>
                      </a:lnTo>
                      <a:cubicBezTo>
                        <a:pt x="1037" y="24"/>
                        <a:pt x="1040" y="23"/>
                        <a:pt x="1043" y="22"/>
                      </a:cubicBezTo>
                      <a:lnTo>
                        <a:pt x="1063" y="17"/>
                      </a:lnTo>
                      <a:cubicBezTo>
                        <a:pt x="1064" y="17"/>
                        <a:pt x="1065" y="17"/>
                        <a:pt x="1066" y="17"/>
                      </a:cubicBezTo>
                      <a:lnTo>
                        <a:pt x="1079" y="15"/>
                      </a:lnTo>
                      <a:lnTo>
                        <a:pt x="1085" y="15"/>
                      </a:lnTo>
                      <a:cubicBezTo>
                        <a:pt x="1088" y="15"/>
                        <a:pt x="1091" y="16"/>
                        <a:pt x="1093" y="17"/>
                      </a:cubicBezTo>
                      <a:lnTo>
                        <a:pt x="1111" y="23"/>
                      </a:lnTo>
                      <a:cubicBezTo>
                        <a:pt x="1117" y="25"/>
                        <a:pt x="1122" y="29"/>
                        <a:pt x="1124" y="34"/>
                      </a:cubicBezTo>
                      <a:lnTo>
                        <a:pt x="1128" y="41"/>
                      </a:lnTo>
                      <a:lnTo>
                        <a:pt x="1140" y="59"/>
                      </a:lnTo>
                      <a:cubicBezTo>
                        <a:pt x="1141" y="61"/>
                        <a:pt x="1142" y="62"/>
                        <a:pt x="1143" y="64"/>
                      </a:cubicBezTo>
                      <a:lnTo>
                        <a:pt x="1147" y="74"/>
                      </a:lnTo>
                      <a:lnTo>
                        <a:pt x="1152" y="93"/>
                      </a:lnTo>
                      <a:lnTo>
                        <a:pt x="1154" y="103"/>
                      </a:lnTo>
                      <a:lnTo>
                        <a:pt x="1157" y="112"/>
                      </a:lnTo>
                      <a:lnTo>
                        <a:pt x="1166" y="139"/>
                      </a:lnTo>
                      <a:lnTo>
                        <a:pt x="1161" y="131"/>
                      </a:lnTo>
                      <a:lnTo>
                        <a:pt x="1169" y="140"/>
                      </a:lnTo>
                      <a:cubicBezTo>
                        <a:pt x="1171" y="142"/>
                        <a:pt x="1173" y="144"/>
                        <a:pt x="1174" y="147"/>
                      </a:cubicBezTo>
                      <a:lnTo>
                        <a:pt x="1178" y="158"/>
                      </a:lnTo>
                      <a:cubicBezTo>
                        <a:pt x="1178" y="159"/>
                        <a:pt x="1179" y="161"/>
                        <a:pt x="1179" y="162"/>
                      </a:cubicBezTo>
                      <a:lnTo>
                        <a:pt x="1181" y="172"/>
                      </a:lnTo>
                      <a:lnTo>
                        <a:pt x="1177" y="163"/>
                      </a:lnTo>
                      <a:lnTo>
                        <a:pt x="1187" y="177"/>
                      </a:lnTo>
                      <a:lnTo>
                        <a:pt x="1193" y="188"/>
                      </a:lnTo>
                      <a:cubicBezTo>
                        <a:pt x="1194" y="191"/>
                        <a:pt x="1195" y="195"/>
                        <a:pt x="1195" y="199"/>
                      </a:cubicBezTo>
                      <a:lnTo>
                        <a:pt x="1195" y="200"/>
                      </a:lnTo>
                      <a:cubicBezTo>
                        <a:pt x="1195" y="207"/>
                        <a:pt x="1193" y="213"/>
                        <a:pt x="1188" y="217"/>
                      </a:cubicBezTo>
                      <a:lnTo>
                        <a:pt x="1187" y="218"/>
                      </a:lnTo>
                      <a:lnTo>
                        <a:pt x="1192" y="191"/>
                      </a:lnTo>
                      <a:lnTo>
                        <a:pt x="1194" y="196"/>
                      </a:lnTo>
                      <a:lnTo>
                        <a:pt x="1200" y="205"/>
                      </a:lnTo>
                      <a:cubicBezTo>
                        <a:pt x="1202" y="207"/>
                        <a:pt x="1203" y="210"/>
                        <a:pt x="1204" y="212"/>
                      </a:cubicBezTo>
                      <a:lnTo>
                        <a:pt x="1209" y="230"/>
                      </a:lnTo>
                      <a:lnTo>
                        <a:pt x="1207" y="227"/>
                      </a:lnTo>
                      <a:lnTo>
                        <a:pt x="1211" y="235"/>
                      </a:lnTo>
                      <a:lnTo>
                        <a:pt x="1213" y="239"/>
                      </a:lnTo>
                      <a:lnTo>
                        <a:pt x="1167" y="249"/>
                      </a:lnTo>
                      <a:lnTo>
                        <a:pt x="1167" y="246"/>
                      </a:lnTo>
                      <a:lnTo>
                        <a:pt x="1168" y="252"/>
                      </a:lnTo>
                      <a:lnTo>
                        <a:pt x="1167" y="248"/>
                      </a:lnTo>
                      <a:cubicBezTo>
                        <a:pt x="1164" y="236"/>
                        <a:pt x="1171" y="223"/>
                        <a:pt x="1184" y="219"/>
                      </a:cubicBezTo>
                      <a:cubicBezTo>
                        <a:pt x="1196" y="216"/>
                        <a:pt x="1209" y="223"/>
                        <a:pt x="1213" y="235"/>
                      </a:cubicBezTo>
                      <a:lnTo>
                        <a:pt x="1214" y="238"/>
                      </a:lnTo>
                      <a:lnTo>
                        <a:pt x="1217" y="247"/>
                      </a:lnTo>
                      <a:lnTo>
                        <a:pt x="1213" y="240"/>
                      </a:lnTo>
                      <a:lnTo>
                        <a:pt x="1227" y="258"/>
                      </a:lnTo>
                      <a:lnTo>
                        <a:pt x="1216" y="250"/>
                      </a:lnTo>
                      <a:lnTo>
                        <a:pt x="1225" y="253"/>
                      </a:lnTo>
                      <a:lnTo>
                        <a:pt x="1216" y="252"/>
                      </a:lnTo>
                      <a:lnTo>
                        <a:pt x="1256" y="249"/>
                      </a:lnTo>
                      <a:lnTo>
                        <a:pt x="1249" y="250"/>
                      </a:lnTo>
                      <a:lnTo>
                        <a:pt x="1268" y="243"/>
                      </a:lnTo>
                      <a:lnTo>
                        <a:pt x="1289" y="238"/>
                      </a:lnTo>
                      <a:lnTo>
                        <a:pt x="1308" y="231"/>
                      </a:lnTo>
                      <a:lnTo>
                        <a:pt x="1320" y="228"/>
                      </a:lnTo>
                      <a:lnTo>
                        <a:pt x="1328" y="226"/>
                      </a:lnTo>
                      <a:lnTo>
                        <a:pt x="1323" y="228"/>
                      </a:lnTo>
                      <a:lnTo>
                        <a:pt x="1325" y="227"/>
                      </a:lnTo>
                      <a:lnTo>
                        <a:pt x="1335" y="272"/>
                      </a:lnTo>
                      <a:lnTo>
                        <a:pt x="1333" y="272"/>
                      </a:lnTo>
                      <a:lnTo>
                        <a:pt x="1331" y="272"/>
                      </a:lnTo>
                      <a:cubicBezTo>
                        <a:pt x="1319" y="272"/>
                        <a:pt x="1309" y="263"/>
                        <a:pt x="1308" y="251"/>
                      </a:cubicBezTo>
                      <a:cubicBezTo>
                        <a:pt x="1306" y="239"/>
                        <a:pt x="1314" y="228"/>
                        <a:pt x="1326" y="225"/>
                      </a:cubicBezTo>
                      <a:lnTo>
                        <a:pt x="1331" y="224"/>
                      </a:lnTo>
                      <a:lnTo>
                        <a:pt x="1338" y="223"/>
                      </a:lnTo>
                      <a:lnTo>
                        <a:pt x="1347" y="220"/>
                      </a:lnTo>
                      <a:lnTo>
                        <a:pt x="1363" y="214"/>
                      </a:lnTo>
                      <a:lnTo>
                        <a:pt x="1379" y="210"/>
                      </a:lnTo>
                      <a:lnTo>
                        <a:pt x="1391" y="208"/>
                      </a:lnTo>
                      <a:lnTo>
                        <a:pt x="1399" y="207"/>
                      </a:lnTo>
                      <a:lnTo>
                        <a:pt x="1407" y="206"/>
                      </a:lnTo>
                      <a:lnTo>
                        <a:pt x="1420" y="204"/>
                      </a:lnTo>
                      <a:cubicBezTo>
                        <a:pt x="1426" y="203"/>
                        <a:pt x="1433" y="204"/>
                        <a:pt x="1438" y="208"/>
                      </a:cubicBezTo>
                      <a:lnTo>
                        <a:pt x="1446" y="214"/>
                      </a:lnTo>
                      <a:cubicBezTo>
                        <a:pt x="1448" y="216"/>
                        <a:pt x="1450" y="218"/>
                        <a:pt x="1451" y="220"/>
                      </a:cubicBezTo>
                      <a:lnTo>
                        <a:pt x="1458" y="230"/>
                      </a:lnTo>
                      <a:cubicBezTo>
                        <a:pt x="1459" y="231"/>
                        <a:pt x="1460" y="232"/>
                        <a:pt x="1460" y="234"/>
                      </a:cubicBezTo>
                      <a:lnTo>
                        <a:pt x="1464" y="243"/>
                      </a:lnTo>
                      <a:lnTo>
                        <a:pt x="1469" y="252"/>
                      </a:lnTo>
                      <a:cubicBezTo>
                        <a:pt x="1470" y="254"/>
                        <a:pt x="1471" y="256"/>
                        <a:pt x="1472" y="258"/>
                      </a:cubicBezTo>
                      <a:lnTo>
                        <a:pt x="1475" y="271"/>
                      </a:lnTo>
                      <a:lnTo>
                        <a:pt x="1478" y="287"/>
                      </a:lnTo>
                      <a:cubicBezTo>
                        <a:pt x="1478" y="288"/>
                        <a:pt x="1478" y="290"/>
                        <a:pt x="1478" y="291"/>
                      </a:cubicBezTo>
                      <a:lnTo>
                        <a:pt x="1478" y="304"/>
                      </a:lnTo>
                      <a:lnTo>
                        <a:pt x="1477" y="314"/>
                      </a:lnTo>
                      <a:lnTo>
                        <a:pt x="1475" y="332"/>
                      </a:lnTo>
                      <a:cubicBezTo>
                        <a:pt x="1475" y="334"/>
                        <a:pt x="1475" y="335"/>
                        <a:pt x="1474" y="337"/>
                      </a:cubicBezTo>
                      <a:lnTo>
                        <a:pt x="1472" y="345"/>
                      </a:lnTo>
                      <a:lnTo>
                        <a:pt x="1468" y="358"/>
                      </a:lnTo>
                      <a:lnTo>
                        <a:pt x="1464" y="369"/>
                      </a:lnTo>
                      <a:lnTo>
                        <a:pt x="1460" y="379"/>
                      </a:lnTo>
                      <a:lnTo>
                        <a:pt x="1461" y="371"/>
                      </a:lnTo>
                      <a:lnTo>
                        <a:pt x="1458" y="491"/>
                      </a:lnTo>
                      <a:lnTo>
                        <a:pt x="1458" y="484"/>
                      </a:lnTo>
                      <a:lnTo>
                        <a:pt x="1459" y="490"/>
                      </a:lnTo>
                      <a:lnTo>
                        <a:pt x="1460" y="493"/>
                      </a:lnTo>
                      <a:lnTo>
                        <a:pt x="1461" y="496"/>
                      </a:lnTo>
                      <a:cubicBezTo>
                        <a:pt x="1462" y="497"/>
                        <a:pt x="1462" y="498"/>
                        <a:pt x="1462" y="499"/>
                      </a:cubicBezTo>
                      <a:lnTo>
                        <a:pt x="1464" y="509"/>
                      </a:lnTo>
                      <a:lnTo>
                        <a:pt x="1467" y="521"/>
                      </a:lnTo>
                      <a:lnTo>
                        <a:pt x="1469" y="531"/>
                      </a:lnTo>
                      <a:lnTo>
                        <a:pt x="1472" y="546"/>
                      </a:lnTo>
                      <a:lnTo>
                        <a:pt x="1465" y="533"/>
                      </a:lnTo>
                      <a:lnTo>
                        <a:pt x="1474" y="542"/>
                      </a:lnTo>
                      <a:lnTo>
                        <a:pt x="1472" y="540"/>
                      </a:lnTo>
                      <a:lnTo>
                        <a:pt x="1480" y="546"/>
                      </a:lnTo>
                      <a:lnTo>
                        <a:pt x="1473" y="543"/>
                      </a:lnTo>
                      <a:lnTo>
                        <a:pt x="1482" y="546"/>
                      </a:lnTo>
                      <a:lnTo>
                        <a:pt x="1499" y="552"/>
                      </a:lnTo>
                      <a:lnTo>
                        <a:pt x="1492" y="550"/>
                      </a:lnTo>
                      <a:lnTo>
                        <a:pt x="1581" y="553"/>
                      </a:lnTo>
                      <a:cubicBezTo>
                        <a:pt x="1584" y="554"/>
                        <a:pt x="1586" y="554"/>
                        <a:pt x="1589" y="555"/>
                      </a:cubicBezTo>
                      <a:lnTo>
                        <a:pt x="1596" y="558"/>
                      </a:lnTo>
                      <a:lnTo>
                        <a:pt x="1615" y="565"/>
                      </a:lnTo>
                      <a:lnTo>
                        <a:pt x="1624" y="569"/>
                      </a:lnTo>
                      <a:cubicBezTo>
                        <a:pt x="1625" y="569"/>
                        <a:pt x="1627" y="570"/>
                        <a:pt x="1628" y="570"/>
                      </a:cubicBezTo>
                      <a:lnTo>
                        <a:pt x="1632" y="573"/>
                      </a:lnTo>
                      <a:lnTo>
                        <a:pt x="1636" y="576"/>
                      </a:lnTo>
                      <a:lnTo>
                        <a:pt x="1628" y="572"/>
                      </a:lnTo>
                      <a:lnTo>
                        <a:pt x="1638" y="575"/>
                      </a:lnTo>
                      <a:lnTo>
                        <a:pt x="1635" y="575"/>
                      </a:lnTo>
                      <a:lnTo>
                        <a:pt x="1644" y="576"/>
                      </a:lnTo>
                      <a:lnTo>
                        <a:pt x="1652" y="578"/>
                      </a:lnTo>
                      <a:lnTo>
                        <a:pt x="1661" y="580"/>
                      </a:lnTo>
                      <a:lnTo>
                        <a:pt x="1667" y="581"/>
                      </a:lnTo>
                      <a:cubicBezTo>
                        <a:pt x="1669" y="581"/>
                        <a:pt x="1670" y="581"/>
                        <a:pt x="1672" y="582"/>
                      </a:cubicBezTo>
                      <a:lnTo>
                        <a:pt x="1679" y="585"/>
                      </a:lnTo>
                      <a:lnTo>
                        <a:pt x="1696" y="591"/>
                      </a:lnTo>
                      <a:cubicBezTo>
                        <a:pt x="1698" y="591"/>
                        <a:pt x="1700" y="592"/>
                        <a:pt x="1702" y="593"/>
                      </a:cubicBezTo>
                      <a:lnTo>
                        <a:pt x="1711" y="599"/>
                      </a:lnTo>
                      <a:cubicBezTo>
                        <a:pt x="1713" y="601"/>
                        <a:pt x="1715" y="603"/>
                        <a:pt x="1717" y="605"/>
                      </a:cubicBezTo>
                      <a:lnTo>
                        <a:pt x="1723" y="613"/>
                      </a:lnTo>
                      <a:cubicBezTo>
                        <a:pt x="1726" y="617"/>
                        <a:pt x="1727" y="621"/>
                        <a:pt x="1727" y="626"/>
                      </a:cubicBezTo>
                      <a:lnTo>
                        <a:pt x="1729" y="662"/>
                      </a:lnTo>
                      <a:cubicBezTo>
                        <a:pt x="1730" y="664"/>
                        <a:pt x="1729" y="666"/>
                        <a:pt x="1729" y="667"/>
                      </a:cubicBezTo>
                      <a:lnTo>
                        <a:pt x="1727" y="679"/>
                      </a:lnTo>
                      <a:cubicBezTo>
                        <a:pt x="1727" y="683"/>
                        <a:pt x="1725" y="686"/>
                        <a:pt x="1723" y="689"/>
                      </a:cubicBezTo>
                      <a:lnTo>
                        <a:pt x="1718" y="696"/>
                      </a:lnTo>
                      <a:lnTo>
                        <a:pt x="1720" y="693"/>
                      </a:lnTo>
                      <a:lnTo>
                        <a:pt x="1718" y="697"/>
                      </a:lnTo>
                      <a:lnTo>
                        <a:pt x="1720" y="691"/>
                      </a:lnTo>
                      <a:lnTo>
                        <a:pt x="1719" y="696"/>
                      </a:lnTo>
                      <a:cubicBezTo>
                        <a:pt x="1719" y="697"/>
                        <a:pt x="1718" y="699"/>
                        <a:pt x="1718" y="700"/>
                      </a:cubicBezTo>
                      <a:lnTo>
                        <a:pt x="1714" y="711"/>
                      </a:lnTo>
                      <a:cubicBezTo>
                        <a:pt x="1713" y="714"/>
                        <a:pt x="1711" y="717"/>
                        <a:pt x="1708" y="719"/>
                      </a:cubicBezTo>
                      <a:lnTo>
                        <a:pt x="1702" y="726"/>
                      </a:lnTo>
                      <a:lnTo>
                        <a:pt x="1692" y="737"/>
                      </a:lnTo>
                      <a:lnTo>
                        <a:pt x="1694" y="734"/>
                      </a:lnTo>
                      <a:lnTo>
                        <a:pt x="1688" y="743"/>
                      </a:lnTo>
                      <a:cubicBezTo>
                        <a:pt x="1687" y="745"/>
                        <a:pt x="1686" y="746"/>
                        <a:pt x="1684" y="748"/>
                      </a:cubicBezTo>
                      <a:lnTo>
                        <a:pt x="1676" y="755"/>
                      </a:lnTo>
                      <a:cubicBezTo>
                        <a:pt x="1669" y="761"/>
                        <a:pt x="1659" y="762"/>
                        <a:pt x="1651" y="758"/>
                      </a:cubicBezTo>
                      <a:cubicBezTo>
                        <a:pt x="1642" y="754"/>
                        <a:pt x="1636" y="746"/>
                        <a:pt x="1636" y="736"/>
                      </a:cubicBezTo>
                      <a:lnTo>
                        <a:pt x="1636" y="735"/>
                      </a:lnTo>
                      <a:lnTo>
                        <a:pt x="1636" y="734"/>
                      </a:lnTo>
                      <a:lnTo>
                        <a:pt x="1681" y="747"/>
                      </a:lnTo>
                      <a:lnTo>
                        <a:pt x="1675" y="757"/>
                      </a:lnTo>
                      <a:cubicBezTo>
                        <a:pt x="1673" y="759"/>
                        <a:pt x="1671" y="762"/>
                        <a:pt x="1669" y="764"/>
                      </a:cubicBezTo>
                      <a:lnTo>
                        <a:pt x="1661" y="770"/>
                      </a:lnTo>
                      <a:lnTo>
                        <a:pt x="1666" y="764"/>
                      </a:lnTo>
                      <a:lnTo>
                        <a:pt x="1664" y="767"/>
                      </a:lnTo>
                      <a:lnTo>
                        <a:pt x="1660" y="773"/>
                      </a:lnTo>
                      <a:cubicBezTo>
                        <a:pt x="1660" y="774"/>
                        <a:pt x="1659" y="775"/>
                        <a:pt x="1658" y="776"/>
                      </a:cubicBezTo>
                      <a:lnTo>
                        <a:pt x="1641" y="794"/>
                      </a:lnTo>
                      <a:lnTo>
                        <a:pt x="1643" y="791"/>
                      </a:lnTo>
                      <a:lnTo>
                        <a:pt x="1637" y="800"/>
                      </a:lnTo>
                      <a:cubicBezTo>
                        <a:pt x="1636" y="802"/>
                        <a:pt x="1634" y="804"/>
                        <a:pt x="1631" y="806"/>
                      </a:cubicBezTo>
                      <a:lnTo>
                        <a:pt x="1624" y="811"/>
                      </a:lnTo>
                      <a:lnTo>
                        <a:pt x="1627" y="808"/>
                      </a:lnTo>
                      <a:lnTo>
                        <a:pt x="1624" y="811"/>
                      </a:lnTo>
                      <a:lnTo>
                        <a:pt x="1628" y="807"/>
                      </a:lnTo>
                      <a:lnTo>
                        <a:pt x="1625" y="812"/>
                      </a:lnTo>
                      <a:lnTo>
                        <a:pt x="1618" y="823"/>
                      </a:lnTo>
                      <a:cubicBezTo>
                        <a:pt x="1616" y="826"/>
                        <a:pt x="1614" y="829"/>
                        <a:pt x="1611" y="830"/>
                      </a:cubicBezTo>
                      <a:lnTo>
                        <a:pt x="1602" y="836"/>
                      </a:lnTo>
                      <a:lnTo>
                        <a:pt x="1609" y="828"/>
                      </a:lnTo>
                      <a:lnTo>
                        <a:pt x="1604" y="837"/>
                      </a:lnTo>
                      <a:cubicBezTo>
                        <a:pt x="1602" y="841"/>
                        <a:pt x="1600" y="844"/>
                        <a:pt x="1596" y="846"/>
                      </a:cubicBezTo>
                      <a:lnTo>
                        <a:pt x="1588" y="851"/>
                      </a:lnTo>
                      <a:cubicBezTo>
                        <a:pt x="1582" y="855"/>
                        <a:pt x="1574" y="856"/>
                        <a:pt x="1567" y="853"/>
                      </a:cubicBezTo>
                      <a:cubicBezTo>
                        <a:pt x="1560" y="851"/>
                        <a:pt x="1555" y="845"/>
                        <a:pt x="1553" y="838"/>
                      </a:cubicBezTo>
                      <a:lnTo>
                        <a:pt x="1552" y="835"/>
                      </a:lnTo>
                      <a:cubicBezTo>
                        <a:pt x="1549" y="826"/>
                        <a:pt x="1551" y="817"/>
                        <a:pt x="1557" y="810"/>
                      </a:cubicBezTo>
                      <a:lnTo>
                        <a:pt x="1558" y="809"/>
                      </a:lnTo>
                      <a:cubicBezTo>
                        <a:pt x="1567" y="801"/>
                        <a:pt x="1581" y="800"/>
                        <a:pt x="1590" y="808"/>
                      </a:cubicBezTo>
                      <a:cubicBezTo>
                        <a:pt x="1600" y="815"/>
                        <a:pt x="1602" y="829"/>
                        <a:pt x="1596" y="839"/>
                      </a:cubicBezTo>
                      <a:lnTo>
                        <a:pt x="1589" y="850"/>
                      </a:lnTo>
                      <a:cubicBezTo>
                        <a:pt x="1587" y="853"/>
                        <a:pt x="1585" y="855"/>
                        <a:pt x="1583" y="857"/>
                      </a:cubicBezTo>
                      <a:lnTo>
                        <a:pt x="1575" y="863"/>
                      </a:lnTo>
                      <a:lnTo>
                        <a:pt x="1580" y="857"/>
                      </a:lnTo>
                      <a:lnTo>
                        <a:pt x="1568" y="875"/>
                      </a:lnTo>
                      <a:lnTo>
                        <a:pt x="1571" y="869"/>
                      </a:lnTo>
                      <a:lnTo>
                        <a:pt x="1568" y="878"/>
                      </a:lnTo>
                      <a:lnTo>
                        <a:pt x="1569" y="874"/>
                      </a:lnTo>
                      <a:lnTo>
                        <a:pt x="1567" y="888"/>
                      </a:lnTo>
                      <a:lnTo>
                        <a:pt x="1566" y="899"/>
                      </a:lnTo>
                      <a:lnTo>
                        <a:pt x="1566" y="894"/>
                      </a:lnTo>
                      <a:lnTo>
                        <a:pt x="1567" y="905"/>
                      </a:lnTo>
                      <a:lnTo>
                        <a:pt x="1569" y="920"/>
                      </a:lnTo>
                      <a:lnTo>
                        <a:pt x="1568" y="916"/>
                      </a:lnTo>
                      <a:lnTo>
                        <a:pt x="1571" y="925"/>
                      </a:lnTo>
                      <a:lnTo>
                        <a:pt x="1562" y="912"/>
                      </a:lnTo>
                      <a:lnTo>
                        <a:pt x="1571" y="918"/>
                      </a:lnTo>
                      <a:cubicBezTo>
                        <a:pt x="1574" y="921"/>
                        <a:pt x="1577" y="924"/>
                        <a:pt x="1579" y="927"/>
                      </a:cubicBezTo>
                      <a:lnTo>
                        <a:pt x="1585" y="939"/>
                      </a:lnTo>
                      <a:lnTo>
                        <a:pt x="1590" y="949"/>
                      </a:lnTo>
                      <a:lnTo>
                        <a:pt x="1582" y="939"/>
                      </a:lnTo>
                      <a:lnTo>
                        <a:pt x="1591" y="946"/>
                      </a:lnTo>
                      <a:lnTo>
                        <a:pt x="1608" y="958"/>
                      </a:lnTo>
                      <a:lnTo>
                        <a:pt x="1602" y="955"/>
                      </a:lnTo>
                      <a:lnTo>
                        <a:pt x="1611" y="958"/>
                      </a:lnTo>
                      <a:cubicBezTo>
                        <a:pt x="1619" y="960"/>
                        <a:pt x="1625" y="967"/>
                        <a:pt x="1627" y="975"/>
                      </a:cubicBezTo>
                      <a:lnTo>
                        <a:pt x="1629" y="984"/>
                      </a:lnTo>
                      <a:lnTo>
                        <a:pt x="1613" y="967"/>
                      </a:lnTo>
                      <a:lnTo>
                        <a:pt x="1622" y="970"/>
                      </a:lnTo>
                      <a:cubicBezTo>
                        <a:pt x="1630" y="972"/>
                        <a:pt x="1636" y="979"/>
                        <a:pt x="1638" y="987"/>
                      </a:cubicBezTo>
                      <a:cubicBezTo>
                        <a:pt x="1640" y="995"/>
                        <a:pt x="1637" y="1004"/>
                        <a:pt x="1631" y="1009"/>
                      </a:cubicBezTo>
                      <a:lnTo>
                        <a:pt x="1629" y="1011"/>
                      </a:lnTo>
                      <a:lnTo>
                        <a:pt x="1632" y="981"/>
                      </a:lnTo>
                      <a:lnTo>
                        <a:pt x="1637" y="988"/>
                      </a:lnTo>
                      <a:lnTo>
                        <a:pt x="1626" y="979"/>
                      </a:lnTo>
                      <a:lnTo>
                        <a:pt x="1634" y="982"/>
                      </a:lnTo>
                      <a:cubicBezTo>
                        <a:pt x="1639" y="984"/>
                        <a:pt x="1643" y="987"/>
                        <a:pt x="1645" y="991"/>
                      </a:cubicBezTo>
                      <a:lnTo>
                        <a:pt x="1651" y="1000"/>
                      </a:lnTo>
                      <a:lnTo>
                        <a:pt x="1639" y="991"/>
                      </a:lnTo>
                      <a:lnTo>
                        <a:pt x="1648" y="994"/>
                      </a:lnTo>
                      <a:cubicBezTo>
                        <a:pt x="1654" y="996"/>
                        <a:pt x="1659" y="1000"/>
                        <a:pt x="1661" y="1005"/>
                      </a:cubicBezTo>
                      <a:lnTo>
                        <a:pt x="1666" y="1014"/>
                      </a:lnTo>
                      <a:cubicBezTo>
                        <a:pt x="1667" y="1015"/>
                        <a:pt x="1668" y="1016"/>
                        <a:pt x="1668" y="1017"/>
                      </a:cubicBezTo>
                      <a:lnTo>
                        <a:pt x="1672" y="1028"/>
                      </a:lnTo>
                      <a:cubicBezTo>
                        <a:pt x="1672" y="1029"/>
                        <a:pt x="1673" y="1031"/>
                        <a:pt x="1673" y="1032"/>
                      </a:cubicBezTo>
                      <a:lnTo>
                        <a:pt x="1675" y="1042"/>
                      </a:lnTo>
                      <a:lnTo>
                        <a:pt x="1665" y="1027"/>
                      </a:lnTo>
                      <a:lnTo>
                        <a:pt x="1672" y="1032"/>
                      </a:lnTo>
                      <a:lnTo>
                        <a:pt x="1669" y="1030"/>
                      </a:lnTo>
                      <a:lnTo>
                        <a:pt x="1671" y="1031"/>
                      </a:lnTo>
                      <a:cubicBezTo>
                        <a:pt x="1679" y="1035"/>
                        <a:pt x="1684" y="1043"/>
                        <a:pt x="1684" y="1052"/>
                      </a:cubicBezTo>
                      <a:lnTo>
                        <a:pt x="1684" y="1054"/>
                      </a:lnTo>
                      <a:lnTo>
                        <a:pt x="1680" y="1041"/>
                      </a:lnTo>
                      <a:lnTo>
                        <a:pt x="1685" y="1048"/>
                      </a:lnTo>
                      <a:lnTo>
                        <a:pt x="1682" y="1044"/>
                      </a:lnTo>
                      <a:lnTo>
                        <a:pt x="1691" y="1053"/>
                      </a:lnTo>
                      <a:cubicBezTo>
                        <a:pt x="1693" y="1055"/>
                        <a:pt x="1694" y="1056"/>
                        <a:pt x="1695" y="1058"/>
                      </a:cubicBezTo>
                      <a:lnTo>
                        <a:pt x="1703" y="1071"/>
                      </a:lnTo>
                      <a:cubicBezTo>
                        <a:pt x="1705" y="1074"/>
                        <a:pt x="1706" y="1078"/>
                        <a:pt x="1706" y="1082"/>
                      </a:cubicBezTo>
                      <a:lnTo>
                        <a:pt x="1707" y="1099"/>
                      </a:lnTo>
                      <a:cubicBezTo>
                        <a:pt x="1708" y="1102"/>
                        <a:pt x="1707" y="1105"/>
                        <a:pt x="1706" y="1108"/>
                      </a:cubicBezTo>
                      <a:lnTo>
                        <a:pt x="1703" y="1117"/>
                      </a:lnTo>
                      <a:cubicBezTo>
                        <a:pt x="1703" y="1119"/>
                        <a:pt x="1702" y="1121"/>
                        <a:pt x="1700" y="1123"/>
                      </a:cubicBezTo>
                      <a:lnTo>
                        <a:pt x="1694" y="1132"/>
                      </a:lnTo>
                      <a:cubicBezTo>
                        <a:pt x="1693" y="1134"/>
                        <a:pt x="1690" y="1137"/>
                        <a:pt x="1688" y="1138"/>
                      </a:cubicBezTo>
                      <a:lnTo>
                        <a:pt x="1679" y="1144"/>
                      </a:lnTo>
                      <a:lnTo>
                        <a:pt x="1689" y="1130"/>
                      </a:lnTo>
                      <a:lnTo>
                        <a:pt x="1687" y="1139"/>
                      </a:lnTo>
                      <a:cubicBezTo>
                        <a:pt x="1685" y="1147"/>
                        <a:pt x="1679" y="1154"/>
                        <a:pt x="1671" y="1156"/>
                      </a:cubicBezTo>
                      <a:lnTo>
                        <a:pt x="1653" y="1162"/>
                      </a:lnTo>
                      <a:lnTo>
                        <a:pt x="1659" y="1159"/>
                      </a:lnTo>
                      <a:lnTo>
                        <a:pt x="1642" y="1171"/>
                      </a:lnTo>
                      <a:cubicBezTo>
                        <a:pt x="1641" y="1172"/>
                        <a:pt x="1639" y="1173"/>
                        <a:pt x="1637" y="1174"/>
                      </a:cubicBezTo>
                      <a:lnTo>
                        <a:pt x="1627" y="1177"/>
                      </a:lnTo>
                      <a:lnTo>
                        <a:pt x="1611" y="1182"/>
                      </a:lnTo>
                      <a:lnTo>
                        <a:pt x="1559" y="1200"/>
                      </a:lnTo>
                      <a:cubicBezTo>
                        <a:pt x="1558" y="1201"/>
                        <a:pt x="1556" y="1201"/>
                        <a:pt x="1555" y="1201"/>
                      </a:cubicBezTo>
                      <a:lnTo>
                        <a:pt x="1535" y="1204"/>
                      </a:lnTo>
                      <a:lnTo>
                        <a:pt x="1495" y="1210"/>
                      </a:lnTo>
                      <a:lnTo>
                        <a:pt x="1500" y="1209"/>
                      </a:lnTo>
                      <a:lnTo>
                        <a:pt x="1491" y="1212"/>
                      </a:lnTo>
                      <a:lnTo>
                        <a:pt x="1483" y="1215"/>
                      </a:lnTo>
                      <a:lnTo>
                        <a:pt x="1469" y="1220"/>
                      </a:lnTo>
                      <a:lnTo>
                        <a:pt x="1465" y="1221"/>
                      </a:lnTo>
                      <a:lnTo>
                        <a:pt x="1470" y="1219"/>
                      </a:lnTo>
                      <a:lnTo>
                        <a:pt x="1466" y="1221"/>
                      </a:lnTo>
                      <a:lnTo>
                        <a:pt x="1469" y="1219"/>
                      </a:lnTo>
                      <a:lnTo>
                        <a:pt x="1462" y="1224"/>
                      </a:lnTo>
                      <a:cubicBezTo>
                        <a:pt x="1461" y="1225"/>
                        <a:pt x="1459" y="1226"/>
                        <a:pt x="1457" y="1227"/>
                      </a:cubicBezTo>
                      <a:lnTo>
                        <a:pt x="1449" y="1230"/>
                      </a:lnTo>
                      <a:lnTo>
                        <a:pt x="1463" y="1215"/>
                      </a:lnTo>
                      <a:lnTo>
                        <a:pt x="1460" y="1224"/>
                      </a:lnTo>
                      <a:lnTo>
                        <a:pt x="1461" y="1217"/>
                      </a:lnTo>
                      <a:lnTo>
                        <a:pt x="1458" y="1295"/>
                      </a:lnTo>
                      <a:lnTo>
                        <a:pt x="1458" y="1291"/>
                      </a:lnTo>
                      <a:lnTo>
                        <a:pt x="1461" y="1309"/>
                      </a:lnTo>
                      <a:lnTo>
                        <a:pt x="1465" y="1324"/>
                      </a:lnTo>
                      <a:lnTo>
                        <a:pt x="1468" y="1339"/>
                      </a:lnTo>
                      <a:lnTo>
                        <a:pt x="1472" y="1351"/>
                      </a:lnTo>
                      <a:lnTo>
                        <a:pt x="1473" y="1356"/>
                      </a:lnTo>
                      <a:lnTo>
                        <a:pt x="1425" y="1360"/>
                      </a:lnTo>
                      <a:lnTo>
                        <a:pt x="1425" y="1358"/>
                      </a:lnTo>
                      <a:lnTo>
                        <a:pt x="1427" y="1366"/>
                      </a:lnTo>
                      <a:lnTo>
                        <a:pt x="1457" y="1318"/>
                      </a:lnTo>
                      <a:cubicBezTo>
                        <a:pt x="1470" y="1345"/>
                        <a:pt x="1470" y="1346"/>
                        <a:pt x="1471" y="1347"/>
                      </a:cubicBezTo>
                      <a:cubicBezTo>
                        <a:pt x="1471" y="1348"/>
                        <a:pt x="1426" y="1363"/>
                        <a:pt x="1471" y="1348"/>
                      </a:cubicBezTo>
                      <a:lnTo>
                        <a:pt x="1473" y="1353"/>
                      </a:lnTo>
                      <a:lnTo>
                        <a:pt x="1474" y="1359"/>
                      </a:lnTo>
                      <a:lnTo>
                        <a:pt x="1480" y="1377"/>
                      </a:lnTo>
                      <a:lnTo>
                        <a:pt x="1486" y="1395"/>
                      </a:lnTo>
                      <a:cubicBezTo>
                        <a:pt x="1487" y="1397"/>
                        <a:pt x="1487" y="1399"/>
                        <a:pt x="1487" y="1401"/>
                      </a:cubicBezTo>
                      <a:lnTo>
                        <a:pt x="1489" y="1442"/>
                      </a:lnTo>
                      <a:cubicBezTo>
                        <a:pt x="1490" y="1444"/>
                        <a:pt x="1489" y="1445"/>
                        <a:pt x="1489" y="1447"/>
                      </a:cubicBezTo>
                      <a:lnTo>
                        <a:pt x="1487" y="1461"/>
                      </a:lnTo>
                      <a:lnTo>
                        <a:pt x="1484" y="1491"/>
                      </a:lnTo>
                      <a:cubicBezTo>
                        <a:pt x="1484" y="1493"/>
                        <a:pt x="1484" y="1494"/>
                        <a:pt x="1483" y="1496"/>
                      </a:cubicBezTo>
                      <a:lnTo>
                        <a:pt x="1480" y="1505"/>
                      </a:lnTo>
                      <a:cubicBezTo>
                        <a:pt x="1478" y="1512"/>
                        <a:pt x="1472" y="1518"/>
                        <a:pt x="1465" y="1520"/>
                      </a:cubicBezTo>
                      <a:lnTo>
                        <a:pt x="1456" y="1523"/>
                      </a:lnTo>
                      <a:cubicBezTo>
                        <a:pt x="1454" y="1524"/>
                        <a:pt x="1452" y="1524"/>
                        <a:pt x="1449" y="1524"/>
                      </a:cubicBezTo>
                      <a:lnTo>
                        <a:pt x="1375" y="1527"/>
                      </a:lnTo>
                      <a:cubicBezTo>
                        <a:pt x="1373" y="1528"/>
                        <a:pt x="1370" y="1527"/>
                        <a:pt x="1367" y="1526"/>
                      </a:cubicBezTo>
                      <a:lnTo>
                        <a:pt x="1359" y="1524"/>
                      </a:lnTo>
                      <a:lnTo>
                        <a:pt x="1348" y="1521"/>
                      </a:lnTo>
                      <a:cubicBezTo>
                        <a:pt x="1346" y="1520"/>
                        <a:pt x="1343" y="1519"/>
                        <a:pt x="1341" y="1517"/>
                      </a:cubicBezTo>
                      <a:lnTo>
                        <a:pt x="1332" y="1511"/>
                      </a:lnTo>
                      <a:lnTo>
                        <a:pt x="1336" y="1513"/>
                      </a:lnTo>
                      <a:lnTo>
                        <a:pt x="1327" y="1509"/>
                      </a:lnTo>
                      <a:lnTo>
                        <a:pt x="1353" y="1470"/>
                      </a:lnTo>
                      <a:lnTo>
                        <a:pt x="1354" y="1471"/>
                      </a:lnTo>
                      <a:lnTo>
                        <a:pt x="1355" y="1472"/>
                      </a:lnTo>
                      <a:cubicBezTo>
                        <a:pt x="1364" y="1481"/>
                        <a:pt x="1365" y="1495"/>
                        <a:pt x="1357" y="1505"/>
                      </a:cubicBezTo>
                      <a:cubicBezTo>
                        <a:pt x="1349" y="1514"/>
                        <a:pt x="1335" y="1516"/>
                        <a:pt x="1325" y="1509"/>
                      </a:cubicBezTo>
                      <a:lnTo>
                        <a:pt x="1315" y="1502"/>
                      </a:lnTo>
                      <a:lnTo>
                        <a:pt x="1321" y="1505"/>
                      </a:lnTo>
                      <a:lnTo>
                        <a:pt x="1314" y="1503"/>
                      </a:lnTo>
                      <a:lnTo>
                        <a:pt x="1306" y="1500"/>
                      </a:lnTo>
                      <a:lnTo>
                        <a:pt x="1292" y="1497"/>
                      </a:lnTo>
                      <a:lnTo>
                        <a:pt x="1296" y="1497"/>
                      </a:lnTo>
                      <a:lnTo>
                        <a:pt x="1233" y="1494"/>
                      </a:lnTo>
                      <a:lnTo>
                        <a:pt x="1242" y="1493"/>
                      </a:lnTo>
                      <a:lnTo>
                        <a:pt x="1233" y="1496"/>
                      </a:lnTo>
                      <a:lnTo>
                        <a:pt x="1246" y="1485"/>
                      </a:lnTo>
                      <a:lnTo>
                        <a:pt x="1241" y="1494"/>
                      </a:lnTo>
                      <a:cubicBezTo>
                        <a:pt x="1240" y="1497"/>
                        <a:pt x="1237" y="1500"/>
                        <a:pt x="1234" y="1502"/>
                      </a:cubicBezTo>
                      <a:lnTo>
                        <a:pt x="1225" y="1508"/>
                      </a:lnTo>
                      <a:lnTo>
                        <a:pt x="1232" y="1501"/>
                      </a:lnTo>
                      <a:lnTo>
                        <a:pt x="1221" y="1519"/>
                      </a:lnTo>
                      <a:lnTo>
                        <a:pt x="1224" y="1513"/>
                      </a:lnTo>
                      <a:lnTo>
                        <a:pt x="1220" y="1524"/>
                      </a:lnTo>
                      <a:lnTo>
                        <a:pt x="1217" y="1535"/>
                      </a:lnTo>
                      <a:lnTo>
                        <a:pt x="1211" y="1553"/>
                      </a:lnTo>
                      <a:cubicBezTo>
                        <a:pt x="1211" y="1554"/>
                        <a:pt x="1210" y="1556"/>
                        <a:pt x="1209" y="1557"/>
                      </a:cubicBezTo>
                      <a:lnTo>
                        <a:pt x="1204" y="1566"/>
                      </a:lnTo>
                      <a:lnTo>
                        <a:pt x="1206" y="1562"/>
                      </a:lnTo>
                      <a:lnTo>
                        <a:pt x="1203" y="1571"/>
                      </a:lnTo>
                      <a:lnTo>
                        <a:pt x="1197" y="1589"/>
                      </a:lnTo>
                      <a:lnTo>
                        <a:pt x="1191" y="1607"/>
                      </a:lnTo>
                      <a:cubicBezTo>
                        <a:pt x="1191" y="1608"/>
                        <a:pt x="1190" y="1610"/>
                        <a:pt x="1189" y="1611"/>
                      </a:cubicBezTo>
                      <a:lnTo>
                        <a:pt x="1186" y="1617"/>
                      </a:lnTo>
                      <a:lnTo>
                        <a:pt x="1182" y="1627"/>
                      </a:lnTo>
                      <a:lnTo>
                        <a:pt x="1142" y="1601"/>
                      </a:lnTo>
                      <a:lnTo>
                        <a:pt x="1143" y="1600"/>
                      </a:lnTo>
                      <a:lnTo>
                        <a:pt x="1136" y="1617"/>
                      </a:lnTo>
                      <a:lnTo>
                        <a:pt x="1136" y="1616"/>
                      </a:lnTo>
                      <a:lnTo>
                        <a:pt x="1181" y="1629"/>
                      </a:lnTo>
                      <a:lnTo>
                        <a:pt x="1175" y="1639"/>
                      </a:lnTo>
                      <a:lnTo>
                        <a:pt x="1177" y="1634"/>
                      </a:lnTo>
                      <a:lnTo>
                        <a:pt x="1174" y="1642"/>
                      </a:lnTo>
                      <a:lnTo>
                        <a:pt x="1163" y="1678"/>
                      </a:lnTo>
                      <a:cubicBezTo>
                        <a:pt x="1163" y="1680"/>
                        <a:pt x="1162" y="1682"/>
                        <a:pt x="1161" y="1683"/>
                      </a:cubicBezTo>
                      <a:lnTo>
                        <a:pt x="1156" y="1693"/>
                      </a:lnTo>
                      <a:lnTo>
                        <a:pt x="1148" y="1704"/>
                      </a:lnTo>
                      <a:cubicBezTo>
                        <a:pt x="1146" y="1706"/>
                        <a:pt x="1145" y="1707"/>
                        <a:pt x="1143" y="1709"/>
                      </a:cubicBezTo>
                      <a:lnTo>
                        <a:pt x="1135" y="1715"/>
                      </a:lnTo>
                      <a:cubicBezTo>
                        <a:pt x="1134" y="1716"/>
                        <a:pt x="1132" y="1716"/>
                        <a:pt x="1131" y="1717"/>
                      </a:cubicBezTo>
                      <a:lnTo>
                        <a:pt x="1125" y="1720"/>
                      </a:lnTo>
                      <a:cubicBezTo>
                        <a:pt x="1123" y="1721"/>
                        <a:pt x="1121" y="1722"/>
                        <a:pt x="1119" y="1722"/>
                      </a:cubicBezTo>
                      <a:lnTo>
                        <a:pt x="1105" y="1724"/>
                      </a:lnTo>
                      <a:lnTo>
                        <a:pt x="1065" y="1727"/>
                      </a:lnTo>
                      <a:cubicBezTo>
                        <a:pt x="1062" y="1728"/>
                        <a:pt x="1059" y="1727"/>
                        <a:pt x="1056" y="1726"/>
                      </a:cubicBezTo>
                      <a:lnTo>
                        <a:pt x="1050" y="1724"/>
                      </a:lnTo>
                      <a:lnTo>
                        <a:pt x="1047" y="1723"/>
                      </a:lnTo>
                      <a:lnTo>
                        <a:pt x="1044" y="1722"/>
                      </a:lnTo>
                      <a:cubicBezTo>
                        <a:pt x="1042" y="1722"/>
                        <a:pt x="1040" y="1721"/>
                        <a:pt x="1038" y="1719"/>
                      </a:cubicBezTo>
                      <a:lnTo>
                        <a:pt x="1032" y="1715"/>
                      </a:lnTo>
                      <a:lnTo>
                        <a:pt x="1037" y="1718"/>
                      </a:lnTo>
                      <a:lnTo>
                        <a:pt x="1020" y="1712"/>
                      </a:lnTo>
                      <a:cubicBezTo>
                        <a:pt x="1018" y="1711"/>
                        <a:pt x="1016" y="1710"/>
                        <a:pt x="1014" y="1709"/>
                      </a:cubicBezTo>
                      <a:lnTo>
                        <a:pt x="1006" y="1703"/>
                      </a:lnTo>
                      <a:lnTo>
                        <a:pt x="1011" y="1705"/>
                      </a:lnTo>
                      <a:lnTo>
                        <a:pt x="1002" y="1701"/>
                      </a:lnTo>
                      <a:lnTo>
                        <a:pt x="1028" y="1662"/>
                      </a:lnTo>
                      <a:lnTo>
                        <a:pt x="1029" y="1663"/>
                      </a:lnTo>
                      <a:cubicBezTo>
                        <a:pt x="1034" y="1668"/>
                        <a:pt x="1036" y="1674"/>
                        <a:pt x="1036" y="1680"/>
                      </a:cubicBezTo>
                      <a:lnTo>
                        <a:pt x="1036" y="1681"/>
                      </a:lnTo>
                      <a:cubicBezTo>
                        <a:pt x="1036" y="1691"/>
                        <a:pt x="1031" y="1699"/>
                        <a:pt x="1023" y="1703"/>
                      </a:cubicBezTo>
                      <a:cubicBezTo>
                        <a:pt x="1015" y="1707"/>
                        <a:pt x="1005" y="1706"/>
                        <a:pt x="998" y="1700"/>
                      </a:cubicBezTo>
                      <a:lnTo>
                        <a:pt x="989" y="1693"/>
                      </a:lnTo>
                      <a:lnTo>
                        <a:pt x="996" y="1697"/>
                      </a:lnTo>
                      <a:lnTo>
                        <a:pt x="987" y="1694"/>
                      </a:lnTo>
                      <a:cubicBezTo>
                        <a:pt x="985" y="1694"/>
                        <a:pt x="983" y="1693"/>
                        <a:pt x="981" y="1691"/>
                      </a:cubicBezTo>
                      <a:lnTo>
                        <a:pt x="972" y="1685"/>
                      </a:lnTo>
                      <a:lnTo>
                        <a:pt x="955" y="1673"/>
                      </a:lnTo>
                      <a:lnTo>
                        <a:pt x="961" y="1676"/>
                      </a:lnTo>
                      <a:lnTo>
                        <a:pt x="952" y="1673"/>
                      </a:lnTo>
                      <a:cubicBezTo>
                        <a:pt x="941" y="1670"/>
                        <a:pt x="934" y="1658"/>
                        <a:pt x="936" y="1647"/>
                      </a:cubicBezTo>
                      <a:cubicBezTo>
                        <a:pt x="938" y="1635"/>
                        <a:pt x="948" y="1626"/>
                        <a:pt x="959" y="1626"/>
                      </a:cubicBezTo>
                      <a:lnTo>
                        <a:pt x="960" y="1626"/>
                      </a:lnTo>
                      <a:lnTo>
                        <a:pt x="950" y="1629"/>
                      </a:lnTo>
                      <a:lnTo>
                        <a:pt x="952" y="1628"/>
                      </a:lnTo>
                      <a:lnTo>
                        <a:pt x="942" y="1662"/>
                      </a:lnTo>
                      <a:lnTo>
                        <a:pt x="937" y="1654"/>
                      </a:lnTo>
                      <a:lnTo>
                        <a:pt x="947" y="1663"/>
                      </a:lnTo>
                      <a:lnTo>
                        <a:pt x="943" y="1661"/>
                      </a:lnTo>
                      <a:lnTo>
                        <a:pt x="949" y="1663"/>
                      </a:lnTo>
                      <a:lnTo>
                        <a:pt x="944" y="1662"/>
                      </a:lnTo>
                      <a:cubicBezTo>
                        <a:pt x="937" y="1661"/>
                        <a:pt x="931" y="1656"/>
                        <a:pt x="927" y="1650"/>
                      </a:cubicBezTo>
                      <a:lnTo>
                        <a:pt x="922" y="1641"/>
                      </a:lnTo>
                      <a:lnTo>
                        <a:pt x="930" y="1649"/>
                      </a:lnTo>
                      <a:lnTo>
                        <a:pt x="921" y="1643"/>
                      </a:lnTo>
                      <a:lnTo>
                        <a:pt x="904" y="1631"/>
                      </a:lnTo>
                      <a:cubicBezTo>
                        <a:pt x="901" y="1629"/>
                        <a:pt x="899" y="1627"/>
                        <a:pt x="897" y="1625"/>
                      </a:cubicBezTo>
                      <a:lnTo>
                        <a:pt x="891" y="1616"/>
                      </a:lnTo>
                      <a:lnTo>
                        <a:pt x="899" y="1623"/>
                      </a:lnTo>
                      <a:lnTo>
                        <a:pt x="891" y="1618"/>
                      </a:lnTo>
                      <a:lnTo>
                        <a:pt x="927" y="1597"/>
                      </a:lnTo>
                      <a:lnTo>
                        <a:pt x="927" y="1599"/>
                      </a:lnTo>
                      <a:lnTo>
                        <a:pt x="927" y="1600"/>
                      </a:lnTo>
                      <a:cubicBezTo>
                        <a:pt x="927" y="1611"/>
                        <a:pt x="920" y="1621"/>
                        <a:pt x="910" y="1624"/>
                      </a:cubicBezTo>
                      <a:cubicBezTo>
                        <a:pt x="899" y="1626"/>
                        <a:pt x="888" y="1622"/>
                        <a:pt x="883" y="1613"/>
                      </a:cubicBezTo>
                      <a:lnTo>
                        <a:pt x="877" y="1603"/>
                      </a:lnTo>
                      <a:lnTo>
                        <a:pt x="884" y="1610"/>
                      </a:lnTo>
                      <a:lnTo>
                        <a:pt x="875" y="1604"/>
                      </a:lnTo>
                      <a:lnTo>
                        <a:pt x="882" y="1608"/>
                      </a:lnTo>
                      <a:lnTo>
                        <a:pt x="858" y="1601"/>
                      </a:lnTo>
                      <a:lnTo>
                        <a:pt x="863" y="1601"/>
                      </a:lnTo>
                      <a:lnTo>
                        <a:pt x="848" y="1600"/>
                      </a:lnTo>
                      <a:lnTo>
                        <a:pt x="838" y="1599"/>
                      </a:lnTo>
                      <a:lnTo>
                        <a:pt x="847" y="1599"/>
                      </a:lnTo>
                      <a:lnTo>
                        <a:pt x="842" y="1600"/>
                      </a:lnTo>
                      <a:lnTo>
                        <a:pt x="832" y="1604"/>
                      </a:lnTo>
                      <a:lnTo>
                        <a:pt x="837" y="1601"/>
                      </a:lnTo>
                      <a:lnTo>
                        <a:pt x="828" y="1607"/>
                      </a:lnTo>
                      <a:cubicBezTo>
                        <a:pt x="826" y="1609"/>
                        <a:pt x="824" y="1610"/>
                        <a:pt x="822" y="1610"/>
                      </a:cubicBezTo>
                      <a:lnTo>
                        <a:pt x="813" y="1613"/>
                      </a:lnTo>
                      <a:lnTo>
                        <a:pt x="820" y="1610"/>
                      </a:lnTo>
                      <a:lnTo>
                        <a:pt x="811" y="1616"/>
                      </a:lnTo>
                      <a:lnTo>
                        <a:pt x="793" y="1629"/>
                      </a:lnTo>
                      <a:lnTo>
                        <a:pt x="782" y="1636"/>
                      </a:lnTo>
                      <a:lnTo>
                        <a:pt x="777" y="1639"/>
                      </a:lnTo>
                      <a:lnTo>
                        <a:pt x="784" y="1632"/>
                      </a:lnTo>
                      <a:lnTo>
                        <a:pt x="783" y="1634"/>
                      </a:lnTo>
                      <a:lnTo>
                        <a:pt x="778" y="1642"/>
                      </a:lnTo>
                      <a:cubicBezTo>
                        <a:pt x="776" y="1646"/>
                        <a:pt x="773" y="1648"/>
                        <a:pt x="769" y="1650"/>
                      </a:cubicBezTo>
                      <a:lnTo>
                        <a:pt x="762" y="1654"/>
                      </a:lnTo>
                      <a:lnTo>
                        <a:pt x="765" y="1652"/>
                      </a:lnTo>
                      <a:lnTo>
                        <a:pt x="755" y="1660"/>
                      </a:lnTo>
                      <a:lnTo>
                        <a:pt x="760" y="1655"/>
                      </a:lnTo>
                      <a:lnTo>
                        <a:pt x="754" y="1664"/>
                      </a:lnTo>
                      <a:cubicBezTo>
                        <a:pt x="753" y="1666"/>
                        <a:pt x="752" y="1667"/>
                        <a:pt x="750" y="1669"/>
                      </a:cubicBezTo>
                      <a:lnTo>
                        <a:pt x="742" y="1676"/>
                      </a:lnTo>
                      <a:cubicBezTo>
                        <a:pt x="735" y="1682"/>
                        <a:pt x="725" y="1683"/>
                        <a:pt x="717" y="1679"/>
                      </a:cubicBezTo>
                      <a:cubicBezTo>
                        <a:pt x="708" y="1675"/>
                        <a:pt x="702" y="1667"/>
                        <a:pt x="702" y="1657"/>
                      </a:cubicBezTo>
                      <a:lnTo>
                        <a:pt x="702" y="1656"/>
                      </a:lnTo>
                      <a:lnTo>
                        <a:pt x="702" y="1655"/>
                      </a:lnTo>
                      <a:lnTo>
                        <a:pt x="747" y="1668"/>
                      </a:lnTo>
                      <a:lnTo>
                        <a:pt x="741" y="1678"/>
                      </a:lnTo>
                      <a:cubicBezTo>
                        <a:pt x="739" y="1681"/>
                        <a:pt x="737" y="1683"/>
                        <a:pt x="734" y="1685"/>
                      </a:cubicBezTo>
                      <a:lnTo>
                        <a:pt x="725" y="1691"/>
                      </a:lnTo>
                      <a:lnTo>
                        <a:pt x="708" y="1703"/>
                      </a:lnTo>
                      <a:cubicBezTo>
                        <a:pt x="706" y="1705"/>
                        <a:pt x="703" y="1706"/>
                        <a:pt x="700" y="1707"/>
                      </a:cubicBezTo>
                      <a:lnTo>
                        <a:pt x="679" y="1711"/>
                      </a:lnTo>
                      <a:lnTo>
                        <a:pt x="670" y="1712"/>
                      </a:lnTo>
                      <a:lnTo>
                        <a:pt x="664" y="1713"/>
                      </a:lnTo>
                      <a:cubicBezTo>
                        <a:pt x="661" y="1714"/>
                        <a:pt x="657" y="1714"/>
                        <a:pt x="654" y="1713"/>
                      </a:cubicBezTo>
                      <a:lnTo>
                        <a:pt x="645" y="1710"/>
                      </a:lnTo>
                      <a:lnTo>
                        <a:pt x="635" y="1706"/>
                      </a:lnTo>
                      <a:cubicBezTo>
                        <a:pt x="630" y="1704"/>
                        <a:pt x="626" y="1701"/>
                        <a:pt x="623" y="1697"/>
                      </a:cubicBezTo>
                      <a:lnTo>
                        <a:pt x="617" y="1688"/>
                      </a:lnTo>
                      <a:lnTo>
                        <a:pt x="622" y="1693"/>
                      </a:lnTo>
                      <a:lnTo>
                        <a:pt x="615" y="1687"/>
                      </a:lnTo>
                      <a:lnTo>
                        <a:pt x="630" y="1692"/>
                      </a:lnTo>
                      <a:lnTo>
                        <a:pt x="628" y="1692"/>
                      </a:lnTo>
                      <a:cubicBezTo>
                        <a:pt x="615" y="1692"/>
                        <a:pt x="604" y="1682"/>
                        <a:pt x="604" y="1668"/>
                      </a:cubicBezTo>
                      <a:lnTo>
                        <a:pt x="604" y="1667"/>
                      </a:lnTo>
                      <a:lnTo>
                        <a:pt x="606" y="1676"/>
                      </a:lnTo>
                      <a:lnTo>
                        <a:pt x="603" y="1668"/>
                      </a:lnTo>
                      <a:lnTo>
                        <a:pt x="604" y="1671"/>
                      </a:lnTo>
                      <a:lnTo>
                        <a:pt x="599" y="1662"/>
                      </a:lnTo>
                      <a:cubicBezTo>
                        <a:pt x="599" y="1661"/>
                        <a:pt x="598" y="1659"/>
                        <a:pt x="598" y="1658"/>
                      </a:cubicBezTo>
                      <a:lnTo>
                        <a:pt x="594" y="1648"/>
                      </a:lnTo>
                      <a:lnTo>
                        <a:pt x="591" y="1638"/>
                      </a:lnTo>
                      <a:lnTo>
                        <a:pt x="588" y="1627"/>
                      </a:lnTo>
                      <a:lnTo>
                        <a:pt x="591" y="1634"/>
                      </a:lnTo>
                      <a:lnTo>
                        <a:pt x="585" y="1625"/>
                      </a:lnTo>
                      <a:cubicBezTo>
                        <a:pt x="584" y="1622"/>
                        <a:pt x="583" y="1620"/>
                        <a:pt x="582" y="1617"/>
                      </a:cubicBezTo>
                      <a:lnTo>
                        <a:pt x="581" y="1610"/>
                      </a:lnTo>
                      <a:lnTo>
                        <a:pt x="572" y="1583"/>
                      </a:lnTo>
                      <a:lnTo>
                        <a:pt x="574" y="1587"/>
                      </a:lnTo>
                      <a:lnTo>
                        <a:pt x="570" y="1581"/>
                      </a:lnTo>
                      <a:lnTo>
                        <a:pt x="563" y="1570"/>
                      </a:lnTo>
                      <a:cubicBezTo>
                        <a:pt x="562" y="1569"/>
                        <a:pt x="561" y="1567"/>
                        <a:pt x="561" y="1565"/>
                      </a:cubicBezTo>
                      <a:lnTo>
                        <a:pt x="558" y="1556"/>
                      </a:lnTo>
                      <a:lnTo>
                        <a:pt x="560" y="1560"/>
                      </a:lnTo>
                      <a:lnTo>
                        <a:pt x="557" y="1556"/>
                      </a:lnTo>
                      <a:lnTo>
                        <a:pt x="549" y="1545"/>
                      </a:lnTo>
                      <a:cubicBezTo>
                        <a:pt x="548" y="1543"/>
                        <a:pt x="546" y="1540"/>
                        <a:pt x="546" y="1538"/>
                      </a:cubicBezTo>
                      <a:lnTo>
                        <a:pt x="543" y="1529"/>
                      </a:lnTo>
                      <a:lnTo>
                        <a:pt x="544" y="1533"/>
                      </a:lnTo>
                      <a:lnTo>
                        <a:pt x="539" y="1523"/>
                      </a:lnTo>
                      <a:lnTo>
                        <a:pt x="534" y="1513"/>
                      </a:lnTo>
                      <a:cubicBezTo>
                        <a:pt x="533" y="1511"/>
                        <a:pt x="532" y="1509"/>
                        <a:pt x="532" y="1506"/>
                      </a:cubicBezTo>
                      <a:lnTo>
                        <a:pt x="531" y="1502"/>
                      </a:lnTo>
                      <a:lnTo>
                        <a:pt x="530" y="1498"/>
                      </a:lnTo>
                      <a:lnTo>
                        <a:pt x="534" y="1506"/>
                      </a:lnTo>
                      <a:lnTo>
                        <a:pt x="529" y="1499"/>
                      </a:lnTo>
                      <a:lnTo>
                        <a:pt x="533" y="1504"/>
                      </a:lnTo>
                      <a:lnTo>
                        <a:pt x="525" y="1497"/>
                      </a:lnTo>
                      <a:lnTo>
                        <a:pt x="564" y="1478"/>
                      </a:lnTo>
                      <a:lnTo>
                        <a:pt x="564" y="1479"/>
                      </a:lnTo>
                      <a:lnTo>
                        <a:pt x="564" y="1480"/>
                      </a:lnTo>
                      <a:cubicBezTo>
                        <a:pt x="564" y="1491"/>
                        <a:pt x="557" y="1501"/>
                        <a:pt x="547" y="1504"/>
                      </a:cubicBezTo>
                      <a:cubicBezTo>
                        <a:pt x="536" y="1506"/>
                        <a:pt x="525" y="1502"/>
                        <a:pt x="520" y="1493"/>
                      </a:cubicBezTo>
                      <a:lnTo>
                        <a:pt x="514" y="1483"/>
                      </a:lnTo>
                      <a:lnTo>
                        <a:pt x="527" y="1493"/>
                      </a:lnTo>
                      <a:lnTo>
                        <a:pt x="518" y="1490"/>
                      </a:lnTo>
                      <a:cubicBezTo>
                        <a:pt x="515" y="1489"/>
                        <a:pt x="513" y="1488"/>
                        <a:pt x="511" y="1487"/>
                      </a:cubicBezTo>
                      <a:lnTo>
                        <a:pt x="503" y="1481"/>
                      </a:lnTo>
                      <a:lnTo>
                        <a:pt x="516" y="1485"/>
                      </a:lnTo>
                      <a:lnTo>
                        <a:pt x="462" y="1482"/>
                      </a:lnTo>
                      <a:lnTo>
                        <a:pt x="469" y="1482"/>
                      </a:lnTo>
                      <a:lnTo>
                        <a:pt x="456" y="1485"/>
                      </a:lnTo>
                      <a:lnTo>
                        <a:pt x="443" y="1488"/>
                      </a:lnTo>
                      <a:lnTo>
                        <a:pt x="451" y="1484"/>
                      </a:lnTo>
                      <a:lnTo>
                        <a:pt x="442" y="1490"/>
                      </a:lnTo>
                      <a:cubicBezTo>
                        <a:pt x="440" y="1492"/>
                        <a:pt x="438" y="1492"/>
                        <a:pt x="436" y="1493"/>
                      </a:cubicBezTo>
                      <a:lnTo>
                        <a:pt x="419" y="1499"/>
                      </a:lnTo>
                      <a:lnTo>
                        <a:pt x="426" y="1496"/>
                      </a:lnTo>
                      <a:lnTo>
                        <a:pt x="418" y="1502"/>
                      </a:lnTo>
                      <a:cubicBezTo>
                        <a:pt x="416" y="1503"/>
                        <a:pt x="414" y="1504"/>
                        <a:pt x="411" y="1505"/>
                      </a:cubicBezTo>
                      <a:lnTo>
                        <a:pt x="402" y="1508"/>
                      </a:lnTo>
                      <a:lnTo>
                        <a:pt x="408" y="1505"/>
                      </a:lnTo>
                      <a:lnTo>
                        <a:pt x="397" y="1512"/>
                      </a:lnTo>
                      <a:lnTo>
                        <a:pt x="388" y="1517"/>
                      </a:lnTo>
                      <a:cubicBezTo>
                        <a:pt x="379" y="1523"/>
                        <a:pt x="367" y="1521"/>
                        <a:pt x="360" y="1514"/>
                      </a:cubicBezTo>
                      <a:cubicBezTo>
                        <a:pt x="352" y="1507"/>
                        <a:pt x="350" y="1495"/>
                        <a:pt x="355" y="1486"/>
                      </a:cubicBezTo>
                      <a:lnTo>
                        <a:pt x="356" y="1484"/>
                      </a:lnTo>
                      <a:cubicBezTo>
                        <a:pt x="357" y="1481"/>
                        <a:pt x="359" y="1479"/>
                        <a:pt x="360" y="1477"/>
                      </a:cubicBezTo>
                      <a:lnTo>
                        <a:pt x="361" y="1476"/>
                      </a:lnTo>
                      <a:lnTo>
                        <a:pt x="392" y="1513"/>
                      </a:lnTo>
                      <a:lnTo>
                        <a:pt x="382" y="1520"/>
                      </a:lnTo>
                      <a:cubicBezTo>
                        <a:pt x="381" y="1521"/>
                        <a:pt x="379" y="1522"/>
                        <a:pt x="377" y="1523"/>
                      </a:cubicBezTo>
                      <a:lnTo>
                        <a:pt x="369" y="1526"/>
                      </a:lnTo>
                      <a:lnTo>
                        <a:pt x="374" y="1523"/>
                      </a:lnTo>
                      <a:lnTo>
                        <a:pt x="365" y="1529"/>
                      </a:lnTo>
                      <a:lnTo>
                        <a:pt x="348" y="1541"/>
                      </a:lnTo>
                      <a:lnTo>
                        <a:pt x="331" y="1553"/>
                      </a:lnTo>
                      <a:cubicBezTo>
                        <a:pt x="329" y="1554"/>
                        <a:pt x="327" y="1555"/>
                        <a:pt x="325" y="1556"/>
                      </a:cubicBezTo>
                      <a:lnTo>
                        <a:pt x="316" y="1559"/>
                      </a:lnTo>
                      <a:lnTo>
                        <a:pt x="323" y="1556"/>
                      </a:lnTo>
                      <a:lnTo>
                        <a:pt x="315" y="1562"/>
                      </a:lnTo>
                      <a:cubicBezTo>
                        <a:pt x="313" y="1563"/>
                        <a:pt x="312" y="1564"/>
                        <a:pt x="310" y="1564"/>
                      </a:cubicBezTo>
                      <a:lnTo>
                        <a:pt x="301" y="1568"/>
                      </a:lnTo>
                      <a:cubicBezTo>
                        <a:pt x="291" y="1573"/>
                        <a:pt x="278" y="1570"/>
                        <a:pt x="272" y="1560"/>
                      </a:cubicBezTo>
                      <a:cubicBezTo>
                        <a:pt x="265" y="1551"/>
                        <a:pt x="266" y="1538"/>
                        <a:pt x="274" y="1529"/>
                      </a:cubicBezTo>
                      <a:lnTo>
                        <a:pt x="275" y="1528"/>
                      </a:lnTo>
                      <a:lnTo>
                        <a:pt x="268" y="1545"/>
                      </a:lnTo>
                      <a:lnTo>
                        <a:pt x="268" y="1544"/>
                      </a:lnTo>
                      <a:lnTo>
                        <a:pt x="307" y="1563"/>
                      </a:lnTo>
                      <a:lnTo>
                        <a:pt x="298" y="1570"/>
                      </a:lnTo>
                      <a:cubicBezTo>
                        <a:pt x="296" y="1572"/>
                        <a:pt x="294" y="1573"/>
                        <a:pt x="291" y="1574"/>
                      </a:cubicBezTo>
                      <a:lnTo>
                        <a:pt x="282" y="1577"/>
                      </a:lnTo>
                      <a:lnTo>
                        <a:pt x="273" y="1580"/>
                      </a:lnTo>
                      <a:lnTo>
                        <a:pt x="256" y="1586"/>
                      </a:lnTo>
                      <a:cubicBezTo>
                        <a:pt x="255" y="1587"/>
                        <a:pt x="253" y="1587"/>
                        <a:pt x="252" y="1587"/>
                      </a:cubicBezTo>
                      <a:lnTo>
                        <a:pt x="228" y="1590"/>
                      </a:lnTo>
                      <a:lnTo>
                        <a:pt x="200" y="1592"/>
                      </a:lnTo>
                      <a:lnTo>
                        <a:pt x="175" y="1593"/>
                      </a:lnTo>
                      <a:lnTo>
                        <a:pt x="160" y="1593"/>
                      </a:lnTo>
                      <a:cubicBezTo>
                        <a:pt x="158" y="1593"/>
                        <a:pt x="155" y="1593"/>
                        <a:pt x="152" y="1592"/>
                      </a:cubicBezTo>
                      <a:lnTo>
                        <a:pt x="135" y="1586"/>
                      </a:lnTo>
                      <a:cubicBezTo>
                        <a:pt x="134" y="1585"/>
                        <a:pt x="132" y="1585"/>
                        <a:pt x="130" y="1583"/>
                      </a:cubicBezTo>
                      <a:lnTo>
                        <a:pt x="122" y="1578"/>
                      </a:lnTo>
                      <a:lnTo>
                        <a:pt x="111" y="1571"/>
                      </a:lnTo>
                      <a:lnTo>
                        <a:pt x="106" y="1568"/>
                      </a:lnTo>
                      <a:cubicBezTo>
                        <a:pt x="103" y="1566"/>
                        <a:pt x="100" y="1564"/>
                        <a:pt x="98" y="1561"/>
                      </a:cubicBezTo>
                      <a:lnTo>
                        <a:pt x="96" y="1558"/>
                      </a:lnTo>
                      <a:cubicBezTo>
                        <a:pt x="95" y="1555"/>
                        <a:pt x="94" y="1553"/>
                        <a:pt x="93" y="1550"/>
                      </a:cubicBezTo>
                      <a:lnTo>
                        <a:pt x="91" y="1542"/>
                      </a:lnTo>
                      <a:lnTo>
                        <a:pt x="94" y="1550"/>
                      </a:lnTo>
                      <a:lnTo>
                        <a:pt x="92" y="1547"/>
                      </a:lnTo>
                      <a:lnTo>
                        <a:pt x="88" y="1540"/>
                      </a:lnTo>
                      <a:lnTo>
                        <a:pt x="74" y="1516"/>
                      </a:lnTo>
                      <a:lnTo>
                        <a:pt x="115" y="1491"/>
                      </a:lnTo>
                      <a:close/>
                    </a:path>
                  </a:pathLst>
                </a:custGeom>
                <a:solidFill>
                  <a:srgbClr val="7030A0"/>
                </a:solidFill>
                <a:ln w="0" cap="flat">
                  <a:solidFill>
                    <a:srgbClr val="7030A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Freeform 20"/>
                <p:cNvSpPr>
                  <a:spLocks/>
                </p:cNvSpPr>
                <p:nvPr/>
              </p:nvSpPr>
              <p:spPr bwMode="auto">
                <a:xfrm>
                  <a:off x="7224713" y="5807075"/>
                  <a:ext cx="25400" cy="23812"/>
                </a:xfrm>
                <a:custGeom>
                  <a:avLst/>
                  <a:gdLst/>
                  <a:ahLst/>
                  <a:cxnLst>
                    <a:cxn ang="0">
                      <a:pos x="18" y="62"/>
                    </a:cxn>
                    <a:cxn ang="0">
                      <a:pos x="24" y="38"/>
                    </a:cxn>
                    <a:cxn ang="0">
                      <a:pos x="36" y="21"/>
                    </a:cxn>
                    <a:cxn ang="0">
                      <a:pos x="54" y="12"/>
                    </a:cxn>
                    <a:cxn ang="0">
                      <a:pos x="63" y="6"/>
                    </a:cxn>
                    <a:cxn ang="0">
                      <a:pos x="84" y="0"/>
                    </a:cxn>
                    <a:cxn ang="0">
                      <a:pos x="126" y="6"/>
                    </a:cxn>
                    <a:cxn ang="0">
                      <a:pos x="144" y="18"/>
                    </a:cxn>
                    <a:cxn ang="0">
                      <a:pos x="153" y="24"/>
                    </a:cxn>
                    <a:cxn ang="0">
                      <a:pos x="162" y="30"/>
                    </a:cxn>
                    <a:cxn ang="0">
                      <a:pos x="174" y="47"/>
                    </a:cxn>
                    <a:cxn ang="0">
                      <a:pos x="186" y="73"/>
                    </a:cxn>
                    <a:cxn ang="0">
                      <a:pos x="192" y="97"/>
                    </a:cxn>
                    <a:cxn ang="0">
                      <a:pos x="189" y="138"/>
                    </a:cxn>
                    <a:cxn ang="0">
                      <a:pos x="186" y="146"/>
                    </a:cxn>
                    <a:cxn ang="0">
                      <a:pos x="168" y="155"/>
                    </a:cxn>
                    <a:cxn ang="0">
                      <a:pos x="159" y="161"/>
                    </a:cxn>
                    <a:cxn ang="0">
                      <a:pos x="141" y="167"/>
                    </a:cxn>
                    <a:cxn ang="0">
                      <a:pos x="132" y="173"/>
                    </a:cxn>
                    <a:cxn ang="0">
                      <a:pos x="81" y="173"/>
                    </a:cxn>
                    <a:cxn ang="0">
                      <a:pos x="63" y="167"/>
                    </a:cxn>
                    <a:cxn ang="0">
                      <a:pos x="45" y="155"/>
                    </a:cxn>
                    <a:cxn ang="0">
                      <a:pos x="39" y="146"/>
                    </a:cxn>
                    <a:cxn ang="0">
                      <a:pos x="24" y="129"/>
                    </a:cxn>
                    <a:cxn ang="0">
                      <a:pos x="21" y="120"/>
                    </a:cxn>
                    <a:cxn ang="0">
                      <a:pos x="15" y="111"/>
                    </a:cxn>
                    <a:cxn ang="0">
                      <a:pos x="3" y="85"/>
                    </a:cxn>
                    <a:cxn ang="0">
                      <a:pos x="0" y="76"/>
                    </a:cxn>
                    <a:cxn ang="0">
                      <a:pos x="3" y="53"/>
                    </a:cxn>
                    <a:cxn ang="0">
                      <a:pos x="18" y="41"/>
                    </a:cxn>
                    <a:cxn ang="0">
                      <a:pos x="18" y="62"/>
                    </a:cxn>
                  </a:cxnLst>
                  <a:rect l="0" t="0" r="r" b="b"/>
                  <a:pathLst>
                    <a:path w="192" h="180">
                      <a:moveTo>
                        <a:pt x="18" y="62"/>
                      </a:moveTo>
                      <a:cubicBezTo>
                        <a:pt x="19" y="61"/>
                        <a:pt x="22" y="43"/>
                        <a:pt x="24" y="38"/>
                      </a:cubicBezTo>
                      <a:cubicBezTo>
                        <a:pt x="28" y="32"/>
                        <a:pt x="30" y="25"/>
                        <a:pt x="36" y="21"/>
                      </a:cubicBezTo>
                      <a:cubicBezTo>
                        <a:pt x="48" y="13"/>
                        <a:pt x="42" y="16"/>
                        <a:pt x="54" y="12"/>
                      </a:cubicBezTo>
                      <a:cubicBezTo>
                        <a:pt x="57" y="10"/>
                        <a:pt x="60" y="8"/>
                        <a:pt x="63" y="6"/>
                      </a:cubicBezTo>
                      <a:cubicBezTo>
                        <a:pt x="68" y="4"/>
                        <a:pt x="81" y="1"/>
                        <a:pt x="84" y="0"/>
                      </a:cubicBezTo>
                      <a:cubicBezTo>
                        <a:pt x="88" y="1"/>
                        <a:pt x="116" y="1"/>
                        <a:pt x="126" y="6"/>
                      </a:cubicBezTo>
                      <a:cubicBezTo>
                        <a:pt x="133" y="10"/>
                        <a:pt x="138" y="14"/>
                        <a:pt x="144" y="18"/>
                      </a:cubicBezTo>
                      <a:lnTo>
                        <a:pt x="153" y="24"/>
                      </a:lnTo>
                      <a:lnTo>
                        <a:pt x="162" y="30"/>
                      </a:lnTo>
                      <a:cubicBezTo>
                        <a:pt x="166" y="36"/>
                        <a:pt x="172" y="41"/>
                        <a:pt x="174" y="47"/>
                      </a:cubicBezTo>
                      <a:cubicBezTo>
                        <a:pt x="182" y="68"/>
                        <a:pt x="177" y="60"/>
                        <a:pt x="186" y="73"/>
                      </a:cubicBezTo>
                      <a:cubicBezTo>
                        <a:pt x="189" y="80"/>
                        <a:pt x="192" y="90"/>
                        <a:pt x="192" y="97"/>
                      </a:cubicBezTo>
                      <a:cubicBezTo>
                        <a:pt x="192" y="111"/>
                        <a:pt x="191" y="124"/>
                        <a:pt x="189" y="138"/>
                      </a:cubicBezTo>
                      <a:cubicBezTo>
                        <a:pt x="189" y="141"/>
                        <a:pt x="188" y="144"/>
                        <a:pt x="186" y="146"/>
                      </a:cubicBezTo>
                      <a:cubicBezTo>
                        <a:pt x="182" y="152"/>
                        <a:pt x="174" y="153"/>
                        <a:pt x="168" y="155"/>
                      </a:cubicBezTo>
                      <a:cubicBezTo>
                        <a:pt x="165" y="157"/>
                        <a:pt x="163" y="160"/>
                        <a:pt x="159" y="161"/>
                      </a:cubicBezTo>
                      <a:cubicBezTo>
                        <a:pt x="154" y="164"/>
                        <a:pt x="141" y="167"/>
                        <a:pt x="141" y="167"/>
                      </a:cubicBezTo>
                      <a:cubicBezTo>
                        <a:pt x="138" y="169"/>
                        <a:pt x="136" y="171"/>
                        <a:pt x="132" y="173"/>
                      </a:cubicBezTo>
                      <a:cubicBezTo>
                        <a:pt x="117" y="180"/>
                        <a:pt x="98" y="174"/>
                        <a:pt x="81" y="173"/>
                      </a:cubicBezTo>
                      <a:cubicBezTo>
                        <a:pt x="75" y="171"/>
                        <a:pt x="69" y="170"/>
                        <a:pt x="63" y="167"/>
                      </a:cubicBezTo>
                      <a:lnTo>
                        <a:pt x="45" y="155"/>
                      </a:lnTo>
                      <a:cubicBezTo>
                        <a:pt x="43" y="152"/>
                        <a:pt x="42" y="149"/>
                        <a:pt x="39" y="146"/>
                      </a:cubicBezTo>
                      <a:cubicBezTo>
                        <a:pt x="20" y="124"/>
                        <a:pt x="39" y="151"/>
                        <a:pt x="24" y="129"/>
                      </a:cubicBezTo>
                      <a:cubicBezTo>
                        <a:pt x="23" y="126"/>
                        <a:pt x="23" y="123"/>
                        <a:pt x="21" y="120"/>
                      </a:cubicBezTo>
                      <a:cubicBezTo>
                        <a:pt x="20" y="117"/>
                        <a:pt x="17" y="115"/>
                        <a:pt x="15" y="111"/>
                      </a:cubicBezTo>
                      <a:cubicBezTo>
                        <a:pt x="1" y="80"/>
                        <a:pt x="17" y="105"/>
                        <a:pt x="3" y="85"/>
                      </a:cubicBezTo>
                      <a:cubicBezTo>
                        <a:pt x="2" y="82"/>
                        <a:pt x="0" y="79"/>
                        <a:pt x="0" y="76"/>
                      </a:cubicBezTo>
                      <a:cubicBezTo>
                        <a:pt x="0" y="69"/>
                        <a:pt x="1" y="61"/>
                        <a:pt x="3" y="53"/>
                      </a:cubicBezTo>
                      <a:cubicBezTo>
                        <a:pt x="7" y="42"/>
                        <a:pt x="10" y="45"/>
                        <a:pt x="18" y="41"/>
                      </a:cubicBezTo>
                      <a:cubicBezTo>
                        <a:pt x="25" y="38"/>
                        <a:pt x="17" y="62"/>
                        <a:pt x="18" y="62"/>
                      </a:cubicBezTo>
                      <a:close/>
                    </a:path>
                  </a:pathLst>
                </a:custGeom>
                <a:solidFill>
                  <a:srgbClr val="E46C0A"/>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21"/>
                <p:cNvSpPr>
                  <a:spLocks noEditPoints="1"/>
                </p:cNvSpPr>
                <p:nvPr/>
              </p:nvSpPr>
              <p:spPr bwMode="auto">
                <a:xfrm>
                  <a:off x="7221538" y="5802313"/>
                  <a:ext cx="31750" cy="31750"/>
                </a:xfrm>
                <a:custGeom>
                  <a:avLst/>
                  <a:gdLst/>
                  <a:ahLst/>
                  <a:cxnLst>
                    <a:cxn ang="0">
                      <a:pos x="21" y="76"/>
                    </a:cxn>
                    <a:cxn ang="0">
                      <a:pos x="29" y="49"/>
                    </a:cxn>
                    <a:cxn ang="0">
                      <a:pos x="53" y="21"/>
                    </a:cxn>
                    <a:cxn ang="0">
                      <a:pos x="65" y="16"/>
                    </a:cxn>
                    <a:cxn ang="0">
                      <a:pos x="74" y="10"/>
                    </a:cxn>
                    <a:cxn ang="0">
                      <a:pos x="102" y="1"/>
                    </a:cxn>
                    <a:cxn ang="0">
                      <a:pos x="129" y="3"/>
                    </a:cxn>
                    <a:cxn ang="0">
                      <a:pos x="157" y="7"/>
                    </a:cxn>
                    <a:cxn ang="0">
                      <a:pos x="191" y="28"/>
                    </a:cxn>
                    <a:cxn ang="0">
                      <a:pos x="218" y="58"/>
                    </a:cxn>
                    <a:cxn ang="0">
                      <a:pos x="227" y="79"/>
                    </a:cxn>
                    <a:cxn ang="0">
                      <a:pos x="230" y="84"/>
                    </a:cxn>
                    <a:cxn ang="0">
                      <a:pos x="240" y="123"/>
                    </a:cxn>
                    <a:cxn ang="0">
                      <a:pos x="233" y="179"/>
                    </a:cxn>
                    <a:cxn ang="0">
                      <a:pos x="209" y="199"/>
                    </a:cxn>
                    <a:cxn ang="0">
                      <a:pos x="197" y="205"/>
                    </a:cxn>
                    <a:cxn ang="0">
                      <a:pos x="172" y="215"/>
                    </a:cxn>
                    <a:cxn ang="0">
                      <a:pos x="159" y="221"/>
                    </a:cxn>
                    <a:cxn ang="0">
                      <a:pos x="103" y="221"/>
                    </a:cxn>
                    <a:cxn ang="0">
                      <a:pos x="74" y="211"/>
                    </a:cxn>
                    <a:cxn ang="0">
                      <a:pos x="43" y="184"/>
                    </a:cxn>
                    <a:cxn ang="0">
                      <a:pos x="71" y="179"/>
                    </a:cxn>
                    <a:cxn ang="0">
                      <a:pos x="28" y="167"/>
                    </a:cxn>
                    <a:cxn ang="0">
                      <a:pos x="25" y="158"/>
                    </a:cxn>
                    <a:cxn ang="0">
                      <a:pos x="11" y="131"/>
                    </a:cxn>
                    <a:cxn ang="0">
                      <a:pos x="9" y="117"/>
                    </a:cxn>
                    <a:cxn ang="0">
                      <a:pos x="5" y="117"/>
                    </a:cxn>
                    <a:cxn ang="0">
                      <a:pos x="4" y="74"/>
                    </a:cxn>
                    <a:cxn ang="0">
                      <a:pos x="26" y="46"/>
                    </a:cxn>
                    <a:cxn ang="0">
                      <a:pos x="59" y="47"/>
                    </a:cxn>
                    <a:cxn ang="0">
                      <a:pos x="67" y="85"/>
                    </a:cxn>
                    <a:cxn ang="0">
                      <a:pos x="21" y="71"/>
                    </a:cxn>
                    <a:cxn ang="0">
                      <a:pos x="29" y="85"/>
                    </a:cxn>
                    <a:cxn ang="0">
                      <a:pos x="53" y="82"/>
                    </a:cxn>
                    <a:cxn ang="0">
                      <a:pos x="48" y="104"/>
                    </a:cxn>
                    <a:cxn ang="0">
                      <a:pos x="47" y="95"/>
                    </a:cxn>
                    <a:cxn ang="0">
                      <a:pos x="57" y="118"/>
                    </a:cxn>
                    <a:cxn ang="0">
                      <a:pos x="62" y="126"/>
                    </a:cxn>
                    <a:cxn ang="0">
                      <a:pos x="68" y="137"/>
                    </a:cxn>
                    <a:cxn ang="0">
                      <a:pos x="74" y="149"/>
                    </a:cxn>
                    <a:cxn ang="0">
                      <a:pos x="56" y="137"/>
                    </a:cxn>
                    <a:cxn ang="0">
                      <a:pos x="89" y="166"/>
                    </a:cxn>
                    <a:cxn ang="0">
                      <a:pos x="95" y="169"/>
                    </a:cxn>
                    <a:cxn ang="0">
                      <a:pos x="134" y="177"/>
                    </a:cxn>
                    <a:cxn ang="0">
                      <a:pos x="143" y="177"/>
                    </a:cxn>
                    <a:cxn ang="0">
                      <a:pos x="164" y="167"/>
                    </a:cxn>
                    <a:cxn ang="0">
                      <a:pos x="179" y="159"/>
                    </a:cxn>
                    <a:cxn ang="0">
                      <a:pos x="188" y="157"/>
                    </a:cxn>
                    <a:cxn ang="0">
                      <a:pos x="191" y="154"/>
                    </a:cxn>
                    <a:cxn ang="0">
                      <a:pos x="193" y="127"/>
                    </a:cxn>
                    <a:cxn ang="0">
                      <a:pos x="186" y="104"/>
                    </a:cxn>
                    <a:cxn ang="0">
                      <a:pos x="180" y="91"/>
                    </a:cxn>
                    <a:cxn ang="0">
                      <a:pos x="167" y="68"/>
                    </a:cxn>
                    <a:cxn ang="0">
                      <a:pos x="155" y="62"/>
                    </a:cxn>
                    <a:cxn ang="0">
                      <a:pos x="134" y="50"/>
                    </a:cxn>
                    <a:cxn ang="0">
                      <a:pos x="112" y="49"/>
                    </a:cxn>
                    <a:cxn ang="0">
                      <a:pos x="105" y="51"/>
                    </a:cxn>
                    <a:cxn ang="0">
                      <a:pos x="92" y="56"/>
                    </a:cxn>
                    <a:cxn ang="0">
                      <a:pos x="77" y="62"/>
                    </a:cxn>
                    <a:cxn ang="0">
                      <a:pos x="74" y="65"/>
                    </a:cxn>
                    <a:cxn ang="0">
                      <a:pos x="72" y="67"/>
                    </a:cxn>
                    <a:cxn ang="0">
                      <a:pos x="65" y="94"/>
                    </a:cxn>
                    <a:cxn ang="0">
                      <a:pos x="20" y="79"/>
                    </a:cxn>
                  </a:cxnLst>
                  <a:rect l="0" t="0" r="r" b="b"/>
                  <a:pathLst>
                    <a:path w="241" h="225">
                      <a:moveTo>
                        <a:pt x="66" y="92"/>
                      </a:moveTo>
                      <a:lnTo>
                        <a:pt x="20" y="79"/>
                      </a:lnTo>
                      <a:lnTo>
                        <a:pt x="21" y="76"/>
                      </a:lnTo>
                      <a:lnTo>
                        <a:pt x="22" y="70"/>
                      </a:lnTo>
                      <a:lnTo>
                        <a:pt x="25" y="57"/>
                      </a:lnTo>
                      <a:cubicBezTo>
                        <a:pt x="26" y="54"/>
                        <a:pt x="27" y="51"/>
                        <a:pt x="29" y="49"/>
                      </a:cubicBezTo>
                      <a:lnTo>
                        <a:pt x="41" y="32"/>
                      </a:lnTo>
                      <a:cubicBezTo>
                        <a:pt x="43" y="29"/>
                        <a:pt x="45" y="27"/>
                        <a:pt x="47" y="25"/>
                      </a:cubicBezTo>
                      <a:lnTo>
                        <a:pt x="53" y="21"/>
                      </a:lnTo>
                      <a:lnTo>
                        <a:pt x="56" y="19"/>
                      </a:lnTo>
                      <a:cubicBezTo>
                        <a:pt x="58" y="18"/>
                        <a:pt x="60" y="17"/>
                        <a:pt x="62" y="17"/>
                      </a:cubicBezTo>
                      <a:lnTo>
                        <a:pt x="65" y="16"/>
                      </a:lnTo>
                      <a:lnTo>
                        <a:pt x="71" y="14"/>
                      </a:lnTo>
                      <a:lnTo>
                        <a:pt x="65" y="16"/>
                      </a:lnTo>
                      <a:lnTo>
                        <a:pt x="74" y="10"/>
                      </a:lnTo>
                      <a:cubicBezTo>
                        <a:pt x="76" y="9"/>
                        <a:pt x="79" y="8"/>
                        <a:pt x="81" y="7"/>
                      </a:cubicBezTo>
                      <a:lnTo>
                        <a:pt x="92" y="4"/>
                      </a:lnTo>
                      <a:lnTo>
                        <a:pt x="102" y="1"/>
                      </a:lnTo>
                      <a:cubicBezTo>
                        <a:pt x="105" y="0"/>
                        <a:pt x="108" y="0"/>
                        <a:pt x="112" y="1"/>
                      </a:cubicBezTo>
                      <a:lnTo>
                        <a:pt x="119" y="2"/>
                      </a:lnTo>
                      <a:lnTo>
                        <a:pt x="129" y="3"/>
                      </a:lnTo>
                      <a:lnTo>
                        <a:pt x="142" y="4"/>
                      </a:lnTo>
                      <a:cubicBezTo>
                        <a:pt x="144" y="4"/>
                        <a:pt x="146" y="4"/>
                        <a:pt x="147" y="4"/>
                      </a:cubicBezTo>
                      <a:lnTo>
                        <a:pt x="157" y="7"/>
                      </a:lnTo>
                      <a:cubicBezTo>
                        <a:pt x="160" y="8"/>
                        <a:pt x="162" y="9"/>
                        <a:pt x="164" y="10"/>
                      </a:cubicBezTo>
                      <a:lnTo>
                        <a:pt x="182" y="22"/>
                      </a:lnTo>
                      <a:lnTo>
                        <a:pt x="191" y="28"/>
                      </a:lnTo>
                      <a:lnTo>
                        <a:pt x="200" y="34"/>
                      </a:lnTo>
                      <a:cubicBezTo>
                        <a:pt x="202" y="36"/>
                        <a:pt x="204" y="38"/>
                        <a:pt x="206" y="41"/>
                      </a:cubicBezTo>
                      <a:lnTo>
                        <a:pt x="218" y="58"/>
                      </a:lnTo>
                      <a:cubicBezTo>
                        <a:pt x="219" y="59"/>
                        <a:pt x="220" y="61"/>
                        <a:pt x="221" y="63"/>
                      </a:cubicBezTo>
                      <a:lnTo>
                        <a:pt x="225" y="74"/>
                      </a:lnTo>
                      <a:lnTo>
                        <a:pt x="227" y="79"/>
                      </a:lnTo>
                      <a:lnTo>
                        <a:pt x="228" y="83"/>
                      </a:lnTo>
                      <a:lnTo>
                        <a:pt x="225" y="77"/>
                      </a:lnTo>
                      <a:lnTo>
                        <a:pt x="230" y="84"/>
                      </a:lnTo>
                      <a:cubicBezTo>
                        <a:pt x="232" y="86"/>
                        <a:pt x="233" y="89"/>
                        <a:pt x="234" y="92"/>
                      </a:cubicBezTo>
                      <a:lnTo>
                        <a:pt x="240" y="116"/>
                      </a:lnTo>
                      <a:cubicBezTo>
                        <a:pt x="240" y="118"/>
                        <a:pt x="241" y="121"/>
                        <a:pt x="240" y="123"/>
                      </a:cubicBezTo>
                      <a:lnTo>
                        <a:pt x="237" y="164"/>
                      </a:lnTo>
                      <a:cubicBezTo>
                        <a:pt x="237" y="166"/>
                        <a:pt x="237" y="169"/>
                        <a:pt x="236" y="171"/>
                      </a:cubicBezTo>
                      <a:lnTo>
                        <a:pt x="233" y="179"/>
                      </a:lnTo>
                      <a:cubicBezTo>
                        <a:pt x="231" y="183"/>
                        <a:pt x="229" y="187"/>
                        <a:pt x="225" y="190"/>
                      </a:cubicBezTo>
                      <a:lnTo>
                        <a:pt x="217" y="196"/>
                      </a:lnTo>
                      <a:cubicBezTo>
                        <a:pt x="215" y="197"/>
                        <a:pt x="212" y="199"/>
                        <a:pt x="209" y="199"/>
                      </a:cubicBezTo>
                      <a:lnTo>
                        <a:pt x="199" y="202"/>
                      </a:lnTo>
                      <a:lnTo>
                        <a:pt x="206" y="199"/>
                      </a:lnTo>
                      <a:lnTo>
                        <a:pt x="197" y="205"/>
                      </a:lnTo>
                      <a:cubicBezTo>
                        <a:pt x="195" y="206"/>
                        <a:pt x="193" y="207"/>
                        <a:pt x="192" y="208"/>
                      </a:cubicBezTo>
                      <a:lnTo>
                        <a:pt x="181" y="212"/>
                      </a:lnTo>
                      <a:lnTo>
                        <a:pt x="172" y="215"/>
                      </a:lnTo>
                      <a:lnTo>
                        <a:pt x="179" y="211"/>
                      </a:lnTo>
                      <a:lnTo>
                        <a:pt x="170" y="217"/>
                      </a:lnTo>
                      <a:cubicBezTo>
                        <a:pt x="167" y="220"/>
                        <a:pt x="163" y="221"/>
                        <a:pt x="159" y="221"/>
                      </a:cubicBezTo>
                      <a:lnTo>
                        <a:pt x="134" y="224"/>
                      </a:lnTo>
                      <a:cubicBezTo>
                        <a:pt x="132" y="225"/>
                        <a:pt x="131" y="225"/>
                        <a:pt x="129" y="224"/>
                      </a:cubicBezTo>
                      <a:lnTo>
                        <a:pt x="103" y="221"/>
                      </a:lnTo>
                      <a:cubicBezTo>
                        <a:pt x="101" y="221"/>
                        <a:pt x="99" y="221"/>
                        <a:pt x="98" y="220"/>
                      </a:cubicBezTo>
                      <a:lnTo>
                        <a:pt x="80" y="214"/>
                      </a:lnTo>
                      <a:cubicBezTo>
                        <a:pt x="78" y="214"/>
                        <a:pt x="76" y="213"/>
                        <a:pt x="74" y="211"/>
                      </a:cubicBezTo>
                      <a:lnTo>
                        <a:pt x="56" y="199"/>
                      </a:lnTo>
                      <a:cubicBezTo>
                        <a:pt x="54" y="198"/>
                        <a:pt x="51" y="195"/>
                        <a:pt x="49" y="193"/>
                      </a:cubicBezTo>
                      <a:lnTo>
                        <a:pt x="43" y="184"/>
                      </a:lnTo>
                      <a:lnTo>
                        <a:pt x="38" y="177"/>
                      </a:lnTo>
                      <a:lnTo>
                        <a:pt x="72" y="178"/>
                      </a:lnTo>
                      <a:lnTo>
                        <a:pt x="71" y="179"/>
                      </a:lnTo>
                      <a:cubicBezTo>
                        <a:pt x="66" y="185"/>
                        <a:pt x="59" y="187"/>
                        <a:pt x="52" y="186"/>
                      </a:cubicBezTo>
                      <a:cubicBezTo>
                        <a:pt x="45" y="186"/>
                        <a:pt x="38" y="182"/>
                        <a:pt x="34" y="176"/>
                      </a:cubicBezTo>
                      <a:lnTo>
                        <a:pt x="28" y="167"/>
                      </a:lnTo>
                      <a:cubicBezTo>
                        <a:pt x="27" y="165"/>
                        <a:pt x="26" y="163"/>
                        <a:pt x="26" y="161"/>
                      </a:cubicBezTo>
                      <a:lnTo>
                        <a:pt x="23" y="152"/>
                      </a:lnTo>
                      <a:lnTo>
                        <a:pt x="25" y="158"/>
                      </a:lnTo>
                      <a:lnTo>
                        <a:pt x="19" y="149"/>
                      </a:lnTo>
                      <a:cubicBezTo>
                        <a:pt x="19" y="148"/>
                        <a:pt x="18" y="146"/>
                        <a:pt x="17" y="145"/>
                      </a:cubicBezTo>
                      <a:lnTo>
                        <a:pt x="11" y="131"/>
                      </a:lnTo>
                      <a:cubicBezTo>
                        <a:pt x="10" y="128"/>
                        <a:pt x="9" y="125"/>
                        <a:pt x="9" y="121"/>
                      </a:cubicBezTo>
                      <a:lnTo>
                        <a:pt x="9" y="118"/>
                      </a:lnTo>
                      <a:lnTo>
                        <a:pt x="9" y="117"/>
                      </a:lnTo>
                      <a:lnTo>
                        <a:pt x="14" y="132"/>
                      </a:lnTo>
                      <a:lnTo>
                        <a:pt x="8" y="124"/>
                      </a:lnTo>
                      <a:cubicBezTo>
                        <a:pt x="7" y="122"/>
                        <a:pt x="6" y="120"/>
                        <a:pt x="5" y="117"/>
                      </a:cubicBezTo>
                      <a:lnTo>
                        <a:pt x="2" y="108"/>
                      </a:lnTo>
                      <a:cubicBezTo>
                        <a:pt x="1" y="105"/>
                        <a:pt x="0" y="101"/>
                        <a:pt x="1" y="97"/>
                      </a:cubicBezTo>
                      <a:lnTo>
                        <a:pt x="4" y="74"/>
                      </a:lnTo>
                      <a:cubicBezTo>
                        <a:pt x="4" y="71"/>
                        <a:pt x="5" y="67"/>
                        <a:pt x="7" y="64"/>
                      </a:cubicBezTo>
                      <a:lnTo>
                        <a:pt x="13" y="55"/>
                      </a:lnTo>
                      <a:cubicBezTo>
                        <a:pt x="16" y="51"/>
                        <a:pt x="21" y="47"/>
                        <a:pt x="26" y="46"/>
                      </a:cubicBezTo>
                      <a:lnTo>
                        <a:pt x="35" y="43"/>
                      </a:lnTo>
                      <a:cubicBezTo>
                        <a:pt x="42" y="40"/>
                        <a:pt x="50" y="41"/>
                        <a:pt x="56" y="45"/>
                      </a:cubicBezTo>
                      <a:lnTo>
                        <a:pt x="59" y="47"/>
                      </a:lnTo>
                      <a:cubicBezTo>
                        <a:pt x="66" y="53"/>
                        <a:pt x="71" y="62"/>
                        <a:pt x="69" y="71"/>
                      </a:cubicBezTo>
                      <a:lnTo>
                        <a:pt x="68" y="78"/>
                      </a:lnTo>
                      <a:lnTo>
                        <a:pt x="67" y="85"/>
                      </a:lnTo>
                      <a:lnTo>
                        <a:pt x="66" y="92"/>
                      </a:lnTo>
                      <a:close/>
                      <a:moveTo>
                        <a:pt x="20" y="79"/>
                      </a:moveTo>
                      <a:lnTo>
                        <a:pt x="21" y="71"/>
                      </a:lnTo>
                      <a:lnTo>
                        <a:pt x="22" y="64"/>
                      </a:lnTo>
                      <a:lnTo>
                        <a:pt x="32" y="87"/>
                      </a:lnTo>
                      <a:lnTo>
                        <a:pt x="29" y="85"/>
                      </a:lnTo>
                      <a:lnTo>
                        <a:pt x="50" y="88"/>
                      </a:lnTo>
                      <a:lnTo>
                        <a:pt x="41" y="91"/>
                      </a:lnTo>
                      <a:lnTo>
                        <a:pt x="53" y="82"/>
                      </a:lnTo>
                      <a:lnTo>
                        <a:pt x="47" y="91"/>
                      </a:lnTo>
                      <a:lnTo>
                        <a:pt x="51" y="81"/>
                      </a:lnTo>
                      <a:lnTo>
                        <a:pt x="48" y="104"/>
                      </a:lnTo>
                      <a:lnTo>
                        <a:pt x="47" y="93"/>
                      </a:lnTo>
                      <a:lnTo>
                        <a:pt x="50" y="102"/>
                      </a:lnTo>
                      <a:lnTo>
                        <a:pt x="47" y="95"/>
                      </a:lnTo>
                      <a:lnTo>
                        <a:pt x="53" y="103"/>
                      </a:lnTo>
                      <a:cubicBezTo>
                        <a:pt x="56" y="107"/>
                        <a:pt x="57" y="112"/>
                        <a:pt x="57" y="117"/>
                      </a:cubicBezTo>
                      <a:lnTo>
                        <a:pt x="57" y="118"/>
                      </a:lnTo>
                      <a:lnTo>
                        <a:pt x="57" y="121"/>
                      </a:lnTo>
                      <a:lnTo>
                        <a:pt x="56" y="112"/>
                      </a:lnTo>
                      <a:lnTo>
                        <a:pt x="62" y="126"/>
                      </a:lnTo>
                      <a:lnTo>
                        <a:pt x="59" y="122"/>
                      </a:lnTo>
                      <a:lnTo>
                        <a:pt x="65" y="131"/>
                      </a:lnTo>
                      <a:cubicBezTo>
                        <a:pt x="67" y="133"/>
                        <a:pt x="68" y="135"/>
                        <a:pt x="68" y="137"/>
                      </a:cubicBezTo>
                      <a:lnTo>
                        <a:pt x="71" y="146"/>
                      </a:lnTo>
                      <a:lnTo>
                        <a:pt x="68" y="140"/>
                      </a:lnTo>
                      <a:lnTo>
                        <a:pt x="74" y="149"/>
                      </a:lnTo>
                      <a:lnTo>
                        <a:pt x="37" y="145"/>
                      </a:lnTo>
                      <a:lnTo>
                        <a:pt x="38" y="144"/>
                      </a:lnTo>
                      <a:cubicBezTo>
                        <a:pt x="43" y="140"/>
                        <a:pt x="50" y="137"/>
                        <a:pt x="56" y="137"/>
                      </a:cubicBezTo>
                      <a:cubicBezTo>
                        <a:pt x="63" y="138"/>
                        <a:pt x="69" y="141"/>
                        <a:pt x="73" y="146"/>
                      </a:cubicBezTo>
                      <a:lnTo>
                        <a:pt x="83" y="157"/>
                      </a:lnTo>
                      <a:lnTo>
                        <a:pt x="89" y="166"/>
                      </a:lnTo>
                      <a:lnTo>
                        <a:pt x="83" y="159"/>
                      </a:lnTo>
                      <a:lnTo>
                        <a:pt x="101" y="171"/>
                      </a:lnTo>
                      <a:lnTo>
                        <a:pt x="95" y="169"/>
                      </a:lnTo>
                      <a:lnTo>
                        <a:pt x="113" y="175"/>
                      </a:lnTo>
                      <a:lnTo>
                        <a:pt x="108" y="174"/>
                      </a:lnTo>
                      <a:lnTo>
                        <a:pt x="134" y="177"/>
                      </a:lnTo>
                      <a:lnTo>
                        <a:pt x="129" y="177"/>
                      </a:lnTo>
                      <a:lnTo>
                        <a:pt x="154" y="174"/>
                      </a:lnTo>
                      <a:lnTo>
                        <a:pt x="143" y="177"/>
                      </a:lnTo>
                      <a:lnTo>
                        <a:pt x="152" y="171"/>
                      </a:lnTo>
                      <a:cubicBezTo>
                        <a:pt x="154" y="170"/>
                        <a:pt x="156" y="169"/>
                        <a:pt x="159" y="168"/>
                      </a:cubicBezTo>
                      <a:lnTo>
                        <a:pt x="164" y="167"/>
                      </a:lnTo>
                      <a:lnTo>
                        <a:pt x="175" y="163"/>
                      </a:lnTo>
                      <a:lnTo>
                        <a:pt x="170" y="165"/>
                      </a:lnTo>
                      <a:lnTo>
                        <a:pt x="179" y="159"/>
                      </a:lnTo>
                      <a:cubicBezTo>
                        <a:pt x="181" y="158"/>
                        <a:pt x="183" y="157"/>
                        <a:pt x="186" y="156"/>
                      </a:cubicBezTo>
                      <a:lnTo>
                        <a:pt x="196" y="153"/>
                      </a:lnTo>
                      <a:lnTo>
                        <a:pt x="188" y="157"/>
                      </a:lnTo>
                      <a:lnTo>
                        <a:pt x="196" y="151"/>
                      </a:lnTo>
                      <a:lnTo>
                        <a:pt x="188" y="162"/>
                      </a:lnTo>
                      <a:lnTo>
                        <a:pt x="191" y="154"/>
                      </a:lnTo>
                      <a:lnTo>
                        <a:pt x="190" y="161"/>
                      </a:lnTo>
                      <a:lnTo>
                        <a:pt x="193" y="120"/>
                      </a:lnTo>
                      <a:lnTo>
                        <a:pt x="193" y="127"/>
                      </a:lnTo>
                      <a:lnTo>
                        <a:pt x="187" y="103"/>
                      </a:lnTo>
                      <a:lnTo>
                        <a:pt x="191" y="111"/>
                      </a:lnTo>
                      <a:lnTo>
                        <a:pt x="186" y="104"/>
                      </a:lnTo>
                      <a:cubicBezTo>
                        <a:pt x="185" y="102"/>
                        <a:pt x="183" y="100"/>
                        <a:pt x="183" y="98"/>
                      </a:cubicBezTo>
                      <a:lnTo>
                        <a:pt x="182" y="96"/>
                      </a:lnTo>
                      <a:lnTo>
                        <a:pt x="180" y="91"/>
                      </a:lnTo>
                      <a:lnTo>
                        <a:pt x="176" y="80"/>
                      </a:lnTo>
                      <a:lnTo>
                        <a:pt x="179" y="85"/>
                      </a:lnTo>
                      <a:lnTo>
                        <a:pt x="167" y="68"/>
                      </a:lnTo>
                      <a:lnTo>
                        <a:pt x="173" y="74"/>
                      </a:lnTo>
                      <a:lnTo>
                        <a:pt x="164" y="68"/>
                      </a:lnTo>
                      <a:lnTo>
                        <a:pt x="155" y="62"/>
                      </a:lnTo>
                      <a:lnTo>
                        <a:pt x="137" y="50"/>
                      </a:lnTo>
                      <a:lnTo>
                        <a:pt x="144" y="53"/>
                      </a:lnTo>
                      <a:lnTo>
                        <a:pt x="134" y="50"/>
                      </a:lnTo>
                      <a:lnTo>
                        <a:pt x="139" y="51"/>
                      </a:lnTo>
                      <a:lnTo>
                        <a:pt x="125" y="50"/>
                      </a:lnTo>
                      <a:lnTo>
                        <a:pt x="112" y="49"/>
                      </a:lnTo>
                      <a:lnTo>
                        <a:pt x="105" y="48"/>
                      </a:lnTo>
                      <a:lnTo>
                        <a:pt x="115" y="47"/>
                      </a:lnTo>
                      <a:lnTo>
                        <a:pt x="105" y="51"/>
                      </a:lnTo>
                      <a:lnTo>
                        <a:pt x="94" y="54"/>
                      </a:lnTo>
                      <a:lnTo>
                        <a:pt x="101" y="50"/>
                      </a:lnTo>
                      <a:lnTo>
                        <a:pt x="92" y="56"/>
                      </a:lnTo>
                      <a:cubicBezTo>
                        <a:pt x="90" y="58"/>
                        <a:pt x="88" y="59"/>
                        <a:pt x="86" y="59"/>
                      </a:cubicBezTo>
                      <a:lnTo>
                        <a:pt x="80" y="61"/>
                      </a:lnTo>
                      <a:lnTo>
                        <a:pt x="77" y="62"/>
                      </a:lnTo>
                      <a:lnTo>
                        <a:pt x="83" y="59"/>
                      </a:lnTo>
                      <a:lnTo>
                        <a:pt x="80" y="61"/>
                      </a:lnTo>
                      <a:lnTo>
                        <a:pt x="74" y="65"/>
                      </a:lnTo>
                      <a:lnTo>
                        <a:pt x="80" y="59"/>
                      </a:lnTo>
                      <a:lnTo>
                        <a:pt x="68" y="76"/>
                      </a:lnTo>
                      <a:lnTo>
                        <a:pt x="72" y="67"/>
                      </a:lnTo>
                      <a:lnTo>
                        <a:pt x="69" y="83"/>
                      </a:lnTo>
                      <a:lnTo>
                        <a:pt x="66" y="91"/>
                      </a:lnTo>
                      <a:lnTo>
                        <a:pt x="65" y="94"/>
                      </a:lnTo>
                      <a:cubicBezTo>
                        <a:pt x="61" y="106"/>
                        <a:pt x="48" y="113"/>
                        <a:pt x="36" y="110"/>
                      </a:cubicBezTo>
                      <a:cubicBezTo>
                        <a:pt x="23" y="106"/>
                        <a:pt x="16" y="93"/>
                        <a:pt x="19" y="81"/>
                      </a:cubicBezTo>
                      <a:lnTo>
                        <a:pt x="20" y="79"/>
                      </a:lnTo>
                      <a:close/>
                    </a:path>
                  </a:pathLst>
                </a:custGeom>
                <a:solidFill>
                  <a:srgbClr val="E46C0A"/>
                </a:solidFill>
                <a:ln w="0" cap="flat">
                  <a:solidFill>
                    <a:srgbClr val="E46C0A"/>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Rectangle 22"/>
                <p:cNvSpPr>
                  <a:spLocks noChangeArrowheads="1"/>
                </p:cNvSpPr>
                <p:nvPr/>
              </p:nvSpPr>
              <p:spPr bwMode="auto">
                <a:xfrm>
                  <a:off x="7242175" y="5837238"/>
                  <a:ext cx="28575" cy="412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0" i="0" u="none" strike="noStrike" cap="none" normalizeH="0" baseline="0" smtClean="0">
                      <a:ln>
                        <a:noFill/>
                      </a:ln>
                      <a:solidFill>
                        <a:srgbClr val="000000"/>
                      </a:solidFill>
                      <a:effectLst/>
                      <a:latin typeface="Brush Script MT" pitchFamily="66" charset="0"/>
                      <a:cs typeface="Arial" pitchFamily="34" charset="0"/>
                    </a:rPr>
                    <a:t>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7" name="Rectangle 23"/>
                <p:cNvSpPr>
                  <a:spLocks noChangeArrowheads="1"/>
                </p:cNvSpPr>
                <p:nvPr/>
              </p:nvSpPr>
              <p:spPr bwMode="auto">
                <a:xfrm>
                  <a:off x="7351713" y="5778500"/>
                  <a:ext cx="28575" cy="4127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0" i="0" u="none" strike="noStrike" cap="none" normalizeH="0" baseline="0" smtClean="0">
                      <a:ln>
                        <a:noFill/>
                      </a:ln>
                      <a:solidFill>
                        <a:srgbClr val="000000"/>
                      </a:solidFill>
                      <a:effectLst/>
                      <a:latin typeface="Brush Script MT" pitchFamily="66" charset="0"/>
                      <a:cs typeface="Arial" pitchFamily="34" charset="0"/>
                    </a:rPr>
                    <a:t>5’</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8" name="Rectangle 24"/>
                <p:cNvSpPr>
                  <a:spLocks noChangeArrowheads="1"/>
                </p:cNvSpPr>
                <p:nvPr/>
              </p:nvSpPr>
              <p:spPr bwMode="auto">
                <a:xfrm>
                  <a:off x="7367588" y="5775325"/>
                  <a:ext cx="65087" cy="396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 b="0" i="0" u="none" strike="noStrike" cap="none" normalizeH="0" baseline="0" dirty="0" smtClean="0">
                      <a:ln>
                        <a:noFill/>
                      </a:ln>
                      <a:solidFill>
                        <a:srgbClr val="000000"/>
                      </a:solidFill>
                      <a:effectLst/>
                      <a:latin typeface="Lucida Handwriting" pitchFamily="66" charset="0"/>
                      <a:cs typeface="Arial" pitchFamily="34" charset="0"/>
                    </a:rPr>
                    <a:t>cap</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9" name="Rectangle 25"/>
                <p:cNvSpPr>
                  <a:spLocks noChangeArrowheads="1"/>
                </p:cNvSpPr>
                <p:nvPr/>
              </p:nvSpPr>
              <p:spPr bwMode="auto">
                <a:xfrm>
                  <a:off x="7431088" y="5688013"/>
                  <a:ext cx="11112" cy="6350"/>
                </a:xfrm>
                <a:prstGeom prst="rect">
                  <a:avLst/>
                </a:prstGeom>
                <a:solidFill>
                  <a:srgbClr val="7030A0"/>
                </a:solidFill>
                <a:ln w="0" cap="flat">
                  <a:solidFill>
                    <a:srgbClr val="7030A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13" name="Rectangle 8"/>
            <p:cNvSpPr>
              <a:spLocks noChangeArrowheads="1"/>
            </p:cNvSpPr>
            <p:nvPr/>
          </p:nvSpPr>
          <p:spPr bwMode="auto">
            <a:xfrm>
              <a:off x="7010400" y="5334000"/>
              <a:ext cx="907300"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cs typeface="Arial" pitchFamily="34" charset="0"/>
                </a:rPr>
                <a:t>RT  --</a:t>
              </a:r>
              <a:r>
                <a:rPr lang="en-US" sz="1200" b="1" dirty="0" smtClean="0">
                  <a:latin typeface="Arial" pitchFamily="34" charset="0"/>
                  <a:cs typeface="Arial" pitchFamily="34" charset="0"/>
                </a:rPr>
                <a:t> strand</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p:txBody>
        </p:sp>
        <p:sp>
          <p:nvSpPr>
            <p:cNvPr id="214" name="Rectangle 8"/>
            <p:cNvSpPr>
              <a:spLocks noChangeArrowheads="1"/>
            </p:cNvSpPr>
            <p:nvPr/>
          </p:nvSpPr>
          <p:spPr bwMode="auto">
            <a:xfrm>
              <a:off x="7010400" y="4615934"/>
              <a:ext cx="602729"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200" b="1" dirty="0" smtClean="0">
                  <a:latin typeface="Arial" pitchFamily="34" charset="0"/>
                  <a:cs typeface="Arial" pitchFamily="34" charset="0"/>
                </a:rPr>
                <a:t>+ strand</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240" name="组合 343"/>
          <p:cNvGrpSpPr/>
          <p:nvPr/>
        </p:nvGrpSpPr>
        <p:grpSpPr>
          <a:xfrm>
            <a:off x="3410787" y="1971675"/>
            <a:ext cx="182880" cy="1228618"/>
            <a:chOff x="2278273" y="1971675"/>
            <a:chExt cx="182880" cy="1228618"/>
          </a:xfrm>
        </p:grpSpPr>
        <p:sp>
          <p:nvSpPr>
            <p:cNvPr id="241" name="矩形 240"/>
            <p:cNvSpPr/>
            <p:nvPr/>
          </p:nvSpPr>
          <p:spPr>
            <a:xfrm>
              <a:off x="2278273" y="1971675"/>
              <a:ext cx="182880" cy="45720"/>
            </a:xfrm>
            <a:prstGeom prst="rec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2" name="矩形 241"/>
            <p:cNvSpPr/>
            <p:nvPr/>
          </p:nvSpPr>
          <p:spPr>
            <a:xfrm>
              <a:off x="2278273" y="3154573"/>
              <a:ext cx="182880" cy="45720"/>
            </a:xfrm>
            <a:prstGeom prst="rec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3" name="组合 347"/>
          <p:cNvGrpSpPr/>
          <p:nvPr/>
        </p:nvGrpSpPr>
        <p:grpSpPr>
          <a:xfrm>
            <a:off x="7514264" y="5410200"/>
            <a:ext cx="633252" cy="449580"/>
            <a:chOff x="6381750" y="5410200"/>
            <a:chExt cx="633252" cy="449580"/>
          </a:xfrm>
        </p:grpSpPr>
        <p:sp>
          <p:nvSpPr>
            <p:cNvPr id="244" name="矩形 243"/>
            <p:cNvSpPr/>
            <p:nvPr/>
          </p:nvSpPr>
          <p:spPr>
            <a:xfrm rot="5400000">
              <a:off x="6313170" y="5745480"/>
              <a:ext cx="182880" cy="45720"/>
            </a:xfrm>
            <a:prstGeom prst="rec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5" name="矩形 244"/>
            <p:cNvSpPr/>
            <p:nvPr/>
          </p:nvSpPr>
          <p:spPr>
            <a:xfrm>
              <a:off x="6832122" y="5410200"/>
              <a:ext cx="182880" cy="45720"/>
            </a:xfrm>
            <a:prstGeom prst="rec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6" name="组合 346"/>
          <p:cNvGrpSpPr/>
          <p:nvPr/>
        </p:nvGrpSpPr>
        <p:grpSpPr>
          <a:xfrm>
            <a:off x="2867486" y="4668227"/>
            <a:ext cx="733908" cy="532423"/>
            <a:chOff x="1734972" y="4668227"/>
            <a:chExt cx="733908" cy="532423"/>
          </a:xfrm>
        </p:grpSpPr>
        <p:sp>
          <p:nvSpPr>
            <p:cNvPr id="247" name="矩形 246"/>
            <p:cNvSpPr/>
            <p:nvPr/>
          </p:nvSpPr>
          <p:spPr>
            <a:xfrm>
              <a:off x="2286000" y="5154930"/>
              <a:ext cx="182880" cy="45720"/>
            </a:xfrm>
            <a:prstGeom prst="rec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8" name="闪电形 247"/>
            <p:cNvSpPr/>
            <p:nvPr/>
          </p:nvSpPr>
          <p:spPr>
            <a:xfrm rot="20027585">
              <a:off x="1734972" y="4668227"/>
              <a:ext cx="228600" cy="304800"/>
            </a:xfrm>
            <a:prstGeom prst="lightningBol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9" name="组合 339"/>
          <p:cNvGrpSpPr/>
          <p:nvPr/>
        </p:nvGrpSpPr>
        <p:grpSpPr>
          <a:xfrm>
            <a:off x="7076114" y="2263636"/>
            <a:ext cx="1968938" cy="831077"/>
            <a:chOff x="5943600" y="2263636"/>
            <a:chExt cx="1968938" cy="831077"/>
          </a:xfrm>
        </p:grpSpPr>
        <p:pic>
          <p:nvPicPr>
            <p:cNvPr id="250" name="Picture 2"/>
            <p:cNvPicPr>
              <a:picLocks noChangeAspect="1" noChangeArrowheads="1"/>
            </p:cNvPicPr>
            <p:nvPr/>
          </p:nvPicPr>
          <p:blipFill>
            <a:blip r:embed="rId2" cstate="print"/>
            <a:srcRect/>
            <a:stretch>
              <a:fillRect/>
            </a:stretch>
          </p:blipFill>
          <p:spPr bwMode="auto">
            <a:xfrm>
              <a:off x="6688032" y="2271402"/>
              <a:ext cx="819632" cy="672370"/>
            </a:xfrm>
            <a:prstGeom prst="rect">
              <a:avLst/>
            </a:prstGeom>
            <a:noFill/>
            <a:ln w="9525">
              <a:noFill/>
              <a:miter lim="800000"/>
              <a:headEnd/>
              <a:tailEnd/>
            </a:ln>
            <a:effectLst/>
          </p:spPr>
        </p:pic>
        <p:sp>
          <p:nvSpPr>
            <p:cNvPr id="251" name="椭圆 250"/>
            <p:cNvSpPr/>
            <p:nvPr/>
          </p:nvSpPr>
          <p:spPr>
            <a:xfrm>
              <a:off x="6400800" y="2263636"/>
              <a:ext cx="1511738" cy="831077"/>
            </a:xfrm>
            <a:prstGeom prst="ellips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52" name="直接箭头连接符 251"/>
            <p:cNvCxnSpPr/>
            <p:nvPr/>
          </p:nvCxnSpPr>
          <p:spPr>
            <a:xfrm flipV="1">
              <a:off x="5943600" y="2743202"/>
              <a:ext cx="457200" cy="2285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253" name="组合 323"/>
          <p:cNvGrpSpPr/>
          <p:nvPr/>
        </p:nvGrpSpPr>
        <p:grpSpPr>
          <a:xfrm>
            <a:off x="2328942" y="1928356"/>
            <a:ext cx="2588690" cy="3087414"/>
            <a:chOff x="1196428" y="1928356"/>
            <a:chExt cx="2588690" cy="3087414"/>
          </a:xfrm>
        </p:grpSpPr>
        <p:pic>
          <p:nvPicPr>
            <p:cNvPr id="254" name="Picture 4"/>
            <p:cNvPicPr>
              <a:picLocks noChangeAspect="1" noChangeArrowheads="1"/>
            </p:cNvPicPr>
            <p:nvPr/>
          </p:nvPicPr>
          <p:blipFill>
            <a:blip r:embed="rId3" cstate="print"/>
            <a:srcRect/>
            <a:stretch>
              <a:fillRect/>
            </a:stretch>
          </p:blipFill>
          <p:spPr bwMode="auto">
            <a:xfrm>
              <a:off x="2225566" y="3364418"/>
              <a:ext cx="349743" cy="347777"/>
            </a:xfrm>
            <a:prstGeom prst="rect">
              <a:avLst/>
            </a:prstGeom>
            <a:noFill/>
            <a:ln w="9525">
              <a:noFill/>
              <a:miter lim="800000"/>
              <a:headEnd/>
              <a:tailEnd/>
            </a:ln>
            <a:effectLst/>
          </p:spPr>
        </p:pic>
        <p:cxnSp>
          <p:nvCxnSpPr>
            <p:cNvPr id="255" name="直接箭头连接符 254"/>
            <p:cNvCxnSpPr/>
            <p:nvPr/>
          </p:nvCxnSpPr>
          <p:spPr>
            <a:xfrm>
              <a:off x="2362784" y="1928356"/>
              <a:ext cx="0" cy="2058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256" name="组合 332"/>
            <p:cNvGrpSpPr/>
            <p:nvPr/>
          </p:nvGrpSpPr>
          <p:grpSpPr>
            <a:xfrm>
              <a:off x="1196428" y="2271402"/>
              <a:ext cx="1715230" cy="754701"/>
              <a:chOff x="1196428" y="2271402"/>
              <a:chExt cx="1715230" cy="754701"/>
            </a:xfrm>
          </p:grpSpPr>
          <p:grpSp>
            <p:nvGrpSpPr>
              <p:cNvPr id="283" name="组合 331"/>
              <p:cNvGrpSpPr/>
              <p:nvPr/>
            </p:nvGrpSpPr>
            <p:grpSpPr>
              <a:xfrm>
                <a:off x="1951129" y="2271402"/>
                <a:ext cx="960529" cy="754701"/>
                <a:chOff x="1951129" y="2271402"/>
                <a:chExt cx="960529" cy="754701"/>
              </a:xfrm>
            </p:grpSpPr>
            <p:sp>
              <p:nvSpPr>
                <p:cNvPr id="285" name="椭圆 284"/>
                <p:cNvSpPr/>
                <p:nvPr/>
              </p:nvSpPr>
              <p:spPr>
                <a:xfrm>
                  <a:off x="1951129" y="2271402"/>
                  <a:ext cx="960529" cy="754701"/>
                </a:xfrm>
                <a:prstGeom prst="ellips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86" name="Picture 2"/>
                <p:cNvPicPr>
                  <a:picLocks noChangeAspect="1" noChangeArrowheads="1"/>
                </p:cNvPicPr>
                <p:nvPr/>
              </p:nvPicPr>
              <p:blipFill>
                <a:blip r:embed="rId2" cstate="print"/>
                <a:srcRect/>
                <a:stretch>
                  <a:fillRect/>
                </a:stretch>
              </p:blipFill>
              <p:spPr bwMode="auto">
                <a:xfrm>
                  <a:off x="2036007" y="2288555"/>
                  <a:ext cx="819632" cy="672370"/>
                </a:xfrm>
                <a:prstGeom prst="rect">
                  <a:avLst/>
                </a:prstGeom>
                <a:noFill/>
                <a:ln w="9525">
                  <a:noFill/>
                  <a:miter lim="800000"/>
                  <a:headEnd/>
                  <a:tailEnd/>
                </a:ln>
                <a:effectLst/>
              </p:spPr>
            </p:pic>
          </p:grpSp>
          <p:sp>
            <p:nvSpPr>
              <p:cNvPr id="284" name="Rectangle 8"/>
              <p:cNvSpPr>
                <a:spLocks noChangeArrowheads="1"/>
              </p:cNvSpPr>
              <p:nvPr/>
            </p:nvSpPr>
            <p:spPr bwMode="auto">
              <a:xfrm>
                <a:off x="1196428" y="2599252"/>
                <a:ext cx="715885" cy="13855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err="1" smtClean="0">
                    <a:ln>
                      <a:noFill/>
                    </a:ln>
                    <a:solidFill>
                      <a:schemeClr val="tx1"/>
                    </a:solidFill>
                    <a:effectLst/>
                    <a:latin typeface="Arial" pitchFamily="34" charset="0"/>
                    <a:cs typeface="Arial" pitchFamily="34" charset="0"/>
                  </a:rPr>
                  <a:t>Endocytosis</a:t>
                </a:r>
                <a:r>
                  <a:rPr kumimoji="0" lang="en-US" sz="1000" b="1" i="0" u="none" strike="noStrike" cap="none" normalizeH="0" baseline="0" dirty="0" smtClean="0">
                    <a:ln>
                      <a:noFill/>
                    </a:ln>
                    <a:solidFill>
                      <a:schemeClr val="tx1"/>
                    </a:solidFill>
                    <a:effectLst/>
                    <a:latin typeface="Arial" pitchFamily="34" charset="0"/>
                    <a:cs typeface="Arial" pitchFamily="34" charset="0"/>
                  </a:rPr>
                  <a:t> </a:t>
                </a:r>
              </a:p>
            </p:txBody>
          </p:sp>
        </p:grpSp>
        <p:grpSp>
          <p:nvGrpSpPr>
            <p:cNvPr id="257" name="组合 333"/>
            <p:cNvGrpSpPr/>
            <p:nvPr/>
          </p:nvGrpSpPr>
          <p:grpSpPr>
            <a:xfrm>
              <a:off x="1539474" y="3094713"/>
              <a:ext cx="823310" cy="205828"/>
              <a:chOff x="1539474" y="3094713"/>
              <a:chExt cx="823310" cy="205828"/>
            </a:xfrm>
          </p:grpSpPr>
          <p:cxnSp>
            <p:nvCxnSpPr>
              <p:cNvPr id="281" name="直接箭头连接符 280"/>
              <p:cNvCxnSpPr/>
              <p:nvPr/>
            </p:nvCxnSpPr>
            <p:spPr>
              <a:xfrm>
                <a:off x="2362784" y="3094713"/>
                <a:ext cx="0" cy="2058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2" name="Rectangle 8"/>
              <p:cNvSpPr>
                <a:spLocks noChangeArrowheads="1"/>
              </p:cNvSpPr>
              <p:nvPr/>
            </p:nvSpPr>
            <p:spPr bwMode="auto">
              <a:xfrm>
                <a:off x="1539474" y="3094713"/>
                <a:ext cx="626775"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00" b="1" dirty="0" err="1" smtClean="0">
                    <a:latin typeface="Arial" pitchFamily="34" charset="0"/>
                    <a:cs typeface="Arial" pitchFamily="34" charset="0"/>
                  </a:rPr>
                  <a:t>Uncoating</a:t>
                </a:r>
                <a:endParaRPr kumimoji="0" lang="en-US" sz="1000" b="1"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258" name="组合 316"/>
            <p:cNvGrpSpPr/>
            <p:nvPr/>
          </p:nvGrpSpPr>
          <p:grpSpPr>
            <a:xfrm>
              <a:off x="2224307" y="4192460"/>
              <a:ext cx="1560811" cy="408889"/>
              <a:chOff x="2224307" y="4192460"/>
              <a:chExt cx="1560811" cy="408889"/>
            </a:xfrm>
          </p:grpSpPr>
          <p:grpSp>
            <p:nvGrpSpPr>
              <p:cNvPr id="276" name="组合 78"/>
              <p:cNvGrpSpPr/>
              <p:nvPr/>
            </p:nvGrpSpPr>
            <p:grpSpPr>
              <a:xfrm>
                <a:off x="2224307" y="4192460"/>
                <a:ext cx="268151" cy="273156"/>
                <a:chOff x="6458731" y="5068302"/>
                <a:chExt cx="1008869" cy="1027698"/>
              </a:xfrm>
            </p:grpSpPr>
            <p:sp>
              <p:nvSpPr>
                <p:cNvPr id="278" name="Freeform 121"/>
                <p:cNvSpPr/>
                <p:nvPr/>
              </p:nvSpPr>
              <p:spPr>
                <a:xfrm>
                  <a:off x="6473315" y="5068302"/>
                  <a:ext cx="627855" cy="1027698"/>
                </a:xfrm>
                <a:custGeom>
                  <a:avLst/>
                  <a:gdLst>
                    <a:gd name="connsiteX0" fmla="*/ 919181 w 940612"/>
                    <a:gd name="connsiteY0" fmla="*/ 992981 h 1376362"/>
                    <a:gd name="connsiteX1" fmla="*/ 926324 w 940612"/>
                    <a:gd name="connsiteY1" fmla="*/ 1019175 h 1376362"/>
                    <a:gd name="connsiteX2" fmla="*/ 933468 w 940612"/>
                    <a:gd name="connsiteY2" fmla="*/ 1023937 h 1376362"/>
                    <a:gd name="connsiteX3" fmla="*/ 938231 w 940612"/>
                    <a:gd name="connsiteY3" fmla="*/ 1038225 h 1376362"/>
                    <a:gd name="connsiteX4" fmla="*/ 940612 w 940612"/>
                    <a:gd name="connsiteY4" fmla="*/ 1045368 h 1376362"/>
                    <a:gd name="connsiteX5" fmla="*/ 938231 w 940612"/>
                    <a:gd name="connsiteY5" fmla="*/ 1052512 h 1376362"/>
                    <a:gd name="connsiteX6" fmla="*/ 931087 w 940612"/>
                    <a:gd name="connsiteY6" fmla="*/ 1054893 h 1376362"/>
                    <a:gd name="connsiteX7" fmla="*/ 916799 w 940612"/>
                    <a:gd name="connsiteY7" fmla="*/ 1064418 h 1376362"/>
                    <a:gd name="connsiteX8" fmla="*/ 909656 w 940612"/>
                    <a:gd name="connsiteY8" fmla="*/ 1069181 h 1376362"/>
                    <a:gd name="connsiteX9" fmla="*/ 895368 w 940612"/>
                    <a:gd name="connsiteY9" fmla="*/ 1073943 h 1376362"/>
                    <a:gd name="connsiteX10" fmla="*/ 888224 w 940612"/>
                    <a:gd name="connsiteY10" fmla="*/ 1078706 h 1376362"/>
                    <a:gd name="connsiteX11" fmla="*/ 816787 w 940612"/>
                    <a:gd name="connsiteY11" fmla="*/ 1088231 h 1376362"/>
                    <a:gd name="connsiteX12" fmla="*/ 823931 w 940612"/>
                    <a:gd name="connsiteY12" fmla="*/ 1119187 h 1376362"/>
                    <a:gd name="connsiteX13" fmla="*/ 828693 w 940612"/>
                    <a:gd name="connsiteY13" fmla="*/ 1126331 h 1376362"/>
                    <a:gd name="connsiteX14" fmla="*/ 833456 w 940612"/>
                    <a:gd name="connsiteY14" fmla="*/ 1140618 h 1376362"/>
                    <a:gd name="connsiteX15" fmla="*/ 842981 w 940612"/>
                    <a:gd name="connsiteY15" fmla="*/ 1162050 h 1376362"/>
                    <a:gd name="connsiteX16" fmla="*/ 845362 w 940612"/>
                    <a:gd name="connsiteY16" fmla="*/ 1169193 h 1376362"/>
                    <a:gd name="connsiteX17" fmla="*/ 845362 w 940612"/>
                    <a:gd name="connsiteY17" fmla="*/ 1202531 h 1376362"/>
                    <a:gd name="connsiteX18" fmla="*/ 826312 w 940612"/>
                    <a:gd name="connsiteY18" fmla="*/ 1219200 h 1376362"/>
                    <a:gd name="connsiteX19" fmla="*/ 819168 w 940612"/>
                    <a:gd name="connsiteY19" fmla="*/ 1223962 h 1376362"/>
                    <a:gd name="connsiteX20" fmla="*/ 809643 w 940612"/>
                    <a:gd name="connsiteY20" fmla="*/ 1226343 h 1376362"/>
                    <a:gd name="connsiteX21" fmla="*/ 802499 w 940612"/>
                    <a:gd name="connsiteY21" fmla="*/ 1228725 h 1376362"/>
                    <a:gd name="connsiteX22" fmla="*/ 769162 w 940612"/>
                    <a:gd name="connsiteY22" fmla="*/ 1231106 h 1376362"/>
                    <a:gd name="connsiteX23" fmla="*/ 752493 w 940612"/>
                    <a:gd name="connsiteY23" fmla="*/ 1235868 h 1376362"/>
                    <a:gd name="connsiteX24" fmla="*/ 747731 w 940612"/>
                    <a:gd name="connsiteY24" fmla="*/ 1243012 h 1376362"/>
                    <a:gd name="connsiteX25" fmla="*/ 740587 w 940612"/>
                    <a:gd name="connsiteY25" fmla="*/ 1247775 h 1376362"/>
                    <a:gd name="connsiteX26" fmla="*/ 733443 w 940612"/>
                    <a:gd name="connsiteY26" fmla="*/ 1273968 h 1376362"/>
                    <a:gd name="connsiteX27" fmla="*/ 723918 w 940612"/>
                    <a:gd name="connsiteY27" fmla="*/ 1295400 h 1376362"/>
                    <a:gd name="connsiteX28" fmla="*/ 716774 w 940612"/>
                    <a:gd name="connsiteY28" fmla="*/ 1300162 h 1376362"/>
                    <a:gd name="connsiteX29" fmla="*/ 707249 w 940612"/>
                    <a:gd name="connsiteY29" fmla="*/ 1314450 h 1376362"/>
                    <a:gd name="connsiteX30" fmla="*/ 697724 w 940612"/>
                    <a:gd name="connsiteY30" fmla="*/ 1323975 h 1376362"/>
                    <a:gd name="connsiteX31" fmla="*/ 685818 w 940612"/>
                    <a:gd name="connsiteY31" fmla="*/ 1333500 h 1376362"/>
                    <a:gd name="connsiteX32" fmla="*/ 671531 w 940612"/>
                    <a:gd name="connsiteY32" fmla="*/ 1343025 h 1376362"/>
                    <a:gd name="connsiteX33" fmla="*/ 666768 w 940612"/>
                    <a:gd name="connsiteY33" fmla="*/ 1350168 h 1376362"/>
                    <a:gd name="connsiteX34" fmla="*/ 659624 w 940612"/>
                    <a:gd name="connsiteY34" fmla="*/ 1352550 h 1376362"/>
                    <a:gd name="connsiteX35" fmla="*/ 645337 w 940612"/>
                    <a:gd name="connsiteY35" fmla="*/ 1359693 h 1376362"/>
                    <a:gd name="connsiteX36" fmla="*/ 638193 w 940612"/>
                    <a:gd name="connsiteY36" fmla="*/ 1364456 h 1376362"/>
                    <a:gd name="connsiteX37" fmla="*/ 623906 w 940612"/>
                    <a:gd name="connsiteY37" fmla="*/ 1369218 h 1376362"/>
                    <a:gd name="connsiteX38" fmla="*/ 616762 w 940612"/>
                    <a:gd name="connsiteY38" fmla="*/ 1371600 h 1376362"/>
                    <a:gd name="connsiteX39" fmla="*/ 609618 w 940612"/>
                    <a:gd name="connsiteY39" fmla="*/ 1373981 h 1376362"/>
                    <a:gd name="connsiteX40" fmla="*/ 602474 w 940612"/>
                    <a:gd name="connsiteY40" fmla="*/ 1376362 h 1376362"/>
                    <a:gd name="connsiteX41" fmla="*/ 581043 w 940612"/>
                    <a:gd name="connsiteY41" fmla="*/ 1373981 h 1376362"/>
                    <a:gd name="connsiteX42" fmla="*/ 573899 w 940612"/>
                    <a:gd name="connsiteY42" fmla="*/ 1371600 h 1376362"/>
                    <a:gd name="connsiteX43" fmla="*/ 559612 w 940612"/>
                    <a:gd name="connsiteY43" fmla="*/ 1350168 h 1376362"/>
                    <a:gd name="connsiteX44" fmla="*/ 554849 w 940612"/>
                    <a:gd name="connsiteY44" fmla="*/ 1343025 h 1376362"/>
                    <a:gd name="connsiteX45" fmla="*/ 545324 w 940612"/>
                    <a:gd name="connsiteY45" fmla="*/ 1321593 h 1376362"/>
                    <a:gd name="connsiteX46" fmla="*/ 540562 w 940612"/>
                    <a:gd name="connsiteY46" fmla="*/ 1307306 h 1376362"/>
                    <a:gd name="connsiteX47" fmla="*/ 538181 w 940612"/>
                    <a:gd name="connsiteY47" fmla="*/ 1300162 h 1376362"/>
                    <a:gd name="connsiteX48" fmla="*/ 533418 w 940612"/>
                    <a:gd name="connsiteY48" fmla="*/ 1293018 h 1376362"/>
                    <a:gd name="connsiteX49" fmla="*/ 523893 w 940612"/>
                    <a:gd name="connsiteY49" fmla="*/ 1271587 h 1376362"/>
                    <a:gd name="connsiteX50" fmla="*/ 511987 w 940612"/>
                    <a:gd name="connsiteY50" fmla="*/ 1250156 h 1376362"/>
                    <a:gd name="connsiteX51" fmla="*/ 507224 w 940612"/>
                    <a:gd name="connsiteY51" fmla="*/ 1243012 h 1376362"/>
                    <a:gd name="connsiteX52" fmla="*/ 500081 w 940612"/>
                    <a:gd name="connsiteY52" fmla="*/ 1235868 h 1376362"/>
                    <a:gd name="connsiteX53" fmla="*/ 495318 w 940612"/>
                    <a:gd name="connsiteY53" fmla="*/ 1228725 h 1376362"/>
                    <a:gd name="connsiteX54" fmla="*/ 488174 w 940612"/>
                    <a:gd name="connsiteY54" fmla="*/ 1226343 h 1376362"/>
                    <a:gd name="connsiteX55" fmla="*/ 473887 w 940612"/>
                    <a:gd name="connsiteY55" fmla="*/ 1216818 h 1376362"/>
                    <a:gd name="connsiteX56" fmla="*/ 428643 w 940612"/>
                    <a:gd name="connsiteY56" fmla="*/ 1219200 h 1376362"/>
                    <a:gd name="connsiteX57" fmla="*/ 414356 w 940612"/>
                    <a:gd name="connsiteY57" fmla="*/ 1223962 h 1376362"/>
                    <a:gd name="connsiteX58" fmla="*/ 400068 w 940612"/>
                    <a:gd name="connsiteY58" fmla="*/ 1233487 h 1376362"/>
                    <a:gd name="connsiteX59" fmla="*/ 392924 w 940612"/>
                    <a:gd name="connsiteY59" fmla="*/ 1238250 h 1376362"/>
                    <a:gd name="connsiteX60" fmla="*/ 385781 w 940612"/>
                    <a:gd name="connsiteY60" fmla="*/ 1245393 h 1376362"/>
                    <a:gd name="connsiteX61" fmla="*/ 371493 w 940612"/>
                    <a:gd name="connsiteY61" fmla="*/ 1254918 h 1376362"/>
                    <a:gd name="connsiteX62" fmla="*/ 357206 w 940612"/>
                    <a:gd name="connsiteY62" fmla="*/ 1264443 h 1376362"/>
                    <a:gd name="connsiteX63" fmla="*/ 342918 w 940612"/>
                    <a:gd name="connsiteY63" fmla="*/ 1273968 h 1376362"/>
                    <a:gd name="connsiteX64" fmla="*/ 328631 w 940612"/>
                    <a:gd name="connsiteY64" fmla="*/ 1278731 h 1376362"/>
                    <a:gd name="connsiteX65" fmla="*/ 321487 w 940612"/>
                    <a:gd name="connsiteY65" fmla="*/ 1281112 h 1376362"/>
                    <a:gd name="connsiteX66" fmla="*/ 278624 w 940612"/>
                    <a:gd name="connsiteY66" fmla="*/ 1278731 h 1376362"/>
                    <a:gd name="connsiteX67" fmla="*/ 271481 w 940612"/>
                    <a:gd name="connsiteY67" fmla="*/ 1276350 h 1376362"/>
                    <a:gd name="connsiteX68" fmla="*/ 266718 w 940612"/>
                    <a:gd name="connsiteY68" fmla="*/ 1269206 h 1376362"/>
                    <a:gd name="connsiteX69" fmla="*/ 259574 w 940612"/>
                    <a:gd name="connsiteY69" fmla="*/ 1264443 h 1376362"/>
                    <a:gd name="connsiteX70" fmla="*/ 254812 w 940612"/>
                    <a:gd name="connsiteY70" fmla="*/ 1250156 h 1376362"/>
                    <a:gd name="connsiteX71" fmla="*/ 252431 w 940612"/>
                    <a:gd name="connsiteY71" fmla="*/ 1243012 h 1376362"/>
                    <a:gd name="connsiteX72" fmla="*/ 250049 w 940612"/>
                    <a:gd name="connsiteY72" fmla="*/ 1207293 h 1376362"/>
                    <a:gd name="connsiteX73" fmla="*/ 247668 w 940612"/>
                    <a:gd name="connsiteY73" fmla="*/ 1183481 h 1376362"/>
                    <a:gd name="connsiteX74" fmla="*/ 252431 w 940612"/>
                    <a:gd name="connsiteY74" fmla="*/ 1092993 h 1376362"/>
                    <a:gd name="connsiteX75" fmla="*/ 250049 w 940612"/>
                    <a:gd name="connsiteY75" fmla="*/ 1054893 h 1376362"/>
                    <a:gd name="connsiteX76" fmla="*/ 230999 w 940612"/>
                    <a:gd name="connsiteY76" fmla="*/ 1038225 h 1376362"/>
                    <a:gd name="connsiteX77" fmla="*/ 216712 w 940612"/>
                    <a:gd name="connsiteY77" fmla="*/ 1033462 h 1376362"/>
                    <a:gd name="connsiteX78" fmla="*/ 200043 w 940612"/>
                    <a:gd name="connsiteY78" fmla="*/ 1028700 h 1376362"/>
                    <a:gd name="connsiteX79" fmla="*/ 178612 w 940612"/>
                    <a:gd name="connsiteY79" fmla="*/ 1026318 h 1376362"/>
                    <a:gd name="connsiteX80" fmla="*/ 45262 w 940612"/>
                    <a:gd name="connsiteY80" fmla="*/ 1023937 h 1376362"/>
                    <a:gd name="connsiteX81" fmla="*/ 40499 w 940612"/>
                    <a:gd name="connsiteY81" fmla="*/ 1009650 h 1376362"/>
                    <a:gd name="connsiteX82" fmla="*/ 38118 w 940612"/>
                    <a:gd name="connsiteY82" fmla="*/ 1002506 h 1376362"/>
                    <a:gd name="connsiteX83" fmla="*/ 40499 w 940612"/>
                    <a:gd name="connsiteY83" fmla="*/ 988218 h 1376362"/>
                    <a:gd name="connsiteX84" fmla="*/ 45262 w 940612"/>
                    <a:gd name="connsiteY84" fmla="*/ 973931 h 1376362"/>
                    <a:gd name="connsiteX85" fmla="*/ 47643 w 940612"/>
                    <a:gd name="connsiteY85" fmla="*/ 950118 h 1376362"/>
                    <a:gd name="connsiteX86" fmla="*/ 50024 w 940612"/>
                    <a:gd name="connsiteY86" fmla="*/ 942975 h 1376362"/>
                    <a:gd name="connsiteX87" fmla="*/ 57168 w 940612"/>
                    <a:gd name="connsiteY87" fmla="*/ 940593 h 1376362"/>
                    <a:gd name="connsiteX88" fmla="*/ 71456 w 940612"/>
                    <a:gd name="connsiteY88" fmla="*/ 928687 h 1376362"/>
                    <a:gd name="connsiteX89" fmla="*/ 78599 w 940612"/>
                    <a:gd name="connsiteY89" fmla="*/ 926306 h 1376362"/>
                    <a:gd name="connsiteX90" fmla="*/ 85743 w 940612"/>
                    <a:gd name="connsiteY90" fmla="*/ 912018 h 1376362"/>
                    <a:gd name="connsiteX91" fmla="*/ 90506 w 940612"/>
                    <a:gd name="connsiteY91" fmla="*/ 897731 h 1376362"/>
                    <a:gd name="connsiteX92" fmla="*/ 92887 w 940612"/>
                    <a:gd name="connsiteY92" fmla="*/ 890587 h 1376362"/>
                    <a:gd name="connsiteX93" fmla="*/ 100031 w 940612"/>
                    <a:gd name="connsiteY93" fmla="*/ 885825 h 1376362"/>
                    <a:gd name="connsiteX94" fmla="*/ 109556 w 940612"/>
                    <a:gd name="connsiteY94" fmla="*/ 871537 h 1376362"/>
                    <a:gd name="connsiteX95" fmla="*/ 116699 w 940612"/>
                    <a:gd name="connsiteY95" fmla="*/ 857250 h 1376362"/>
                    <a:gd name="connsiteX96" fmla="*/ 128606 w 940612"/>
                    <a:gd name="connsiteY96" fmla="*/ 835818 h 1376362"/>
                    <a:gd name="connsiteX97" fmla="*/ 135749 w 940612"/>
                    <a:gd name="connsiteY97" fmla="*/ 812006 h 1376362"/>
                    <a:gd name="connsiteX98" fmla="*/ 138131 w 940612"/>
                    <a:gd name="connsiteY98" fmla="*/ 804862 h 1376362"/>
                    <a:gd name="connsiteX99" fmla="*/ 128606 w 940612"/>
                    <a:gd name="connsiteY99" fmla="*/ 766762 h 1376362"/>
                    <a:gd name="connsiteX100" fmla="*/ 121462 w 940612"/>
                    <a:gd name="connsiteY100" fmla="*/ 762000 h 1376362"/>
                    <a:gd name="connsiteX101" fmla="*/ 119081 w 940612"/>
                    <a:gd name="connsiteY101" fmla="*/ 754856 h 1376362"/>
                    <a:gd name="connsiteX102" fmla="*/ 109556 w 940612"/>
                    <a:gd name="connsiteY102" fmla="*/ 745331 h 1376362"/>
                    <a:gd name="connsiteX103" fmla="*/ 104793 w 940612"/>
                    <a:gd name="connsiteY103" fmla="*/ 738187 h 1376362"/>
                    <a:gd name="connsiteX104" fmla="*/ 102412 w 940612"/>
                    <a:gd name="connsiteY104" fmla="*/ 731043 h 1376362"/>
                    <a:gd name="connsiteX105" fmla="*/ 97649 w 940612"/>
                    <a:gd name="connsiteY105" fmla="*/ 723900 h 1376362"/>
                    <a:gd name="connsiteX106" fmla="*/ 90506 w 940612"/>
                    <a:gd name="connsiteY106" fmla="*/ 711993 h 1376362"/>
                    <a:gd name="connsiteX107" fmla="*/ 88124 w 940612"/>
                    <a:gd name="connsiteY107" fmla="*/ 704850 h 1376362"/>
                    <a:gd name="connsiteX108" fmla="*/ 73837 w 940612"/>
                    <a:gd name="connsiteY108" fmla="*/ 700087 h 1376362"/>
                    <a:gd name="connsiteX109" fmla="*/ 66693 w 940612"/>
                    <a:gd name="connsiteY109" fmla="*/ 697706 h 1376362"/>
                    <a:gd name="connsiteX110" fmla="*/ 59549 w 940612"/>
                    <a:gd name="connsiteY110" fmla="*/ 695325 h 1376362"/>
                    <a:gd name="connsiteX111" fmla="*/ 35737 w 940612"/>
                    <a:gd name="connsiteY111" fmla="*/ 688181 h 1376362"/>
                    <a:gd name="connsiteX112" fmla="*/ 28593 w 940612"/>
                    <a:gd name="connsiteY112" fmla="*/ 685800 h 1376362"/>
                    <a:gd name="connsiteX113" fmla="*/ 19068 w 940612"/>
                    <a:gd name="connsiteY113" fmla="*/ 678656 h 1376362"/>
                    <a:gd name="connsiteX114" fmla="*/ 11924 w 940612"/>
                    <a:gd name="connsiteY114" fmla="*/ 671512 h 1376362"/>
                    <a:gd name="connsiteX115" fmla="*/ 4781 w 940612"/>
                    <a:gd name="connsiteY115" fmla="*/ 669131 h 1376362"/>
                    <a:gd name="connsiteX116" fmla="*/ 2399 w 940612"/>
                    <a:gd name="connsiteY116" fmla="*/ 661987 h 1376362"/>
                    <a:gd name="connsiteX117" fmla="*/ 2399 w 940612"/>
                    <a:gd name="connsiteY117" fmla="*/ 623887 h 1376362"/>
                    <a:gd name="connsiteX118" fmla="*/ 7162 w 940612"/>
                    <a:gd name="connsiteY118" fmla="*/ 616743 h 1376362"/>
                    <a:gd name="connsiteX119" fmla="*/ 14306 w 940612"/>
                    <a:gd name="connsiteY119" fmla="*/ 614362 h 1376362"/>
                    <a:gd name="connsiteX120" fmla="*/ 21449 w 940612"/>
                    <a:gd name="connsiteY120" fmla="*/ 609600 h 1376362"/>
                    <a:gd name="connsiteX121" fmla="*/ 28593 w 940612"/>
                    <a:gd name="connsiteY121" fmla="*/ 607218 h 1376362"/>
                    <a:gd name="connsiteX122" fmla="*/ 42881 w 940612"/>
                    <a:gd name="connsiteY122" fmla="*/ 597693 h 1376362"/>
                    <a:gd name="connsiteX123" fmla="*/ 57168 w 940612"/>
                    <a:gd name="connsiteY123" fmla="*/ 590550 h 1376362"/>
                    <a:gd name="connsiteX124" fmla="*/ 64312 w 940612"/>
                    <a:gd name="connsiteY124" fmla="*/ 588168 h 1376362"/>
                    <a:gd name="connsiteX125" fmla="*/ 71456 w 940612"/>
                    <a:gd name="connsiteY125" fmla="*/ 583406 h 1376362"/>
                    <a:gd name="connsiteX126" fmla="*/ 95268 w 940612"/>
                    <a:gd name="connsiteY126" fmla="*/ 569118 h 1376362"/>
                    <a:gd name="connsiteX127" fmla="*/ 109556 w 940612"/>
                    <a:gd name="connsiteY127" fmla="*/ 559593 h 1376362"/>
                    <a:gd name="connsiteX128" fmla="*/ 116699 w 940612"/>
                    <a:gd name="connsiteY128" fmla="*/ 552450 h 1376362"/>
                    <a:gd name="connsiteX129" fmla="*/ 123843 w 940612"/>
                    <a:gd name="connsiteY129" fmla="*/ 550068 h 1376362"/>
                    <a:gd name="connsiteX130" fmla="*/ 130987 w 940612"/>
                    <a:gd name="connsiteY130" fmla="*/ 545306 h 1376362"/>
                    <a:gd name="connsiteX131" fmla="*/ 133368 w 940612"/>
                    <a:gd name="connsiteY131" fmla="*/ 538162 h 1376362"/>
                    <a:gd name="connsiteX132" fmla="*/ 145274 w 940612"/>
                    <a:gd name="connsiteY132" fmla="*/ 526256 h 1376362"/>
                    <a:gd name="connsiteX133" fmla="*/ 150037 w 940612"/>
                    <a:gd name="connsiteY133" fmla="*/ 511968 h 1376362"/>
                    <a:gd name="connsiteX134" fmla="*/ 157181 w 940612"/>
                    <a:gd name="connsiteY134" fmla="*/ 497681 h 1376362"/>
                    <a:gd name="connsiteX135" fmla="*/ 154799 w 940612"/>
                    <a:gd name="connsiteY135" fmla="*/ 466725 h 1376362"/>
                    <a:gd name="connsiteX136" fmla="*/ 147656 w 940612"/>
                    <a:gd name="connsiteY136" fmla="*/ 452437 h 1376362"/>
                    <a:gd name="connsiteX137" fmla="*/ 145274 w 940612"/>
                    <a:gd name="connsiteY137" fmla="*/ 445293 h 1376362"/>
                    <a:gd name="connsiteX138" fmla="*/ 135749 w 940612"/>
                    <a:gd name="connsiteY138" fmla="*/ 428625 h 1376362"/>
                    <a:gd name="connsiteX139" fmla="*/ 133368 w 940612"/>
                    <a:gd name="connsiteY139" fmla="*/ 421481 h 1376362"/>
                    <a:gd name="connsiteX140" fmla="*/ 128606 w 940612"/>
                    <a:gd name="connsiteY140" fmla="*/ 414337 h 1376362"/>
                    <a:gd name="connsiteX141" fmla="*/ 126224 w 940612"/>
                    <a:gd name="connsiteY141" fmla="*/ 404812 h 1376362"/>
                    <a:gd name="connsiteX142" fmla="*/ 121462 w 940612"/>
                    <a:gd name="connsiteY142" fmla="*/ 397668 h 1376362"/>
                    <a:gd name="connsiteX143" fmla="*/ 116699 w 940612"/>
                    <a:gd name="connsiteY143" fmla="*/ 383381 h 1376362"/>
                    <a:gd name="connsiteX144" fmla="*/ 114318 w 940612"/>
                    <a:gd name="connsiteY144" fmla="*/ 376237 h 1376362"/>
                    <a:gd name="connsiteX145" fmla="*/ 109556 w 940612"/>
                    <a:gd name="connsiteY145" fmla="*/ 369093 h 1376362"/>
                    <a:gd name="connsiteX146" fmla="*/ 104793 w 940612"/>
                    <a:gd name="connsiteY146" fmla="*/ 354806 h 1376362"/>
                    <a:gd name="connsiteX147" fmla="*/ 102412 w 940612"/>
                    <a:gd name="connsiteY147" fmla="*/ 302418 h 1376362"/>
                    <a:gd name="connsiteX148" fmla="*/ 104793 w 940612"/>
                    <a:gd name="connsiteY148" fmla="*/ 295275 h 1376362"/>
                    <a:gd name="connsiteX149" fmla="*/ 133368 w 940612"/>
                    <a:gd name="connsiteY149" fmla="*/ 288131 h 1376362"/>
                    <a:gd name="connsiteX150" fmla="*/ 161943 w 940612"/>
                    <a:gd name="connsiteY150" fmla="*/ 285750 h 1376362"/>
                    <a:gd name="connsiteX151" fmla="*/ 171468 w 940612"/>
                    <a:gd name="connsiteY151" fmla="*/ 283368 h 1376362"/>
                    <a:gd name="connsiteX152" fmla="*/ 211949 w 940612"/>
                    <a:gd name="connsiteY152" fmla="*/ 278606 h 1376362"/>
                    <a:gd name="connsiteX153" fmla="*/ 226237 w 940612"/>
                    <a:gd name="connsiteY153" fmla="*/ 276225 h 1376362"/>
                    <a:gd name="connsiteX154" fmla="*/ 300056 w 940612"/>
                    <a:gd name="connsiteY154" fmla="*/ 273843 h 1376362"/>
                    <a:gd name="connsiteX155" fmla="*/ 311962 w 940612"/>
                    <a:gd name="connsiteY155" fmla="*/ 271462 h 1376362"/>
                    <a:gd name="connsiteX156" fmla="*/ 319106 w 940612"/>
                    <a:gd name="connsiteY156" fmla="*/ 269081 h 1376362"/>
                    <a:gd name="connsiteX157" fmla="*/ 328631 w 940612"/>
                    <a:gd name="connsiteY157" fmla="*/ 254793 h 1376362"/>
                    <a:gd name="connsiteX158" fmla="*/ 333393 w 940612"/>
                    <a:gd name="connsiteY158" fmla="*/ 195262 h 1376362"/>
                    <a:gd name="connsiteX159" fmla="*/ 335774 w 940612"/>
                    <a:gd name="connsiteY159" fmla="*/ 169068 h 1376362"/>
                    <a:gd name="connsiteX160" fmla="*/ 340537 w 940612"/>
                    <a:gd name="connsiteY160" fmla="*/ 140493 h 1376362"/>
                    <a:gd name="connsiteX161" fmla="*/ 345299 w 940612"/>
                    <a:gd name="connsiteY161" fmla="*/ 97631 h 1376362"/>
                    <a:gd name="connsiteX162" fmla="*/ 352443 w 940612"/>
                    <a:gd name="connsiteY162" fmla="*/ 83343 h 1376362"/>
                    <a:gd name="connsiteX163" fmla="*/ 359587 w 940612"/>
                    <a:gd name="connsiteY163" fmla="*/ 80962 h 1376362"/>
                    <a:gd name="connsiteX164" fmla="*/ 373874 w 940612"/>
                    <a:gd name="connsiteY164" fmla="*/ 73818 h 1376362"/>
                    <a:gd name="connsiteX165" fmla="*/ 390543 w 940612"/>
                    <a:gd name="connsiteY165" fmla="*/ 78581 h 1376362"/>
                    <a:gd name="connsiteX166" fmla="*/ 397687 w 940612"/>
                    <a:gd name="connsiteY166" fmla="*/ 83343 h 1376362"/>
                    <a:gd name="connsiteX167" fmla="*/ 404831 w 940612"/>
                    <a:gd name="connsiteY167" fmla="*/ 85725 h 1376362"/>
                    <a:gd name="connsiteX168" fmla="*/ 411974 w 940612"/>
                    <a:gd name="connsiteY168" fmla="*/ 90487 h 1376362"/>
                    <a:gd name="connsiteX169" fmla="*/ 433406 w 940612"/>
                    <a:gd name="connsiteY169" fmla="*/ 97631 h 1376362"/>
                    <a:gd name="connsiteX170" fmla="*/ 454837 w 940612"/>
                    <a:gd name="connsiteY170" fmla="*/ 104775 h 1376362"/>
                    <a:gd name="connsiteX171" fmla="*/ 461981 w 940612"/>
                    <a:gd name="connsiteY171" fmla="*/ 107156 h 1376362"/>
                    <a:gd name="connsiteX172" fmla="*/ 469124 w 940612"/>
                    <a:gd name="connsiteY172" fmla="*/ 111918 h 1376362"/>
                    <a:gd name="connsiteX173" fmla="*/ 476268 w 940612"/>
                    <a:gd name="connsiteY173" fmla="*/ 114300 h 1376362"/>
                    <a:gd name="connsiteX174" fmla="*/ 490556 w 940612"/>
                    <a:gd name="connsiteY174" fmla="*/ 123825 h 1376362"/>
                    <a:gd name="connsiteX175" fmla="*/ 497699 w 940612"/>
                    <a:gd name="connsiteY175" fmla="*/ 126206 h 1376362"/>
                    <a:gd name="connsiteX176" fmla="*/ 511987 w 940612"/>
                    <a:gd name="connsiteY176" fmla="*/ 135731 h 1376362"/>
                    <a:gd name="connsiteX177" fmla="*/ 526274 w 940612"/>
                    <a:gd name="connsiteY177" fmla="*/ 140493 h 1376362"/>
                    <a:gd name="connsiteX178" fmla="*/ 533418 w 940612"/>
                    <a:gd name="connsiteY178" fmla="*/ 142875 h 1376362"/>
                    <a:gd name="connsiteX179" fmla="*/ 561993 w 940612"/>
                    <a:gd name="connsiteY179" fmla="*/ 157162 h 1376362"/>
                    <a:gd name="connsiteX180" fmla="*/ 569137 w 940612"/>
                    <a:gd name="connsiteY180" fmla="*/ 159543 h 1376362"/>
                    <a:gd name="connsiteX181" fmla="*/ 576281 w 940612"/>
                    <a:gd name="connsiteY181" fmla="*/ 161925 h 1376362"/>
                    <a:gd name="connsiteX182" fmla="*/ 602474 w 940612"/>
                    <a:gd name="connsiteY182" fmla="*/ 157162 h 1376362"/>
                    <a:gd name="connsiteX183" fmla="*/ 616762 w 940612"/>
                    <a:gd name="connsiteY183" fmla="*/ 147637 h 1376362"/>
                    <a:gd name="connsiteX184" fmla="*/ 628668 w 940612"/>
                    <a:gd name="connsiteY184" fmla="*/ 138112 h 1376362"/>
                    <a:gd name="connsiteX185" fmla="*/ 633431 w 940612"/>
                    <a:gd name="connsiteY185" fmla="*/ 130968 h 1376362"/>
                    <a:gd name="connsiteX186" fmla="*/ 640574 w 940612"/>
                    <a:gd name="connsiteY186" fmla="*/ 126206 h 1376362"/>
                    <a:gd name="connsiteX187" fmla="*/ 647718 w 940612"/>
                    <a:gd name="connsiteY187" fmla="*/ 111918 h 1376362"/>
                    <a:gd name="connsiteX188" fmla="*/ 652481 w 940612"/>
                    <a:gd name="connsiteY188" fmla="*/ 104775 h 1376362"/>
                    <a:gd name="connsiteX189" fmla="*/ 657243 w 940612"/>
                    <a:gd name="connsiteY189" fmla="*/ 90487 h 1376362"/>
                    <a:gd name="connsiteX190" fmla="*/ 659624 w 940612"/>
                    <a:gd name="connsiteY190" fmla="*/ 83343 h 1376362"/>
                    <a:gd name="connsiteX191" fmla="*/ 664387 w 940612"/>
                    <a:gd name="connsiteY191" fmla="*/ 76200 h 1376362"/>
                    <a:gd name="connsiteX192" fmla="*/ 673912 w 940612"/>
                    <a:gd name="connsiteY192" fmla="*/ 52387 h 1376362"/>
                    <a:gd name="connsiteX193" fmla="*/ 678674 w 940612"/>
                    <a:gd name="connsiteY193" fmla="*/ 40481 h 1376362"/>
                    <a:gd name="connsiteX194" fmla="*/ 681056 w 940612"/>
                    <a:gd name="connsiteY194" fmla="*/ 33337 h 1376362"/>
                    <a:gd name="connsiteX195" fmla="*/ 688199 w 940612"/>
                    <a:gd name="connsiteY195" fmla="*/ 28575 h 1376362"/>
                    <a:gd name="connsiteX196" fmla="*/ 697724 w 940612"/>
                    <a:gd name="connsiteY196" fmla="*/ 21431 h 1376362"/>
                    <a:gd name="connsiteX197" fmla="*/ 702487 w 940612"/>
                    <a:gd name="connsiteY197" fmla="*/ 11906 h 1376362"/>
                    <a:gd name="connsiteX198" fmla="*/ 704868 w 940612"/>
                    <a:gd name="connsiteY198" fmla="*/ 4762 h 1376362"/>
                    <a:gd name="connsiteX199" fmla="*/ 714393 w 940612"/>
                    <a:gd name="connsiteY199" fmla="*/ 2381 h 1376362"/>
                    <a:gd name="connsiteX200" fmla="*/ 721537 w 940612"/>
                    <a:gd name="connsiteY200" fmla="*/ 0 h 1376362"/>
                    <a:gd name="connsiteX201" fmla="*/ 757256 w 940612"/>
                    <a:gd name="connsiteY201" fmla="*/ 4762 h 1376362"/>
                    <a:gd name="connsiteX202" fmla="*/ 771543 w 940612"/>
                    <a:gd name="connsiteY202" fmla="*/ 14287 h 1376362"/>
                    <a:gd name="connsiteX203" fmla="*/ 783449 w 940612"/>
                    <a:gd name="connsiteY203" fmla="*/ 23812 h 1376362"/>
                    <a:gd name="connsiteX204" fmla="*/ 788212 w 940612"/>
                    <a:gd name="connsiteY204" fmla="*/ 30956 h 1376362"/>
                    <a:gd name="connsiteX205" fmla="*/ 795356 w 940612"/>
                    <a:gd name="connsiteY205" fmla="*/ 38100 h 1376362"/>
                    <a:gd name="connsiteX206" fmla="*/ 804881 w 940612"/>
                    <a:gd name="connsiteY206" fmla="*/ 52387 h 1376362"/>
                    <a:gd name="connsiteX207" fmla="*/ 809643 w 940612"/>
                    <a:gd name="connsiteY207" fmla="*/ 59531 h 1376362"/>
                    <a:gd name="connsiteX208" fmla="*/ 816787 w 940612"/>
                    <a:gd name="connsiteY208" fmla="*/ 66675 h 1376362"/>
                    <a:gd name="connsiteX209" fmla="*/ 831074 w 940612"/>
                    <a:gd name="connsiteY209" fmla="*/ 88106 h 1376362"/>
                    <a:gd name="connsiteX210" fmla="*/ 835837 w 940612"/>
                    <a:gd name="connsiteY210" fmla="*/ 95250 h 1376362"/>
                    <a:gd name="connsiteX211" fmla="*/ 838218 w 940612"/>
                    <a:gd name="connsiteY211" fmla="*/ 102393 h 1376362"/>
                    <a:gd name="connsiteX212" fmla="*/ 842981 w 940612"/>
                    <a:gd name="connsiteY212" fmla="*/ 109537 h 1376362"/>
                    <a:gd name="connsiteX213" fmla="*/ 852506 w 940612"/>
                    <a:gd name="connsiteY213" fmla="*/ 130968 h 1376362"/>
                    <a:gd name="connsiteX214" fmla="*/ 864412 w 940612"/>
                    <a:gd name="connsiteY214" fmla="*/ 166687 h 1376362"/>
                    <a:gd name="connsiteX215" fmla="*/ 869174 w 940612"/>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22339 w 948645"/>
                    <a:gd name="connsiteY119" fmla="*/ 614362 h 1376362"/>
                    <a:gd name="connsiteX120" fmla="*/ 29482 w 948645"/>
                    <a:gd name="connsiteY120" fmla="*/ 609600 h 1376362"/>
                    <a:gd name="connsiteX121" fmla="*/ 36626 w 948645"/>
                    <a:gd name="connsiteY121" fmla="*/ 607218 h 1376362"/>
                    <a:gd name="connsiteX122" fmla="*/ 50914 w 948645"/>
                    <a:gd name="connsiteY122" fmla="*/ 597693 h 1376362"/>
                    <a:gd name="connsiteX123" fmla="*/ 65201 w 948645"/>
                    <a:gd name="connsiteY123" fmla="*/ 590550 h 1376362"/>
                    <a:gd name="connsiteX124" fmla="*/ 72345 w 948645"/>
                    <a:gd name="connsiteY124" fmla="*/ 588168 h 1376362"/>
                    <a:gd name="connsiteX125" fmla="*/ 79489 w 948645"/>
                    <a:gd name="connsiteY125" fmla="*/ 583406 h 1376362"/>
                    <a:gd name="connsiteX126" fmla="*/ 103301 w 948645"/>
                    <a:gd name="connsiteY126" fmla="*/ 569118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36626 w 948645"/>
                    <a:gd name="connsiteY121" fmla="*/ 607218 h 1376362"/>
                    <a:gd name="connsiteX122" fmla="*/ 50914 w 948645"/>
                    <a:gd name="connsiteY122" fmla="*/ 597693 h 1376362"/>
                    <a:gd name="connsiteX123" fmla="*/ 65201 w 948645"/>
                    <a:gd name="connsiteY123" fmla="*/ 590550 h 1376362"/>
                    <a:gd name="connsiteX124" fmla="*/ 72345 w 948645"/>
                    <a:gd name="connsiteY124" fmla="*/ 588168 h 1376362"/>
                    <a:gd name="connsiteX125" fmla="*/ 79489 w 948645"/>
                    <a:gd name="connsiteY125" fmla="*/ 583406 h 1376362"/>
                    <a:gd name="connsiteX126" fmla="*/ 103301 w 948645"/>
                    <a:gd name="connsiteY126" fmla="*/ 569118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50914 w 948645"/>
                    <a:gd name="connsiteY122" fmla="*/ 597693 h 1376362"/>
                    <a:gd name="connsiteX123" fmla="*/ 65201 w 948645"/>
                    <a:gd name="connsiteY123" fmla="*/ 590550 h 1376362"/>
                    <a:gd name="connsiteX124" fmla="*/ 72345 w 948645"/>
                    <a:gd name="connsiteY124" fmla="*/ 588168 h 1376362"/>
                    <a:gd name="connsiteX125" fmla="*/ 79489 w 948645"/>
                    <a:gd name="connsiteY125" fmla="*/ 583406 h 1376362"/>
                    <a:gd name="connsiteX126" fmla="*/ 103301 w 948645"/>
                    <a:gd name="connsiteY126" fmla="*/ 569118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50914 w 948645"/>
                    <a:gd name="connsiteY122" fmla="*/ 597693 h 1376362"/>
                    <a:gd name="connsiteX123" fmla="*/ 62819 w 948645"/>
                    <a:gd name="connsiteY123" fmla="*/ 578644 h 1376362"/>
                    <a:gd name="connsiteX124" fmla="*/ 72345 w 948645"/>
                    <a:gd name="connsiteY124" fmla="*/ 588168 h 1376362"/>
                    <a:gd name="connsiteX125" fmla="*/ 79489 w 948645"/>
                    <a:gd name="connsiteY125" fmla="*/ 583406 h 1376362"/>
                    <a:gd name="connsiteX126" fmla="*/ 103301 w 948645"/>
                    <a:gd name="connsiteY126" fmla="*/ 569118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50914 w 948645"/>
                    <a:gd name="connsiteY122" fmla="*/ 597693 h 1376362"/>
                    <a:gd name="connsiteX123" fmla="*/ 62819 w 948645"/>
                    <a:gd name="connsiteY123" fmla="*/ 578644 h 1376362"/>
                    <a:gd name="connsiteX124" fmla="*/ 72345 w 948645"/>
                    <a:gd name="connsiteY124" fmla="*/ 588168 h 1376362"/>
                    <a:gd name="connsiteX125" fmla="*/ 77108 w 948645"/>
                    <a:gd name="connsiteY125" fmla="*/ 573881 h 1376362"/>
                    <a:gd name="connsiteX126" fmla="*/ 103301 w 948645"/>
                    <a:gd name="connsiteY126" fmla="*/ 569118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39008 w 948645"/>
                    <a:gd name="connsiteY122" fmla="*/ 585787 h 1376362"/>
                    <a:gd name="connsiteX123" fmla="*/ 62819 w 948645"/>
                    <a:gd name="connsiteY123" fmla="*/ 578644 h 1376362"/>
                    <a:gd name="connsiteX124" fmla="*/ 72345 w 948645"/>
                    <a:gd name="connsiteY124" fmla="*/ 588168 h 1376362"/>
                    <a:gd name="connsiteX125" fmla="*/ 77108 w 948645"/>
                    <a:gd name="connsiteY125" fmla="*/ 573881 h 1376362"/>
                    <a:gd name="connsiteX126" fmla="*/ 103301 w 948645"/>
                    <a:gd name="connsiteY126" fmla="*/ 569118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39008 w 948645"/>
                    <a:gd name="connsiteY122" fmla="*/ 585787 h 1376362"/>
                    <a:gd name="connsiteX123" fmla="*/ 62819 w 948645"/>
                    <a:gd name="connsiteY123" fmla="*/ 578644 h 1376362"/>
                    <a:gd name="connsiteX124" fmla="*/ 69964 w 948645"/>
                    <a:gd name="connsiteY124" fmla="*/ 578643 h 1376362"/>
                    <a:gd name="connsiteX125" fmla="*/ 77108 w 948645"/>
                    <a:gd name="connsiteY125" fmla="*/ 573881 h 1376362"/>
                    <a:gd name="connsiteX126" fmla="*/ 103301 w 948645"/>
                    <a:gd name="connsiteY126" fmla="*/ 569118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39008 w 948645"/>
                    <a:gd name="connsiteY122" fmla="*/ 585787 h 1376362"/>
                    <a:gd name="connsiteX123" fmla="*/ 62819 w 948645"/>
                    <a:gd name="connsiteY123" fmla="*/ 578644 h 1376362"/>
                    <a:gd name="connsiteX124" fmla="*/ 69964 w 948645"/>
                    <a:gd name="connsiteY124" fmla="*/ 578643 h 1376362"/>
                    <a:gd name="connsiteX125" fmla="*/ 77108 w 948645"/>
                    <a:gd name="connsiteY125" fmla="*/ 573881 h 1376362"/>
                    <a:gd name="connsiteX126" fmla="*/ 96157 w 948645"/>
                    <a:gd name="connsiteY126" fmla="*/ 557212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39008 w 948645"/>
                    <a:gd name="connsiteY122" fmla="*/ 585787 h 1376362"/>
                    <a:gd name="connsiteX123" fmla="*/ 62819 w 948645"/>
                    <a:gd name="connsiteY123" fmla="*/ 578644 h 1376362"/>
                    <a:gd name="connsiteX124" fmla="*/ 69964 w 948645"/>
                    <a:gd name="connsiteY124" fmla="*/ 578643 h 1376362"/>
                    <a:gd name="connsiteX125" fmla="*/ 72345 w 948645"/>
                    <a:gd name="connsiteY125" fmla="*/ 564356 h 1376362"/>
                    <a:gd name="connsiteX126" fmla="*/ 96157 w 948645"/>
                    <a:gd name="connsiteY126" fmla="*/ 557212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29482 w 948645"/>
                    <a:gd name="connsiteY120" fmla="*/ 609600 h 1376362"/>
                    <a:gd name="connsiteX121" fmla="*/ 29482 w 948645"/>
                    <a:gd name="connsiteY121" fmla="*/ 597693 h 1376362"/>
                    <a:gd name="connsiteX122" fmla="*/ 39008 w 948645"/>
                    <a:gd name="connsiteY122" fmla="*/ 585787 h 1376362"/>
                    <a:gd name="connsiteX123" fmla="*/ 62819 w 948645"/>
                    <a:gd name="connsiteY123" fmla="*/ 578644 h 1376362"/>
                    <a:gd name="connsiteX124" fmla="*/ 60439 w 948645"/>
                    <a:gd name="connsiteY124" fmla="*/ 576261 h 1376362"/>
                    <a:gd name="connsiteX125" fmla="*/ 72345 w 948645"/>
                    <a:gd name="connsiteY125" fmla="*/ 564356 h 1376362"/>
                    <a:gd name="connsiteX126" fmla="*/ 96157 w 948645"/>
                    <a:gd name="connsiteY126" fmla="*/ 557212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7214 w 948645"/>
                    <a:gd name="connsiteY0" fmla="*/ 992981 h 1376362"/>
                    <a:gd name="connsiteX1" fmla="*/ 934357 w 948645"/>
                    <a:gd name="connsiteY1" fmla="*/ 1019175 h 1376362"/>
                    <a:gd name="connsiteX2" fmla="*/ 941501 w 948645"/>
                    <a:gd name="connsiteY2" fmla="*/ 1023937 h 1376362"/>
                    <a:gd name="connsiteX3" fmla="*/ 946264 w 948645"/>
                    <a:gd name="connsiteY3" fmla="*/ 1038225 h 1376362"/>
                    <a:gd name="connsiteX4" fmla="*/ 948645 w 948645"/>
                    <a:gd name="connsiteY4" fmla="*/ 1045368 h 1376362"/>
                    <a:gd name="connsiteX5" fmla="*/ 946264 w 948645"/>
                    <a:gd name="connsiteY5" fmla="*/ 1052512 h 1376362"/>
                    <a:gd name="connsiteX6" fmla="*/ 939120 w 948645"/>
                    <a:gd name="connsiteY6" fmla="*/ 1054893 h 1376362"/>
                    <a:gd name="connsiteX7" fmla="*/ 924832 w 948645"/>
                    <a:gd name="connsiteY7" fmla="*/ 1064418 h 1376362"/>
                    <a:gd name="connsiteX8" fmla="*/ 917689 w 948645"/>
                    <a:gd name="connsiteY8" fmla="*/ 1069181 h 1376362"/>
                    <a:gd name="connsiteX9" fmla="*/ 903401 w 948645"/>
                    <a:gd name="connsiteY9" fmla="*/ 1073943 h 1376362"/>
                    <a:gd name="connsiteX10" fmla="*/ 896257 w 948645"/>
                    <a:gd name="connsiteY10" fmla="*/ 1078706 h 1376362"/>
                    <a:gd name="connsiteX11" fmla="*/ 824820 w 948645"/>
                    <a:gd name="connsiteY11" fmla="*/ 1088231 h 1376362"/>
                    <a:gd name="connsiteX12" fmla="*/ 831964 w 948645"/>
                    <a:gd name="connsiteY12" fmla="*/ 1119187 h 1376362"/>
                    <a:gd name="connsiteX13" fmla="*/ 836726 w 948645"/>
                    <a:gd name="connsiteY13" fmla="*/ 1126331 h 1376362"/>
                    <a:gd name="connsiteX14" fmla="*/ 841489 w 948645"/>
                    <a:gd name="connsiteY14" fmla="*/ 1140618 h 1376362"/>
                    <a:gd name="connsiteX15" fmla="*/ 851014 w 948645"/>
                    <a:gd name="connsiteY15" fmla="*/ 1162050 h 1376362"/>
                    <a:gd name="connsiteX16" fmla="*/ 853395 w 948645"/>
                    <a:gd name="connsiteY16" fmla="*/ 1169193 h 1376362"/>
                    <a:gd name="connsiteX17" fmla="*/ 853395 w 948645"/>
                    <a:gd name="connsiteY17" fmla="*/ 1202531 h 1376362"/>
                    <a:gd name="connsiteX18" fmla="*/ 834345 w 948645"/>
                    <a:gd name="connsiteY18" fmla="*/ 1219200 h 1376362"/>
                    <a:gd name="connsiteX19" fmla="*/ 827201 w 948645"/>
                    <a:gd name="connsiteY19" fmla="*/ 1223962 h 1376362"/>
                    <a:gd name="connsiteX20" fmla="*/ 817676 w 948645"/>
                    <a:gd name="connsiteY20" fmla="*/ 1226343 h 1376362"/>
                    <a:gd name="connsiteX21" fmla="*/ 810532 w 948645"/>
                    <a:gd name="connsiteY21" fmla="*/ 1228725 h 1376362"/>
                    <a:gd name="connsiteX22" fmla="*/ 777195 w 948645"/>
                    <a:gd name="connsiteY22" fmla="*/ 1231106 h 1376362"/>
                    <a:gd name="connsiteX23" fmla="*/ 760526 w 948645"/>
                    <a:gd name="connsiteY23" fmla="*/ 1235868 h 1376362"/>
                    <a:gd name="connsiteX24" fmla="*/ 755764 w 948645"/>
                    <a:gd name="connsiteY24" fmla="*/ 1243012 h 1376362"/>
                    <a:gd name="connsiteX25" fmla="*/ 748620 w 948645"/>
                    <a:gd name="connsiteY25" fmla="*/ 1247775 h 1376362"/>
                    <a:gd name="connsiteX26" fmla="*/ 741476 w 948645"/>
                    <a:gd name="connsiteY26" fmla="*/ 1273968 h 1376362"/>
                    <a:gd name="connsiteX27" fmla="*/ 731951 w 948645"/>
                    <a:gd name="connsiteY27" fmla="*/ 1295400 h 1376362"/>
                    <a:gd name="connsiteX28" fmla="*/ 724807 w 948645"/>
                    <a:gd name="connsiteY28" fmla="*/ 1300162 h 1376362"/>
                    <a:gd name="connsiteX29" fmla="*/ 715282 w 948645"/>
                    <a:gd name="connsiteY29" fmla="*/ 1314450 h 1376362"/>
                    <a:gd name="connsiteX30" fmla="*/ 705757 w 948645"/>
                    <a:gd name="connsiteY30" fmla="*/ 1323975 h 1376362"/>
                    <a:gd name="connsiteX31" fmla="*/ 693851 w 948645"/>
                    <a:gd name="connsiteY31" fmla="*/ 1333500 h 1376362"/>
                    <a:gd name="connsiteX32" fmla="*/ 679564 w 948645"/>
                    <a:gd name="connsiteY32" fmla="*/ 1343025 h 1376362"/>
                    <a:gd name="connsiteX33" fmla="*/ 674801 w 948645"/>
                    <a:gd name="connsiteY33" fmla="*/ 1350168 h 1376362"/>
                    <a:gd name="connsiteX34" fmla="*/ 667657 w 948645"/>
                    <a:gd name="connsiteY34" fmla="*/ 1352550 h 1376362"/>
                    <a:gd name="connsiteX35" fmla="*/ 653370 w 948645"/>
                    <a:gd name="connsiteY35" fmla="*/ 1359693 h 1376362"/>
                    <a:gd name="connsiteX36" fmla="*/ 646226 w 948645"/>
                    <a:gd name="connsiteY36" fmla="*/ 1364456 h 1376362"/>
                    <a:gd name="connsiteX37" fmla="*/ 631939 w 948645"/>
                    <a:gd name="connsiteY37" fmla="*/ 1369218 h 1376362"/>
                    <a:gd name="connsiteX38" fmla="*/ 624795 w 948645"/>
                    <a:gd name="connsiteY38" fmla="*/ 1371600 h 1376362"/>
                    <a:gd name="connsiteX39" fmla="*/ 617651 w 948645"/>
                    <a:gd name="connsiteY39" fmla="*/ 1373981 h 1376362"/>
                    <a:gd name="connsiteX40" fmla="*/ 610507 w 948645"/>
                    <a:gd name="connsiteY40" fmla="*/ 1376362 h 1376362"/>
                    <a:gd name="connsiteX41" fmla="*/ 589076 w 948645"/>
                    <a:gd name="connsiteY41" fmla="*/ 1373981 h 1376362"/>
                    <a:gd name="connsiteX42" fmla="*/ 581932 w 948645"/>
                    <a:gd name="connsiteY42" fmla="*/ 1371600 h 1376362"/>
                    <a:gd name="connsiteX43" fmla="*/ 567645 w 948645"/>
                    <a:gd name="connsiteY43" fmla="*/ 1350168 h 1376362"/>
                    <a:gd name="connsiteX44" fmla="*/ 562882 w 948645"/>
                    <a:gd name="connsiteY44" fmla="*/ 1343025 h 1376362"/>
                    <a:gd name="connsiteX45" fmla="*/ 553357 w 948645"/>
                    <a:gd name="connsiteY45" fmla="*/ 1321593 h 1376362"/>
                    <a:gd name="connsiteX46" fmla="*/ 548595 w 948645"/>
                    <a:gd name="connsiteY46" fmla="*/ 1307306 h 1376362"/>
                    <a:gd name="connsiteX47" fmla="*/ 546214 w 948645"/>
                    <a:gd name="connsiteY47" fmla="*/ 1300162 h 1376362"/>
                    <a:gd name="connsiteX48" fmla="*/ 541451 w 948645"/>
                    <a:gd name="connsiteY48" fmla="*/ 1293018 h 1376362"/>
                    <a:gd name="connsiteX49" fmla="*/ 531926 w 948645"/>
                    <a:gd name="connsiteY49" fmla="*/ 1271587 h 1376362"/>
                    <a:gd name="connsiteX50" fmla="*/ 520020 w 948645"/>
                    <a:gd name="connsiteY50" fmla="*/ 1250156 h 1376362"/>
                    <a:gd name="connsiteX51" fmla="*/ 515257 w 948645"/>
                    <a:gd name="connsiteY51" fmla="*/ 1243012 h 1376362"/>
                    <a:gd name="connsiteX52" fmla="*/ 508114 w 948645"/>
                    <a:gd name="connsiteY52" fmla="*/ 1235868 h 1376362"/>
                    <a:gd name="connsiteX53" fmla="*/ 503351 w 948645"/>
                    <a:gd name="connsiteY53" fmla="*/ 1228725 h 1376362"/>
                    <a:gd name="connsiteX54" fmla="*/ 496207 w 948645"/>
                    <a:gd name="connsiteY54" fmla="*/ 1226343 h 1376362"/>
                    <a:gd name="connsiteX55" fmla="*/ 481920 w 948645"/>
                    <a:gd name="connsiteY55" fmla="*/ 1216818 h 1376362"/>
                    <a:gd name="connsiteX56" fmla="*/ 436676 w 948645"/>
                    <a:gd name="connsiteY56" fmla="*/ 1219200 h 1376362"/>
                    <a:gd name="connsiteX57" fmla="*/ 422389 w 948645"/>
                    <a:gd name="connsiteY57" fmla="*/ 1223962 h 1376362"/>
                    <a:gd name="connsiteX58" fmla="*/ 408101 w 948645"/>
                    <a:gd name="connsiteY58" fmla="*/ 1233487 h 1376362"/>
                    <a:gd name="connsiteX59" fmla="*/ 400957 w 948645"/>
                    <a:gd name="connsiteY59" fmla="*/ 1238250 h 1376362"/>
                    <a:gd name="connsiteX60" fmla="*/ 393814 w 948645"/>
                    <a:gd name="connsiteY60" fmla="*/ 1245393 h 1376362"/>
                    <a:gd name="connsiteX61" fmla="*/ 379526 w 948645"/>
                    <a:gd name="connsiteY61" fmla="*/ 1254918 h 1376362"/>
                    <a:gd name="connsiteX62" fmla="*/ 365239 w 948645"/>
                    <a:gd name="connsiteY62" fmla="*/ 1264443 h 1376362"/>
                    <a:gd name="connsiteX63" fmla="*/ 350951 w 948645"/>
                    <a:gd name="connsiteY63" fmla="*/ 1273968 h 1376362"/>
                    <a:gd name="connsiteX64" fmla="*/ 336664 w 948645"/>
                    <a:gd name="connsiteY64" fmla="*/ 1278731 h 1376362"/>
                    <a:gd name="connsiteX65" fmla="*/ 329520 w 948645"/>
                    <a:gd name="connsiteY65" fmla="*/ 1281112 h 1376362"/>
                    <a:gd name="connsiteX66" fmla="*/ 286657 w 948645"/>
                    <a:gd name="connsiteY66" fmla="*/ 1278731 h 1376362"/>
                    <a:gd name="connsiteX67" fmla="*/ 279514 w 948645"/>
                    <a:gd name="connsiteY67" fmla="*/ 1276350 h 1376362"/>
                    <a:gd name="connsiteX68" fmla="*/ 274751 w 948645"/>
                    <a:gd name="connsiteY68" fmla="*/ 1269206 h 1376362"/>
                    <a:gd name="connsiteX69" fmla="*/ 267607 w 948645"/>
                    <a:gd name="connsiteY69" fmla="*/ 1264443 h 1376362"/>
                    <a:gd name="connsiteX70" fmla="*/ 262845 w 948645"/>
                    <a:gd name="connsiteY70" fmla="*/ 1250156 h 1376362"/>
                    <a:gd name="connsiteX71" fmla="*/ 260464 w 948645"/>
                    <a:gd name="connsiteY71" fmla="*/ 1243012 h 1376362"/>
                    <a:gd name="connsiteX72" fmla="*/ 258082 w 948645"/>
                    <a:gd name="connsiteY72" fmla="*/ 1207293 h 1376362"/>
                    <a:gd name="connsiteX73" fmla="*/ 255701 w 948645"/>
                    <a:gd name="connsiteY73" fmla="*/ 1183481 h 1376362"/>
                    <a:gd name="connsiteX74" fmla="*/ 260464 w 948645"/>
                    <a:gd name="connsiteY74" fmla="*/ 1092993 h 1376362"/>
                    <a:gd name="connsiteX75" fmla="*/ 258082 w 948645"/>
                    <a:gd name="connsiteY75" fmla="*/ 1054893 h 1376362"/>
                    <a:gd name="connsiteX76" fmla="*/ 239032 w 948645"/>
                    <a:gd name="connsiteY76" fmla="*/ 1038225 h 1376362"/>
                    <a:gd name="connsiteX77" fmla="*/ 224745 w 948645"/>
                    <a:gd name="connsiteY77" fmla="*/ 1033462 h 1376362"/>
                    <a:gd name="connsiteX78" fmla="*/ 208076 w 948645"/>
                    <a:gd name="connsiteY78" fmla="*/ 1028700 h 1376362"/>
                    <a:gd name="connsiteX79" fmla="*/ 186645 w 948645"/>
                    <a:gd name="connsiteY79" fmla="*/ 1026318 h 1376362"/>
                    <a:gd name="connsiteX80" fmla="*/ 53295 w 948645"/>
                    <a:gd name="connsiteY80" fmla="*/ 1023937 h 1376362"/>
                    <a:gd name="connsiteX81" fmla="*/ 48532 w 948645"/>
                    <a:gd name="connsiteY81" fmla="*/ 1009650 h 1376362"/>
                    <a:gd name="connsiteX82" fmla="*/ 46151 w 948645"/>
                    <a:gd name="connsiteY82" fmla="*/ 1002506 h 1376362"/>
                    <a:gd name="connsiteX83" fmla="*/ 48532 w 948645"/>
                    <a:gd name="connsiteY83" fmla="*/ 988218 h 1376362"/>
                    <a:gd name="connsiteX84" fmla="*/ 53295 w 948645"/>
                    <a:gd name="connsiteY84" fmla="*/ 973931 h 1376362"/>
                    <a:gd name="connsiteX85" fmla="*/ 55676 w 948645"/>
                    <a:gd name="connsiteY85" fmla="*/ 950118 h 1376362"/>
                    <a:gd name="connsiteX86" fmla="*/ 58057 w 948645"/>
                    <a:gd name="connsiteY86" fmla="*/ 942975 h 1376362"/>
                    <a:gd name="connsiteX87" fmla="*/ 65201 w 948645"/>
                    <a:gd name="connsiteY87" fmla="*/ 940593 h 1376362"/>
                    <a:gd name="connsiteX88" fmla="*/ 79489 w 948645"/>
                    <a:gd name="connsiteY88" fmla="*/ 928687 h 1376362"/>
                    <a:gd name="connsiteX89" fmla="*/ 86632 w 948645"/>
                    <a:gd name="connsiteY89" fmla="*/ 926306 h 1376362"/>
                    <a:gd name="connsiteX90" fmla="*/ 93776 w 948645"/>
                    <a:gd name="connsiteY90" fmla="*/ 912018 h 1376362"/>
                    <a:gd name="connsiteX91" fmla="*/ 98539 w 948645"/>
                    <a:gd name="connsiteY91" fmla="*/ 897731 h 1376362"/>
                    <a:gd name="connsiteX92" fmla="*/ 100920 w 948645"/>
                    <a:gd name="connsiteY92" fmla="*/ 890587 h 1376362"/>
                    <a:gd name="connsiteX93" fmla="*/ 108064 w 948645"/>
                    <a:gd name="connsiteY93" fmla="*/ 885825 h 1376362"/>
                    <a:gd name="connsiteX94" fmla="*/ 117589 w 948645"/>
                    <a:gd name="connsiteY94" fmla="*/ 871537 h 1376362"/>
                    <a:gd name="connsiteX95" fmla="*/ 124732 w 948645"/>
                    <a:gd name="connsiteY95" fmla="*/ 857250 h 1376362"/>
                    <a:gd name="connsiteX96" fmla="*/ 136639 w 948645"/>
                    <a:gd name="connsiteY96" fmla="*/ 835818 h 1376362"/>
                    <a:gd name="connsiteX97" fmla="*/ 143782 w 948645"/>
                    <a:gd name="connsiteY97" fmla="*/ 812006 h 1376362"/>
                    <a:gd name="connsiteX98" fmla="*/ 146164 w 948645"/>
                    <a:gd name="connsiteY98" fmla="*/ 804862 h 1376362"/>
                    <a:gd name="connsiteX99" fmla="*/ 136639 w 948645"/>
                    <a:gd name="connsiteY99" fmla="*/ 766762 h 1376362"/>
                    <a:gd name="connsiteX100" fmla="*/ 129495 w 948645"/>
                    <a:gd name="connsiteY100" fmla="*/ 762000 h 1376362"/>
                    <a:gd name="connsiteX101" fmla="*/ 127114 w 948645"/>
                    <a:gd name="connsiteY101" fmla="*/ 754856 h 1376362"/>
                    <a:gd name="connsiteX102" fmla="*/ 117589 w 948645"/>
                    <a:gd name="connsiteY102" fmla="*/ 745331 h 1376362"/>
                    <a:gd name="connsiteX103" fmla="*/ 112826 w 948645"/>
                    <a:gd name="connsiteY103" fmla="*/ 738187 h 1376362"/>
                    <a:gd name="connsiteX104" fmla="*/ 110445 w 948645"/>
                    <a:gd name="connsiteY104" fmla="*/ 731043 h 1376362"/>
                    <a:gd name="connsiteX105" fmla="*/ 105682 w 948645"/>
                    <a:gd name="connsiteY105" fmla="*/ 723900 h 1376362"/>
                    <a:gd name="connsiteX106" fmla="*/ 98539 w 948645"/>
                    <a:gd name="connsiteY106" fmla="*/ 711993 h 1376362"/>
                    <a:gd name="connsiteX107" fmla="*/ 96157 w 948645"/>
                    <a:gd name="connsiteY107" fmla="*/ 704850 h 1376362"/>
                    <a:gd name="connsiteX108" fmla="*/ 81870 w 948645"/>
                    <a:gd name="connsiteY108" fmla="*/ 700087 h 1376362"/>
                    <a:gd name="connsiteX109" fmla="*/ 74726 w 948645"/>
                    <a:gd name="connsiteY109" fmla="*/ 697706 h 1376362"/>
                    <a:gd name="connsiteX110" fmla="*/ 67582 w 948645"/>
                    <a:gd name="connsiteY110" fmla="*/ 695325 h 1376362"/>
                    <a:gd name="connsiteX111" fmla="*/ 43770 w 948645"/>
                    <a:gd name="connsiteY111" fmla="*/ 688181 h 1376362"/>
                    <a:gd name="connsiteX112" fmla="*/ 36626 w 948645"/>
                    <a:gd name="connsiteY112" fmla="*/ 685800 h 1376362"/>
                    <a:gd name="connsiteX113" fmla="*/ 27101 w 948645"/>
                    <a:gd name="connsiteY113" fmla="*/ 678656 h 1376362"/>
                    <a:gd name="connsiteX114" fmla="*/ 19957 w 948645"/>
                    <a:gd name="connsiteY114" fmla="*/ 671512 h 1376362"/>
                    <a:gd name="connsiteX115" fmla="*/ 12814 w 948645"/>
                    <a:gd name="connsiteY115" fmla="*/ 669131 h 1376362"/>
                    <a:gd name="connsiteX116" fmla="*/ 10432 w 948645"/>
                    <a:gd name="connsiteY116" fmla="*/ 661987 h 1376362"/>
                    <a:gd name="connsiteX117" fmla="*/ 907 w 948645"/>
                    <a:gd name="connsiteY117" fmla="*/ 626269 h 1376362"/>
                    <a:gd name="connsiteX118" fmla="*/ 15195 w 948645"/>
                    <a:gd name="connsiteY118" fmla="*/ 616743 h 1376362"/>
                    <a:gd name="connsiteX119" fmla="*/ 12814 w 948645"/>
                    <a:gd name="connsiteY119" fmla="*/ 609599 h 1376362"/>
                    <a:gd name="connsiteX120" fmla="*/ 19957 w 948645"/>
                    <a:gd name="connsiteY120" fmla="*/ 604838 h 1376362"/>
                    <a:gd name="connsiteX121" fmla="*/ 29482 w 948645"/>
                    <a:gd name="connsiteY121" fmla="*/ 597693 h 1376362"/>
                    <a:gd name="connsiteX122" fmla="*/ 39008 w 948645"/>
                    <a:gd name="connsiteY122" fmla="*/ 585787 h 1376362"/>
                    <a:gd name="connsiteX123" fmla="*/ 62819 w 948645"/>
                    <a:gd name="connsiteY123" fmla="*/ 578644 h 1376362"/>
                    <a:gd name="connsiteX124" fmla="*/ 60439 w 948645"/>
                    <a:gd name="connsiteY124" fmla="*/ 576261 h 1376362"/>
                    <a:gd name="connsiteX125" fmla="*/ 72345 w 948645"/>
                    <a:gd name="connsiteY125" fmla="*/ 564356 h 1376362"/>
                    <a:gd name="connsiteX126" fmla="*/ 96157 w 948645"/>
                    <a:gd name="connsiteY126" fmla="*/ 557212 h 1376362"/>
                    <a:gd name="connsiteX127" fmla="*/ 117589 w 948645"/>
                    <a:gd name="connsiteY127" fmla="*/ 559593 h 1376362"/>
                    <a:gd name="connsiteX128" fmla="*/ 124732 w 948645"/>
                    <a:gd name="connsiteY128" fmla="*/ 552450 h 1376362"/>
                    <a:gd name="connsiteX129" fmla="*/ 131876 w 948645"/>
                    <a:gd name="connsiteY129" fmla="*/ 550068 h 1376362"/>
                    <a:gd name="connsiteX130" fmla="*/ 139020 w 948645"/>
                    <a:gd name="connsiteY130" fmla="*/ 545306 h 1376362"/>
                    <a:gd name="connsiteX131" fmla="*/ 141401 w 948645"/>
                    <a:gd name="connsiteY131" fmla="*/ 538162 h 1376362"/>
                    <a:gd name="connsiteX132" fmla="*/ 153307 w 948645"/>
                    <a:gd name="connsiteY132" fmla="*/ 526256 h 1376362"/>
                    <a:gd name="connsiteX133" fmla="*/ 158070 w 948645"/>
                    <a:gd name="connsiteY133" fmla="*/ 511968 h 1376362"/>
                    <a:gd name="connsiteX134" fmla="*/ 165214 w 948645"/>
                    <a:gd name="connsiteY134" fmla="*/ 497681 h 1376362"/>
                    <a:gd name="connsiteX135" fmla="*/ 162832 w 948645"/>
                    <a:gd name="connsiteY135" fmla="*/ 466725 h 1376362"/>
                    <a:gd name="connsiteX136" fmla="*/ 155689 w 948645"/>
                    <a:gd name="connsiteY136" fmla="*/ 452437 h 1376362"/>
                    <a:gd name="connsiteX137" fmla="*/ 153307 w 948645"/>
                    <a:gd name="connsiteY137" fmla="*/ 445293 h 1376362"/>
                    <a:gd name="connsiteX138" fmla="*/ 143782 w 948645"/>
                    <a:gd name="connsiteY138" fmla="*/ 428625 h 1376362"/>
                    <a:gd name="connsiteX139" fmla="*/ 141401 w 948645"/>
                    <a:gd name="connsiteY139" fmla="*/ 421481 h 1376362"/>
                    <a:gd name="connsiteX140" fmla="*/ 136639 w 948645"/>
                    <a:gd name="connsiteY140" fmla="*/ 414337 h 1376362"/>
                    <a:gd name="connsiteX141" fmla="*/ 134257 w 948645"/>
                    <a:gd name="connsiteY141" fmla="*/ 404812 h 1376362"/>
                    <a:gd name="connsiteX142" fmla="*/ 129495 w 948645"/>
                    <a:gd name="connsiteY142" fmla="*/ 397668 h 1376362"/>
                    <a:gd name="connsiteX143" fmla="*/ 124732 w 948645"/>
                    <a:gd name="connsiteY143" fmla="*/ 383381 h 1376362"/>
                    <a:gd name="connsiteX144" fmla="*/ 122351 w 948645"/>
                    <a:gd name="connsiteY144" fmla="*/ 376237 h 1376362"/>
                    <a:gd name="connsiteX145" fmla="*/ 117589 w 948645"/>
                    <a:gd name="connsiteY145" fmla="*/ 369093 h 1376362"/>
                    <a:gd name="connsiteX146" fmla="*/ 112826 w 948645"/>
                    <a:gd name="connsiteY146" fmla="*/ 354806 h 1376362"/>
                    <a:gd name="connsiteX147" fmla="*/ 110445 w 948645"/>
                    <a:gd name="connsiteY147" fmla="*/ 302418 h 1376362"/>
                    <a:gd name="connsiteX148" fmla="*/ 112826 w 948645"/>
                    <a:gd name="connsiteY148" fmla="*/ 295275 h 1376362"/>
                    <a:gd name="connsiteX149" fmla="*/ 141401 w 948645"/>
                    <a:gd name="connsiteY149" fmla="*/ 288131 h 1376362"/>
                    <a:gd name="connsiteX150" fmla="*/ 169976 w 948645"/>
                    <a:gd name="connsiteY150" fmla="*/ 285750 h 1376362"/>
                    <a:gd name="connsiteX151" fmla="*/ 179501 w 948645"/>
                    <a:gd name="connsiteY151" fmla="*/ 283368 h 1376362"/>
                    <a:gd name="connsiteX152" fmla="*/ 219982 w 948645"/>
                    <a:gd name="connsiteY152" fmla="*/ 278606 h 1376362"/>
                    <a:gd name="connsiteX153" fmla="*/ 234270 w 948645"/>
                    <a:gd name="connsiteY153" fmla="*/ 276225 h 1376362"/>
                    <a:gd name="connsiteX154" fmla="*/ 308089 w 948645"/>
                    <a:gd name="connsiteY154" fmla="*/ 273843 h 1376362"/>
                    <a:gd name="connsiteX155" fmla="*/ 319995 w 948645"/>
                    <a:gd name="connsiteY155" fmla="*/ 271462 h 1376362"/>
                    <a:gd name="connsiteX156" fmla="*/ 327139 w 948645"/>
                    <a:gd name="connsiteY156" fmla="*/ 269081 h 1376362"/>
                    <a:gd name="connsiteX157" fmla="*/ 336664 w 948645"/>
                    <a:gd name="connsiteY157" fmla="*/ 254793 h 1376362"/>
                    <a:gd name="connsiteX158" fmla="*/ 341426 w 948645"/>
                    <a:gd name="connsiteY158" fmla="*/ 195262 h 1376362"/>
                    <a:gd name="connsiteX159" fmla="*/ 343807 w 948645"/>
                    <a:gd name="connsiteY159" fmla="*/ 169068 h 1376362"/>
                    <a:gd name="connsiteX160" fmla="*/ 348570 w 948645"/>
                    <a:gd name="connsiteY160" fmla="*/ 140493 h 1376362"/>
                    <a:gd name="connsiteX161" fmla="*/ 353332 w 948645"/>
                    <a:gd name="connsiteY161" fmla="*/ 97631 h 1376362"/>
                    <a:gd name="connsiteX162" fmla="*/ 360476 w 948645"/>
                    <a:gd name="connsiteY162" fmla="*/ 83343 h 1376362"/>
                    <a:gd name="connsiteX163" fmla="*/ 367620 w 948645"/>
                    <a:gd name="connsiteY163" fmla="*/ 80962 h 1376362"/>
                    <a:gd name="connsiteX164" fmla="*/ 381907 w 948645"/>
                    <a:gd name="connsiteY164" fmla="*/ 73818 h 1376362"/>
                    <a:gd name="connsiteX165" fmla="*/ 398576 w 948645"/>
                    <a:gd name="connsiteY165" fmla="*/ 78581 h 1376362"/>
                    <a:gd name="connsiteX166" fmla="*/ 405720 w 948645"/>
                    <a:gd name="connsiteY166" fmla="*/ 83343 h 1376362"/>
                    <a:gd name="connsiteX167" fmla="*/ 412864 w 948645"/>
                    <a:gd name="connsiteY167" fmla="*/ 85725 h 1376362"/>
                    <a:gd name="connsiteX168" fmla="*/ 420007 w 948645"/>
                    <a:gd name="connsiteY168" fmla="*/ 90487 h 1376362"/>
                    <a:gd name="connsiteX169" fmla="*/ 441439 w 948645"/>
                    <a:gd name="connsiteY169" fmla="*/ 97631 h 1376362"/>
                    <a:gd name="connsiteX170" fmla="*/ 462870 w 948645"/>
                    <a:gd name="connsiteY170" fmla="*/ 104775 h 1376362"/>
                    <a:gd name="connsiteX171" fmla="*/ 470014 w 948645"/>
                    <a:gd name="connsiteY171" fmla="*/ 107156 h 1376362"/>
                    <a:gd name="connsiteX172" fmla="*/ 477157 w 948645"/>
                    <a:gd name="connsiteY172" fmla="*/ 111918 h 1376362"/>
                    <a:gd name="connsiteX173" fmla="*/ 484301 w 948645"/>
                    <a:gd name="connsiteY173" fmla="*/ 114300 h 1376362"/>
                    <a:gd name="connsiteX174" fmla="*/ 498589 w 948645"/>
                    <a:gd name="connsiteY174" fmla="*/ 123825 h 1376362"/>
                    <a:gd name="connsiteX175" fmla="*/ 505732 w 948645"/>
                    <a:gd name="connsiteY175" fmla="*/ 126206 h 1376362"/>
                    <a:gd name="connsiteX176" fmla="*/ 520020 w 948645"/>
                    <a:gd name="connsiteY176" fmla="*/ 135731 h 1376362"/>
                    <a:gd name="connsiteX177" fmla="*/ 534307 w 948645"/>
                    <a:gd name="connsiteY177" fmla="*/ 140493 h 1376362"/>
                    <a:gd name="connsiteX178" fmla="*/ 541451 w 948645"/>
                    <a:gd name="connsiteY178" fmla="*/ 142875 h 1376362"/>
                    <a:gd name="connsiteX179" fmla="*/ 570026 w 948645"/>
                    <a:gd name="connsiteY179" fmla="*/ 157162 h 1376362"/>
                    <a:gd name="connsiteX180" fmla="*/ 577170 w 948645"/>
                    <a:gd name="connsiteY180" fmla="*/ 159543 h 1376362"/>
                    <a:gd name="connsiteX181" fmla="*/ 584314 w 948645"/>
                    <a:gd name="connsiteY181" fmla="*/ 161925 h 1376362"/>
                    <a:gd name="connsiteX182" fmla="*/ 610507 w 948645"/>
                    <a:gd name="connsiteY182" fmla="*/ 157162 h 1376362"/>
                    <a:gd name="connsiteX183" fmla="*/ 624795 w 948645"/>
                    <a:gd name="connsiteY183" fmla="*/ 147637 h 1376362"/>
                    <a:gd name="connsiteX184" fmla="*/ 636701 w 948645"/>
                    <a:gd name="connsiteY184" fmla="*/ 138112 h 1376362"/>
                    <a:gd name="connsiteX185" fmla="*/ 641464 w 948645"/>
                    <a:gd name="connsiteY185" fmla="*/ 130968 h 1376362"/>
                    <a:gd name="connsiteX186" fmla="*/ 648607 w 948645"/>
                    <a:gd name="connsiteY186" fmla="*/ 126206 h 1376362"/>
                    <a:gd name="connsiteX187" fmla="*/ 655751 w 948645"/>
                    <a:gd name="connsiteY187" fmla="*/ 111918 h 1376362"/>
                    <a:gd name="connsiteX188" fmla="*/ 660514 w 948645"/>
                    <a:gd name="connsiteY188" fmla="*/ 104775 h 1376362"/>
                    <a:gd name="connsiteX189" fmla="*/ 665276 w 948645"/>
                    <a:gd name="connsiteY189" fmla="*/ 90487 h 1376362"/>
                    <a:gd name="connsiteX190" fmla="*/ 667657 w 948645"/>
                    <a:gd name="connsiteY190" fmla="*/ 83343 h 1376362"/>
                    <a:gd name="connsiteX191" fmla="*/ 672420 w 948645"/>
                    <a:gd name="connsiteY191" fmla="*/ 76200 h 1376362"/>
                    <a:gd name="connsiteX192" fmla="*/ 681945 w 948645"/>
                    <a:gd name="connsiteY192" fmla="*/ 52387 h 1376362"/>
                    <a:gd name="connsiteX193" fmla="*/ 686707 w 948645"/>
                    <a:gd name="connsiteY193" fmla="*/ 40481 h 1376362"/>
                    <a:gd name="connsiteX194" fmla="*/ 689089 w 948645"/>
                    <a:gd name="connsiteY194" fmla="*/ 33337 h 1376362"/>
                    <a:gd name="connsiteX195" fmla="*/ 696232 w 948645"/>
                    <a:gd name="connsiteY195" fmla="*/ 28575 h 1376362"/>
                    <a:gd name="connsiteX196" fmla="*/ 705757 w 948645"/>
                    <a:gd name="connsiteY196" fmla="*/ 21431 h 1376362"/>
                    <a:gd name="connsiteX197" fmla="*/ 710520 w 948645"/>
                    <a:gd name="connsiteY197" fmla="*/ 11906 h 1376362"/>
                    <a:gd name="connsiteX198" fmla="*/ 712901 w 948645"/>
                    <a:gd name="connsiteY198" fmla="*/ 4762 h 1376362"/>
                    <a:gd name="connsiteX199" fmla="*/ 722426 w 948645"/>
                    <a:gd name="connsiteY199" fmla="*/ 2381 h 1376362"/>
                    <a:gd name="connsiteX200" fmla="*/ 729570 w 948645"/>
                    <a:gd name="connsiteY200" fmla="*/ 0 h 1376362"/>
                    <a:gd name="connsiteX201" fmla="*/ 765289 w 948645"/>
                    <a:gd name="connsiteY201" fmla="*/ 4762 h 1376362"/>
                    <a:gd name="connsiteX202" fmla="*/ 779576 w 948645"/>
                    <a:gd name="connsiteY202" fmla="*/ 14287 h 1376362"/>
                    <a:gd name="connsiteX203" fmla="*/ 791482 w 948645"/>
                    <a:gd name="connsiteY203" fmla="*/ 23812 h 1376362"/>
                    <a:gd name="connsiteX204" fmla="*/ 796245 w 948645"/>
                    <a:gd name="connsiteY204" fmla="*/ 30956 h 1376362"/>
                    <a:gd name="connsiteX205" fmla="*/ 803389 w 948645"/>
                    <a:gd name="connsiteY205" fmla="*/ 38100 h 1376362"/>
                    <a:gd name="connsiteX206" fmla="*/ 812914 w 948645"/>
                    <a:gd name="connsiteY206" fmla="*/ 52387 h 1376362"/>
                    <a:gd name="connsiteX207" fmla="*/ 817676 w 948645"/>
                    <a:gd name="connsiteY207" fmla="*/ 59531 h 1376362"/>
                    <a:gd name="connsiteX208" fmla="*/ 824820 w 948645"/>
                    <a:gd name="connsiteY208" fmla="*/ 66675 h 1376362"/>
                    <a:gd name="connsiteX209" fmla="*/ 839107 w 948645"/>
                    <a:gd name="connsiteY209" fmla="*/ 88106 h 1376362"/>
                    <a:gd name="connsiteX210" fmla="*/ 843870 w 948645"/>
                    <a:gd name="connsiteY210" fmla="*/ 95250 h 1376362"/>
                    <a:gd name="connsiteX211" fmla="*/ 846251 w 948645"/>
                    <a:gd name="connsiteY211" fmla="*/ 102393 h 1376362"/>
                    <a:gd name="connsiteX212" fmla="*/ 851014 w 948645"/>
                    <a:gd name="connsiteY212" fmla="*/ 109537 h 1376362"/>
                    <a:gd name="connsiteX213" fmla="*/ 860539 w 948645"/>
                    <a:gd name="connsiteY213" fmla="*/ 130968 h 1376362"/>
                    <a:gd name="connsiteX214" fmla="*/ 872445 w 948645"/>
                    <a:gd name="connsiteY214" fmla="*/ 166687 h 1376362"/>
                    <a:gd name="connsiteX215" fmla="*/ 877207 w 948645"/>
                    <a:gd name="connsiteY215" fmla="*/ 173831 h 1376362"/>
                    <a:gd name="connsiteX0" fmla="*/ 926455 w 947886"/>
                    <a:gd name="connsiteY0" fmla="*/ 992981 h 1376362"/>
                    <a:gd name="connsiteX1" fmla="*/ 933598 w 947886"/>
                    <a:gd name="connsiteY1" fmla="*/ 1019175 h 1376362"/>
                    <a:gd name="connsiteX2" fmla="*/ 940742 w 947886"/>
                    <a:gd name="connsiteY2" fmla="*/ 1023937 h 1376362"/>
                    <a:gd name="connsiteX3" fmla="*/ 945505 w 947886"/>
                    <a:gd name="connsiteY3" fmla="*/ 1038225 h 1376362"/>
                    <a:gd name="connsiteX4" fmla="*/ 947886 w 947886"/>
                    <a:gd name="connsiteY4" fmla="*/ 1045368 h 1376362"/>
                    <a:gd name="connsiteX5" fmla="*/ 945505 w 947886"/>
                    <a:gd name="connsiteY5" fmla="*/ 1052512 h 1376362"/>
                    <a:gd name="connsiteX6" fmla="*/ 938361 w 947886"/>
                    <a:gd name="connsiteY6" fmla="*/ 1054893 h 1376362"/>
                    <a:gd name="connsiteX7" fmla="*/ 924073 w 947886"/>
                    <a:gd name="connsiteY7" fmla="*/ 1064418 h 1376362"/>
                    <a:gd name="connsiteX8" fmla="*/ 916930 w 947886"/>
                    <a:gd name="connsiteY8" fmla="*/ 1069181 h 1376362"/>
                    <a:gd name="connsiteX9" fmla="*/ 902642 w 947886"/>
                    <a:gd name="connsiteY9" fmla="*/ 1073943 h 1376362"/>
                    <a:gd name="connsiteX10" fmla="*/ 895498 w 947886"/>
                    <a:gd name="connsiteY10" fmla="*/ 1078706 h 1376362"/>
                    <a:gd name="connsiteX11" fmla="*/ 824061 w 947886"/>
                    <a:gd name="connsiteY11" fmla="*/ 1088231 h 1376362"/>
                    <a:gd name="connsiteX12" fmla="*/ 831205 w 947886"/>
                    <a:gd name="connsiteY12" fmla="*/ 1119187 h 1376362"/>
                    <a:gd name="connsiteX13" fmla="*/ 835967 w 947886"/>
                    <a:gd name="connsiteY13" fmla="*/ 1126331 h 1376362"/>
                    <a:gd name="connsiteX14" fmla="*/ 840730 w 947886"/>
                    <a:gd name="connsiteY14" fmla="*/ 1140618 h 1376362"/>
                    <a:gd name="connsiteX15" fmla="*/ 850255 w 947886"/>
                    <a:gd name="connsiteY15" fmla="*/ 1162050 h 1376362"/>
                    <a:gd name="connsiteX16" fmla="*/ 852636 w 947886"/>
                    <a:gd name="connsiteY16" fmla="*/ 1169193 h 1376362"/>
                    <a:gd name="connsiteX17" fmla="*/ 852636 w 947886"/>
                    <a:gd name="connsiteY17" fmla="*/ 1202531 h 1376362"/>
                    <a:gd name="connsiteX18" fmla="*/ 833586 w 947886"/>
                    <a:gd name="connsiteY18" fmla="*/ 1219200 h 1376362"/>
                    <a:gd name="connsiteX19" fmla="*/ 826442 w 947886"/>
                    <a:gd name="connsiteY19" fmla="*/ 1223962 h 1376362"/>
                    <a:gd name="connsiteX20" fmla="*/ 816917 w 947886"/>
                    <a:gd name="connsiteY20" fmla="*/ 1226343 h 1376362"/>
                    <a:gd name="connsiteX21" fmla="*/ 809773 w 947886"/>
                    <a:gd name="connsiteY21" fmla="*/ 1228725 h 1376362"/>
                    <a:gd name="connsiteX22" fmla="*/ 776436 w 947886"/>
                    <a:gd name="connsiteY22" fmla="*/ 1231106 h 1376362"/>
                    <a:gd name="connsiteX23" fmla="*/ 759767 w 947886"/>
                    <a:gd name="connsiteY23" fmla="*/ 1235868 h 1376362"/>
                    <a:gd name="connsiteX24" fmla="*/ 755005 w 947886"/>
                    <a:gd name="connsiteY24" fmla="*/ 1243012 h 1376362"/>
                    <a:gd name="connsiteX25" fmla="*/ 747861 w 947886"/>
                    <a:gd name="connsiteY25" fmla="*/ 1247775 h 1376362"/>
                    <a:gd name="connsiteX26" fmla="*/ 740717 w 947886"/>
                    <a:gd name="connsiteY26" fmla="*/ 1273968 h 1376362"/>
                    <a:gd name="connsiteX27" fmla="*/ 731192 w 947886"/>
                    <a:gd name="connsiteY27" fmla="*/ 1295400 h 1376362"/>
                    <a:gd name="connsiteX28" fmla="*/ 724048 w 947886"/>
                    <a:gd name="connsiteY28" fmla="*/ 1300162 h 1376362"/>
                    <a:gd name="connsiteX29" fmla="*/ 714523 w 947886"/>
                    <a:gd name="connsiteY29" fmla="*/ 1314450 h 1376362"/>
                    <a:gd name="connsiteX30" fmla="*/ 704998 w 947886"/>
                    <a:gd name="connsiteY30" fmla="*/ 1323975 h 1376362"/>
                    <a:gd name="connsiteX31" fmla="*/ 693092 w 947886"/>
                    <a:gd name="connsiteY31" fmla="*/ 1333500 h 1376362"/>
                    <a:gd name="connsiteX32" fmla="*/ 678805 w 947886"/>
                    <a:gd name="connsiteY32" fmla="*/ 1343025 h 1376362"/>
                    <a:gd name="connsiteX33" fmla="*/ 674042 w 947886"/>
                    <a:gd name="connsiteY33" fmla="*/ 1350168 h 1376362"/>
                    <a:gd name="connsiteX34" fmla="*/ 666898 w 947886"/>
                    <a:gd name="connsiteY34" fmla="*/ 1352550 h 1376362"/>
                    <a:gd name="connsiteX35" fmla="*/ 652611 w 947886"/>
                    <a:gd name="connsiteY35" fmla="*/ 1359693 h 1376362"/>
                    <a:gd name="connsiteX36" fmla="*/ 645467 w 947886"/>
                    <a:gd name="connsiteY36" fmla="*/ 1364456 h 1376362"/>
                    <a:gd name="connsiteX37" fmla="*/ 631180 w 947886"/>
                    <a:gd name="connsiteY37" fmla="*/ 1369218 h 1376362"/>
                    <a:gd name="connsiteX38" fmla="*/ 624036 w 947886"/>
                    <a:gd name="connsiteY38" fmla="*/ 1371600 h 1376362"/>
                    <a:gd name="connsiteX39" fmla="*/ 616892 w 947886"/>
                    <a:gd name="connsiteY39" fmla="*/ 1373981 h 1376362"/>
                    <a:gd name="connsiteX40" fmla="*/ 609748 w 947886"/>
                    <a:gd name="connsiteY40" fmla="*/ 1376362 h 1376362"/>
                    <a:gd name="connsiteX41" fmla="*/ 588317 w 947886"/>
                    <a:gd name="connsiteY41" fmla="*/ 1373981 h 1376362"/>
                    <a:gd name="connsiteX42" fmla="*/ 581173 w 947886"/>
                    <a:gd name="connsiteY42" fmla="*/ 1371600 h 1376362"/>
                    <a:gd name="connsiteX43" fmla="*/ 566886 w 947886"/>
                    <a:gd name="connsiteY43" fmla="*/ 1350168 h 1376362"/>
                    <a:gd name="connsiteX44" fmla="*/ 562123 w 947886"/>
                    <a:gd name="connsiteY44" fmla="*/ 1343025 h 1376362"/>
                    <a:gd name="connsiteX45" fmla="*/ 552598 w 947886"/>
                    <a:gd name="connsiteY45" fmla="*/ 1321593 h 1376362"/>
                    <a:gd name="connsiteX46" fmla="*/ 547836 w 947886"/>
                    <a:gd name="connsiteY46" fmla="*/ 1307306 h 1376362"/>
                    <a:gd name="connsiteX47" fmla="*/ 545455 w 947886"/>
                    <a:gd name="connsiteY47" fmla="*/ 1300162 h 1376362"/>
                    <a:gd name="connsiteX48" fmla="*/ 540692 w 947886"/>
                    <a:gd name="connsiteY48" fmla="*/ 1293018 h 1376362"/>
                    <a:gd name="connsiteX49" fmla="*/ 531167 w 947886"/>
                    <a:gd name="connsiteY49" fmla="*/ 1271587 h 1376362"/>
                    <a:gd name="connsiteX50" fmla="*/ 519261 w 947886"/>
                    <a:gd name="connsiteY50" fmla="*/ 1250156 h 1376362"/>
                    <a:gd name="connsiteX51" fmla="*/ 514498 w 947886"/>
                    <a:gd name="connsiteY51" fmla="*/ 1243012 h 1376362"/>
                    <a:gd name="connsiteX52" fmla="*/ 507355 w 947886"/>
                    <a:gd name="connsiteY52" fmla="*/ 1235868 h 1376362"/>
                    <a:gd name="connsiteX53" fmla="*/ 502592 w 947886"/>
                    <a:gd name="connsiteY53" fmla="*/ 1228725 h 1376362"/>
                    <a:gd name="connsiteX54" fmla="*/ 495448 w 947886"/>
                    <a:gd name="connsiteY54" fmla="*/ 1226343 h 1376362"/>
                    <a:gd name="connsiteX55" fmla="*/ 481161 w 947886"/>
                    <a:gd name="connsiteY55" fmla="*/ 1216818 h 1376362"/>
                    <a:gd name="connsiteX56" fmla="*/ 435917 w 947886"/>
                    <a:gd name="connsiteY56" fmla="*/ 1219200 h 1376362"/>
                    <a:gd name="connsiteX57" fmla="*/ 421630 w 947886"/>
                    <a:gd name="connsiteY57" fmla="*/ 1223962 h 1376362"/>
                    <a:gd name="connsiteX58" fmla="*/ 407342 w 947886"/>
                    <a:gd name="connsiteY58" fmla="*/ 1233487 h 1376362"/>
                    <a:gd name="connsiteX59" fmla="*/ 400198 w 947886"/>
                    <a:gd name="connsiteY59" fmla="*/ 1238250 h 1376362"/>
                    <a:gd name="connsiteX60" fmla="*/ 393055 w 947886"/>
                    <a:gd name="connsiteY60" fmla="*/ 1245393 h 1376362"/>
                    <a:gd name="connsiteX61" fmla="*/ 378767 w 947886"/>
                    <a:gd name="connsiteY61" fmla="*/ 1254918 h 1376362"/>
                    <a:gd name="connsiteX62" fmla="*/ 364480 w 947886"/>
                    <a:gd name="connsiteY62" fmla="*/ 1264443 h 1376362"/>
                    <a:gd name="connsiteX63" fmla="*/ 350192 w 947886"/>
                    <a:gd name="connsiteY63" fmla="*/ 1273968 h 1376362"/>
                    <a:gd name="connsiteX64" fmla="*/ 335905 w 947886"/>
                    <a:gd name="connsiteY64" fmla="*/ 1278731 h 1376362"/>
                    <a:gd name="connsiteX65" fmla="*/ 328761 w 947886"/>
                    <a:gd name="connsiteY65" fmla="*/ 1281112 h 1376362"/>
                    <a:gd name="connsiteX66" fmla="*/ 285898 w 947886"/>
                    <a:gd name="connsiteY66" fmla="*/ 1278731 h 1376362"/>
                    <a:gd name="connsiteX67" fmla="*/ 278755 w 947886"/>
                    <a:gd name="connsiteY67" fmla="*/ 1276350 h 1376362"/>
                    <a:gd name="connsiteX68" fmla="*/ 273992 w 947886"/>
                    <a:gd name="connsiteY68" fmla="*/ 1269206 h 1376362"/>
                    <a:gd name="connsiteX69" fmla="*/ 266848 w 947886"/>
                    <a:gd name="connsiteY69" fmla="*/ 1264443 h 1376362"/>
                    <a:gd name="connsiteX70" fmla="*/ 262086 w 947886"/>
                    <a:gd name="connsiteY70" fmla="*/ 1250156 h 1376362"/>
                    <a:gd name="connsiteX71" fmla="*/ 259705 w 947886"/>
                    <a:gd name="connsiteY71" fmla="*/ 1243012 h 1376362"/>
                    <a:gd name="connsiteX72" fmla="*/ 257323 w 947886"/>
                    <a:gd name="connsiteY72" fmla="*/ 1207293 h 1376362"/>
                    <a:gd name="connsiteX73" fmla="*/ 254942 w 947886"/>
                    <a:gd name="connsiteY73" fmla="*/ 1183481 h 1376362"/>
                    <a:gd name="connsiteX74" fmla="*/ 259705 w 947886"/>
                    <a:gd name="connsiteY74" fmla="*/ 1092993 h 1376362"/>
                    <a:gd name="connsiteX75" fmla="*/ 257323 w 947886"/>
                    <a:gd name="connsiteY75" fmla="*/ 1054893 h 1376362"/>
                    <a:gd name="connsiteX76" fmla="*/ 238273 w 947886"/>
                    <a:gd name="connsiteY76" fmla="*/ 1038225 h 1376362"/>
                    <a:gd name="connsiteX77" fmla="*/ 223986 w 947886"/>
                    <a:gd name="connsiteY77" fmla="*/ 1033462 h 1376362"/>
                    <a:gd name="connsiteX78" fmla="*/ 207317 w 947886"/>
                    <a:gd name="connsiteY78" fmla="*/ 1028700 h 1376362"/>
                    <a:gd name="connsiteX79" fmla="*/ 185886 w 947886"/>
                    <a:gd name="connsiteY79" fmla="*/ 1026318 h 1376362"/>
                    <a:gd name="connsiteX80" fmla="*/ 52536 w 947886"/>
                    <a:gd name="connsiteY80" fmla="*/ 1023937 h 1376362"/>
                    <a:gd name="connsiteX81" fmla="*/ 47773 w 947886"/>
                    <a:gd name="connsiteY81" fmla="*/ 1009650 h 1376362"/>
                    <a:gd name="connsiteX82" fmla="*/ 45392 w 947886"/>
                    <a:gd name="connsiteY82" fmla="*/ 1002506 h 1376362"/>
                    <a:gd name="connsiteX83" fmla="*/ 47773 w 947886"/>
                    <a:gd name="connsiteY83" fmla="*/ 988218 h 1376362"/>
                    <a:gd name="connsiteX84" fmla="*/ 52536 w 947886"/>
                    <a:gd name="connsiteY84" fmla="*/ 973931 h 1376362"/>
                    <a:gd name="connsiteX85" fmla="*/ 54917 w 947886"/>
                    <a:gd name="connsiteY85" fmla="*/ 950118 h 1376362"/>
                    <a:gd name="connsiteX86" fmla="*/ 57298 w 947886"/>
                    <a:gd name="connsiteY86" fmla="*/ 942975 h 1376362"/>
                    <a:gd name="connsiteX87" fmla="*/ 64442 w 947886"/>
                    <a:gd name="connsiteY87" fmla="*/ 940593 h 1376362"/>
                    <a:gd name="connsiteX88" fmla="*/ 78730 w 947886"/>
                    <a:gd name="connsiteY88" fmla="*/ 928687 h 1376362"/>
                    <a:gd name="connsiteX89" fmla="*/ 85873 w 947886"/>
                    <a:gd name="connsiteY89" fmla="*/ 926306 h 1376362"/>
                    <a:gd name="connsiteX90" fmla="*/ 93017 w 947886"/>
                    <a:gd name="connsiteY90" fmla="*/ 912018 h 1376362"/>
                    <a:gd name="connsiteX91" fmla="*/ 97780 w 947886"/>
                    <a:gd name="connsiteY91" fmla="*/ 897731 h 1376362"/>
                    <a:gd name="connsiteX92" fmla="*/ 100161 w 947886"/>
                    <a:gd name="connsiteY92" fmla="*/ 890587 h 1376362"/>
                    <a:gd name="connsiteX93" fmla="*/ 107305 w 947886"/>
                    <a:gd name="connsiteY93" fmla="*/ 885825 h 1376362"/>
                    <a:gd name="connsiteX94" fmla="*/ 116830 w 947886"/>
                    <a:gd name="connsiteY94" fmla="*/ 871537 h 1376362"/>
                    <a:gd name="connsiteX95" fmla="*/ 123973 w 947886"/>
                    <a:gd name="connsiteY95" fmla="*/ 857250 h 1376362"/>
                    <a:gd name="connsiteX96" fmla="*/ 135880 w 947886"/>
                    <a:gd name="connsiteY96" fmla="*/ 835818 h 1376362"/>
                    <a:gd name="connsiteX97" fmla="*/ 143023 w 947886"/>
                    <a:gd name="connsiteY97" fmla="*/ 812006 h 1376362"/>
                    <a:gd name="connsiteX98" fmla="*/ 145405 w 947886"/>
                    <a:gd name="connsiteY98" fmla="*/ 804862 h 1376362"/>
                    <a:gd name="connsiteX99" fmla="*/ 135880 w 947886"/>
                    <a:gd name="connsiteY99" fmla="*/ 766762 h 1376362"/>
                    <a:gd name="connsiteX100" fmla="*/ 128736 w 947886"/>
                    <a:gd name="connsiteY100" fmla="*/ 762000 h 1376362"/>
                    <a:gd name="connsiteX101" fmla="*/ 126355 w 947886"/>
                    <a:gd name="connsiteY101" fmla="*/ 754856 h 1376362"/>
                    <a:gd name="connsiteX102" fmla="*/ 116830 w 947886"/>
                    <a:gd name="connsiteY102" fmla="*/ 745331 h 1376362"/>
                    <a:gd name="connsiteX103" fmla="*/ 112067 w 947886"/>
                    <a:gd name="connsiteY103" fmla="*/ 738187 h 1376362"/>
                    <a:gd name="connsiteX104" fmla="*/ 109686 w 947886"/>
                    <a:gd name="connsiteY104" fmla="*/ 731043 h 1376362"/>
                    <a:gd name="connsiteX105" fmla="*/ 104923 w 947886"/>
                    <a:gd name="connsiteY105" fmla="*/ 723900 h 1376362"/>
                    <a:gd name="connsiteX106" fmla="*/ 97780 w 947886"/>
                    <a:gd name="connsiteY106" fmla="*/ 711993 h 1376362"/>
                    <a:gd name="connsiteX107" fmla="*/ 95398 w 947886"/>
                    <a:gd name="connsiteY107" fmla="*/ 704850 h 1376362"/>
                    <a:gd name="connsiteX108" fmla="*/ 81111 w 947886"/>
                    <a:gd name="connsiteY108" fmla="*/ 700087 h 1376362"/>
                    <a:gd name="connsiteX109" fmla="*/ 73967 w 947886"/>
                    <a:gd name="connsiteY109" fmla="*/ 697706 h 1376362"/>
                    <a:gd name="connsiteX110" fmla="*/ 66823 w 947886"/>
                    <a:gd name="connsiteY110" fmla="*/ 695325 h 1376362"/>
                    <a:gd name="connsiteX111" fmla="*/ 43011 w 947886"/>
                    <a:gd name="connsiteY111" fmla="*/ 688181 h 1376362"/>
                    <a:gd name="connsiteX112" fmla="*/ 35867 w 947886"/>
                    <a:gd name="connsiteY112" fmla="*/ 685800 h 1376362"/>
                    <a:gd name="connsiteX113" fmla="*/ 26342 w 947886"/>
                    <a:gd name="connsiteY113" fmla="*/ 678656 h 1376362"/>
                    <a:gd name="connsiteX114" fmla="*/ 19198 w 947886"/>
                    <a:gd name="connsiteY114" fmla="*/ 671512 h 1376362"/>
                    <a:gd name="connsiteX115" fmla="*/ 12055 w 947886"/>
                    <a:gd name="connsiteY115" fmla="*/ 669131 h 1376362"/>
                    <a:gd name="connsiteX116" fmla="*/ 7292 w 947886"/>
                    <a:gd name="connsiteY116" fmla="*/ 652462 h 1376362"/>
                    <a:gd name="connsiteX117" fmla="*/ 148 w 947886"/>
                    <a:gd name="connsiteY117" fmla="*/ 626269 h 1376362"/>
                    <a:gd name="connsiteX118" fmla="*/ 14436 w 947886"/>
                    <a:gd name="connsiteY118" fmla="*/ 616743 h 1376362"/>
                    <a:gd name="connsiteX119" fmla="*/ 12055 w 947886"/>
                    <a:gd name="connsiteY119" fmla="*/ 609599 h 1376362"/>
                    <a:gd name="connsiteX120" fmla="*/ 19198 w 947886"/>
                    <a:gd name="connsiteY120" fmla="*/ 604838 h 1376362"/>
                    <a:gd name="connsiteX121" fmla="*/ 28723 w 947886"/>
                    <a:gd name="connsiteY121" fmla="*/ 597693 h 1376362"/>
                    <a:gd name="connsiteX122" fmla="*/ 38249 w 947886"/>
                    <a:gd name="connsiteY122" fmla="*/ 585787 h 1376362"/>
                    <a:gd name="connsiteX123" fmla="*/ 62060 w 947886"/>
                    <a:gd name="connsiteY123" fmla="*/ 578644 h 1376362"/>
                    <a:gd name="connsiteX124" fmla="*/ 59680 w 947886"/>
                    <a:gd name="connsiteY124" fmla="*/ 576261 h 1376362"/>
                    <a:gd name="connsiteX125" fmla="*/ 71586 w 947886"/>
                    <a:gd name="connsiteY125" fmla="*/ 564356 h 1376362"/>
                    <a:gd name="connsiteX126" fmla="*/ 95398 w 947886"/>
                    <a:gd name="connsiteY126" fmla="*/ 557212 h 1376362"/>
                    <a:gd name="connsiteX127" fmla="*/ 116830 w 947886"/>
                    <a:gd name="connsiteY127" fmla="*/ 559593 h 1376362"/>
                    <a:gd name="connsiteX128" fmla="*/ 123973 w 947886"/>
                    <a:gd name="connsiteY128" fmla="*/ 552450 h 1376362"/>
                    <a:gd name="connsiteX129" fmla="*/ 131117 w 947886"/>
                    <a:gd name="connsiteY129" fmla="*/ 550068 h 1376362"/>
                    <a:gd name="connsiteX130" fmla="*/ 138261 w 947886"/>
                    <a:gd name="connsiteY130" fmla="*/ 545306 h 1376362"/>
                    <a:gd name="connsiteX131" fmla="*/ 140642 w 947886"/>
                    <a:gd name="connsiteY131" fmla="*/ 538162 h 1376362"/>
                    <a:gd name="connsiteX132" fmla="*/ 152548 w 947886"/>
                    <a:gd name="connsiteY132" fmla="*/ 526256 h 1376362"/>
                    <a:gd name="connsiteX133" fmla="*/ 157311 w 947886"/>
                    <a:gd name="connsiteY133" fmla="*/ 511968 h 1376362"/>
                    <a:gd name="connsiteX134" fmla="*/ 164455 w 947886"/>
                    <a:gd name="connsiteY134" fmla="*/ 497681 h 1376362"/>
                    <a:gd name="connsiteX135" fmla="*/ 162073 w 947886"/>
                    <a:gd name="connsiteY135" fmla="*/ 466725 h 1376362"/>
                    <a:gd name="connsiteX136" fmla="*/ 154930 w 947886"/>
                    <a:gd name="connsiteY136" fmla="*/ 452437 h 1376362"/>
                    <a:gd name="connsiteX137" fmla="*/ 152548 w 947886"/>
                    <a:gd name="connsiteY137" fmla="*/ 445293 h 1376362"/>
                    <a:gd name="connsiteX138" fmla="*/ 143023 w 947886"/>
                    <a:gd name="connsiteY138" fmla="*/ 428625 h 1376362"/>
                    <a:gd name="connsiteX139" fmla="*/ 140642 w 947886"/>
                    <a:gd name="connsiteY139" fmla="*/ 421481 h 1376362"/>
                    <a:gd name="connsiteX140" fmla="*/ 135880 w 947886"/>
                    <a:gd name="connsiteY140" fmla="*/ 414337 h 1376362"/>
                    <a:gd name="connsiteX141" fmla="*/ 133498 w 947886"/>
                    <a:gd name="connsiteY141" fmla="*/ 404812 h 1376362"/>
                    <a:gd name="connsiteX142" fmla="*/ 128736 w 947886"/>
                    <a:gd name="connsiteY142" fmla="*/ 397668 h 1376362"/>
                    <a:gd name="connsiteX143" fmla="*/ 123973 w 947886"/>
                    <a:gd name="connsiteY143" fmla="*/ 383381 h 1376362"/>
                    <a:gd name="connsiteX144" fmla="*/ 121592 w 947886"/>
                    <a:gd name="connsiteY144" fmla="*/ 376237 h 1376362"/>
                    <a:gd name="connsiteX145" fmla="*/ 116830 w 947886"/>
                    <a:gd name="connsiteY145" fmla="*/ 369093 h 1376362"/>
                    <a:gd name="connsiteX146" fmla="*/ 112067 w 947886"/>
                    <a:gd name="connsiteY146" fmla="*/ 354806 h 1376362"/>
                    <a:gd name="connsiteX147" fmla="*/ 109686 w 947886"/>
                    <a:gd name="connsiteY147" fmla="*/ 302418 h 1376362"/>
                    <a:gd name="connsiteX148" fmla="*/ 112067 w 947886"/>
                    <a:gd name="connsiteY148" fmla="*/ 295275 h 1376362"/>
                    <a:gd name="connsiteX149" fmla="*/ 140642 w 947886"/>
                    <a:gd name="connsiteY149" fmla="*/ 288131 h 1376362"/>
                    <a:gd name="connsiteX150" fmla="*/ 169217 w 947886"/>
                    <a:gd name="connsiteY150" fmla="*/ 285750 h 1376362"/>
                    <a:gd name="connsiteX151" fmla="*/ 178742 w 947886"/>
                    <a:gd name="connsiteY151" fmla="*/ 283368 h 1376362"/>
                    <a:gd name="connsiteX152" fmla="*/ 219223 w 947886"/>
                    <a:gd name="connsiteY152" fmla="*/ 278606 h 1376362"/>
                    <a:gd name="connsiteX153" fmla="*/ 233511 w 947886"/>
                    <a:gd name="connsiteY153" fmla="*/ 276225 h 1376362"/>
                    <a:gd name="connsiteX154" fmla="*/ 307330 w 947886"/>
                    <a:gd name="connsiteY154" fmla="*/ 273843 h 1376362"/>
                    <a:gd name="connsiteX155" fmla="*/ 319236 w 947886"/>
                    <a:gd name="connsiteY155" fmla="*/ 271462 h 1376362"/>
                    <a:gd name="connsiteX156" fmla="*/ 326380 w 947886"/>
                    <a:gd name="connsiteY156" fmla="*/ 269081 h 1376362"/>
                    <a:gd name="connsiteX157" fmla="*/ 335905 w 947886"/>
                    <a:gd name="connsiteY157" fmla="*/ 254793 h 1376362"/>
                    <a:gd name="connsiteX158" fmla="*/ 340667 w 947886"/>
                    <a:gd name="connsiteY158" fmla="*/ 195262 h 1376362"/>
                    <a:gd name="connsiteX159" fmla="*/ 343048 w 947886"/>
                    <a:gd name="connsiteY159" fmla="*/ 169068 h 1376362"/>
                    <a:gd name="connsiteX160" fmla="*/ 347811 w 947886"/>
                    <a:gd name="connsiteY160" fmla="*/ 140493 h 1376362"/>
                    <a:gd name="connsiteX161" fmla="*/ 352573 w 947886"/>
                    <a:gd name="connsiteY161" fmla="*/ 97631 h 1376362"/>
                    <a:gd name="connsiteX162" fmla="*/ 359717 w 947886"/>
                    <a:gd name="connsiteY162" fmla="*/ 83343 h 1376362"/>
                    <a:gd name="connsiteX163" fmla="*/ 366861 w 947886"/>
                    <a:gd name="connsiteY163" fmla="*/ 80962 h 1376362"/>
                    <a:gd name="connsiteX164" fmla="*/ 381148 w 947886"/>
                    <a:gd name="connsiteY164" fmla="*/ 73818 h 1376362"/>
                    <a:gd name="connsiteX165" fmla="*/ 397817 w 947886"/>
                    <a:gd name="connsiteY165" fmla="*/ 78581 h 1376362"/>
                    <a:gd name="connsiteX166" fmla="*/ 404961 w 947886"/>
                    <a:gd name="connsiteY166" fmla="*/ 83343 h 1376362"/>
                    <a:gd name="connsiteX167" fmla="*/ 412105 w 947886"/>
                    <a:gd name="connsiteY167" fmla="*/ 85725 h 1376362"/>
                    <a:gd name="connsiteX168" fmla="*/ 419248 w 947886"/>
                    <a:gd name="connsiteY168" fmla="*/ 90487 h 1376362"/>
                    <a:gd name="connsiteX169" fmla="*/ 440680 w 947886"/>
                    <a:gd name="connsiteY169" fmla="*/ 97631 h 1376362"/>
                    <a:gd name="connsiteX170" fmla="*/ 462111 w 947886"/>
                    <a:gd name="connsiteY170" fmla="*/ 104775 h 1376362"/>
                    <a:gd name="connsiteX171" fmla="*/ 469255 w 947886"/>
                    <a:gd name="connsiteY171" fmla="*/ 107156 h 1376362"/>
                    <a:gd name="connsiteX172" fmla="*/ 476398 w 947886"/>
                    <a:gd name="connsiteY172" fmla="*/ 111918 h 1376362"/>
                    <a:gd name="connsiteX173" fmla="*/ 483542 w 947886"/>
                    <a:gd name="connsiteY173" fmla="*/ 114300 h 1376362"/>
                    <a:gd name="connsiteX174" fmla="*/ 497830 w 947886"/>
                    <a:gd name="connsiteY174" fmla="*/ 123825 h 1376362"/>
                    <a:gd name="connsiteX175" fmla="*/ 504973 w 947886"/>
                    <a:gd name="connsiteY175" fmla="*/ 126206 h 1376362"/>
                    <a:gd name="connsiteX176" fmla="*/ 519261 w 947886"/>
                    <a:gd name="connsiteY176" fmla="*/ 135731 h 1376362"/>
                    <a:gd name="connsiteX177" fmla="*/ 533548 w 947886"/>
                    <a:gd name="connsiteY177" fmla="*/ 140493 h 1376362"/>
                    <a:gd name="connsiteX178" fmla="*/ 540692 w 947886"/>
                    <a:gd name="connsiteY178" fmla="*/ 142875 h 1376362"/>
                    <a:gd name="connsiteX179" fmla="*/ 569267 w 947886"/>
                    <a:gd name="connsiteY179" fmla="*/ 157162 h 1376362"/>
                    <a:gd name="connsiteX180" fmla="*/ 576411 w 947886"/>
                    <a:gd name="connsiteY180" fmla="*/ 159543 h 1376362"/>
                    <a:gd name="connsiteX181" fmla="*/ 583555 w 947886"/>
                    <a:gd name="connsiteY181" fmla="*/ 161925 h 1376362"/>
                    <a:gd name="connsiteX182" fmla="*/ 609748 w 947886"/>
                    <a:gd name="connsiteY182" fmla="*/ 157162 h 1376362"/>
                    <a:gd name="connsiteX183" fmla="*/ 624036 w 947886"/>
                    <a:gd name="connsiteY183" fmla="*/ 147637 h 1376362"/>
                    <a:gd name="connsiteX184" fmla="*/ 635942 w 947886"/>
                    <a:gd name="connsiteY184" fmla="*/ 138112 h 1376362"/>
                    <a:gd name="connsiteX185" fmla="*/ 640705 w 947886"/>
                    <a:gd name="connsiteY185" fmla="*/ 130968 h 1376362"/>
                    <a:gd name="connsiteX186" fmla="*/ 647848 w 947886"/>
                    <a:gd name="connsiteY186" fmla="*/ 126206 h 1376362"/>
                    <a:gd name="connsiteX187" fmla="*/ 654992 w 947886"/>
                    <a:gd name="connsiteY187" fmla="*/ 111918 h 1376362"/>
                    <a:gd name="connsiteX188" fmla="*/ 659755 w 947886"/>
                    <a:gd name="connsiteY188" fmla="*/ 104775 h 1376362"/>
                    <a:gd name="connsiteX189" fmla="*/ 664517 w 947886"/>
                    <a:gd name="connsiteY189" fmla="*/ 90487 h 1376362"/>
                    <a:gd name="connsiteX190" fmla="*/ 666898 w 947886"/>
                    <a:gd name="connsiteY190" fmla="*/ 83343 h 1376362"/>
                    <a:gd name="connsiteX191" fmla="*/ 671661 w 947886"/>
                    <a:gd name="connsiteY191" fmla="*/ 76200 h 1376362"/>
                    <a:gd name="connsiteX192" fmla="*/ 681186 w 947886"/>
                    <a:gd name="connsiteY192" fmla="*/ 52387 h 1376362"/>
                    <a:gd name="connsiteX193" fmla="*/ 685948 w 947886"/>
                    <a:gd name="connsiteY193" fmla="*/ 40481 h 1376362"/>
                    <a:gd name="connsiteX194" fmla="*/ 688330 w 947886"/>
                    <a:gd name="connsiteY194" fmla="*/ 33337 h 1376362"/>
                    <a:gd name="connsiteX195" fmla="*/ 695473 w 947886"/>
                    <a:gd name="connsiteY195" fmla="*/ 28575 h 1376362"/>
                    <a:gd name="connsiteX196" fmla="*/ 704998 w 947886"/>
                    <a:gd name="connsiteY196" fmla="*/ 21431 h 1376362"/>
                    <a:gd name="connsiteX197" fmla="*/ 709761 w 947886"/>
                    <a:gd name="connsiteY197" fmla="*/ 11906 h 1376362"/>
                    <a:gd name="connsiteX198" fmla="*/ 712142 w 947886"/>
                    <a:gd name="connsiteY198" fmla="*/ 4762 h 1376362"/>
                    <a:gd name="connsiteX199" fmla="*/ 721667 w 947886"/>
                    <a:gd name="connsiteY199" fmla="*/ 2381 h 1376362"/>
                    <a:gd name="connsiteX200" fmla="*/ 728811 w 947886"/>
                    <a:gd name="connsiteY200" fmla="*/ 0 h 1376362"/>
                    <a:gd name="connsiteX201" fmla="*/ 764530 w 947886"/>
                    <a:gd name="connsiteY201" fmla="*/ 4762 h 1376362"/>
                    <a:gd name="connsiteX202" fmla="*/ 778817 w 947886"/>
                    <a:gd name="connsiteY202" fmla="*/ 14287 h 1376362"/>
                    <a:gd name="connsiteX203" fmla="*/ 790723 w 947886"/>
                    <a:gd name="connsiteY203" fmla="*/ 23812 h 1376362"/>
                    <a:gd name="connsiteX204" fmla="*/ 795486 w 947886"/>
                    <a:gd name="connsiteY204" fmla="*/ 30956 h 1376362"/>
                    <a:gd name="connsiteX205" fmla="*/ 802630 w 947886"/>
                    <a:gd name="connsiteY205" fmla="*/ 38100 h 1376362"/>
                    <a:gd name="connsiteX206" fmla="*/ 812155 w 947886"/>
                    <a:gd name="connsiteY206" fmla="*/ 52387 h 1376362"/>
                    <a:gd name="connsiteX207" fmla="*/ 816917 w 947886"/>
                    <a:gd name="connsiteY207" fmla="*/ 59531 h 1376362"/>
                    <a:gd name="connsiteX208" fmla="*/ 824061 w 947886"/>
                    <a:gd name="connsiteY208" fmla="*/ 66675 h 1376362"/>
                    <a:gd name="connsiteX209" fmla="*/ 838348 w 947886"/>
                    <a:gd name="connsiteY209" fmla="*/ 88106 h 1376362"/>
                    <a:gd name="connsiteX210" fmla="*/ 843111 w 947886"/>
                    <a:gd name="connsiteY210" fmla="*/ 95250 h 1376362"/>
                    <a:gd name="connsiteX211" fmla="*/ 845492 w 947886"/>
                    <a:gd name="connsiteY211" fmla="*/ 102393 h 1376362"/>
                    <a:gd name="connsiteX212" fmla="*/ 850255 w 947886"/>
                    <a:gd name="connsiteY212" fmla="*/ 109537 h 1376362"/>
                    <a:gd name="connsiteX213" fmla="*/ 859780 w 947886"/>
                    <a:gd name="connsiteY213" fmla="*/ 130968 h 1376362"/>
                    <a:gd name="connsiteX214" fmla="*/ 871686 w 947886"/>
                    <a:gd name="connsiteY214" fmla="*/ 166687 h 1376362"/>
                    <a:gd name="connsiteX215" fmla="*/ 876448 w 947886"/>
                    <a:gd name="connsiteY215" fmla="*/ 173831 h 1376362"/>
                    <a:gd name="connsiteX0" fmla="*/ 926435 w 947866"/>
                    <a:gd name="connsiteY0" fmla="*/ 992981 h 1376362"/>
                    <a:gd name="connsiteX1" fmla="*/ 933578 w 947866"/>
                    <a:gd name="connsiteY1" fmla="*/ 1019175 h 1376362"/>
                    <a:gd name="connsiteX2" fmla="*/ 940722 w 947866"/>
                    <a:gd name="connsiteY2" fmla="*/ 1023937 h 1376362"/>
                    <a:gd name="connsiteX3" fmla="*/ 945485 w 947866"/>
                    <a:gd name="connsiteY3" fmla="*/ 1038225 h 1376362"/>
                    <a:gd name="connsiteX4" fmla="*/ 947866 w 947866"/>
                    <a:gd name="connsiteY4" fmla="*/ 1045368 h 1376362"/>
                    <a:gd name="connsiteX5" fmla="*/ 945485 w 947866"/>
                    <a:gd name="connsiteY5" fmla="*/ 1052512 h 1376362"/>
                    <a:gd name="connsiteX6" fmla="*/ 938341 w 947866"/>
                    <a:gd name="connsiteY6" fmla="*/ 1054893 h 1376362"/>
                    <a:gd name="connsiteX7" fmla="*/ 924053 w 947866"/>
                    <a:gd name="connsiteY7" fmla="*/ 1064418 h 1376362"/>
                    <a:gd name="connsiteX8" fmla="*/ 916910 w 947866"/>
                    <a:gd name="connsiteY8" fmla="*/ 1069181 h 1376362"/>
                    <a:gd name="connsiteX9" fmla="*/ 902622 w 947866"/>
                    <a:gd name="connsiteY9" fmla="*/ 1073943 h 1376362"/>
                    <a:gd name="connsiteX10" fmla="*/ 895478 w 947866"/>
                    <a:gd name="connsiteY10" fmla="*/ 1078706 h 1376362"/>
                    <a:gd name="connsiteX11" fmla="*/ 824041 w 947866"/>
                    <a:gd name="connsiteY11" fmla="*/ 1088231 h 1376362"/>
                    <a:gd name="connsiteX12" fmla="*/ 831185 w 947866"/>
                    <a:gd name="connsiteY12" fmla="*/ 1119187 h 1376362"/>
                    <a:gd name="connsiteX13" fmla="*/ 835947 w 947866"/>
                    <a:gd name="connsiteY13" fmla="*/ 1126331 h 1376362"/>
                    <a:gd name="connsiteX14" fmla="*/ 840710 w 947866"/>
                    <a:gd name="connsiteY14" fmla="*/ 1140618 h 1376362"/>
                    <a:gd name="connsiteX15" fmla="*/ 850235 w 947866"/>
                    <a:gd name="connsiteY15" fmla="*/ 1162050 h 1376362"/>
                    <a:gd name="connsiteX16" fmla="*/ 852616 w 947866"/>
                    <a:gd name="connsiteY16" fmla="*/ 1169193 h 1376362"/>
                    <a:gd name="connsiteX17" fmla="*/ 852616 w 947866"/>
                    <a:gd name="connsiteY17" fmla="*/ 1202531 h 1376362"/>
                    <a:gd name="connsiteX18" fmla="*/ 833566 w 947866"/>
                    <a:gd name="connsiteY18" fmla="*/ 1219200 h 1376362"/>
                    <a:gd name="connsiteX19" fmla="*/ 826422 w 947866"/>
                    <a:gd name="connsiteY19" fmla="*/ 1223962 h 1376362"/>
                    <a:gd name="connsiteX20" fmla="*/ 816897 w 947866"/>
                    <a:gd name="connsiteY20" fmla="*/ 1226343 h 1376362"/>
                    <a:gd name="connsiteX21" fmla="*/ 809753 w 947866"/>
                    <a:gd name="connsiteY21" fmla="*/ 1228725 h 1376362"/>
                    <a:gd name="connsiteX22" fmla="*/ 776416 w 947866"/>
                    <a:gd name="connsiteY22" fmla="*/ 1231106 h 1376362"/>
                    <a:gd name="connsiteX23" fmla="*/ 759747 w 947866"/>
                    <a:gd name="connsiteY23" fmla="*/ 1235868 h 1376362"/>
                    <a:gd name="connsiteX24" fmla="*/ 754985 w 947866"/>
                    <a:gd name="connsiteY24" fmla="*/ 1243012 h 1376362"/>
                    <a:gd name="connsiteX25" fmla="*/ 747841 w 947866"/>
                    <a:gd name="connsiteY25" fmla="*/ 1247775 h 1376362"/>
                    <a:gd name="connsiteX26" fmla="*/ 740697 w 947866"/>
                    <a:gd name="connsiteY26" fmla="*/ 1273968 h 1376362"/>
                    <a:gd name="connsiteX27" fmla="*/ 731172 w 947866"/>
                    <a:gd name="connsiteY27" fmla="*/ 1295400 h 1376362"/>
                    <a:gd name="connsiteX28" fmla="*/ 724028 w 947866"/>
                    <a:gd name="connsiteY28" fmla="*/ 1300162 h 1376362"/>
                    <a:gd name="connsiteX29" fmla="*/ 714503 w 947866"/>
                    <a:gd name="connsiteY29" fmla="*/ 1314450 h 1376362"/>
                    <a:gd name="connsiteX30" fmla="*/ 704978 w 947866"/>
                    <a:gd name="connsiteY30" fmla="*/ 1323975 h 1376362"/>
                    <a:gd name="connsiteX31" fmla="*/ 693072 w 947866"/>
                    <a:gd name="connsiteY31" fmla="*/ 1333500 h 1376362"/>
                    <a:gd name="connsiteX32" fmla="*/ 678785 w 947866"/>
                    <a:gd name="connsiteY32" fmla="*/ 1343025 h 1376362"/>
                    <a:gd name="connsiteX33" fmla="*/ 674022 w 947866"/>
                    <a:gd name="connsiteY33" fmla="*/ 1350168 h 1376362"/>
                    <a:gd name="connsiteX34" fmla="*/ 666878 w 947866"/>
                    <a:gd name="connsiteY34" fmla="*/ 1352550 h 1376362"/>
                    <a:gd name="connsiteX35" fmla="*/ 652591 w 947866"/>
                    <a:gd name="connsiteY35" fmla="*/ 1359693 h 1376362"/>
                    <a:gd name="connsiteX36" fmla="*/ 645447 w 947866"/>
                    <a:gd name="connsiteY36" fmla="*/ 1364456 h 1376362"/>
                    <a:gd name="connsiteX37" fmla="*/ 631160 w 947866"/>
                    <a:gd name="connsiteY37" fmla="*/ 1369218 h 1376362"/>
                    <a:gd name="connsiteX38" fmla="*/ 624016 w 947866"/>
                    <a:gd name="connsiteY38" fmla="*/ 1371600 h 1376362"/>
                    <a:gd name="connsiteX39" fmla="*/ 616872 w 947866"/>
                    <a:gd name="connsiteY39" fmla="*/ 1373981 h 1376362"/>
                    <a:gd name="connsiteX40" fmla="*/ 609728 w 947866"/>
                    <a:gd name="connsiteY40" fmla="*/ 1376362 h 1376362"/>
                    <a:gd name="connsiteX41" fmla="*/ 588297 w 947866"/>
                    <a:gd name="connsiteY41" fmla="*/ 1373981 h 1376362"/>
                    <a:gd name="connsiteX42" fmla="*/ 581153 w 947866"/>
                    <a:gd name="connsiteY42" fmla="*/ 1371600 h 1376362"/>
                    <a:gd name="connsiteX43" fmla="*/ 566866 w 947866"/>
                    <a:gd name="connsiteY43" fmla="*/ 1350168 h 1376362"/>
                    <a:gd name="connsiteX44" fmla="*/ 562103 w 947866"/>
                    <a:gd name="connsiteY44" fmla="*/ 1343025 h 1376362"/>
                    <a:gd name="connsiteX45" fmla="*/ 552578 w 947866"/>
                    <a:gd name="connsiteY45" fmla="*/ 1321593 h 1376362"/>
                    <a:gd name="connsiteX46" fmla="*/ 547816 w 947866"/>
                    <a:gd name="connsiteY46" fmla="*/ 1307306 h 1376362"/>
                    <a:gd name="connsiteX47" fmla="*/ 545435 w 947866"/>
                    <a:gd name="connsiteY47" fmla="*/ 1300162 h 1376362"/>
                    <a:gd name="connsiteX48" fmla="*/ 540672 w 947866"/>
                    <a:gd name="connsiteY48" fmla="*/ 1293018 h 1376362"/>
                    <a:gd name="connsiteX49" fmla="*/ 531147 w 947866"/>
                    <a:gd name="connsiteY49" fmla="*/ 1271587 h 1376362"/>
                    <a:gd name="connsiteX50" fmla="*/ 519241 w 947866"/>
                    <a:gd name="connsiteY50" fmla="*/ 1250156 h 1376362"/>
                    <a:gd name="connsiteX51" fmla="*/ 514478 w 947866"/>
                    <a:gd name="connsiteY51" fmla="*/ 1243012 h 1376362"/>
                    <a:gd name="connsiteX52" fmla="*/ 507335 w 947866"/>
                    <a:gd name="connsiteY52" fmla="*/ 1235868 h 1376362"/>
                    <a:gd name="connsiteX53" fmla="*/ 502572 w 947866"/>
                    <a:gd name="connsiteY53" fmla="*/ 1228725 h 1376362"/>
                    <a:gd name="connsiteX54" fmla="*/ 495428 w 947866"/>
                    <a:gd name="connsiteY54" fmla="*/ 1226343 h 1376362"/>
                    <a:gd name="connsiteX55" fmla="*/ 481141 w 947866"/>
                    <a:gd name="connsiteY55" fmla="*/ 1216818 h 1376362"/>
                    <a:gd name="connsiteX56" fmla="*/ 435897 w 947866"/>
                    <a:gd name="connsiteY56" fmla="*/ 1219200 h 1376362"/>
                    <a:gd name="connsiteX57" fmla="*/ 421610 w 947866"/>
                    <a:gd name="connsiteY57" fmla="*/ 1223962 h 1376362"/>
                    <a:gd name="connsiteX58" fmla="*/ 407322 w 947866"/>
                    <a:gd name="connsiteY58" fmla="*/ 1233487 h 1376362"/>
                    <a:gd name="connsiteX59" fmla="*/ 400178 w 947866"/>
                    <a:gd name="connsiteY59" fmla="*/ 1238250 h 1376362"/>
                    <a:gd name="connsiteX60" fmla="*/ 393035 w 947866"/>
                    <a:gd name="connsiteY60" fmla="*/ 1245393 h 1376362"/>
                    <a:gd name="connsiteX61" fmla="*/ 378747 w 947866"/>
                    <a:gd name="connsiteY61" fmla="*/ 1254918 h 1376362"/>
                    <a:gd name="connsiteX62" fmla="*/ 364460 w 947866"/>
                    <a:gd name="connsiteY62" fmla="*/ 1264443 h 1376362"/>
                    <a:gd name="connsiteX63" fmla="*/ 350172 w 947866"/>
                    <a:gd name="connsiteY63" fmla="*/ 1273968 h 1376362"/>
                    <a:gd name="connsiteX64" fmla="*/ 335885 w 947866"/>
                    <a:gd name="connsiteY64" fmla="*/ 1278731 h 1376362"/>
                    <a:gd name="connsiteX65" fmla="*/ 328741 w 947866"/>
                    <a:gd name="connsiteY65" fmla="*/ 1281112 h 1376362"/>
                    <a:gd name="connsiteX66" fmla="*/ 285878 w 947866"/>
                    <a:gd name="connsiteY66" fmla="*/ 1278731 h 1376362"/>
                    <a:gd name="connsiteX67" fmla="*/ 278735 w 947866"/>
                    <a:gd name="connsiteY67" fmla="*/ 1276350 h 1376362"/>
                    <a:gd name="connsiteX68" fmla="*/ 273972 w 947866"/>
                    <a:gd name="connsiteY68" fmla="*/ 1269206 h 1376362"/>
                    <a:gd name="connsiteX69" fmla="*/ 266828 w 947866"/>
                    <a:gd name="connsiteY69" fmla="*/ 1264443 h 1376362"/>
                    <a:gd name="connsiteX70" fmla="*/ 262066 w 947866"/>
                    <a:gd name="connsiteY70" fmla="*/ 1250156 h 1376362"/>
                    <a:gd name="connsiteX71" fmla="*/ 259685 w 947866"/>
                    <a:gd name="connsiteY71" fmla="*/ 1243012 h 1376362"/>
                    <a:gd name="connsiteX72" fmla="*/ 257303 w 947866"/>
                    <a:gd name="connsiteY72" fmla="*/ 1207293 h 1376362"/>
                    <a:gd name="connsiteX73" fmla="*/ 254922 w 947866"/>
                    <a:gd name="connsiteY73" fmla="*/ 1183481 h 1376362"/>
                    <a:gd name="connsiteX74" fmla="*/ 259685 w 947866"/>
                    <a:gd name="connsiteY74" fmla="*/ 1092993 h 1376362"/>
                    <a:gd name="connsiteX75" fmla="*/ 257303 w 947866"/>
                    <a:gd name="connsiteY75" fmla="*/ 1054893 h 1376362"/>
                    <a:gd name="connsiteX76" fmla="*/ 238253 w 947866"/>
                    <a:gd name="connsiteY76" fmla="*/ 1038225 h 1376362"/>
                    <a:gd name="connsiteX77" fmla="*/ 223966 w 947866"/>
                    <a:gd name="connsiteY77" fmla="*/ 1033462 h 1376362"/>
                    <a:gd name="connsiteX78" fmla="*/ 207297 w 947866"/>
                    <a:gd name="connsiteY78" fmla="*/ 1028700 h 1376362"/>
                    <a:gd name="connsiteX79" fmla="*/ 185866 w 947866"/>
                    <a:gd name="connsiteY79" fmla="*/ 1026318 h 1376362"/>
                    <a:gd name="connsiteX80" fmla="*/ 52516 w 947866"/>
                    <a:gd name="connsiteY80" fmla="*/ 1023937 h 1376362"/>
                    <a:gd name="connsiteX81" fmla="*/ 47753 w 947866"/>
                    <a:gd name="connsiteY81" fmla="*/ 1009650 h 1376362"/>
                    <a:gd name="connsiteX82" fmla="*/ 45372 w 947866"/>
                    <a:gd name="connsiteY82" fmla="*/ 1002506 h 1376362"/>
                    <a:gd name="connsiteX83" fmla="*/ 47753 w 947866"/>
                    <a:gd name="connsiteY83" fmla="*/ 988218 h 1376362"/>
                    <a:gd name="connsiteX84" fmla="*/ 52516 w 947866"/>
                    <a:gd name="connsiteY84" fmla="*/ 973931 h 1376362"/>
                    <a:gd name="connsiteX85" fmla="*/ 54897 w 947866"/>
                    <a:gd name="connsiteY85" fmla="*/ 950118 h 1376362"/>
                    <a:gd name="connsiteX86" fmla="*/ 57278 w 947866"/>
                    <a:gd name="connsiteY86" fmla="*/ 942975 h 1376362"/>
                    <a:gd name="connsiteX87" fmla="*/ 64422 w 947866"/>
                    <a:gd name="connsiteY87" fmla="*/ 940593 h 1376362"/>
                    <a:gd name="connsiteX88" fmla="*/ 78710 w 947866"/>
                    <a:gd name="connsiteY88" fmla="*/ 928687 h 1376362"/>
                    <a:gd name="connsiteX89" fmla="*/ 85853 w 947866"/>
                    <a:gd name="connsiteY89" fmla="*/ 926306 h 1376362"/>
                    <a:gd name="connsiteX90" fmla="*/ 92997 w 947866"/>
                    <a:gd name="connsiteY90" fmla="*/ 912018 h 1376362"/>
                    <a:gd name="connsiteX91" fmla="*/ 97760 w 947866"/>
                    <a:gd name="connsiteY91" fmla="*/ 897731 h 1376362"/>
                    <a:gd name="connsiteX92" fmla="*/ 100141 w 947866"/>
                    <a:gd name="connsiteY92" fmla="*/ 890587 h 1376362"/>
                    <a:gd name="connsiteX93" fmla="*/ 107285 w 947866"/>
                    <a:gd name="connsiteY93" fmla="*/ 885825 h 1376362"/>
                    <a:gd name="connsiteX94" fmla="*/ 116810 w 947866"/>
                    <a:gd name="connsiteY94" fmla="*/ 871537 h 1376362"/>
                    <a:gd name="connsiteX95" fmla="*/ 123953 w 947866"/>
                    <a:gd name="connsiteY95" fmla="*/ 857250 h 1376362"/>
                    <a:gd name="connsiteX96" fmla="*/ 135860 w 947866"/>
                    <a:gd name="connsiteY96" fmla="*/ 835818 h 1376362"/>
                    <a:gd name="connsiteX97" fmla="*/ 143003 w 947866"/>
                    <a:gd name="connsiteY97" fmla="*/ 812006 h 1376362"/>
                    <a:gd name="connsiteX98" fmla="*/ 145385 w 947866"/>
                    <a:gd name="connsiteY98" fmla="*/ 804862 h 1376362"/>
                    <a:gd name="connsiteX99" fmla="*/ 135860 w 947866"/>
                    <a:gd name="connsiteY99" fmla="*/ 766762 h 1376362"/>
                    <a:gd name="connsiteX100" fmla="*/ 128716 w 947866"/>
                    <a:gd name="connsiteY100" fmla="*/ 762000 h 1376362"/>
                    <a:gd name="connsiteX101" fmla="*/ 126335 w 947866"/>
                    <a:gd name="connsiteY101" fmla="*/ 754856 h 1376362"/>
                    <a:gd name="connsiteX102" fmla="*/ 116810 w 947866"/>
                    <a:gd name="connsiteY102" fmla="*/ 745331 h 1376362"/>
                    <a:gd name="connsiteX103" fmla="*/ 112047 w 947866"/>
                    <a:gd name="connsiteY103" fmla="*/ 738187 h 1376362"/>
                    <a:gd name="connsiteX104" fmla="*/ 109666 w 947866"/>
                    <a:gd name="connsiteY104" fmla="*/ 731043 h 1376362"/>
                    <a:gd name="connsiteX105" fmla="*/ 104903 w 947866"/>
                    <a:gd name="connsiteY105" fmla="*/ 723900 h 1376362"/>
                    <a:gd name="connsiteX106" fmla="*/ 97760 w 947866"/>
                    <a:gd name="connsiteY106" fmla="*/ 711993 h 1376362"/>
                    <a:gd name="connsiteX107" fmla="*/ 95378 w 947866"/>
                    <a:gd name="connsiteY107" fmla="*/ 704850 h 1376362"/>
                    <a:gd name="connsiteX108" fmla="*/ 81091 w 947866"/>
                    <a:gd name="connsiteY108" fmla="*/ 700087 h 1376362"/>
                    <a:gd name="connsiteX109" fmla="*/ 73947 w 947866"/>
                    <a:gd name="connsiteY109" fmla="*/ 697706 h 1376362"/>
                    <a:gd name="connsiteX110" fmla="*/ 66803 w 947866"/>
                    <a:gd name="connsiteY110" fmla="*/ 695325 h 1376362"/>
                    <a:gd name="connsiteX111" fmla="*/ 42991 w 947866"/>
                    <a:gd name="connsiteY111" fmla="*/ 688181 h 1376362"/>
                    <a:gd name="connsiteX112" fmla="*/ 35847 w 947866"/>
                    <a:gd name="connsiteY112" fmla="*/ 685800 h 1376362"/>
                    <a:gd name="connsiteX113" fmla="*/ 26322 w 947866"/>
                    <a:gd name="connsiteY113" fmla="*/ 678656 h 1376362"/>
                    <a:gd name="connsiteX114" fmla="*/ 19178 w 947866"/>
                    <a:gd name="connsiteY114" fmla="*/ 671512 h 1376362"/>
                    <a:gd name="connsiteX115" fmla="*/ 4891 w 947866"/>
                    <a:gd name="connsiteY115" fmla="*/ 669131 h 1376362"/>
                    <a:gd name="connsiteX116" fmla="*/ 7272 w 947866"/>
                    <a:gd name="connsiteY116" fmla="*/ 652462 h 1376362"/>
                    <a:gd name="connsiteX117" fmla="*/ 128 w 947866"/>
                    <a:gd name="connsiteY117" fmla="*/ 626269 h 1376362"/>
                    <a:gd name="connsiteX118" fmla="*/ 14416 w 947866"/>
                    <a:gd name="connsiteY118" fmla="*/ 616743 h 1376362"/>
                    <a:gd name="connsiteX119" fmla="*/ 12035 w 947866"/>
                    <a:gd name="connsiteY119" fmla="*/ 609599 h 1376362"/>
                    <a:gd name="connsiteX120" fmla="*/ 19178 w 947866"/>
                    <a:gd name="connsiteY120" fmla="*/ 604838 h 1376362"/>
                    <a:gd name="connsiteX121" fmla="*/ 28703 w 947866"/>
                    <a:gd name="connsiteY121" fmla="*/ 597693 h 1376362"/>
                    <a:gd name="connsiteX122" fmla="*/ 38229 w 947866"/>
                    <a:gd name="connsiteY122" fmla="*/ 585787 h 1376362"/>
                    <a:gd name="connsiteX123" fmla="*/ 62040 w 947866"/>
                    <a:gd name="connsiteY123" fmla="*/ 578644 h 1376362"/>
                    <a:gd name="connsiteX124" fmla="*/ 59660 w 947866"/>
                    <a:gd name="connsiteY124" fmla="*/ 576261 h 1376362"/>
                    <a:gd name="connsiteX125" fmla="*/ 71566 w 947866"/>
                    <a:gd name="connsiteY125" fmla="*/ 564356 h 1376362"/>
                    <a:gd name="connsiteX126" fmla="*/ 95378 w 947866"/>
                    <a:gd name="connsiteY126" fmla="*/ 557212 h 1376362"/>
                    <a:gd name="connsiteX127" fmla="*/ 116810 w 947866"/>
                    <a:gd name="connsiteY127" fmla="*/ 559593 h 1376362"/>
                    <a:gd name="connsiteX128" fmla="*/ 123953 w 947866"/>
                    <a:gd name="connsiteY128" fmla="*/ 552450 h 1376362"/>
                    <a:gd name="connsiteX129" fmla="*/ 131097 w 947866"/>
                    <a:gd name="connsiteY129" fmla="*/ 550068 h 1376362"/>
                    <a:gd name="connsiteX130" fmla="*/ 138241 w 947866"/>
                    <a:gd name="connsiteY130" fmla="*/ 545306 h 1376362"/>
                    <a:gd name="connsiteX131" fmla="*/ 140622 w 947866"/>
                    <a:gd name="connsiteY131" fmla="*/ 538162 h 1376362"/>
                    <a:gd name="connsiteX132" fmla="*/ 152528 w 947866"/>
                    <a:gd name="connsiteY132" fmla="*/ 526256 h 1376362"/>
                    <a:gd name="connsiteX133" fmla="*/ 157291 w 947866"/>
                    <a:gd name="connsiteY133" fmla="*/ 511968 h 1376362"/>
                    <a:gd name="connsiteX134" fmla="*/ 164435 w 947866"/>
                    <a:gd name="connsiteY134" fmla="*/ 497681 h 1376362"/>
                    <a:gd name="connsiteX135" fmla="*/ 162053 w 947866"/>
                    <a:gd name="connsiteY135" fmla="*/ 466725 h 1376362"/>
                    <a:gd name="connsiteX136" fmla="*/ 154910 w 947866"/>
                    <a:gd name="connsiteY136" fmla="*/ 452437 h 1376362"/>
                    <a:gd name="connsiteX137" fmla="*/ 152528 w 947866"/>
                    <a:gd name="connsiteY137" fmla="*/ 445293 h 1376362"/>
                    <a:gd name="connsiteX138" fmla="*/ 143003 w 947866"/>
                    <a:gd name="connsiteY138" fmla="*/ 428625 h 1376362"/>
                    <a:gd name="connsiteX139" fmla="*/ 140622 w 947866"/>
                    <a:gd name="connsiteY139" fmla="*/ 421481 h 1376362"/>
                    <a:gd name="connsiteX140" fmla="*/ 135860 w 947866"/>
                    <a:gd name="connsiteY140" fmla="*/ 414337 h 1376362"/>
                    <a:gd name="connsiteX141" fmla="*/ 133478 w 947866"/>
                    <a:gd name="connsiteY141" fmla="*/ 404812 h 1376362"/>
                    <a:gd name="connsiteX142" fmla="*/ 128716 w 947866"/>
                    <a:gd name="connsiteY142" fmla="*/ 397668 h 1376362"/>
                    <a:gd name="connsiteX143" fmla="*/ 123953 w 947866"/>
                    <a:gd name="connsiteY143" fmla="*/ 383381 h 1376362"/>
                    <a:gd name="connsiteX144" fmla="*/ 121572 w 947866"/>
                    <a:gd name="connsiteY144" fmla="*/ 376237 h 1376362"/>
                    <a:gd name="connsiteX145" fmla="*/ 116810 w 947866"/>
                    <a:gd name="connsiteY145" fmla="*/ 369093 h 1376362"/>
                    <a:gd name="connsiteX146" fmla="*/ 112047 w 947866"/>
                    <a:gd name="connsiteY146" fmla="*/ 354806 h 1376362"/>
                    <a:gd name="connsiteX147" fmla="*/ 109666 w 947866"/>
                    <a:gd name="connsiteY147" fmla="*/ 302418 h 1376362"/>
                    <a:gd name="connsiteX148" fmla="*/ 112047 w 947866"/>
                    <a:gd name="connsiteY148" fmla="*/ 295275 h 1376362"/>
                    <a:gd name="connsiteX149" fmla="*/ 140622 w 947866"/>
                    <a:gd name="connsiteY149" fmla="*/ 288131 h 1376362"/>
                    <a:gd name="connsiteX150" fmla="*/ 169197 w 947866"/>
                    <a:gd name="connsiteY150" fmla="*/ 285750 h 1376362"/>
                    <a:gd name="connsiteX151" fmla="*/ 178722 w 947866"/>
                    <a:gd name="connsiteY151" fmla="*/ 283368 h 1376362"/>
                    <a:gd name="connsiteX152" fmla="*/ 219203 w 947866"/>
                    <a:gd name="connsiteY152" fmla="*/ 278606 h 1376362"/>
                    <a:gd name="connsiteX153" fmla="*/ 233491 w 947866"/>
                    <a:gd name="connsiteY153" fmla="*/ 276225 h 1376362"/>
                    <a:gd name="connsiteX154" fmla="*/ 307310 w 947866"/>
                    <a:gd name="connsiteY154" fmla="*/ 273843 h 1376362"/>
                    <a:gd name="connsiteX155" fmla="*/ 319216 w 947866"/>
                    <a:gd name="connsiteY155" fmla="*/ 271462 h 1376362"/>
                    <a:gd name="connsiteX156" fmla="*/ 326360 w 947866"/>
                    <a:gd name="connsiteY156" fmla="*/ 269081 h 1376362"/>
                    <a:gd name="connsiteX157" fmla="*/ 335885 w 947866"/>
                    <a:gd name="connsiteY157" fmla="*/ 254793 h 1376362"/>
                    <a:gd name="connsiteX158" fmla="*/ 340647 w 947866"/>
                    <a:gd name="connsiteY158" fmla="*/ 195262 h 1376362"/>
                    <a:gd name="connsiteX159" fmla="*/ 343028 w 947866"/>
                    <a:gd name="connsiteY159" fmla="*/ 169068 h 1376362"/>
                    <a:gd name="connsiteX160" fmla="*/ 347791 w 947866"/>
                    <a:gd name="connsiteY160" fmla="*/ 140493 h 1376362"/>
                    <a:gd name="connsiteX161" fmla="*/ 352553 w 947866"/>
                    <a:gd name="connsiteY161" fmla="*/ 97631 h 1376362"/>
                    <a:gd name="connsiteX162" fmla="*/ 359697 w 947866"/>
                    <a:gd name="connsiteY162" fmla="*/ 83343 h 1376362"/>
                    <a:gd name="connsiteX163" fmla="*/ 366841 w 947866"/>
                    <a:gd name="connsiteY163" fmla="*/ 80962 h 1376362"/>
                    <a:gd name="connsiteX164" fmla="*/ 381128 w 947866"/>
                    <a:gd name="connsiteY164" fmla="*/ 73818 h 1376362"/>
                    <a:gd name="connsiteX165" fmla="*/ 397797 w 947866"/>
                    <a:gd name="connsiteY165" fmla="*/ 78581 h 1376362"/>
                    <a:gd name="connsiteX166" fmla="*/ 404941 w 947866"/>
                    <a:gd name="connsiteY166" fmla="*/ 83343 h 1376362"/>
                    <a:gd name="connsiteX167" fmla="*/ 412085 w 947866"/>
                    <a:gd name="connsiteY167" fmla="*/ 85725 h 1376362"/>
                    <a:gd name="connsiteX168" fmla="*/ 419228 w 947866"/>
                    <a:gd name="connsiteY168" fmla="*/ 90487 h 1376362"/>
                    <a:gd name="connsiteX169" fmla="*/ 440660 w 947866"/>
                    <a:gd name="connsiteY169" fmla="*/ 97631 h 1376362"/>
                    <a:gd name="connsiteX170" fmla="*/ 462091 w 947866"/>
                    <a:gd name="connsiteY170" fmla="*/ 104775 h 1376362"/>
                    <a:gd name="connsiteX171" fmla="*/ 469235 w 947866"/>
                    <a:gd name="connsiteY171" fmla="*/ 107156 h 1376362"/>
                    <a:gd name="connsiteX172" fmla="*/ 476378 w 947866"/>
                    <a:gd name="connsiteY172" fmla="*/ 111918 h 1376362"/>
                    <a:gd name="connsiteX173" fmla="*/ 483522 w 947866"/>
                    <a:gd name="connsiteY173" fmla="*/ 114300 h 1376362"/>
                    <a:gd name="connsiteX174" fmla="*/ 497810 w 947866"/>
                    <a:gd name="connsiteY174" fmla="*/ 123825 h 1376362"/>
                    <a:gd name="connsiteX175" fmla="*/ 504953 w 947866"/>
                    <a:gd name="connsiteY175" fmla="*/ 126206 h 1376362"/>
                    <a:gd name="connsiteX176" fmla="*/ 519241 w 947866"/>
                    <a:gd name="connsiteY176" fmla="*/ 135731 h 1376362"/>
                    <a:gd name="connsiteX177" fmla="*/ 533528 w 947866"/>
                    <a:gd name="connsiteY177" fmla="*/ 140493 h 1376362"/>
                    <a:gd name="connsiteX178" fmla="*/ 540672 w 947866"/>
                    <a:gd name="connsiteY178" fmla="*/ 142875 h 1376362"/>
                    <a:gd name="connsiteX179" fmla="*/ 569247 w 947866"/>
                    <a:gd name="connsiteY179" fmla="*/ 157162 h 1376362"/>
                    <a:gd name="connsiteX180" fmla="*/ 576391 w 947866"/>
                    <a:gd name="connsiteY180" fmla="*/ 159543 h 1376362"/>
                    <a:gd name="connsiteX181" fmla="*/ 583535 w 947866"/>
                    <a:gd name="connsiteY181" fmla="*/ 161925 h 1376362"/>
                    <a:gd name="connsiteX182" fmla="*/ 609728 w 947866"/>
                    <a:gd name="connsiteY182" fmla="*/ 157162 h 1376362"/>
                    <a:gd name="connsiteX183" fmla="*/ 624016 w 947866"/>
                    <a:gd name="connsiteY183" fmla="*/ 147637 h 1376362"/>
                    <a:gd name="connsiteX184" fmla="*/ 635922 w 947866"/>
                    <a:gd name="connsiteY184" fmla="*/ 138112 h 1376362"/>
                    <a:gd name="connsiteX185" fmla="*/ 640685 w 947866"/>
                    <a:gd name="connsiteY185" fmla="*/ 130968 h 1376362"/>
                    <a:gd name="connsiteX186" fmla="*/ 647828 w 947866"/>
                    <a:gd name="connsiteY186" fmla="*/ 126206 h 1376362"/>
                    <a:gd name="connsiteX187" fmla="*/ 654972 w 947866"/>
                    <a:gd name="connsiteY187" fmla="*/ 111918 h 1376362"/>
                    <a:gd name="connsiteX188" fmla="*/ 659735 w 947866"/>
                    <a:gd name="connsiteY188" fmla="*/ 104775 h 1376362"/>
                    <a:gd name="connsiteX189" fmla="*/ 664497 w 947866"/>
                    <a:gd name="connsiteY189" fmla="*/ 90487 h 1376362"/>
                    <a:gd name="connsiteX190" fmla="*/ 666878 w 947866"/>
                    <a:gd name="connsiteY190" fmla="*/ 83343 h 1376362"/>
                    <a:gd name="connsiteX191" fmla="*/ 671641 w 947866"/>
                    <a:gd name="connsiteY191" fmla="*/ 76200 h 1376362"/>
                    <a:gd name="connsiteX192" fmla="*/ 681166 w 947866"/>
                    <a:gd name="connsiteY192" fmla="*/ 52387 h 1376362"/>
                    <a:gd name="connsiteX193" fmla="*/ 685928 w 947866"/>
                    <a:gd name="connsiteY193" fmla="*/ 40481 h 1376362"/>
                    <a:gd name="connsiteX194" fmla="*/ 688310 w 947866"/>
                    <a:gd name="connsiteY194" fmla="*/ 33337 h 1376362"/>
                    <a:gd name="connsiteX195" fmla="*/ 695453 w 947866"/>
                    <a:gd name="connsiteY195" fmla="*/ 28575 h 1376362"/>
                    <a:gd name="connsiteX196" fmla="*/ 704978 w 947866"/>
                    <a:gd name="connsiteY196" fmla="*/ 21431 h 1376362"/>
                    <a:gd name="connsiteX197" fmla="*/ 709741 w 947866"/>
                    <a:gd name="connsiteY197" fmla="*/ 11906 h 1376362"/>
                    <a:gd name="connsiteX198" fmla="*/ 712122 w 947866"/>
                    <a:gd name="connsiteY198" fmla="*/ 4762 h 1376362"/>
                    <a:gd name="connsiteX199" fmla="*/ 721647 w 947866"/>
                    <a:gd name="connsiteY199" fmla="*/ 2381 h 1376362"/>
                    <a:gd name="connsiteX200" fmla="*/ 728791 w 947866"/>
                    <a:gd name="connsiteY200" fmla="*/ 0 h 1376362"/>
                    <a:gd name="connsiteX201" fmla="*/ 764510 w 947866"/>
                    <a:gd name="connsiteY201" fmla="*/ 4762 h 1376362"/>
                    <a:gd name="connsiteX202" fmla="*/ 778797 w 947866"/>
                    <a:gd name="connsiteY202" fmla="*/ 14287 h 1376362"/>
                    <a:gd name="connsiteX203" fmla="*/ 790703 w 947866"/>
                    <a:gd name="connsiteY203" fmla="*/ 23812 h 1376362"/>
                    <a:gd name="connsiteX204" fmla="*/ 795466 w 947866"/>
                    <a:gd name="connsiteY204" fmla="*/ 30956 h 1376362"/>
                    <a:gd name="connsiteX205" fmla="*/ 802610 w 947866"/>
                    <a:gd name="connsiteY205" fmla="*/ 38100 h 1376362"/>
                    <a:gd name="connsiteX206" fmla="*/ 812135 w 947866"/>
                    <a:gd name="connsiteY206" fmla="*/ 52387 h 1376362"/>
                    <a:gd name="connsiteX207" fmla="*/ 816897 w 947866"/>
                    <a:gd name="connsiteY207" fmla="*/ 59531 h 1376362"/>
                    <a:gd name="connsiteX208" fmla="*/ 824041 w 947866"/>
                    <a:gd name="connsiteY208" fmla="*/ 66675 h 1376362"/>
                    <a:gd name="connsiteX209" fmla="*/ 838328 w 947866"/>
                    <a:gd name="connsiteY209" fmla="*/ 88106 h 1376362"/>
                    <a:gd name="connsiteX210" fmla="*/ 843091 w 947866"/>
                    <a:gd name="connsiteY210" fmla="*/ 95250 h 1376362"/>
                    <a:gd name="connsiteX211" fmla="*/ 845472 w 947866"/>
                    <a:gd name="connsiteY211" fmla="*/ 102393 h 1376362"/>
                    <a:gd name="connsiteX212" fmla="*/ 850235 w 947866"/>
                    <a:gd name="connsiteY212" fmla="*/ 109537 h 1376362"/>
                    <a:gd name="connsiteX213" fmla="*/ 859760 w 947866"/>
                    <a:gd name="connsiteY213" fmla="*/ 130968 h 1376362"/>
                    <a:gd name="connsiteX214" fmla="*/ 871666 w 947866"/>
                    <a:gd name="connsiteY214" fmla="*/ 166687 h 1376362"/>
                    <a:gd name="connsiteX215" fmla="*/ 876428 w 947866"/>
                    <a:gd name="connsiteY215" fmla="*/ 173831 h 1376362"/>
                    <a:gd name="connsiteX0" fmla="*/ 926435 w 947866"/>
                    <a:gd name="connsiteY0" fmla="*/ 992981 h 1376362"/>
                    <a:gd name="connsiteX1" fmla="*/ 933578 w 947866"/>
                    <a:gd name="connsiteY1" fmla="*/ 1019175 h 1376362"/>
                    <a:gd name="connsiteX2" fmla="*/ 940722 w 947866"/>
                    <a:gd name="connsiteY2" fmla="*/ 1023937 h 1376362"/>
                    <a:gd name="connsiteX3" fmla="*/ 945485 w 947866"/>
                    <a:gd name="connsiteY3" fmla="*/ 1038225 h 1376362"/>
                    <a:gd name="connsiteX4" fmla="*/ 947866 w 947866"/>
                    <a:gd name="connsiteY4" fmla="*/ 1045368 h 1376362"/>
                    <a:gd name="connsiteX5" fmla="*/ 945485 w 947866"/>
                    <a:gd name="connsiteY5" fmla="*/ 1052512 h 1376362"/>
                    <a:gd name="connsiteX6" fmla="*/ 938341 w 947866"/>
                    <a:gd name="connsiteY6" fmla="*/ 1054893 h 1376362"/>
                    <a:gd name="connsiteX7" fmla="*/ 924053 w 947866"/>
                    <a:gd name="connsiteY7" fmla="*/ 1064418 h 1376362"/>
                    <a:gd name="connsiteX8" fmla="*/ 916910 w 947866"/>
                    <a:gd name="connsiteY8" fmla="*/ 1069181 h 1376362"/>
                    <a:gd name="connsiteX9" fmla="*/ 902622 w 947866"/>
                    <a:gd name="connsiteY9" fmla="*/ 1073943 h 1376362"/>
                    <a:gd name="connsiteX10" fmla="*/ 895478 w 947866"/>
                    <a:gd name="connsiteY10" fmla="*/ 1078706 h 1376362"/>
                    <a:gd name="connsiteX11" fmla="*/ 824041 w 947866"/>
                    <a:gd name="connsiteY11" fmla="*/ 1088231 h 1376362"/>
                    <a:gd name="connsiteX12" fmla="*/ 831185 w 947866"/>
                    <a:gd name="connsiteY12" fmla="*/ 1119187 h 1376362"/>
                    <a:gd name="connsiteX13" fmla="*/ 835947 w 947866"/>
                    <a:gd name="connsiteY13" fmla="*/ 1126331 h 1376362"/>
                    <a:gd name="connsiteX14" fmla="*/ 840710 w 947866"/>
                    <a:gd name="connsiteY14" fmla="*/ 1140618 h 1376362"/>
                    <a:gd name="connsiteX15" fmla="*/ 850235 w 947866"/>
                    <a:gd name="connsiteY15" fmla="*/ 1162050 h 1376362"/>
                    <a:gd name="connsiteX16" fmla="*/ 852616 w 947866"/>
                    <a:gd name="connsiteY16" fmla="*/ 1169193 h 1376362"/>
                    <a:gd name="connsiteX17" fmla="*/ 852616 w 947866"/>
                    <a:gd name="connsiteY17" fmla="*/ 1202531 h 1376362"/>
                    <a:gd name="connsiteX18" fmla="*/ 833566 w 947866"/>
                    <a:gd name="connsiteY18" fmla="*/ 1219200 h 1376362"/>
                    <a:gd name="connsiteX19" fmla="*/ 826422 w 947866"/>
                    <a:gd name="connsiteY19" fmla="*/ 1223962 h 1376362"/>
                    <a:gd name="connsiteX20" fmla="*/ 816897 w 947866"/>
                    <a:gd name="connsiteY20" fmla="*/ 1226343 h 1376362"/>
                    <a:gd name="connsiteX21" fmla="*/ 809753 w 947866"/>
                    <a:gd name="connsiteY21" fmla="*/ 1228725 h 1376362"/>
                    <a:gd name="connsiteX22" fmla="*/ 776416 w 947866"/>
                    <a:gd name="connsiteY22" fmla="*/ 1231106 h 1376362"/>
                    <a:gd name="connsiteX23" fmla="*/ 759747 w 947866"/>
                    <a:gd name="connsiteY23" fmla="*/ 1235868 h 1376362"/>
                    <a:gd name="connsiteX24" fmla="*/ 754985 w 947866"/>
                    <a:gd name="connsiteY24" fmla="*/ 1243012 h 1376362"/>
                    <a:gd name="connsiteX25" fmla="*/ 747841 w 947866"/>
                    <a:gd name="connsiteY25" fmla="*/ 1247775 h 1376362"/>
                    <a:gd name="connsiteX26" fmla="*/ 740697 w 947866"/>
                    <a:gd name="connsiteY26" fmla="*/ 1273968 h 1376362"/>
                    <a:gd name="connsiteX27" fmla="*/ 731172 w 947866"/>
                    <a:gd name="connsiteY27" fmla="*/ 1295400 h 1376362"/>
                    <a:gd name="connsiteX28" fmla="*/ 724028 w 947866"/>
                    <a:gd name="connsiteY28" fmla="*/ 1300162 h 1376362"/>
                    <a:gd name="connsiteX29" fmla="*/ 714503 w 947866"/>
                    <a:gd name="connsiteY29" fmla="*/ 1314450 h 1376362"/>
                    <a:gd name="connsiteX30" fmla="*/ 704978 w 947866"/>
                    <a:gd name="connsiteY30" fmla="*/ 1323975 h 1376362"/>
                    <a:gd name="connsiteX31" fmla="*/ 693072 w 947866"/>
                    <a:gd name="connsiteY31" fmla="*/ 1333500 h 1376362"/>
                    <a:gd name="connsiteX32" fmla="*/ 678785 w 947866"/>
                    <a:gd name="connsiteY32" fmla="*/ 1343025 h 1376362"/>
                    <a:gd name="connsiteX33" fmla="*/ 674022 w 947866"/>
                    <a:gd name="connsiteY33" fmla="*/ 1350168 h 1376362"/>
                    <a:gd name="connsiteX34" fmla="*/ 666878 w 947866"/>
                    <a:gd name="connsiteY34" fmla="*/ 1352550 h 1376362"/>
                    <a:gd name="connsiteX35" fmla="*/ 652591 w 947866"/>
                    <a:gd name="connsiteY35" fmla="*/ 1359693 h 1376362"/>
                    <a:gd name="connsiteX36" fmla="*/ 645447 w 947866"/>
                    <a:gd name="connsiteY36" fmla="*/ 1364456 h 1376362"/>
                    <a:gd name="connsiteX37" fmla="*/ 631160 w 947866"/>
                    <a:gd name="connsiteY37" fmla="*/ 1369218 h 1376362"/>
                    <a:gd name="connsiteX38" fmla="*/ 624016 w 947866"/>
                    <a:gd name="connsiteY38" fmla="*/ 1371600 h 1376362"/>
                    <a:gd name="connsiteX39" fmla="*/ 616872 w 947866"/>
                    <a:gd name="connsiteY39" fmla="*/ 1373981 h 1376362"/>
                    <a:gd name="connsiteX40" fmla="*/ 609728 w 947866"/>
                    <a:gd name="connsiteY40" fmla="*/ 1376362 h 1376362"/>
                    <a:gd name="connsiteX41" fmla="*/ 588297 w 947866"/>
                    <a:gd name="connsiteY41" fmla="*/ 1373981 h 1376362"/>
                    <a:gd name="connsiteX42" fmla="*/ 581153 w 947866"/>
                    <a:gd name="connsiteY42" fmla="*/ 1371600 h 1376362"/>
                    <a:gd name="connsiteX43" fmla="*/ 566866 w 947866"/>
                    <a:gd name="connsiteY43" fmla="*/ 1350168 h 1376362"/>
                    <a:gd name="connsiteX44" fmla="*/ 562103 w 947866"/>
                    <a:gd name="connsiteY44" fmla="*/ 1343025 h 1376362"/>
                    <a:gd name="connsiteX45" fmla="*/ 552578 w 947866"/>
                    <a:gd name="connsiteY45" fmla="*/ 1321593 h 1376362"/>
                    <a:gd name="connsiteX46" fmla="*/ 547816 w 947866"/>
                    <a:gd name="connsiteY46" fmla="*/ 1307306 h 1376362"/>
                    <a:gd name="connsiteX47" fmla="*/ 545435 w 947866"/>
                    <a:gd name="connsiteY47" fmla="*/ 1300162 h 1376362"/>
                    <a:gd name="connsiteX48" fmla="*/ 540672 w 947866"/>
                    <a:gd name="connsiteY48" fmla="*/ 1293018 h 1376362"/>
                    <a:gd name="connsiteX49" fmla="*/ 531147 w 947866"/>
                    <a:gd name="connsiteY49" fmla="*/ 1271587 h 1376362"/>
                    <a:gd name="connsiteX50" fmla="*/ 519241 w 947866"/>
                    <a:gd name="connsiteY50" fmla="*/ 1250156 h 1376362"/>
                    <a:gd name="connsiteX51" fmla="*/ 514478 w 947866"/>
                    <a:gd name="connsiteY51" fmla="*/ 1243012 h 1376362"/>
                    <a:gd name="connsiteX52" fmla="*/ 507335 w 947866"/>
                    <a:gd name="connsiteY52" fmla="*/ 1235868 h 1376362"/>
                    <a:gd name="connsiteX53" fmla="*/ 502572 w 947866"/>
                    <a:gd name="connsiteY53" fmla="*/ 1228725 h 1376362"/>
                    <a:gd name="connsiteX54" fmla="*/ 495428 w 947866"/>
                    <a:gd name="connsiteY54" fmla="*/ 1226343 h 1376362"/>
                    <a:gd name="connsiteX55" fmla="*/ 481141 w 947866"/>
                    <a:gd name="connsiteY55" fmla="*/ 1216818 h 1376362"/>
                    <a:gd name="connsiteX56" fmla="*/ 435897 w 947866"/>
                    <a:gd name="connsiteY56" fmla="*/ 1219200 h 1376362"/>
                    <a:gd name="connsiteX57" fmla="*/ 421610 w 947866"/>
                    <a:gd name="connsiteY57" fmla="*/ 1223962 h 1376362"/>
                    <a:gd name="connsiteX58" fmla="*/ 407322 w 947866"/>
                    <a:gd name="connsiteY58" fmla="*/ 1233487 h 1376362"/>
                    <a:gd name="connsiteX59" fmla="*/ 400178 w 947866"/>
                    <a:gd name="connsiteY59" fmla="*/ 1238250 h 1376362"/>
                    <a:gd name="connsiteX60" fmla="*/ 393035 w 947866"/>
                    <a:gd name="connsiteY60" fmla="*/ 1245393 h 1376362"/>
                    <a:gd name="connsiteX61" fmla="*/ 378747 w 947866"/>
                    <a:gd name="connsiteY61" fmla="*/ 1254918 h 1376362"/>
                    <a:gd name="connsiteX62" fmla="*/ 364460 w 947866"/>
                    <a:gd name="connsiteY62" fmla="*/ 1264443 h 1376362"/>
                    <a:gd name="connsiteX63" fmla="*/ 350172 w 947866"/>
                    <a:gd name="connsiteY63" fmla="*/ 1273968 h 1376362"/>
                    <a:gd name="connsiteX64" fmla="*/ 335885 w 947866"/>
                    <a:gd name="connsiteY64" fmla="*/ 1278731 h 1376362"/>
                    <a:gd name="connsiteX65" fmla="*/ 328741 w 947866"/>
                    <a:gd name="connsiteY65" fmla="*/ 1281112 h 1376362"/>
                    <a:gd name="connsiteX66" fmla="*/ 285878 w 947866"/>
                    <a:gd name="connsiteY66" fmla="*/ 1278731 h 1376362"/>
                    <a:gd name="connsiteX67" fmla="*/ 278735 w 947866"/>
                    <a:gd name="connsiteY67" fmla="*/ 1276350 h 1376362"/>
                    <a:gd name="connsiteX68" fmla="*/ 273972 w 947866"/>
                    <a:gd name="connsiteY68" fmla="*/ 1269206 h 1376362"/>
                    <a:gd name="connsiteX69" fmla="*/ 266828 w 947866"/>
                    <a:gd name="connsiteY69" fmla="*/ 1264443 h 1376362"/>
                    <a:gd name="connsiteX70" fmla="*/ 262066 w 947866"/>
                    <a:gd name="connsiteY70" fmla="*/ 1250156 h 1376362"/>
                    <a:gd name="connsiteX71" fmla="*/ 259685 w 947866"/>
                    <a:gd name="connsiteY71" fmla="*/ 1243012 h 1376362"/>
                    <a:gd name="connsiteX72" fmla="*/ 257303 w 947866"/>
                    <a:gd name="connsiteY72" fmla="*/ 1207293 h 1376362"/>
                    <a:gd name="connsiteX73" fmla="*/ 254922 w 947866"/>
                    <a:gd name="connsiteY73" fmla="*/ 1183481 h 1376362"/>
                    <a:gd name="connsiteX74" fmla="*/ 259685 w 947866"/>
                    <a:gd name="connsiteY74" fmla="*/ 1092993 h 1376362"/>
                    <a:gd name="connsiteX75" fmla="*/ 257303 w 947866"/>
                    <a:gd name="connsiteY75" fmla="*/ 1054893 h 1376362"/>
                    <a:gd name="connsiteX76" fmla="*/ 238253 w 947866"/>
                    <a:gd name="connsiteY76" fmla="*/ 1038225 h 1376362"/>
                    <a:gd name="connsiteX77" fmla="*/ 223966 w 947866"/>
                    <a:gd name="connsiteY77" fmla="*/ 1033462 h 1376362"/>
                    <a:gd name="connsiteX78" fmla="*/ 207297 w 947866"/>
                    <a:gd name="connsiteY78" fmla="*/ 1028700 h 1376362"/>
                    <a:gd name="connsiteX79" fmla="*/ 185866 w 947866"/>
                    <a:gd name="connsiteY79" fmla="*/ 1026318 h 1376362"/>
                    <a:gd name="connsiteX80" fmla="*/ 52516 w 947866"/>
                    <a:gd name="connsiteY80" fmla="*/ 1023937 h 1376362"/>
                    <a:gd name="connsiteX81" fmla="*/ 47753 w 947866"/>
                    <a:gd name="connsiteY81" fmla="*/ 1009650 h 1376362"/>
                    <a:gd name="connsiteX82" fmla="*/ 45372 w 947866"/>
                    <a:gd name="connsiteY82" fmla="*/ 1002506 h 1376362"/>
                    <a:gd name="connsiteX83" fmla="*/ 47753 w 947866"/>
                    <a:gd name="connsiteY83" fmla="*/ 988218 h 1376362"/>
                    <a:gd name="connsiteX84" fmla="*/ 52516 w 947866"/>
                    <a:gd name="connsiteY84" fmla="*/ 973931 h 1376362"/>
                    <a:gd name="connsiteX85" fmla="*/ 54897 w 947866"/>
                    <a:gd name="connsiteY85" fmla="*/ 950118 h 1376362"/>
                    <a:gd name="connsiteX86" fmla="*/ 57278 w 947866"/>
                    <a:gd name="connsiteY86" fmla="*/ 942975 h 1376362"/>
                    <a:gd name="connsiteX87" fmla="*/ 64422 w 947866"/>
                    <a:gd name="connsiteY87" fmla="*/ 940593 h 1376362"/>
                    <a:gd name="connsiteX88" fmla="*/ 78710 w 947866"/>
                    <a:gd name="connsiteY88" fmla="*/ 928687 h 1376362"/>
                    <a:gd name="connsiteX89" fmla="*/ 85853 w 947866"/>
                    <a:gd name="connsiteY89" fmla="*/ 926306 h 1376362"/>
                    <a:gd name="connsiteX90" fmla="*/ 92997 w 947866"/>
                    <a:gd name="connsiteY90" fmla="*/ 912018 h 1376362"/>
                    <a:gd name="connsiteX91" fmla="*/ 97760 w 947866"/>
                    <a:gd name="connsiteY91" fmla="*/ 897731 h 1376362"/>
                    <a:gd name="connsiteX92" fmla="*/ 100141 w 947866"/>
                    <a:gd name="connsiteY92" fmla="*/ 890587 h 1376362"/>
                    <a:gd name="connsiteX93" fmla="*/ 107285 w 947866"/>
                    <a:gd name="connsiteY93" fmla="*/ 885825 h 1376362"/>
                    <a:gd name="connsiteX94" fmla="*/ 116810 w 947866"/>
                    <a:gd name="connsiteY94" fmla="*/ 871537 h 1376362"/>
                    <a:gd name="connsiteX95" fmla="*/ 123953 w 947866"/>
                    <a:gd name="connsiteY95" fmla="*/ 857250 h 1376362"/>
                    <a:gd name="connsiteX96" fmla="*/ 135860 w 947866"/>
                    <a:gd name="connsiteY96" fmla="*/ 835818 h 1376362"/>
                    <a:gd name="connsiteX97" fmla="*/ 143003 w 947866"/>
                    <a:gd name="connsiteY97" fmla="*/ 812006 h 1376362"/>
                    <a:gd name="connsiteX98" fmla="*/ 145385 w 947866"/>
                    <a:gd name="connsiteY98" fmla="*/ 804862 h 1376362"/>
                    <a:gd name="connsiteX99" fmla="*/ 135860 w 947866"/>
                    <a:gd name="connsiteY99" fmla="*/ 766762 h 1376362"/>
                    <a:gd name="connsiteX100" fmla="*/ 128716 w 947866"/>
                    <a:gd name="connsiteY100" fmla="*/ 762000 h 1376362"/>
                    <a:gd name="connsiteX101" fmla="*/ 126335 w 947866"/>
                    <a:gd name="connsiteY101" fmla="*/ 754856 h 1376362"/>
                    <a:gd name="connsiteX102" fmla="*/ 116810 w 947866"/>
                    <a:gd name="connsiteY102" fmla="*/ 745331 h 1376362"/>
                    <a:gd name="connsiteX103" fmla="*/ 112047 w 947866"/>
                    <a:gd name="connsiteY103" fmla="*/ 738187 h 1376362"/>
                    <a:gd name="connsiteX104" fmla="*/ 109666 w 947866"/>
                    <a:gd name="connsiteY104" fmla="*/ 731043 h 1376362"/>
                    <a:gd name="connsiteX105" fmla="*/ 104903 w 947866"/>
                    <a:gd name="connsiteY105" fmla="*/ 723900 h 1376362"/>
                    <a:gd name="connsiteX106" fmla="*/ 97760 w 947866"/>
                    <a:gd name="connsiteY106" fmla="*/ 711993 h 1376362"/>
                    <a:gd name="connsiteX107" fmla="*/ 90616 w 947866"/>
                    <a:gd name="connsiteY107" fmla="*/ 716756 h 1376362"/>
                    <a:gd name="connsiteX108" fmla="*/ 81091 w 947866"/>
                    <a:gd name="connsiteY108" fmla="*/ 700087 h 1376362"/>
                    <a:gd name="connsiteX109" fmla="*/ 73947 w 947866"/>
                    <a:gd name="connsiteY109" fmla="*/ 697706 h 1376362"/>
                    <a:gd name="connsiteX110" fmla="*/ 66803 w 947866"/>
                    <a:gd name="connsiteY110" fmla="*/ 695325 h 1376362"/>
                    <a:gd name="connsiteX111" fmla="*/ 42991 w 947866"/>
                    <a:gd name="connsiteY111" fmla="*/ 688181 h 1376362"/>
                    <a:gd name="connsiteX112" fmla="*/ 35847 w 947866"/>
                    <a:gd name="connsiteY112" fmla="*/ 685800 h 1376362"/>
                    <a:gd name="connsiteX113" fmla="*/ 26322 w 947866"/>
                    <a:gd name="connsiteY113" fmla="*/ 678656 h 1376362"/>
                    <a:gd name="connsiteX114" fmla="*/ 19178 w 947866"/>
                    <a:gd name="connsiteY114" fmla="*/ 671512 h 1376362"/>
                    <a:gd name="connsiteX115" fmla="*/ 4891 w 947866"/>
                    <a:gd name="connsiteY115" fmla="*/ 669131 h 1376362"/>
                    <a:gd name="connsiteX116" fmla="*/ 7272 w 947866"/>
                    <a:gd name="connsiteY116" fmla="*/ 652462 h 1376362"/>
                    <a:gd name="connsiteX117" fmla="*/ 128 w 947866"/>
                    <a:gd name="connsiteY117" fmla="*/ 626269 h 1376362"/>
                    <a:gd name="connsiteX118" fmla="*/ 14416 w 947866"/>
                    <a:gd name="connsiteY118" fmla="*/ 616743 h 1376362"/>
                    <a:gd name="connsiteX119" fmla="*/ 12035 w 947866"/>
                    <a:gd name="connsiteY119" fmla="*/ 609599 h 1376362"/>
                    <a:gd name="connsiteX120" fmla="*/ 19178 w 947866"/>
                    <a:gd name="connsiteY120" fmla="*/ 604838 h 1376362"/>
                    <a:gd name="connsiteX121" fmla="*/ 28703 w 947866"/>
                    <a:gd name="connsiteY121" fmla="*/ 597693 h 1376362"/>
                    <a:gd name="connsiteX122" fmla="*/ 38229 w 947866"/>
                    <a:gd name="connsiteY122" fmla="*/ 585787 h 1376362"/>
                    <a:gd name="connsiteX123" fmla="*/ 62040 w 947866"/>
                    <a:gd name="connsiteY123" fmla="*/ 578644 h 1376362"/>
                    <a:gd name="connsiteX124" fmla="*/ 59660 w 947866"/>
                    <a:gd name="connsiteY124" fmla="*/ 576261 h 1376362"/>
                    <a:gd name="connsiteX125" fmla="*/ 71566 w 947866"/>
                    <a:gd name="connsiteY125" fmla="*/ 564356 h 1376362"/>
                    <a:gd name="connsiteX126" fmla="*/ 95378 w 947866"/>
                    <a:gd name="connsiteY126" fmla="*/ 557212 h 1376362"/>
                    <a:gd name="connsiteX127" fmla="*/ 116810 w 947866"/>
                    <a:gd name="connsiteY127" fmla="*/ 559593 h 1376362"/>
                    <a:gd name="connsiteX128" fmla="*/ 123953 w 947866"/>
                    <a:gd name="connsiteY128" fmla="*/ 552450 h 1376362"/>
                    <a:gd name="connsiteX129" fmla="*/ 131097 w 947866"/>
                    <a:gd name="connsiteY129" fmla="*/ 550068 h 1376362"/>
                    <a:gd name="connsiteX130" fmla="*/ 138241 w 947866"/>
                    <a:gd name="connsiteY130" fmla="*/ 545306 h 1376362"/>
                    <a:gd name="connsiteX131" fmla="*/ 140622 w 947866"/>
                    <a:gd name="connsiteY131" fmla="*/ 538162 h 1376362"/>
                    <a:gd name="connsiteX132" fmla="*/ 152528 w 947866"/>
                    <a:gd name="connsiteY132" fmla="*/ 526256 h 1376362"/>
                    <a:gd name="connsiteX133" fmla="*/ 157291 w 947866"/>
                    <a:gd name="connsiteY133" fmla="*/ 511968 h 1376362"/>
                    <a:gd name="connsiteX134" fmla="*/ 164435 w 947866"/>
                    <a:gd name="connsiteY134" fmla="*/ 497681 h 1376362"/>
                    <a:gd name="connsiteX135" fmla="*/ 162053 w 947866"/>
                    <a:gd name="connsiteY135" fmla="*/ 466725 h 1376362"/>
                    <a:gd name="connsiteX136" fmla="*/ 154910 w 947866"/>
                    <a:gd name="connsiteY136" fmla="*/ 452437 h 1376362"/>
                    <a:gd name="connsiteX137" fmla="*/ 152528 w 947866"/>
                    <a:gd name="connsiteY137" fmla="*/ 445293 h 1376362"/>
                    <a:gd name="connsiteX138" fmla="*/ 143003 w 947866"/>
                    <a:gd name="connsiteY138" fmla="*/ 428625 h 1376362"/>
                    <a:gd name="connsiteX139" fmla="*/ 140622 w 947866"/>
                    <a:gd name="connsiteY139" fmla="*/ 421481 h 1376362"/>
                    <a:gd name="connsiteX140" fmla="*/ 135860 w 947866"/>
                    <a:gd name="connsiteY140" fmla="*/ 414337 h 1376362"/>
                    <a:gd name="connsiteX141" fmla="*/ 133478 w 947866"/>
                    <a:gd name="connsiteY141" fmla="*/ 404812 h 1376362"/>
                    <a:gd name="connsiteX142" fmla="*/ 128716 w 947866"/>
                    <a:gd name="connsiteY142" fmla="*/ 397668 h 1376362"/>
                    <a:gd name="connsiteX143" fmla="*/ 123953 w 947866"/>
                    <a:gd name="connsiteY143" fmla="*/ 383381 h 1376362"/>
                    <a:gd name="connsiteX144" fmla="*/ 121572 w 947866"/>
                    <a:gd name="connsiteY144" fmla="*/ 376237 h 1376362"/>
                    <a:gd name="connsiteX145" fmla="*/ 116810 w 947866"/>
                    <a:gd name="connsiteY145" fmla="*/ 369093 h 1376362"/>
                    <a:gd name="connsiteX146" fmla="*/ 112047 w 947866"/>
                    <a:gd name="connsiteY146" fmla="*/ 354806 h 1376362"/>
                    <a:gd name="connsiteX147" fmla="*/ 109666 w 947866"/>
                    <a:gd name="connsiteY147" fmla="*/ 302418 h 1376362"/>
                    <a:gd name="connsiteX148" fmla="*/ 112047 w 947866"/>
                    <a:gd name="connsiteY148" fmla="*/ 295275 h 1376362"/>
                    <a:gd name="connsiteX149" fmla="*/ 140622 w 947866"/>
                    <a:gd name="connsiteY149" fmla="*/ 288131 h 1376362"/>
                    <a:gd name="connsiteX150" fmla="*/ 169197 w 947866"/>
                    <a:gd name="connsiteY150" fmla="*/ 285750 h 1376362"/>
                    <a:gd name="connsiteX151" fmla="*/ 178722 w 947866"/>
                    <a:gd name="connsiteY151" fmla="*/ 283368 h 1376362"/>
                    <a:gd name="connsiteX152" fmla="*/ 219203 w 947866"/>
                    <a:gd name="connsiteY152" fmla="*/ 278606 h 1376362"/>
                    <a:gd name="connsiteX153" fmla="*/ 233491 w 947866"/>
                    <a:gd name="connsiteY153" fmla="*/ 276225 h 1376362"/>
                    <a:gd name="connsiteX154" fmla="*/ 307310 w 947866"/>
                    <a:gd name="connsiteY154" fmla="*/ 273843 h 1376362"/>
                    <a:gd name="connsiteX155" fmla="*/ 319216 w 947866"/>
                    <a:gd name="connsiteY155" fmla="*/ 271462 h 1376362"/>
                    <a:gd name="connsiteX156" fmla="*/ 326360 w 947866"/>
                    <a:gd name="connsiteY156" fmla="*/ 269081 h 1376362"/>
                    <a:gd name="connsiteX157" fmla="*/ 335885 w 947866"/>
                    <a:gd name="connsiteY157" fmla="*/ 254793 h 1376362"/>
                    <a:gd name="connsiteX158" fmla="*/ 340647 w 947866"/>
                    <a:gd name="connsiteY158" fmla="*/ 195262 h 1376362"/>
                    <a:gd name="connsiteX159" fmla="*/ 343028 w 947866"/>
                    <a:gd name="connsiteY159" fmla="*/ 169068 h 1376362"/>
                    <a:gd name="connsiteX160" fmla="*/ 347791 w 947866"/>
                    <a:gd name="connsiteY160" fmla="*/ 140493 h 1376362"/>
                    <a:gd name="connsiteX161" fmla="*/ 352553 w 947866"/>
                    <a:gd name="connsiteY161" fmla="*/ 97631 h 1376362"/>
                    <a:gd name="connsiteX162" fmla="*/ 359697 w 947866"/>
                    <a:gd name="connsiteY162" fmla="*/ 83343 h 1376362"/>
                    <a:gd name="connsiteX163" fmla="*/ 366841 w 947866"/>
                    <a:gd name="connsiteY163" fmla="*/ 80962 h 1376362"/>
                    <a:gd name="connsiteX164" fmla="*/ 381128 w 947866"/>
                    <a:gd name="connsiteY164" fmla="*/ 73818 h 1376362"/>
                    <a:gd name="connsiteX165" fmla="*/ 397797 w 947866"/>
                    <a:gd name="connsiteY165" fmla="*/ 78581 h 1376362"/>
                    <a:gd name="connsiteX166" fmla="*/ 404941 w 947866"/>
                    <a:gd name="connsiteY166" fmla="*/ 83343 h 1376362"/>
                    <a:gd name="connsiteX167" fmla="*/ 412085 w 947866"/>
                    <a:gd name="connsiteY167" fmla="*/ 85725 h 1376362"/>
                    <a:gd name="connsiteX168" fmla="*/ 419228 w 947866"/>
                    <a:gd name="connsiteY168" fmla="*/ 90487 h 1376362"/>
                    <a:gd name="connsiteX169" fmla="*/ 440660 w 947866"/>
                    <a:gd name="connsiteY169" fmla="*/ 97631 h 1376362"/>
                    <a:gd name="connsiteX170" fmla="*/ 462091 w 947866"/>
                    <a:gd name="connsiteY170" fmla="*/ 104775 h 1376362"/>
                    <a:gd name="connsiteX171" fmla="*/ 469235 w 947866"/>
                    <a:gd name="connsiteY171" fmla="*/ 107156 h 1376362"/>
                    <a:gd name="connsiteX172" fmla="*/ 476378 w 947866"/>
                    <a:gd name="connsiteY172" fmla="*/ 111918 h 1376362"/>
                    <a:gd name="connsiteX173" fmla="*/ 483522 w 947866"/>
                    <a:gd name="connsiteY173" fmla="*/ 114300 h 1376362"/>
                    <a:gd name="connsiteX174" fmla="*/ 497810 w 947866"/>
                    <a:gd name="connsiteY174" fmla="*/ 123825 h 1376362"/>
                    <a:gd name="connsiteX175" fmla="*/ 504953 w 947866"/>
                    <a:gd name="connsiteY175" fmla="*/ 126206 h 1376362"/>
                    <a:gd name="connsiteX176" fmla="*/ 519241 w 947866"/>
                    <a:gd name="connsiteY176" fmla="*/ 135731 h 1376362"/>
                    <a:gd name="connsiteX177" fmla="*/ 533528 w 947866"/>
                    <a:gd name="connsiteY177" fmla="*/ 140493 h 1376362"/>
                    <a:gd name="connsiteX178" fmla="*/ 540672 w 947866"/>
                    <a:gd name="connsiteY178" fmla="*/ 142875 h 1376362"/>
                    <a:gd name="connsiteX179" fmla="*/ 569247 w 947866"/>
                    <a:gd name="connsiteY179" fmla="*/ 157162 h 1376362"/>
                    <a:gd name="connsiteX180" fmla="*/ 576391 w 947866"/>
                    <a:gd name="connsiteY180" fmla="*/ 159543 h 1376362"/>
                    <a:gd name="connsiteX181" fmla="*/ 583535 w 947866"/>
                    <a:gd name="connsiteY181" fmla="*/ 161925 h 1376362"/>
                    <a:gd name="connsiteX182" fmla="*/ 609728 w 947866"/>
                    <a:gd name="connsiteY182" fmla="*/ 157162 h 1376362"/>
                    <a:gd name="connsiteX183" fmla="*/ 624016 w 947866"/>
                    <a:gd name="connsiteY183" fmla="*/ 147637 h 1376362"/>
                    <a:gd name="connsiteX184" fmla="*/ 635922 w 947866"/>
                    <a:gd name="connsiteY184" fmla="*/ 138112 h 1376362"/>
                    <a:gd name="connsiteX185" fmla="*/ 640685 w 947866"/>
                    <a:gd name="connsiteY185" fmla="*/ 130968 h 1376362"/>
                    <a:gd name="connsiteX186" fmla="*/ 647828 w 947866"/>
                    <a:gd name="connsiteY186" fmla="*/ 126206 h 1376362"/>
                    <a:gd name="connsiteX187" fmla="*/ 654972 w 947866"/>
                    <a:gd name="connsiteY187" fmla="*/ 111918 h 1376362"/>
                    <a:gd name="connsiteX188" fmla="*/ 659735 w 947866"/>
                    <a:gd name="connsiteY188" fmla="*/ 104775 h 1376362"/>
                    <a:gd name="connsiteX189" fmla="*/ 664497 w 947866"/>
                    <a:gd name="connsiteY189" fmla="*/ 90487 h 1376362"/>
                    <a:gd name="connsiteX190" fmla="*/ 666878 w 947866"/>
                    <a:gd name="connsiteY190" fmla="*/ 83343 h 1376362"/>
                    <a:gd name="connsiteX191" fmla="*/ 671641 w 947866"/>
                    <a:gd name="connsiteY191" fmla="*/ 76200 h 1376362"/>
                    <a:gd name="connsiteX192" fmla="*/ 681166 w 947866"/>
                    <a:gd name="connsiteY192" fmla="*/ 52387 h 1376362"/>
                    <a:gd name="connsiteX193" fmla="*/ 685928 w 947866"/>
                    <a:gd name="connsiteY193" fmla="*/ 40481 h 1376362"/>
                    <a:gd name="connsiteX194" fmla="*/ 688310 w 947866"/>
                    <a:gd name="connsiteY194" fmla="*/ 33337 h 1376362"/>
                    <a:gd name="connsiteX195" fmla="*/ 695453 w 947866"/>
                    <a:gd name="connsiteY195" fmla="*/ 28575 h 1376362"/>
                    <a:gd name="connsiteX196" fmla="*/ 704978 w 947866"/>
                    <a:gd name="connsiteY196" fmla="*/ 21431 h 1376362"/>
                    <a:gd name="connsiteX197" fmla="*/ 709741 w 947866"/>
                    <a:gd name="connsiteY197" fmla="*/ 11906 h 1376362"/>
                    <a:gd name="connsiteX198" fmla="*/ 712122 w 947866"/>
                    <a:gd name="connsiteY198" fmla="*/ 4762 h 1376362"/>
                    <a:gd name="connsiteX199" fmla="*/ 721647 w 947866"/>
                    <a:gd name="connsiteY199" fmla="*/ 2381 h 1376362"/>
                    <a:gd name="connsiteX200" fmla="*/ 728791 w 947866"/>
                    <a:gd name="connsiteY200" fmla="*/ 0 h 1376362"/>
                    <a:gd name="connsiteX201" fmla="*/ 764510 w 947866"/>
                    <a:gd name="connsiteY201" fmla="*/ 4762 h 1376362"/>
                    <a:gd name="connsiteX202" fmla="*/ 778797 w 947866"/>
                    <a:gd name="connsiteY202" fmla="*/ 14287 h 1376362"/>
                    <a:gd name="connsiteX203" fmla="*/ 790703 w 947866"/>
                    <a:gd name="connsiteY203" fmla="*/ 23812 h 1376362"/>
                    <a:gd name="connsiteX204" fmla="*/ 795466 w 947866"/>
                    <a:gd name="connsiteY204" fmla="*/ 30956 h 1376362"/>
                    <a:gd name="connsiteX205" fmla="*/ 802610 w 947866"/>
                    <a:gd name="connsiteY205" fmla="*/ 38100 h 1376362"/>
                    <a:gd name="connsiteX206" fmla="*/ 812135 w 947866"/>
                    <a:gd name="connsiteY206" fmla="*/ 52387 h 1376362"/>
                    <a:gd name="connsiteX207" fmla="*/ 816897 w 947866"/>
                    <a:gd name="connsiteY207" fmla="*/ 59531 h 1376362"/>
                    <a:gd name="connsiteX208" fmla="*/ 824041 w 947866"/>
                    <a:gd name="connsiteY208" fmla="*/ 66675 h 1376362"/>
                    <a:gd name="connsiteX209" fmla="*/ 838328 w 947866"/>
                    <a:gd name="connsiteY209" fmla="*/ 88106 h 1376362"/>
                    <a:gd name="connsiteX210" fmla="*/ 843091 w 947866"/>
                    <a:gd name="connsiteY210" fmla="*/ 95250 h 1376362"/>
                    <a:gd name="connsiteX211" fmla="*/ 845472 w 947866"/>
                    <a:gd name="connsiteY211" fmla="*/ 102393 h 1376362"/>
                    <a:gd name="connsiteX212" fmla="*/ 850235 w 947866"/>
                    <a:gd name="connsiteY212" fmla="*/ 109537 h 1376362"/>
                    <a:gd name="connsiteX213" fmla="*/ 859760 w 947866"/>
                    <a:gd name="connsiteY213" fmla="*/ 130968 h 1376362"/>
                    <a:gd name="connsiteX214" fmla="*/ 871666 w 947866"/>
                    <a:gd name="connsiteY214" fmla="*/ 166687 h 1376362"/>
                    <a:gd name="connsiteX215" fmla="*/ 876428 w 947866"/>
                    <a:gd name="connsiteY215" fmla="*/ 173831 h 1376362"/>
                    <a:gd name="connsiteX0" fmla="*/ 934642 w 948930"/>
                    <a:gd name="connsiteY0" fmla="*/ 1019180 h 1376367"/>
                    <a:gd name="connsiteX1" fmla="*/ 941786 w 948930"/>
                    <a:gd name="connsiteY1" fmla="*/ 1023942 h 1376367"/>
                    <a:gd name="connsiteX2" fmla="*/ 946549 w 948930"/>
                    <a:gd name="connsiteY2" fmla="*/ 1038230 h 1376367"/>
                    <a:gd name="connsiteX3" fmla="*/ 948930 w 948930"/>
                    <a:gd name="connsiteY3" fmla="*/ 1045373 h 1376367"/>
                    <a:gd name="connsiteX4" fmla="*/ 946549 w 948930"/>
                    <a:gd name="connsiteY4" fmla="*/ 1052517 h 1376367"/>
                    <a:gd name="connsiteX5" fmla="*/ 939405 w 948930"/>
                    <a:gd name="connsiteY5" fmla="*/ 1054898 h 1376367"/>
                    <a:gd name="connsiteX6" fmla="*/ 925117 w 948930"/>
                    <a:gd name="connsiteY6" fmla="*/ 1064423 h 1376367"/>
                    <a:gd name="connsiteX7" fmla="*/ 917974 w 948930"/>
                    <a:gd name="connsiteY7" fmla="*/ 1069186 h 1376367"/>
                    <a:gd name="connsiteX8" fmla="*/ 903686 w 948930"/>
                    <a:gd name="connsiteY8" fmla="*/ 1073948 h 1376367"/>
                    <a:gd name="connsiteX9" fmla="*/ 896542 w 948930"/>
                    <a:gd name="connsiteY9" fmla="*/ 1078711 h 1376367"/>
                    <a:gd name="connsiteX10" fmla="*/ 825105 w 948930"/>
                    <a:gd name="connsiteY10" fmla="*/ 1088236 h 1376367"/>
                    <a:gd name="connsiteX11" fmla="*/ 832249 w 948930"/>
                    <a:gd name="connsiteY11" fmla="*/ 1119192 h 1376367"/>
                    <a:gd name="connsiteX12" fmla="*/ 837011 w 948930"/>
                    <a:gd name="connsiteY12" fmla="*/ 1126336 h 1376367"/>
                    <a:gd name="connsiteX13" fmla="*/ 841774 w 948930"/>
                    <a:gd name="connsiteY13" fmla="*/ 1140623 h 1376367"/>
                    <a:gd name="connsiteX14" fmla="*/ 851299 w 948930"/>
                    <a:gd name="connsiteY14" fmla="*/ 1162055 h 1376367"/>
                    <a:gd name="connsiteX15" fmla="*/ 853680 w 948930"/>
                    <a:gd name="connsiteY15" fmla="*/ 1169198 h 1376367"/>
                    <a:gd name="connsiteX16" fmla="*/ 853680 w 948930"/>
                    <a:gd name="connsiteY16" fmla="*/ 1202536 h 1376367"/>
                    <a:gd name="connsiteX17" fmla="*/ 834630 w 948930"/>
                    <a:gd name="connsiteY17" fmla="*/ 1219205 h 1376367"/>
                    <a:gd name="connsiteX18" fmla="*/ 827486 w 948930"/>
                    <a:gd name="connsiteY18" fmla="*/ 1223967 h 1376367"/>
                    <a:gd name="connsiteX19" fmla="*/ 817961 w 948930"/>
                    <a:gd name="connsiteY19" fmla="*/ 1226348 h 1376367"/>
                    <a:gd name="connsiteX20" fmla="*/ 810817 w 948930"/>
                    <a:gd name="connsiteY20" fmla="*/ 1228730 h 1376367"/>
                    <a:gd name="connsiteX21" fmla="*/ 777480 w 948930"/>
                    <a:gd name="connsiteY21" fmla="*/ 1231111 h 1376367"/>
                    <a:gd name="connsiteX22" fmla="*/ 760811 w 948930"/>
                    <a:gd name="connsiteY22" fmla="*/ 1235873 h 1376367"/>
                    <a:gd name="connsiteX23" fmla="*/ 756049 w 948930"/>
                    <a:gd name="connsiteY23" fmla="*/ 1243017 h 1376367"/>
                    <a:gd name="connsiteX24" fmla="*/ 748905 w 948930"/>
                    <a:gd name="connsiteY24" fmla="*/ 1247780 h 1376367"/>
                    <a:gd name="connsiteX25" fmla="*/ 741761 w 948930"/>
                    <a:gd name="connsiteY25" fmla="*/ 1273973 h 1376367"/>
                    <a:gd name="connsiteX26" fmla="*/ 732236 w 948930"/>
                    <a:gd name="connsiteY26" fmla="*/ 1295405 h 1376367"/>
                    <a:gd name="connsiteX27" fmla="*/ 725092 w 948930"/>
                    <a:gd name="connsiteY27" fmla="*/ 1300167 h 1376367"/>
                    <a:gd name="connsiteX28" fmla="*/ 715567 w 948930"/>
                    <a:gd name="connsiteY28" fmla="*/ 1314455 h 1376367"/>
                    <a:gd name="connsiteX29" fmla="*/ 706042 w 948930"/>
                    <a:gd name="connsiteY29" fmla="*/ 1323980 h 1376367"/>
                    <a:gd name="connsiteX30" fmla="*/ 694136 w 948930"/>
                    <a:gd name="connsiteY30" fmla="*/ 1333505 h 1376367"/>
                    <a:gd name="connsiteX31" fmla="*/ 679849 w 948930"/>
                    <a:gd name="connsiteY31" fmla="*/ 1343030 h 1376367"/>
                    <a:gd name="connsiteX32" fmla="*/ 675086 w 948930"/>
                    <a:gd name="connsiteY32" fmla="*/ 1350173 h 1376367"/>
                    <a:gd name="connsiteX33" fmla="*/ 667942 w 948930"/>
                    <a:gd name="connsiteY33" fmla="*/ 1352555 h 1376367"/>
                    <a:gd name="connsiteX34" fmla="*/ 653655 w 948930"/>
                    <a:gd name="connsiteY34" fmla="*/ 1359698 h 1376367"/>
                    <a:gd name="connsiteX35" fmla="*/ 646511 w 948930"/>
                    <a:gd name="connsiteY35" fmla="*/ 1364461 h 1376367"/>
                    <a:gd name="connsiteX36" fmla="*/ 632224 w 948930"/>
                    <a:gd name="connsiteY36" fmla="*/ 1369223 h 1376367"/>
                    <a:gd name="connsiteX37" fmla="*/ 625080 w 948930"/>
                    <a:gd name="connsiteY37" fmla="*/ 1371605 h 1376367"/>
                    <a:gd name="connsiteX38" fmla="*/ 617936 w 948930"/>
                    <a:gd name="connsiteY38" fmla="*/ 1373986 h 1376367"/>
                    <a:gd name="connsiteX39" fmla="*/ 610792 w 948930"/>
                    <a:gd name="connsiteY39" fmla="*/ 1376367 h 1376367"/>
                    <a:gd name="connsiteX40" fmla="*/ 589361 w 948930"/>
                    <a:gd name="connsiteY40" fmla="*/ 1373986 h 1376367"/>
                    <a:gd name="connsiteX41" fmla="*/ 582217 w 948930"/>
                    <a:gd name="connsiteY41" fmla="*/ 1371605 h 1376367"/>
                    <a:gd name="connsiteX42" fmla="*/ 567930 w 948930"/>
                    <a:gd name="connsiteY42" fmla="*/ 1350173 h 1376367"/>
                    <a:gd name="connsiteX43" fmla="*/ 563167 w 948930"/>
                    <a:gd name="connsiteY43" fmla="*/ 1343030 h 1376367"/>
                    <a:gd name="connsiteX44" fmla="*/ 553642 w 948930"/>
                    <a:gd name="connsiteY44" fmla="*/ 1321598 h 1376367"/>
                    <a:gd name="connsiteX45" fmla="*/ 548880 w 948930"/>
                    <a:gd name="connsiteY45" fmla="*/ 1307311 h 1376367"/>
                    <a:gd name="connsiteX46" fmla="*/ 546499 w 948930"/>
                    <a:gd name="connsiteY46" fmla="*/ 1300167 h 1376367"/>
                    <a:gd name="connsiteX47" fmla="*/ 541736 w 948930"/>
                    <a:gd name="connsiteY47" fmla="*/ 1293023 h 1376367"/>
                    <a:gd name="connsiteX48" fmla="*/ 532211 w 948930"/>
                    <a:gd name="connsiteY48" fmla="*/ 1271592 h 1376367"/>
                    <a:gd name="connsiteX49" fmla="*/ 520305 w 948930"/>
                    <a:gd name="connsiteY49" fmla="*/ 1250161 h 1376367"/>
                    <a:gd name="connsiteX50" fmla="*/ 515542 w 948930"/>
                    <a:gd name="connsiteY50" fmla="*/ 1243017 h 1376367"/>
                    <a:gd name="connsiteX51" fmla="*/ 508399 w 948930"/>
                    <a:gd name="connsiteY51" fmla="*/ 1235873 h 1376367"/>
                    <a:gd name="connsiteX52" fmla="*/ 503636 w 948930"/>
                    <a:gd name="connsiteY52" fmla="*/ 1228730 h 1376367"/>
                    <a:gd name="connsiteX53" fmla="*/ 496492 w 948930"/>
                    <a:gd name="connsiteY53" fmla="*/ 1226348 h 1376367"/>
                    <a:gd name="connsiteX54" fmla="*/ 482205 w 948930"/>
                    <a:gd name="connsiteY54" fmla="*/ 1216823 h 1376367"/>
                    <a:gd name="connsiteX55" fmla="*/ 436961 w 948930"/>
                    <a:gd name="connsiteY55" fmla="*/ 1219205 h 1376367"/>
                    <a:gd name="connsiteX56" fmla="*/ 422674 w 948930"/>
                    <a:gd name="connsiteY56" fmla="*/ 1223967 h 1376367"/>
                    <a:gd name="connsiteX57" fmla="*/ 408386 w 948930"/>
                    <a:gd name="connsiteY57" fmla="*/ 1233492 h 1376367"/>
                    <a:gd name="connsiteX58" fmla="*/ 401242 w 948930"/>
                    <a:gd name="connsiteY58" fmla="*/ 1238255 h 1376367"/>
                    <a:gd name="connsiteX59" fmla="*/ 394099 w 948930"/>
                    <a:gd name="connsiteY59" fmla="*/ 1245398 h 1376367"/>
                    <a:gd name="connsiteX60" fmla="*/ 379811 w 948930"/>
                    <a:gd name="connsiteY60" fmla="*/ 1254923 h 1376367"/>
                    <a:gd name="connsiteX61" fmla="*/ 365524 w 948930"/>
                    <a:gd name="connsiteY61" fmla="*/ 1264448 h 1376367"/>
                    <a:gd name="connsiteX62" fmla="*/ 351236 w 948930"/>
                    <a:gd name="connsiteY62" fmla="*/ 1273973 h 1376367"/>
                    <a:gd name="connsiteX63" fmla="*/ 336949 w 948930"/>
                    <a:gd name="connsiteY63" fmla="*/ 1278736 h 1376367"/>
                    <a:gd name="connsiteX64" fmla="*/ 329805 w 948930"/>
                    <a:gd name="connsiteY64" fmla="*/ 1281117 h 1376367"/>
                    <a:gd name="connsiteX65" fmla="*/ 286942 w 948930"/>
                    <a:gd name="connsiteY65" fmla="*/ 1278736 h 1376367"/>
                    <a:gd name="connsiteX66" fmla="*/ 279799 w 948930"/>
                    <a:gd name="connsiteY66" fmla="*/ 1276355 h 1376367"/>
                    <a:gd name="connsiteX67" fmla="*/ 275036 w 948930"/>
                    <a:gd name="connsiteY67" fmla="*/ 1269211 h 1376367"/>
                    <a:gd name="connsiteX68" fmla="*/ 267892 w 948930"/>
                    <a:gd name="connsiteY68" fmla="*/ 1264448 h 1376367"/>
                    <a:gd name="connsiteX69" fmla="*/ 263130 w 948930"/>
                    <a:gd name="connsiteY69" fmla="*/ 1250161 h 1376367"/>
                    <a:gd name="connsiteX70" fmla="*/ 260749 w 948930"/>
                    <a:gd name="connsiteY70" fmla="*/ 1243017 h 1376367"/>
                    <a:gd name="connsiteX71" fmla="*/ 258367 w 948930"/>
                    <a:gd name="connsiteY71" fmla="*/ 1207298 h 1376367"/>
                    <a:gd name="connsiteX72" fmla="*/ 255986 w 948930"/>
                    <a:gd name="connsiteY72" fmla="*/ 1183486 h 1376367"/>
                    <a:gd name="connsiteX73" fmla="*/ 260749 w 948930"/>
                    <a:gd name="connsiteY73" fmla="*/ 1092998 h 1376367"/>
                    <a:gd name="connsiteX74" fmla="*/ 258367 w 948930"/>
                    <a:gd name="connsiteY74" fmla="*/ 1054898 h 1376367"/>
                    <a:gd name="connsiteX75" fmla="*/ 239317 w 948930"/>
                    <a:gd name="connsiteY75" fmla="*/ 1038230 h 1376367"/>
                    <a:gd name="connsiteX76" fmla="*/ 225030 w 948930"/>
                    <a:gd name="connsiteY76" fmla="*/ 1033467 h 1376367"/>
                    <a:gd name="connsiteX77" fmla="*/ 208361 w 948930"/>
                    <a:gd name="connsiteY77" fmla="*/ 1028705 h 1376367"/>
                    <a:gd name="connsiteX78" fmla="*/ 186930 w 948930"/>
                    <a:gd name="connsiteY78" fmla="*/ 1026323 h 1376367"/>
                    <a:gd name="connsiteX79" fmla="*/ 53580 w 948930"/>
                    <a:gd name="connsiteY79" fmla="*/ 1023942 h 1376367"/>
                    <a:gd name="connsiteX80" fmla="*/ 48817 w 948930"/>
                    <a:gd name="connsiteY80" fmla="*/ 1009655 h 1376367"/>
                    <a:gd name="connsiteX81" fmla="*/ 46436 w 948930"/>
                    <a:gd name="connsiteY81" fmla="*/ 1002511 h 1376367"/>
                    <a:gd name="connsiteX82" fmla="*/ 48817 w 948930"/>
                    <a:gd name="connsiteY82" fmla="*/ 988223 h 1376367"/>
                    <a:gd name="connsiteX83" fmla="*/ 53580 w 948930"/>
                    <a:gd name="connsiteY83" fmla="*/ 973936 h 1376367"/>
                    <a:gd name="connsiteX84" fmla="*/ 55961 w 948930"/>
                    <a:gd name="connsiteY84" fmla="*/ 950123 h 1376367"/>
                    <a:gd name="connsiteX85" fmla="*/ 58342 w 948930"/>
                    <a:gd name="connsiteY85" fmla="*/ 942980 h 1376367"/>
                    <a:gd name="connsiteX86" fmla="*/ 65486 w 948930"/>
                    <a:gd name="connsiteY86" fmla="*/ 940598 h 1376367"/>
                    <a:gd name="connsiteX87" fmla="*/ 79774 w 948930"/>
                    <a:gd name="connsiteY87" fmla="*/ 928692 h 1376367"/>
                    <a:gd name="connsiteX88" fmla="*/ 86917 w 948930"/>
                    <a:gd name="connsiteY88" fmla="*/ 926311 h 1376367"/>
                    <a:gd name="connsiteX89" fmla="*/ 94061 w 948930"/>
                    <a:gd name="connsiteY89" fmla="*/ 912023 h 1376367"/>
                    <a:gd name="connsiteX90" fmla="*/ 98824 w 948930"/>
                    <a:gd name="connsiteY90" fmla="*/ 897736 h 1376367"/>
                    <a:gd name="connsiteX91" fmla="*/ 101205 w 948930"/>
                    <a:gd name="connsiteY91" fmla="*/ 890592 h 1376367"/>
                    <a:gd name="connsiteX92" fmla="*/ 108349 w 948930"/>
                    <a:gd name="connsiteY92" fmla="*/ 885830 h 1376367"/>
                    <a:gd name="connsiteX93" fmla="*/ 117874 w 948930"/>
                    <a:gd name="connsiteY93" fmla="*/ 871542 h 1376367"/>
                    <a:gd name="connsiteX94" fmla="*/ 125017 w 948930"/>
                    <a:gd name="connsiteY94" fmla="*/ 857255 h 1376367"/>
                    <a:gd name="connsiteX95" fmla="*/ 136924 w 948930"/>
                    <a:gd name="connsiteY95" fmla="*/ 835823 h 1376367"/>
                    <a:gd name="connsiteX96" fmla="*/ 144067 w 948930"/>
                    <a:gd name="connsiteY96" fmla="*/ 812011 h 1376367"/>
                    <a:gd name="connsiteX97" fmla="*/ 146449 w 948930"/>
                    <a:gd name="connsiteY97" fmla="*/ 804867 h 1376367"/>
                    <a:gd name="connsiteX98" fmla="*/ 136924 w 948930"/>
                    <a:gd name="connsiteY98" fmla="*/ 766767 h 1376367"/>
                    <a:gd name="connsiteX99" fmla="*/ 129780 w 948930"/>
                    <a:gd name="connsiteY99" fmla="*/ 762005 h 1376367"/>
                    <a:gd name="connsiteX100" fmla="*/ 127399 w 948930"/>
                    <a:gd name="connsiteY100" fmla="*/ 754861 h 1376367"/>
                    <a:gd name="connsiteX101" fmla="*/ 117874 w 948930"/>
                    <a:gd name="connsiteY101" fmla="*/ 745336 h 1376367"/>
                    <a:gd name="connsiteX102" fmla="*/ 113111 w 948930"/>
                    <a:gd name="connsiteY102" fmla="*/ 738192 h 1376367"/>
                    <a:gd name="connsiteX103" fmla="*/ 110730 w 948930"/>
                    <a:gd name="connsiteY103" fmla="*/ 731048 h 1376367"/>
                    <a:gd name="connsiteX104" fmla="*/ 105967 w 948930"/>
                    <a:gd name="connsiteY104" fmla="*/ 723905 h 1376367"/>
                    <a:gd name="connsiteX105" fmla="*/ 98824 w 948930"/>
                    <a:gd name="connsiteY105" fmla="*/ 711998 h 1376367"/>
                    <a:gd name="connsiteX106" fmla="*/ 91680 w 948930"/>
                    <a:gd name="connsiteY106" fmla="*/ 716761 h 1376367"/>
                    <a:gd name="connsiteX107" fmla="*/ 82155 w 948930"/>
                    <a:gd name="connsiteY107" fmla="*/ 700092 h 1376367"/>
                    <a:gd name="connsiteX108" fmla="*/ 75011 w 948930"/>
                    <a:gd name="connsiteY108" fmla="*/ 697711 h 1376367"/>
                    <a:gd name="connsiteX109" fmla="*/ 67867 w 948930"/>
                    <a:gd name="connsiteY109" fmla="*/ 695330 h 1376367"/>
                    <a:gd name="connsiteX110" fmla="*/ 44055 w 948930"/>
                    <a:gd name="connsiteY110" fmla="*/ 688186 h 1376367"/>
                    <a:gd name="connsiteX111" fmla="*/ 36911 w 948930"/>
                    <a:gd name="connsiteY111" fmla="*/ 685805 h 1376367"/>
                    <a:gd name="connsiteX112" fmla="*/ 27386 w 948930"/>
                    <a:gd name="connsiteY112" fmla="*/ 678661 h 1376367"/>
                    <a:gd name="connsiteX113" fmla="*/ 20242 w 948930"/>
                    <a:gd name="connsiteY113" fmla="*/ 671517 h 1376367"/>
                    <a:gd name="connsiteX114" fmla="*/ 5955 w 948930"/>
                    <a:gd name="connsiteY114" fmla="*/ 669136 h 1376367"/>
                    <a:gd name="connsiteX115" fmla="*/ 8336 w 948930"/>
                    <a:gd name="connsiteY115" fmla="*/ 652467 h 1376367"/>
                    <a:gd name="connsiteX116" fmla="*/ 1192 w 948930"/>
                    <a:gd name="connsiteY116" fmla="*/ 626274 h 1376367"/>
                    <a:gd name="connsiteX117" fmla="*/ 15480 w 948930"/>
                    <a:gd name="connsiteY117" fmla="*/ 616748 h 1376367"/>
                    <a:gd name="connsiteX118" fmla="*/ 13099 w 948930"/>
                    <a:gd name="connsiteY118" fmla="*/ 609604 h 1376367"/>
                    <a:gd name="connsiteX119" fmla="*/ 20242 w 948930"/>
                    <a:gd name="connsiteY119" fmla="*/ 604843 h 1376367"/>
                    <a:gd name="connsiteX120" fmla="*/ 29767 w 948930"/>
                    <a:gd name="connsiteY120" fmla="*/ 597698 h 1376367"/>
                    <a:gd name="connsiteX121" fmla="*/ 39293 w 948930"/>
                    <a:gd name="connsiteY121" fmla="*/ 585792 h 1376367"/>
                    <a:gd name="connsiteX122" fmla="*/ 63104 w 948930"/>
                    <a:gd name="connsiteY122" fmla="*/ 578649 h 1376367"/>
                    <a:gd name="connsiteX123" fmla="*/ 60724 w 948930"/>
                    <a:gd name="connsiteY123" fmla="*/ 576266 h 1376367"/>
                    <a:gd name="connsiteX124" fmla="*/ 72630 w 948930"/>
                    <a:gd name="connsiteY124" fmla="*/ 564361 h 1376367"/>
                    <a:gd name="connsiteX125" fmla="*/ 96442 w 948930"/>
                    <a:gd name="connsiteY125" fmla="*/ 557217 h 1376367"/>
                    <a:gd name="connsiteX126" fmla="*/ 117874 w 948930"/>
                    <a:gd name="connsiteY126" fmla="*/ 559598 h 1376367"/>
                    <a:gd name="connsiteX127" fmla="*/ 125017 w 948930"/>
                    <a:gd name="connsiteY127" fmla="*/ 552455 h 1376367"/>
                    <a:gd name="connsiteX128" fmla="*/ 132161 w 948930"/>
                    <a:gd name="connsiteY128" fmla="*/ 550073 h 1376367"/>
                    <a:gd name="connsiteX129" fmla="*/ 139305 w 948930"/>
                    <a:gd name="connsiteY129" fmla="*/ 545311 h 1376367"/>
                    <a:gd name="connsiteX130" fmla="*/ 141686 w 948930"/>
                    <a:gd name="connsiteY130" fmla="*/ 538167 h 1376367"/>
                    <a:gd name="connsiteX131" fmla="*/ 153592 w 948930"/>
                    <a:gd name="connsiteY131" fmla="*/ 526261 h 1376367"/>
                    <a:gd name="connsiteX132" fmla="*/ 158355 w 948930"/>
                    <a:gd name="connsiteY132" fmla="*/ 511973 h 1376367"/>
                    <a:gd name="connsiteX133" fmla="*/ 165499 w 948930"/>
                    <a:gd name="connsiteY133" fmla="*/ 497686 h 1376367"/>
                    <a:gd name="connsiteX134" fmla="*/ 163117 w 948930"/>
                    <a:gd name="connsiteY134" fmla="*/ 466730 h 1376367"/>
                    <a:gd name="connsiteX135" fmla="*/ 155974 w 948930"/>
                    <a:gd name="connsiteY135" fmla="*/ 452442 h 1376367"/>
                    <a:gd name="connsiteX136" fmla="*/ 153592 w 948930"/>
                    <a:gd name="connsiteY136" fmla="*/ 445298 h 1376367"/>
                    <a:gd name="connsiteX137" fmla="*/ 144067 w 948930"/>
                    <a:gd name="connsiteY137" fmla="*/ 428630 h 1376367"/>
                    <a:gd name="connsiteX138" fmla="*/ 141686 w 948930"/>
                    <a:gd name="connsiteY138" fmla="*/ 421486 h 1376367"/>
                    <a:gd name="connsiteX139" fmla="*/ 136924 w 948930"/>
                    <a:gd name="connsiteY139" fmla="*/ 414342 h 1376367"/>
                    <a:gd name="connsiteX140" fmla="*/ 134542 w 948930"/>
                    <a:gd name="connsiteY140" fmla="*/ 404817 h 1376367"/>
                    <a:gd name="connsiteX141" fmla="*/ 129780 w 948930"/>
                    <a:gd name="connsiteY141" fmla="*/ 397673 h 1376367"/>
                    <a:gd name="connsiteX142" fmla="*/ 125017 w 948930"/>
                    <a:gd name="connsiteY142" fmla="*/ 383386 h 1376367"/>
                    <a:gd name="connsiteX143" fmla="*/ 122636 w 948930"/>
                    <a:gd name="connsiteY143" fmla="*/ 376242 h 1376367"/>
                    <a:gd name="connsiteX144" fmla="*/ 117874 w 948930"/>
                    <a:gd name="connsiteY144" fmla="*/ 369098 h 1376367"/>
                    <a:gd name="connsiteX145" fmla="*/ 113111 w 948930"/>
                    <a:gd name="connsiteY145" fmla="*/ 354811 h 1376367"/>
                    <a:gd name="connsiteX146" fmla="*/ 110730 w 948930"/>
                    <a:gd name="connsiteY146" fmla="*/ 302423 h 1376367"/>
                    <a:gd name="connsiteX147" fmla="*/ 113111 w 948930"/>
                    <a:gd name="connsiteY147" fmla="*/ 295280 h 1376367"/>
                    <a:gd name="connsiteX148" fmla="*/ 141686 w 948930"/>
                    <a:gd name="connsiteY148" fmla="*/ 288136 h 1376367"/>
                    <a:gd name="connsiteX149" fmla="*/ 170261 w 948930"/>
                    <a:gd name="connsiteY149" fmla="*/ 285755 h 1376367"/>
                    <a:gd name="connsiteX150" fmla="*/ 179786 w 948930"/>
                    <a:gd name="connsiteY150" fmla="*/ 283373 h 1376367"/>
                    <a:gd name="connsiteX151" fmla="*/ 220267 w 948930"/>
                    <a:gd name="connsiteY151" fmla="*/ 278611 h 1376367"/>
                    <a:gd name="connsiteX152" fmla="*/ 234555 w 948930"/>
                    <a:gd name="connsiteY152" fmla="*/ 276230 h 1376367"/>
                    <a:gd name="connsiteX153" fmla="*/ 308374 w 948930"/>
                    <a:gd name="connsiteY153" fmla="*/ 273848 h 1376367"/>
                    <a:gd name="connsiteX154" fmla="*/ 320280 w 948930"/>
                    <a:gd name="connsiteY154" fmla="*/ 271467 h 1376367"/>
                    <a:gd name="connsiteX155" fmla="*/ 327424 w 948930"/>
                    <a:gd name="connsiteY155" fmla="*/ 269086 h 1376367"/>
                    <a:gd name="connsiteX156" fmla="*/ 336949 w 948930"/>
                    <a:gd name="connsiteY156" fmla="*/ 254798 h 1376367"/>
                    <a:gd name="connsiteX157" fmla="*/ 341711 w 948930"/>
                    <a:gd name="connsiteY157" fmla="*/ 195267 h 1376367"/>
                    <a:gd name="connsiteX158" fmla="*/ 344092 w 948930"/>
                    <a:gd name="connsiteY158" fmla="*/ 169073 h 1376367"/>
                    <a:gd name="connsiteX159" fmla="*/ 348855 w 948930"/>
                    <a:gd name="connsiteY159" fmla="*/ 140498 h 1376367"/>
                    <a:gd name="connsiteX160" fmla="*/ 353617 w 948930"/>
                    <a:gd name="connsiteY160" fmla="*/ 97636 h 1376367"/>
                    <a:gd name="connsiteX161" fmla="*/ 360761 w 948930"/>
                    <a:gd name="connsiteY161" fmla="*/ 83348 h 1376367"/>
                    <a:gd name="connsiteX162" fmla="*/ 367905 w 948930"/>
                    <a:gd name="connsiteY162" fmla="*/ 80967 h 1376367"/>
                    <a:gd name="connsiteX163" fmla="*/ 382192 w 948930"/>
                    <a:gd name="connsiteY163" fmla="*/ 73823 h 1376367"/>
                    <a:gd name="connsiteX164" fmla="*/ 398861 w 948930"/>
                    <a:gd name="connsiteY164" fmla="*/ 78586 h 1376367"/>
                    <a:gd name="connsiteX165" fmla="*/ 406005 w 948930"/>
                    <a:gd name="connsiteY165" fmla="*/ 83348 h 1376367"/>
                    <a:gd name="connsiteX166" fmla="*/ 413149 w 948930"/>
                    <a:gd name="connsiteY166" fmla="*/ 85730 h 1376367"/>
                    <a:gd name="connsiteX167" fmla="*/ 420292 w 948930"/>
                    <a:gd name="connsiteY167" fmla="*/ 90492 h 1376367"/>
                    <a:gd name="connsiteX168" fmla="*/ 441724 w 948930"/>
                    <a:gd name="connsiteY168" fmla="*/ 97636 h 1376367"/>
                    <a:gd name="connsiteX169" fmla="*/ 463155 w 948930"/>
                    <a:gd name="connsiteY169" fmla="*/ 104780 h 1376367"/>
                    <a:gd name="connsiteX170" fmla="*/ 470299 w 948930"/>
                    <a:gd name="connsiteY170" fmla="*/ 107161 h 1376367"/>
                    <a:gd name="connsiteX171" fmla="*/ 477442 w 948930"/>
                    <a:gd name="connsiteY171" fmla="*/ 111923 h 1376367"/>
                    <a:gd name="connsiteX172" fmla="*/ 484586 w 948930"/>
                    <a:gd name="connsiteY172" fmla="*/ 114305 h 1376367"/>
                    <a:gd name="connsiteX173" fmla="*/ 498874 w 948930"/>
                    <a:gd name="connsiteY173" fmla="*/ 123830 h 1376367"/>
                    <a:gd name="connsiteX174" fmla="*/ 506017 w 948930"/>
                    <a:gd name="connsiteY174" fmla="*/ 126211 h 1376367"/>
                    <a:gd name="connsiteX175" fmla="*/ 520305 w 948930"/>
                    <a:gd name="connsiteY175" fmla="*/ 135736 h 1376367"/>
                    <a:gd name="connsiteX176" fmla="*/ 534592 w 948930"/>
                    <a:gd name="connsiteY176" fmla="*/ 140498 h 1376367"/>
                    <a:gd name="connsiteX177" fmla="*/ 541736 w 948930"/>
                    <a:gd name="connsiteY177" fmla="*/ 142880 h 1376367"/>
                    <a:gd name="connsiteX178" fmla="*/ 570311 w 948930"/>
                    <a:gd name="connsiteY178" fmla="*/ 157167 h 1376367"/>
                    <a:gd name="connsiteX179" fmla="*/ 577455 w 948930"/>
                    <a:gd name="connsiteY179" fmla="*/ 159548 h 1376367"/>
                    <a:gd name="connsiteX180" fmla="*/ 584599 w 948930"/>
                    <a:gd name="connsiteY180" fmla="*/ 161930 h 1376367"/>
                    <a:gd name="connsiteX181" fmla="*/ 610792 w 948930"/>
                    <a:gd name="connsiteY181" fmla="*/ 157167 h 1376367"/>
                    <a:gd name="connsiteX182" fmla="*/ 625080 w 948930"/>
                    <a:gd name="connsiteY182" fmla="*/ 147642 h 1376367"/>
                    <a:gd name="connsiteX183" fmla="*/ 636986 w 948930"/>
                    <a:gd name="connsiteY183" fmla="*/ 138117 h 1376367"/>
                    <a:gd name="connsiteX184" fmla="*/ 641749 w 948930"/>
                    <a:gd name="connsiteY184" fmla="*/ 130973 h 1376367"/>
                    <a:gd name="connsiteX185" fmla="*/ 648892 w 948930"/>
                    <a:gd name="connsiteY185" fmla="*/ 126211 h 1376367"/>
                    <a:gd name="connsiteX186" fmla="*/ 656036 w 948930"/>
                    <a:gd name="connsiteY186" fmla="*/ 111923 h 1376367"/>
                    <a:gd name="connsiteX187" fmla="*/ 660799 w 948930"/>
                    <a:gd name="connsiteY187" fmla="*/ 104780 h 1376367"/>
                    <a:gd name="connsiteX188" fmla="*/ 665561 w 948930"/>
                    <a:gd name="connsiteY188" fmla="*/ 90492 h 1376367"/>
                    <a:gd name="connsiteX189" fmla="*/ 667942 w 948930"/>
                    <a:gd name="connsiteY189" fmla="*/ 83348 h 1376367"/>
                    <a:gd name="connsiteX190" fmla="*/ 672705 w 948930"/>
                    <a:gd name="connsiteY190" fmla="*/ 76205 h 1376367"/>
                    <a:gd name="connsiteX191" fmla="*/ 682230 w 948930"/>
                    <a:gd name="connsiteY191" fmla="*/ 52392 h 1376367"/>
                    <a:gd name="connsiteX192" fmla="*/ 686992 w 948930"/>
                    <a:gd name="connsiteY192" fmla="*/ 40486 h 1376367"/>
                    <a:gd name="connsiteX193" fmla="*/ 689374 w 948930"/>
                    <a:gd name="connsiteY193" fmla="*/ 33342 h 1376367"/>
                    <a:gd name="connsiteX194" fmla="*/ 696517 w 948930"/>
                    <a:gd name="connsiteY194" fmla="*/ 28580 h 1376367"/>
                    <a:gd name="connsiteX195" fmla="*/ 706042 w 948930"/>
                    <a:gd name="connsiteY195" fmla="*/ 21436 h 1376367"/>
                    <a:gd name="connsiteX196" fmla="*/ 710805 w 948930"/>
                    <a:gd name="connsiteY196" fmla="*/ 11911 h 1376367"/>
                    <a:gd name="connsiteX197" fmla="*/ 713186 w 948930"/>
                    <a:gd name="connsiteY197" fmla="*/ 4767 h 1376367"/>
                    <a:gd name="connsiteX198" fmla="*/ 722711 w 948930"/>
                    <a:gd name="connsiteY198" fmla="*/ 2386 h 1376367"/>
                    <a:gd name="connsiteX199" fmla="*/ 729855 w 948930"/>
                    <a:gd name="connsiteY199" fmla="*/ 5 h 1376367"/>
                    <a:gd name="connsiteX200" fmla="*/ 765574 w 948930"/>
                    <a:gd name="connsiteY200" fmla="*/ 4767 h 1376367"/>
                    <a:gd name="connsiteX201" fmla="*/ 779861 w 948930"/>
                    <a:gd name="connsiteY201" fmla="*/ 14292 h 1376367"/>
                    <a:gd name="connsiteX202" fmla="*/ 791767 w 948930"/>
                    <a:gd name="connsiteY202" fmla="*/ 23817 h 1376367"/>
                    <a:gd name="connsiteX203" fmla="*/ 796530 w 948930"/>
                    <a:gd name="connsiteY203" fmla="*/ 30961 h 1376367"/>
                    <a:gd name="connsiteX204" fmla="*/ 803674 w 948930"/>
                    <a:gd name="connsiteY204" fmla="*/ 38105 h 1376367"/>
                    <a:gd name="connsiteX205" fmla="*/ 813199 w 948930"/>
                    <a:gd name="connsiteY205" fmla="*/ 52392 h 1376367"/>
                    <a:gd name="connsiteX206" fmla="*/ 817961 w 948930"/>
                    <a:gd name="connsiteY206" fmla="*/ 59536 h 1376367"/>
                    <a:gd name="connsiteX207" fmla="*/ 825105 w 948930"/>
                    <a:gd name="connsiteY207" fmla="*/ 66680 h 1376367"/>
                    <a:gd name="connsiteX208" fmla="*/ 839392 w 948930"/>
                    <a:gd name="connsiteY208" fmla="*/ 88111 h 1376367"/>
                    <a:gd name="connsiteX209" fmla="*/ 844155 w 948930"/>
                    <a:gd name="connsiteY209" fmla="*/ 95255 h 1376367"/>
                    <a:gd name="connsiteX210" fmla="*/ 846536 w 948930"/>
                    <a:gd name="connsiteY210" fmla="*/ 102398 h 1376367"/>
                    <a:gd name="connsiteX211" fmla="*/ 851299 w 948930"/>
                    <a:gd name="connsiteY211" fmla="*/ 109542 h 1376367"/>
                    <a:gd name="connsiteX212" fmla="*/ 860824 w 948930"/>
                    <a:gd name="connsiteY212" fmla="*/ 130973 h 1376367"/>
                    <a:gd name="connsiteX213" fmla="*/ 872730 w 948930"/>
                    <a:gd name="connsiteY213" fmla="*/ 166692 h 1376367"/>
                    <a:gd name="connsiteX214" fmla="*/ 877492 w 948930"/>
                    <a:gd name="connsiteY214" fmla="*/ 173836 h 1376367"/>
                    <a:gd name="connsiteX0" fmla="*/ 934641 w 948929"/>
                    <a:gd name="connsiteY0" fmla="*/ 1019180 h 1376367"/>
                    <a:gd name="connsiteX1" fmla="*/ 941785 w 948929"/>
                    <a:gd name="connsiteY1" fmla="*/ 1023942 h 1376367"/>
                    <a:gd name="connsiteX2" fmla="*/ 946548 w 948929"/>
                    <a:gd name="connsiteY2" fmla="*/ 1038230 h 1376367"/>
                    <a:gd name="connsiteX3" fmla="*/ 948929 w 948929"/>
                    <a:gd name="connsiteY3" fmla="*/ 1045373 h 1376367"/>
                    <a:gd name="connsiteX4" fmla="*/ 946548 w 948929"/>
                    <a:gd name="connsiteY4" fmla="*/ 1052517 h 1376367"/>
                    <a:gd name="connsiteX5" fmla="*/ 939404 w 948929"/>
                    <a:gd name="connsiteY5" fmla="*/ 1054898 h 1376367"/>
                    <a:gd name="connsiteX6" fmla="*/ 925116 w 948929"/>
                    <a:gd name="connsiteY6" fmla="*/ 1064423 h 1376367"/>
                    <a:gd name="connsiteX7" fmla="*/ 917973 w 948929"/>
                    <a:gd name="connsiteY7" fmla="*/ 1069186 h 1376367"/>
                    <a:gd name="connsiteX8" fmla="*/ 903685 w 948929"/>
                    <a:gd name="connsiteY8" fmla="*/ 1073948 h 1376367"/>
                    <a:gd name="connsiteX9" fmla="*/ 825104 w 948929"/>
                    <a:gd name="connsiteY9" fmla="*/ 1088236 h 1376367"/>
                    <a:gd name="connsiteX10" fmla="*/ 832248 w 948929"/>
                    <a:gd name="connsiteY10" fmla="*/ 1119192 h 1376367"/>
                    <a:gd name="connsiteX11" fmla="*/ 837010 w 948929"/>
                    <a:gd name="connsiteY11" fmla="*/ 1126336 h 1376367"/>
                    <a:gd name="connsiteX12" fmla="*/ 841773 w 948929"/>
                    <a:gd name="connsiteY12" fmla="*/ 1140623 h 1376367"/>
                    <a:gd name="connsiteX13" fmla="*/ 851298 w 948929"/>
                    <a:gd name="connsiteY13" fmla="*/ 1162055 h 1376367"/>
                    <a:gd name="connsiteX14" fmla="*/ 853679 w 948929"/>
                    <a:gd name="connsiteY14" fmla="*/ 1169198 h 1376367"/>
                    <a:gd name="connsiteX15" fmla="*/ 853679 w 948929"/>
                    <a:gd name="connsiteY15" fmla="*/ 1202536 h 1376367"/>
                    <a:gd name="connsiteX16" fmla="*/ 834629 w 948929"/>
                    <a:gd name="connsiteY16" fmla="*/ 1219205 h 1376367"/>
                    <a:gd name="connsiteX17" fmla="*/ 827485 w 948929"/>
                    <a:gd name="connsiteY17" fmla="*/ 1223967 h 1376367"/>
                    <a:gd name="connsiteX18" fmla="*/ 817960 w 948929"/>
                    <a:gd name="connsiteY18" fmla="*/ 1226348 h 1376367"/>
                    <a:gd name="connsiteX19" fmla="*/ 810816 w 948929"/>
                    <a:gd name="connsiteY19" fmla="*/ 1228730 h 1376367"/>
                    <a:gd name="connsiteX20" fmla="*/ 777479 w 948929"/>
                    <a:gd name="connsiteY20" fmla="*/ 1231111 h 1376367"/>
                    <a:gd name="connsiteX21" fmla="*/ 760810 w 948929"/>
                    <a:gd name="connsiteY21" fmla="*/ 1235873 h 1376367"/>
                    <a:gd name="connsiteX22" fmla="*/ 756048 w 948929"/>
                    <a:gd name="connsiteY22" fmla="*/ 1243017 h 1376367"/>
                    <a:gd name="connsiteX23" fmla="*/ 748904 w 948929"/>
                    <a:gd name="connsiteY23" fmla="*/ 1247780 h 1376367"/>
                    <a:gd name="connsiteX24" fmla="*/ 741760 w 948929"/>
                    <a:gd name="connsiteY24" fmla="*/ 1273973 h 1376367"/>
                    <a:gd name="connsiteX25" fmla="*/ 732235 w 948929"/>
                    <a:gd name="connsiteY25" fmla="*/ 1295405 h 1376367"/>
                    <a:gd name="connsiteX26" fmla="*/ 725091 w 948929"/>
                    <a:gd name="connsiteY26" fmla="*/ 1300167 h 1376367"/>
                    <a:gd name="connsiteX27" fmla="*/ 715566 w 948929"/>
                    <a:gd name="connsiteY27" fmla="*/ 1314455 h 1376367"/>
                    <a:gd name="connsiteX28" fmla="*/ 706041 w 948929"/>
                    <a:gd name="connsiteY28" fmla="*/ 1323980 h 1376367"/>
                    <a:gd name="connsiteX29" fmla="*/ 694135 w 948929"/>
                    <a:gd name="connsiteY29" fmla="*/ 1333505 h 1376367"/>
                    <a:gd name="connsiteX30" fmla="*/ 679848 w 948929"/>
                    <a:gd name="connsiteY30" fmla="*/ 1343030 h 1376367"/>
                    <a:gd name="connsiteX31" fmla="*/ 675085 w 948929"/>
                    <a:gd name="connsiteY31" fmla="*/ 1350173 h 1376367"/>
                    <a:gd name="connsiteX32" fmla="*/ 667941 w 948929"/>
                    <a:gd name="connsiteY32" fmla="*/ 1352555 h 1376367"/>
                    <a:gd name="connsiteX33" fmla="*/ 653654 w 948929"/>
                    <a:gd name="connsiteY33" fmla="*/ 1359698 h 1376367"/>
                    <a:gd name="connsiteX34" fmla="*/ 646510 w 948929"/>
                    <a:gd name="connsiteY34" fmla="*/ 1364461 h 1376367"/>
                    <a:gd name="connsiteX35" fmla="*/ 632223 w 948929"/>
                    <a:gd name="connsiteY35" fmla="*/ 1369223 h 1376367"/>
                    <a:gd name="connsiteX36" fmla="*/ 625079 w 948929"/>
                    <a:gd name="connsiteY36" fmla="*/ 1371605 h 1376367"/>
                    <a:gd name="connsiteX37" fmla="*/ 617935 w 948929"/>
                    <a:gd name="connsiteY37" fmla="*/ 1373986 h 1376367"/>
                    <a:gd name="connsiteX38" fmla="*/ 610791 w 948929"/>
                    <a:gd name="connsiteY38" fmla="*/ 1376367 h 1376367"/>
                    <a:gd name="connsiteX39" fmla="*/ 589360 w 948929"/>
                    <a:gd name="connsiteY39" fmla="*/ 1373986 h 1376367"/>
                    <a:gd name="connsiteX40" fmla="*/ 582216 w 948929"/>
                    <a:gd name="connsiteY40" fmla="*/ 1371605 h 1376367"/>
                    <a:gd name="connsiteX41" fmla="*/ 567929 w 948929"/>
                    <a:gd name="connsiteY41" fmla="*/ 1350173 h 1376367"/>
                    <a:gd name="connsiteX42" fmla="*/ 563166 w 948929"/>
                    <a:gd name="connsiteY42" fmla="*/ 1343030 h 1376367"/>
                    <a:gd name="connsiteX43" fmla="*/ 553641 w 948929"/>
                    <a:gd name="connsiteY43" fmla="*/ 1321598 h 1376367"/>
                    <a:gd name="connsiteX44" fmla="*/ 548879 w 948929"/>
                    <a:gd name="connsiteY44" fmla="*/ 1307311 h 1376367"/>
                    <a:gd name="connsiteX45" fmla="*/ 546498 w 948929"/>
                    <a:gd name="connsiteY45" fmla="*/ 1300167 h 1376367"/>
                    <a:gd name="connsiteX46" fmla="*/ 541735 w 948929"/>
                    <a:gd name="connsiteY46" fmla="*/ 1293023 h 1376367"/>
                    <a:gd name="connsiteX47" fmla="*/ 532210 w 948929"/>
                    <a:gd name="connsiteY47" fmla="*/ 1271592 h 1376367"/>
                    <a:gd name="connsiteX48" fmla="*/ 520304 w 948929"/>
                    <a:gd name="connsiteY48" fmla="*/ 1250161 h 1376367"/>
                    <a:gd name="connsiteX49" fmla="*/ 515541 w 948929"/>
                    <a:gd name="connsiteY49" fmla="*/ 1243017 h 1376367"/>
                    <a:gd name="connsiteX50" fmla="*/ 508398 w 948929"/>
                    <a:gd name="connsiteY50" fmla="*/ 1235873 h 1376367"/>
                    <a:gd name="connsiteX51" fmla="*/ 503635 w 948929"/>
                    <a:gd name="connsiteY51" fmla="*/ 1228730 h 1376367"/>
                    <a:gd name="connsiteX52" fmla="*/ 496491 w 948929"/>
                    <a:gd name="connsiteY52" fmla="*/ 1226348 h 1376367"/>
                    <a:gd name="connsiteX53" fmla="*/ 482204 w 948929"/>
                    <a:gd name="connsiteY53" fmla="*/ 1216823 h 1376367"/>
                    <a:gd name="connsiteX54" fmla="*/ 436960 w 948929"/>
                    <a:gd name="connsiteY54" fmla="*/ 1219205 h 1376367"/>
                    <a:gd name="connsiteX55" fmla="*/ 422673 w 948929"/>
                    <a:gd name="connsiteY55" fmla="*/ 1223967 h 1376367"/>
                    <a:gd name="connsiteX56" fmla="*/ 408385 w 948929"/>
                    <a:gd name="connsiteY56" fmla="*/ 1233492 h 1376367"/>
                    <a:gd name="connsiteX57" fmla="*/ 401241 w 948929"/>
                    <a:gd name="connsiteY57" fmla="*/ 1238255 h 1376367"/>
                    <a:gd name="connsiteX58" fmla="*/ 394098 w 948929"/>
                    <a:gd name="connsiteY58" fmla="*/ 1245398 h 1376367"/>
                    <a:gd name="connsiteX59" fmla="*/ 379810 w 948929"/>
                    <a:gd name="connsiteY59" fmla="*/ 1254923 h 1376367"/>
                    <a:gd name="connsiteX60" fmla="*/ 365523 w 948929"/>
                    <a:gd name="connsiteY60" fmla="*/ 1264448 h 1376367"/>
                    <a:gd name="connsiteX61" fmla="*/ 351235 w 948929"/>
                    <a:gd name="connsiteY61" fmla="*/ 1273973 h 1376367"/>
                    <a:gd name="connsiteX62" fmla="*/ 336948 w 948929"/>
                    <a:gd name="connsiteY62" fmla="*/ 1278736 h 1376367"/>
                    <a:gd name="connsiteX63" fmla="*/ 329804 w 948929"/>
                    <a:gd name="connsiteY63" fmla="*/ 1281117 h 1376367"/>
                    <a:gd name="connsiteX64" fmla="*/ 286941 w 948929"/>
                    <a:gd name="connsiteY64" fmla="*/ 1278736 h 1376367"/>
                    <a:gd name="connsiteX65" fmla="*/ 279798 w 948929"/>
                    <a:gd name="connsiteY65" fmla="*/ 1276355 h 1376367"/>
                    <a:gd name="connsiteX66" fmla="*/ 275035 w 948929"/>
                    <a:gd name="connsiteY66" fmla="*/ 1269211 h 1376367"/>
                    <a:gd name="connsiteX67" fmla="*/ 267891 w 948929"/>
                    <a:gd name="connsiteY67" fmla="*/ 1264448 h 1376367"/>
                    <a:gd name="connsiteX68" fmla="*/ 263129 w 948929"/>
                    <a:gd name="connsiteY68" fmla="*/ 1250161 h 1376367"/>
                    <a:gd name="connsiteX69" fmla="*/ 260748 w 948929"/>
                    <a:gd name="connsiteY69" fmla="*/ 1243017 h 1376367"/>
                    <a:gd name="connsiteX70" fmla="*/ 258366 w 948929"/>
                    <a:gd name="connsiteY70" fmla="*/ 1207298 h 1376367"/>
                    <a:gd name="connsiteX71" fmla="*/ 255985 w 948929"/>
                    <a:gd name="connsiteY71" fmla="*/ 1183486 h 1376367"/>
                    <a:gd name="connsiteX72" fmla="*/ 260748 w 948929"/>
                    <a:gd name="connsiteY72" fmla="*/ 1092998 h 1376367"/>
                    <a:gd name="connsiteX73" fmla="*/ 258366 w 948929"/>
                    <a:gd name="connsiteY73" fmla="*/ 1054898 h 1376367"/>
                    <a:gd name="connsiteX74" fmla="*/ 239316 w 948929"/>
                    <a:gd name="connsiteY74" fmla="*/ 1038230 h 1376367"/>
                    <a:gd name="connsiteX75" fmla="*/ 225029 w 948929"/>
                    <a:gd name="connsiteY75" fmla="*/ 1033467 h 1376367"/>
                    <a:gd name="connsiteX76" fmla="*/ 208360 w 948929"/>
                    <a:gd name="connsiteY76" fmla="*/ 1028705 h 1376367"/>
                    <a:gd name="connsiteX77" fmla="*/ 186929 w 948929"/>
                    <a:gd name="connsiteY77" fmla="*/ 1026323 h 1376367"/>
                    <a:gd name="connsiteX78" fmla="*/ 53579 w 948929"/>
                    <a:gd name="connsiteY78" fmla="*/ 1023942 h 1376367"/>
                    <a:gd name="connsiteX79" fmla="*/ 48816 w 948929"/>
                    <a:gd name="connsiteY79" fmla="*/ 1009655 h 1376367"/>
                    <a:gd name="connsiteX80" fmla="*/ 46435 w 948929"/>
                    <a:gd name="connsiteY80" fmla="*/ 1002511 h 1376367"/>
                    <a:gd name="connsiteX81" fmla="*/ 48816 w 948929"/>
                    <a:gd name="connsiteY81" fmla="*/ 988223 h 1376367"/>
                    <a:gd name="connsiteX82" fmla="*/ 53579 w 948929"/>
                    <a:gd name="connsiteY82" fmla="*/ 973936 h 1376367"/>
                    <a:gd name="connsiteX83" fmla="*/ 55960 w 948929"/>
                    <a:gd name="connsiteY83" fmla="*/ 950123 h 1376367"/>
                    <a:gd name="connsiteX84" fmla="*/ 58341 w 948929"/>
                    <a:gd name="connsiteY84" fmla="*/ 942980 h 1376367"/>
                    <a:gd name="connsiteX85" fmla="*/ 65485 w 948929"/>
                    <a:gd name="connsiteY85" fmla="*/ 940598 h 1376367"/>
                    <a:gd name="connsiteX86" fmla="*/ 79773 w 948929"/>
                    <a:gd name="connsiteY86" fmla="*/ 928692 h 1376367"/>
                    <a:gd name="connsiteX87" fmla="*/ 86916 w 948929"/>
                    <a:gd name="connsiteY87" fmla="*/ 926311 h 1376367"/>
                    <a:gd name="connsiteX88" fmla="*/ 94060 w 948929"/>
                    <a:gd name="connsiteY88" fmla="*/ 912023 h 1376367"/>
                    <a:gd name="connsiteX89" fmla="*/ 98823 w 948929"/>
                    <a:gd name="connsiteY89" fmla="*/ 897736 h 1376367"/>
                    <a:gd name="connsiteX90" fmla="*/ 101204 w 948929"/>
                    <a:gd name="connsiteY90" fmla="*/ 890592 h 1376367"/>
                    <a:gd name="connsiteX91" fmla="*/ 108348 w 948929"/>
                    <a:gd name="connsiteY91" fmla="*/ 885830 h 1376367"/>
                    <a:gd name="connsiteX92" fmla="*/ 117873 w 948929"/>
                    <a:gd name="connsiteY92" fmla="*/ 871542 h 1376367"/>
                    <a:gd name="connsiteX93" fmla="*/ 125016 w 948929"/>
                    <a:gd name="connsiteY93" fmla="*/ 857255 h 1376367"/>
                    <a:gd name="connsiteX94" fmla="*/ 136923 w 948929"/>
                    <a:gd name="connsiteY94" fmla="*/ 835823 h 1376367"/>
                    <a:gd name="connsiteX95" fmla="*/ 144066 w 948929"/>
                    <a:gd name="connsiteY95" fmla="*/ 812011 h 1376367"/>
                    <a:gd name="connsiteX96" fmla="*/ 146448 w 948929"/>
                    <a:gd name="connsiteY96" fmla="*/ 804867 h 1376367"/>
                    <a:gd name="connsiteX97" fmla="*/ 136923 w 948929"/>
                    <a:gd name="connsiteY97" fmla="*/ 766767 h 1376367"/>
                    <a:gd name="connsiteX98" fmla="*/ 129779 w 948929"/>
                    <a:gd name="connsiteY98" fmla="*/ 762005 h 1376367"/>
                    <a:gd name="connsiteX99" fmla="*/ 127398 w 948929"/>
                    <a:gd name="connsiteY99" fmla="*/ 754861 h 1376367"/>
                    <a:gd name="connsiteX100" fmla="*/ 117873 w 948929"/>
                    <a:gd name="connsiteY100" fmla="*/ 745336 h 1376367"/>
                    <a:gd name="connsiteX101" fmla="*/ 113110 w 948929"/>
                    <a:gd name="connsiteY101" fmla="*/ 738192 h 1376367"/>
                    <a:gd name="connsiteX102" fmla="*/ 110729 w 948929"/>
                    <a:gd name="connsiteY102" fmla="*/ 731048 h 1376367"/>
                    <a:gd name="connsiteX103" fmla="*/ 105966 w 948929"/>
                    <a:gd name="connsiteY103" fmla="*/ 723905 h 1376367"/>
                    <a:gd name="connsiteX104" fmla="*/ 98823 w 948929"/>
                    <a:gd name="connsiteY104" fmla="*/ 711998 h 1376367"/>
                    <a:gd name="connsiteX105" fmla="*/ 91679 w 948929"/>
                    <a:gd name="connsiteY105" fmla="*/ 716761 h 1376367"/>
                    <a:gd name="connsiteX106" fmla="*/ 82154 w 948929"/>
                    <a:gd name="connsiteY106" fmla="*/ 700092 h 1376367"/>
                    <a:gd name="connsiteX107" fmla="*/ 75010 w 948929"/>
                    <a:gd name="connsiteY107" fmla="*/ 697711 h 1376367"/>
                    <a:gd name="connsiteX108" fmla="*/ 67866 w 948929"/>
                    <a:gd name="connsiteY108" fmla="*/ 695330 h 1376367"/>
                    <a:gd name="connsiteX109" fmla="*/ 44054 w 948929"/>
                    <a:gd name="connsiteY109" fmla="*/ 688186 h 1376367"/>
                    <a:gd name="connsiteX110" fmla="*/ 36910 w 948929"/>
                    <a:gd name="connsiteY110" fmla="*/ 685805 h 1376367"/>
                    <a:gd name="connsiteX111" fmla="*/ 27385 w 948929"/>
                    <a:gd name="connsiteY111" fmla="*/ 678661 h 1376367"/>
                    <a:gd name="connsiteX112" fmla="*/ 20241 w 948929"/>
                    <a:gd name="connsiteY112" fmla="*/ 671517 h 1376367"/>
                    <a:gd name="connsiteX113" fmla="*/ 5954 w 948929"/>
                    <a:gd name="connsiteY113" fmla="*/ 669136 h 1376367"/>
                    <a:gd name="connsiteX114" fmla="*/ 8335 w 948929"/>
                    <a:gd name="connsiteY114" fmla="*/ 652467 h 1376367"/>
                    <a:gd name="connsiteX115" fmla="*/ 1191 w 948929"/>
                    <a:gd name="connsiteY115" fmla="*/ 626274 h 1376367"/>
                    <a:gd name="connsiteX116" fmla="*/ 15479 w 948929"/>
                    <a:gd name="connsiteY116" fmla="*/ 616748 h 1376367"/>
                    <a:gd name="connsiteX117" fmla="*/ 13098 w 948929"/>
                    <a:gd name="connsiteY117" fmla="*/ 609604 h 1376367"/>
                    <a:gd name="connsiteX118" fmla="*/ 20241 w 948929"/>
                    <a:gd name="connsiteY118" fmla="*/ 604843 h 1376367"/>
                    <a:gd name="connsiteX119" fmla="*/ 29766 w 948929"/>
                    <a:gd name="connsiteY119" fmla="*/ 597698 h 1376367"/>
                    <a:gd name="connsiteX120" fmla="*/ 39292 w 948929"/>
                    <a:gd name="connsiteY120" fmla="*/ 585792 h 1376367"/>
                    <a:gd name="connsiteX121" fmla="*/ 63103 w 948929"/>
                    <a:gd name="connsiteY121" fmla="*/ 578649 h 1376367"/>
                    <a:gd name="connsiteX122" fmla="*/ 60723 w 948929"/>
                    <a:gd name="connsiteY122" fmla="*/ 576266 h 1376367"/>
                    <a:gd name="connsiteX123" fmla="*/ 72629 w 948929"/>
                    <a:gd name="connsiteY123" fmla="*/ 564361 h 1376367"/>
                    <a:gd name="connsiteX124" fmla="*/ 96441 w 948929"/>
                    <a:gd name="connsiteY124" fmla="*/ 557217 h 1376367"/>
                    <a:gd name="connsiteX125" fmla="*/ 117873 w 948929"/>
                    <a:gd name="connsiteY125" fmla="*/ 559598 h 1376367"/>
                    <a:gd name="connsiteX126" fmla="*/ 125016 w 948929"/>
                    <a:gd name="connsiteY126" fmla="*/ 552455 h 1376367"/>
                    <a:gd name="connsiteX127" fmla="*/ 132160 w 948929"/>
                    <a:gd name="connsiteY127" fmla="*/ 550073 h 1376367"/>
                    <a:gd name="connsiteX128" fmla="*/ 139304 w 948929"/>
                    <a:gd name="connsiteY128" fmla="*/ 545311 h 1376367"/>
                    <a:gd name="connsiteX129" fmla="*/ 141685 w 948929"/>
                    <a:gd name="connsiteY129" fmla="*/ 538167 h 1376367"/>
                    <a:gd name="connsiteX130" fmla="*/ 153591 w 948929"/>
                    <a:gd name="connsiteY130" fmla="*/ 526261 h 1376367"/>
                    <a:gd name="connsiteX131" fmla="*/ 158354 w 948929"/>
                    <a:gd name="connsiteY131" fmla="*/ 511973 h 1376367"/>
                    <a:gd name="connsiteX132" fmla="*/ 165498 w 948929"/>
                    <a:gd name="connsiteY132" fmla="*/ 497686 h 1376367"/>
                    <a:gd name="connsiteX133" fmla="*/ 163116 w 948929"/>
                    <a:gd name="connsiteY133" fmla="*/ 466730 h 1376367"/>
                    <a:gd name="connsiteX134" fmla="*/ 155973 w 948929"/>
                    <a:gd name="connsiteY134" fmla="*/ 452442 h 1376367"/>
                    <a:gd name="connsiteX135" fmla="*/ 153591 w 948929"/>
                    <a:gd name="connsiteY135" fmla="*/ 445298 h 1376367"/>
                    <a:gd name="connsiteX136" fmla="*/ 144066 w 948929"/>
                    <a:gd name="connsiteY136" fmla="*/ 428630 h 1376367"/>
                    <a:gd name="connsiteX137" fmla="*/ 141685 w 948929"/>
                    <a:gd name="connsiteY137" fmla="*/ 421486 h 1376367"/>
                    <a:gd name="connsiteX138" fmla="*/ 136923 w 948929"/>
                    <a:gd name="connsiteY138" fmla="*/ 414342 h 1376367"/>
                    <a:gd name="connsiteX139" fmla="*/ 134541 w 948929"/>
                    <a:gd name="connsiteY139" fmla="*/ 404817 h 1376367"/>
                    <a:gd name="connsiteX140" fmla="*/ 129779 w 948929"/>
                    <a:gd name="connsiteY140" fmla="*/ 397673 h 1376367"/>
                    <a:gd name="connsiteX141" fmla="*/ 125016 w 948929"/>
                    <a:gd name="connsiteY141" fmla="*/ 383386 h 1376367"/>
                    <a:gd name="connsiteX142" fmla="*/ 122635 w 948929"/>
                    <a:gd name="connsiteY142" fmla="*/ 376242 h 1376367"/>
                    <a:gd name="connsiteX143" fmla="*/ 117873 w 948929"/>
                    <a:gd name="connsiteY143" fmla="*/ 369098 h 1376367"/>
                    <a:gd name="connsiteX144" fmla="*/ 113110 w 948929"/>
                    <a:gd name="connsiteY144" fmla="*/ 354811 h 1376367"/>
                    <a:gd name="connsiteX145" fmla="*/ 110729 w 948929"/>
                    <a:gd name="connsiteY145" fmla="*/ 302423 h 1376367"/>
                    <a:gd name="connsiteX146" fmla="*/ 113110 w 948929"/>
                    <a:gd name="connsiteY146" fmla="*/ 295280 h 1376367"/>
                    <a:gd name="connsiteX147" fmla="*/ 141685 w 948929"/>
                    <a:gd name="connsiteY147" fmla="*/ 288136 h 1376367"/>
                    <a:gd name="connsiteX148" fmla="*/ 170260 w 948929"/>
                    <a:gd name="connsiteY148" fmla="*/ 285755 h 1376367"/>
                    <a:gd name="connsiteX149" fmla="*/ 179785 w 948929"/>
                    <a:gd name="connsiteY149" fmla="*/ 283373 h 1376367"/>
                    <a:gd name="connsiteX150" fmla="*/ 220266 w 948929"/>
                    <a:gd name="connsiteY150" fmla="*/ 278611 h 1376367"/>
                    <a:gd name="connsiteX151" fmla="*/ 234554 w 948929"/>
                    <a:gd name="connsiteY151" fmla="*/ 276230 h 1376367"/>
                    <a:gd name="connsiteX152" fmla="*/ 308373 w 948929"/>
                    <a:gd name="connsiteY152" fmla="*/ 273848 h 1376367"/>
                    <a:gd name="connsiteX153" fmla="*/ 320279 w 948929"/>
                    <a:gd name="connsiteY153" fmla="*/ 271467 h 1376367"/>
                    <a:gd name="connsiteX154" fmla="*/ 327423 w 948929"/>
                    <a:gd name="connsiteY154" fmla="*/ 269086 h 1376367"/>
                    <a:gd name="connsiteX155" fmla="*/ 336948 w 948929"/>
                    <a:gd name="connsiteY155" fmla="*/ 254798 h 1376367"/>
                    <a:gd name="connsiteX156" fmla="*/ 341710 w 948929"/>
                    <a:gd name="connsiteY156" fmla="*/ 195267 h 1376367"/>
                    <a:gd name="connsiteX157" fmla="*/ 344091 w 948929"/>
                    <a:gd name="connsiteY157" fmla="*/ 169073 h 1376367"/>
                    <a:gd name="connsiteX158" fmla="*/ 348854 w 948929"/>
                    <a:gd name="connsiteY158" fmla="*/ 140498 h 1376367"/>
                    <a:gd name="connsiteX159" fmla="*/ 353616 w 948929"/>
                    <a:gd name="connsiteY159" fmla="*/ 97636 h 1376367"/>
                    <a:gd name="connsiteX160" fmla="*/ 360760 w 948929"/>
                    <a:gd name="connsiteY160" fmla="*/ 83348 h 1376367"/>
                    <a:gd name="connsiteX161" fmla="*/ 367904 w 948929"/>
                    <a:gd name="connsiteY161" fmla="*/ 80967 h 1376367"/>
                    <a:gd name="connsiteX162" fmla="*/ 382191 w 948929"/>
                    <a:gd name="connsiteY162" fmla="*/ 73823 h 1376367"/>
                    <a:gd name="connsiteX163" fmla="*/ 398860 w 948929"/>
                    <a:gd name="connsiteY163" fmla="*/ 78586 h 1376367"/>
                    <a:gd name="connsiteX164" fmla="*/ 406004 w 948929"/>
                    <a:gd name="connsiteY164" fmla="*/ 83348 h 1376367"/>
                    <a:gd name="connsiteX165" fmla="*/ 413148 w 948929"/>
                    <a:gd name="connsiteY165" fmla="*/ 85730 h 1376367"/>
                    <a:gd name="connsiteX166" fmla="*/ 420291 w 948929"/>
                    <a:gd name="connsiteY166" fmla="*/ 90492 h 1376367"/>
                    <a:gd name="connsiteX167" fmla="*/ 441723 w 948929"/>
                    <a:gd name="connsiteY167" fmla="*/ 97636 h 1376367"/>
                    <a:gd name="connsiteX168" fmla="*/ 463154 w 948929"/>
                    <a:gd name="connsiteY168" fmla="*/ 104780 h 1376367"/>
                    <a:gd name="connsiteX169" fmla="*/ 470298 w 948929"/>
                    <a:gd name="connsiteY169" fmla="*/ 107161 h 1376367"/>
                    <a:gd name="connsiteX170" fmla="*/ 477441 w 948929"/>
                    <a:gd name="connsiteY170" fmla="*/ 111923 h 1376367"/>
                    <a:gd name="connsiteX171" fmla="*/ 484585 w 948929"/>
                    <a:gd name="connsiteY171" fmla="*/ 114305 h 1376367"/>
                    <a:gd name="connsiteX172" fmla="*/ 498873 w 948929"/>
                    <a:gd name="connsiteY172" fmla="*/ 123830 h 1376367"/>
                    <a:gd name="connsiteX173" fmla="*/ 506016 w 948929"/>
                    <a:gd name="connsiteY173" fmla="*/ 126211 h 1376367"/>
                    <a:gd name="connsiteX174" fmla="*/ 520304 w 948929"/>
                    <a:gd name="connsiteY174" fmla="*/ 135736 h 1376367"/>
                    <a:gd name="connsiteX175" fmla="*/ 534591 w 948929"/>
                    <a:gd name="connsiteY175" fmla="*/ 140498 h 1376367"/>
                    <a:gd name="connsiteX176" fmla="*/ 541735 w 948929"/>
                    <a:gd name="connsiteY176" fmla="*/ 142880 h 1376367"/>
                    <a:gd name="connsiteX177" fmla="*/ 570310 w 948929"/>
                    <a:gd name="connsiteY177" fmla="*/ 157167 h 1376367"/>
                    <a:gd name="connsiteX178" fmla="*/ 577454 w 948929"/>
                    <a:gd name="connsiteY178" fmla="*/ 159548 h 1376367"/>
                    <a:gd name="connsiteX179" fmla="*/ 584598 w 948929"/>
                    <a:gd name="connsiteY179" fmla="*/ 161930 h 1376367"/>
                    <a:gd name="connsiteX180" fmla="*/ 610791 w 948929"/>
                    <a:gd name="connsiteY180" fmla="*/ 157167 h 1376367"/>
                    <a:gd name="connsiteX181" fmla="*/ 625079 w 948929"/>
                    <a:gd name="connsiteY181" fmla="*/ 147642 h 1376367"/>
                    <a:gd name="connsiteX182" fmla="*/ 636985 w 948929"/>
                    <a:gd name="connsiteY182" fmla="*/ 138117 h 1376367"/>
                    <a:gd name="connsiteX183" fmla="*/ 641748 w 948929"/>
                    <a:gd name="connsiteY183" fmla="*/ 130973 h 1376367"/>
                    <a:gd name="connsiteX184" fmla="*/ 648891 w 948929"/>
                    <a:gd name="connsiteY184" fmla="*/ 126211 h 1376367"/>
                    <a:gd name="connsiteX185" fmla="*/ 656035 w 948929"/>
                    <a:gd name="connsiteY185" fmla="*/ 111923 h 1376367"/>
                    <a:gd name="connsiteX186" fmla="*/ 660798 w 948929"/>
                    <a:gd name="connsiteY186" fmla="*/ 104780 h 1376367"/>
                    <a:gd name="connsiteX187" fmla="*/ 665560 w 948929"/>
                    <a:gd name="connsiteY187" fmla="*/ 90492 h 1376367"/>
                    <a:gd name="connsiteX188" fmla="*/ 667941 w 948929"/>
                    <a:gd name="connsiteY188" fmla="*/ 83348 h 1376367"/>
                    <a:gd name="connsiteX189" fmla="*/ 672704 w 948929"/>
                    <a:gd name="connsiteY189" fmla="*/ 76205 h 1376367"/>
                    <a:gd name="connsiteX190" fmla="*/ 682229 w 948929"/>
                    <a:gd name="connsiteY190" fmla="*/ 52392 h 1376367"/>
                    <a:gd name="connsiteX191" fmla="*/ 686991 w 948929"/>
                    <a:gd name="connsiteY191" fmla="*/ 40486 h 1376367"/>
                    <a:gd name="connsiteX192" fmla="*/ 689373 w 948929"/>
                    <a:gd name="connsiteY192" fmla="*/ 33342 h 1376367"/>
                    <a:gd name="connsiteX193" fmla="*/ 696516 w 948929"/>
                    <a:gd name="connsiteY193" fmla="*/ 28580 h 1376367"/>
                    <a:gd name="connsiteX194" fmla="*/ 706041 w 948929"/>
                    <a:gd name="connsiteY194" fmla="*/ 21436 h 1376367"/>
                    <a:gd name="connsiteX195" fmla="*/ 710804 w 948929"/>
                    <a:gd name="connsiteY195" fmla="*/ 11911 h 1376367"/>
                    <a:gd name="connsiteX196" fmla="*/ 713185 w 948929"/>
                    <a:gd name="connsiteY196" fmla="*/ 4767 h 1376367"/>
                    <a:gd name="connsiteX197" fmla="*/ 722710 w 948929"/>
                    <a:gd name="connsiteY197" fmla="*/ 2386 h 1376367"/>
                    <a:gd name="connsiteX198" fmla="*/ 729854 w 948929"/>
                    <a:gd name="connsiteY198" fmla="*/ 5 h 1376367"/>
                    <a:gd name="connsiteX199" fmla="*/ 765573 w 948929"/>
                    <a:gd name="connsiteY199" fmla="*/ 4767 h 1376367"/>
                    <a:gd name="connsiteX200" fmla="*/ 779860 w 948929"/>
                    <a:gd name="connsiteY200" fmla="*/ 14292 h 1376367"/>
                    <a:gd name="connsiteX201" fmla="*/ 791766 w 948929"/>
                    <a:gd name="connsiteY201" fmla="*/ 23817 h 1376367"/>
                    <a:gd name="connsiteX202" fmla="*/ 796529 w 948929"/>
                    <a:gd name="connsiteY202" fmla="*/ 30961 h 1376367"/>
                    <a:gd name="connsiteX203" fmla="*/ 803673 w 948929"/>
                    <a:gd name="connsiteY203" fmla="*/ 38105 h 1376367"/>
                    <a:gd name="connsiteX204" fmla="*/ 813198 w 948929"/>
                    <a:gd name="connsiteY204" fmla="*/ 52392 h 1376367"/>
                    <a:gd name="connsiteX205" fmla="*/ 817960 w 948929"/>
                    <a:gd name="connsiteY205" fmla="*/ 59536 h 1376367"/>
                    <a:gd name="connsiteX206" fmla="*/ 825104 w 948929"/>
                    <a:gd name="connsiteY206" fmla="*/ 66680 h 1376367"/>
                    <a:gd name="connsiteX207" fmla="*/ 839391 w 948929"/>
                    <a:gd name="connsiteY207" fmla="*/ 88111 h 1376367"/>
                    <a:gd name="connsiteX208" fmla="*/ 844154 w 948929"/>
                    <a:gd name="connsiteY208" fmla="*/ 95255 h 1376367"/>
                    <a:gd name="connsiteX209" fmla="*/ 846535 w 948929"/>
                    <a:gd name="connsiteY209" fmla="*/ 102398 h 1376367"/>
                    <a:gd name="connsiteX210" fmla="*/ 851298 w 948929"/>
                    <a:gd name="connsiteY210" fmla="*/ 109542 h 1376367"/>
                    <a:gd name="connsiteX211" fmla="*/ 860823 w 948929"/>
                    <a:gd name="connsiteY211" fmla="*/ 130973 h 1376367"/>
                    <a:gd name="connsiteX212" fmla="*/ 872729 w 948929"/>
                    <a:gd name="connsiteY212" fmla="*/ 166692 h 1376367"/>
                    <a:gd name="connsiteX213" fmla="*/ 877491 w 948929"/>
                    <a:gd name="connsiteY213" fmla="*/ 173836 h 1376367"/>
                    <a:gd name="connsiteX0" fmla="*/ 934641 w 948929"/>
                    <a:gd name="connsiteY0" fmla="*/ 1019180 h 1376367"/>
                    <a:gd name="connsiteX1" fmla="*/ 941785 w 948929"/>
                    <a:gd name="connsiteY1" fmla="*/ 1023942 h 1376367"/>
                    <a:gd name="connsiteX2" fmla="*/ 946548 w 948929"/>
                    <a:gd name="connsiteY2" fmla="*/ 1038230 h 1376367"/>
                    <a:gd name="connsiteX3" fmla="*/ 948929 w 948929"/>
                    <a:gd name="connsiteY3" fmla="*/ 1045373 h 1376367"/>
                    <a:gd name="connsiteX4" fmla="*/ 946548 w 948929"/>
                    <a:gd name="connsiteY4" fmla="*/ 1052517 h 1376367"/>
                    <a:gd name="connsiteX5" fmla="*/ 939404 w 948929"/>
                    <a:gd name="connsiteY5" fmla="*/ 1054898 h 1376367"/>
                    <a:gd name="connsiteX6" fmla="*/ 925116 w 948929"/>
                    <a:gd name="connsiteY6" fmla="*/ 1064423 h 1376367"/>
                    <a:gd name="connsiteX7" fmla="*/ 917973 w 948929"/>
                    <a:gd name="connsiteY7" fmla="*/ 1069186 h 1376367"/>
                    <a:gd name="connsiteX8" fmla="*/ 825104 w 948929"/>
                    <a:gd name="connsiteY8" fmla="*/ 1088236 h 1376367"/>
                    <a:gd name="connsiteX9" fmla="*/ 832248 w 948929"/>
                    <a:gd name="connsiteY9" fmla="*/ 1119192 h 1376367"/>
                    <a:gd name="connsiteX10" fmla="*/ 837010 w 948929"/>
                    <a:gd name="connsiteY10" fmla="*/ 1126336 h 1376367"/>
                    <a:gd name="connsiteX11" fmla="*/ 841773 w 948929"/>
                    <a:gd name="connsiteY11" fmla="*/ 1140623 h 1376367"/>
                    <a:gd name="connsiteX12" fmla="*/ 851298 w 948929"/>
                    <a:gd name="connsiteY12" fmla="*/ 1162055 h 1376367"/>
                    <a:gd name="connsiteX13" fmla="*/ 853679 w 948929"/>
                    <a:gd name="connsiteY13" fmla="*/ 1169198 h 1376367"/>
                    <a:gd name="connsiteX14" fmla="*/ 853679 w 948929"/>
                    <a:gd name="connsiteY14" fmla="*/ 1202536 h 1376367"/>
                    <a:gd name="connsiteX15" fmla="*/ 834629 w 948929"/>
                    <a:gd name="connsiteY15" fmla="*/ 1219205 h 1376367"/>
                    <a:gd name="connsiteX16" fmla="*/ 827485 w 948929"/>
                    <a:gd name="connsiteY16" fmla="*/ 1223967 h 1376367"/>
                    <a:gd name="connsiteX17" fmla="*/ 817960 w 948929"/>
                    <a:gd name="connsiteY17" fmla="*/ 1226348 h 1376367"/>
                    <a:gd name="connsiteX18" fmla="*/ 810816 w 948929"/>
                    <a:gd name="connsiteY18" fmla="*/ 1228730 h 1376367"/>
                    <a:gd name="connsiteX19" fmla="*/ 777479 w 948929"/>
                    <a:gd name="connsiteY19" fmla="*/ 1231111 h 1376367"/>
                    <a:gd name="connsiteX20" fmla="*/ 760810 w 948929"/>
                    <a:gd name="connsiteY20" fmla="*/ 1235873 h 1376367"/>
                    <a:gd name="connsiteX21" fmla="*/ 756048 w 948929"/>
                    <a:gd name="connsiteY21" fmla="*/ 1243017 h 1376367"/>
                    <a:gd name="connsiteX22" fmla="*/ 748904 w 948929"/>
                    <a:gd name="connsiteY22" fmla="*/ 1247780 h 1376367"/>
                    <a:gd name="connsiteX23" fmla="*/ 741760 w 948929"/>
                    <a:gd name="connsiteY23" fmla="*/ 1273973 h 1376367"/>
                    <a:gd name="connsiteX24" fmla="*/ 732235 w 948929"/>
                    <a:gd name="connsiteY24" fmla="*/ 1295405 h 1376367"/>
                    <a:gd name="connsiteX25" fmla="*/ 725091 w 948929"/>
                    <a:gd name="connsiteY25" fmla="*/ 1300167 h 1376367"/>
                    <a:gd name="connsiteX26" fmla="*/ 715566 w 948929"/>
                    <a:gd name="connsiteY26" fmla="*/ 1314455 h 1376367"/>
                    <a:gd name="connsiteX27" fmla="*/ 706041 w 948929"/>
                    <a:gd name="connsiteY27" fmla="*/ 1323980 h 1376367"/>
                    <a:gd name="connsiteX28" fmla="*/ 694135 w 948929"/>
                    <a:gd name="connsiteY28" fmla="*/ 1333505 h 1376367"/>
                    <a:gd name="connsiteX29" fmla="*/ 679848 w 948929"/>
                    <a:gd name="connsiteY29" fmla="*/ 1343030 h 1376367"/>
                    <a:gd name="connsiteX30" fmla="*/ 675085 w 948929"/>
                    <a:gd name="connsiteY30" fmla="*/ 1350173 h 1376367"/>
                    <a:gd name="connsiteX31" fmla="*/ 667941 w 948929"/>
                    <a:gd name="connsiteY31" fmla="*/ 1352555 h 1376367"/>
                    <a:gd name="connsiteX32" fmla="*/ 653654 w 948929"/>
                    <a:gd name="connsiteY32" fmla="*/ 1359698 h 1376367"/>
                    <a:gd name="connsiteX33" fmla="*/ 646510 w 948929"/>
                    <a:gd name="connsiteY33" fmla="*/ 1364461 h 1376367"/>
                    <a:gd name="connsiteX34" fmla="*/ 632223 w 948929"/>
                    <a:gd name="connsiteY34" fmla="*/ 1369223 h 1376367"/>
                    <a:gd name="connsiteX35" fmla="*/ 625079 w 948929"/>
                    <a:gd name="connsiteY35" fmla="*/ 1371605 h 1376367"/>
                    <a:gd name="connsiteX36" fmla="*/ 617935 w 948929"/>
                    <a:gd name="connsiteY36" fmla="*/ 1373986 h 1376367"/>
                    <a:gd name="connsiteX37" fmla="*/ 610791 w 948929"/>
                    <a:gd name="connsiteY37" fmla="*/ 1376367 h 1376367"/>
                    <a:gd name="connsiteX38" fmla="*/ 589360 w 948929"/>
                    <a:gd name="connsiteY38" fmla="*/ 1373986 h 1376367"/>
                    <a:gd name="connsiteX39" fmla="*/ 582216 w 948929"/>
                    <a:gd name="connsiteY39" fmla="*/ 1371605 h 1376367"/>
                    <a:gd name="connsiteX40" fmla="*/ 567929 w 948929"/>
                    <a:gd name="connsiteY40" fmla="*/ 1350173 h 1376367"/>
                    <a:gd name="connsiteX41" fmla="*/ 563166 w 948929"/>
                    <a:gd name="connsiteY41" fmla="*/ 1343030 h 1376367"/>
                    <a:gd name="connsiteX42" fmla="*/ 553641 w 948929"/>
                    <a:gd name="connsiteY42" fmla="*/ 1321598 h 1376367"/>
                    <a:gd name="connsiteX43" fmla="*/ 548879 w 948929"/>
                    <a:gd name="connsiteY43" fmla="*/ 1307311 h 1376367"/>
                    <a:gd name="connsiteX44" fmla="*/ 546498 w 948929"/>
                    <a:gd name="connsiteY44" fmla="*/ 1300167 h 1376367"/>
                    <a:gd name="connsiteX45" fmla="*/ 541735 w 948929"/>
                    <a:gd name="connsiteY45" fmla="*/ 1293023 h 1376367"/>
                    <a:gd name="connsiteX46" fmla="*/ 532210 w 948929"/>
                    <a:gd name="connsiteY46" fmla="*/ 1271592 h 1376367"/>
                    <a:gd name="connsiteX47" fmla="*/ 520304 w 948929"/>
                    <a:gd name="connsiteY47" fmla="*/ 1250161 h 1376367"/>
                    <a:gd name="connsiteX48" fmla="*/ 515541 w 948929"/>
                    <a:gd name="connsiteY48" fmla="*/ 1243017 h 1376367"/>
                    <a:gd name="connsiteX49" fmla="*/ 508398 w 948929"/>
                    <a:gd name="connsiteY49" fmla="*/ 1235873 h 1376367"/>
                    <a:gd name="connsiteX50" fmla="*/ 503635 w 948929"/>
                    <a:gd name="connsiteY50" fmla="*/ 1228730 h 1376367"/>
                    <a:gd name="connsiteX51" fmla="*/ 496491 w 948929"/>
                    <a:gd name="connsiteY51" fmla="*/ 1226348 h 1376367"/>
                    <a:gd name="connsiteX52" fmla="*/ 482204 w 948929"/>
                    <a:gd name="connsiteY52" fmla="*/ 1216823 h 1376367"/>
                    <a:gd name="connsiteX53" fmla="*/ 436960 w 948929"/>
                    <a:gd name="connsiteY53" fmla="*/ 1219205 h 1376367"/>
                    <a:gd name="connsiteX54" fmla="*/ 422673 w 948929"/>
                    <a:gd name="connsiteY54" fmla="*/ 1223967 h 1376367"/>
                    <a:gd name="connsiteX55" fmla="*/ 408385 w 948929"/>
                    <a:gd name="connsiteY55" fmla="*/ 1233492 h 1376367"/>
                    <a:gd name="connsiteX56" fmla="*/ 401241 w 948929"/>
                    <a:gd name="connsiteY56" fmla="*/ 1238255 h 1376367"/>
                    <a:gd name="connsiteX57" fmla="*/ 394098 w 948929"/>
                    <a:gd name="connsiteY57" fmla="*/ 1245398 h 1376367"/>
                    <a:gd name="connsiteX58" fmla="*/ 379810 w 948929"/>
                    <a:gd name="connsiteY58" fmla="*/ 1254923 h 1376367"/>
                    <a:gd name="connsiteX59" fmla="*/ 365523 w 948929"/>
                    <a:gd name="connsiteY59" fmla="*/ 1264448 h 1376367"/>
                    <a:gd name="connsiteX60" fmla="*/ 351235 w 948929"/>
                    <a:gd name="connsiteY60" fmla="*/ 1273973 h 1376367"/>
                    <a:gd name="connsiteX61" fmla="*/ 336948 w 948929"/>
                    <a:gd name="connsiteY61" fmla="*/ 1278736 h 1376367"/>
                    <a:gd name="connsiteX62" fmla="*/ 329804 w 948929"/>
                    <a:gd name="connsiteY62" fmla="*/ 1281117 h 1376367"/>
                    <a:gd name="connsiteX63" fmla="*/ 286941 w 948929"/>
                    <a:gd name="connsiteY63" fmla="*/ 1278736 h 1376367"/>
                    <a:gd name="connsiteX64" fmla="*/ 279798 w 948929"/>
                    <a:gd name="connsiteY64" fmla="*/ 1276355 h 1376367"/>
                    <a:gd name="connsiteX65" fmla="*/ 275035 w 948929"/>
                    <a:gd name="connsiteY65" fmla="*/ 1269211 h 1376367"/>
                    <a:gd name="connsiteX66" fmla="*/ 267891 w 948929"/>
                    <a:gd name="connsiteY66" fmla="*/ 1264448 h 1376367"/>
                    <a:gd name="connsiteX67" fmla="*/ 263129 w 948929"/>
                    <a:gd name="connsiteY67" fmla="*/ 1250161 h 1376367"/>
                    <a:gd name="connsiteX68" fmla="*/ 260748 w 948929"/>
                    <a:gd name="connsiteY68" fmla="*/ 1243017 h 1376367"/>
                    <a:gd name="connsiteX69" fmla="*/ 258366 w 948929"/>
                    <a:gd name="connsiteY69" fmla="*/ 1207298 h 1376367"/>
                    <a:gd name="connsiteX70" fmla="*/ 255985 w 948929"/>
                    <a:gd name="connsiteY70" fmla="*/ 1183486 h 1376367"/>
                    <a:gd name="connsiteX71" fmla="*/ 260748 w 948929"/>
                    <a:gd name="connsiteY71" fmla="*/ 1092998 h 1376367"/>
                    <a:gd name="connsiteX72" fmla="*/ 258366 w 948929"/>
                    <a:gd name="connsiteY72" fmla="*/ 1054898 h 1376367"/>
                    <a:gd name="connsiteX73" fmla="*/ 239316 w 948929"/>
                    <a:gd name="connsiteY73" fmla="*/ 1038230 h 1376367"/>
                    <a:gd name="connsiteX74" fmla="*/ 225029 w 948929"/>
                    <a:gd name="connsiteY74" fmla="*/ 1033467 h 1376367"/>
                    <a:gd name="connsiteX75" fmla="*/ 208360 w 948929"/>
                    <a:gd name="connsiteY75" fmla="*/ 1028705 h 1376367"/>
                    <a:gd name="connsiteX76" fmla="*/ 186929 w 948929"/>
                    <a:gd name="connsiteY76" fmla="*/ 1026323 h 1376367"/>
                    <a:gd name="connsiteX77" fmla="*/ 53579 w 948929"/>
                    <a:gd name="connsiteY77" fmla="*/ 1023942 h 1376367"/>
                    <a:gd name="connsiteX78" fmla="*/ 48816 w 948929"/>
                    <a:gd name="connsiteY78" fmla="*/ 1009655 h 1376367"/>
                    <a:gd name="connsiteX79" fmla="*/ 46435 w 948929"/>
                    <a:gd name="connsiteY79" fmla="*/ 1002511 h 1376367"/>
                    <a:gd name="connsiteX80" fmla="*/ 48816 w 948929"/>
                    <a:gd name="connsiteY80" fmla="*/ 988223 h 1376367"/>
                    <a:gd name="connsiteX81" fmla="*/ 53579 w 948929"/>
                    <a:gd name="connsiteY81" fmla="*/ 973936 h 1376367"/>
                    <a:gd name="connsiteX82" fmla="*/ 55960 w 948929"/>
                    <a:gd name="connsiteY82" fmla="*/ 950123 h 1376367"/>
                    <a:gd name="connsiteX83" fmla="*/ 58341 w 948929"/>
                    <a:gd name="connsiteY83" fmla="*/ 942980 h 1376367"/>
                    <a:gd name="connsiteX84" fmla="*/ 65485 w 948929"/>
                    <a:gd name="connsiteY84" fmla="*/ 940598 h 1376367"/>
                    <a:gd name="connsiteX85" fmla="*/ 79773 w 948929"/>
                    <a:gd name="connsiteY85" fmla="*/ 928692 h 1376367"/>
                    <a:gd name="connsiteX86" fmla="*/ 86916 w 948929"/>
                    <a:gd name="connsiteY86" fmla="*/ 926311 h 1376367"/>
                    <a:gd name="connsiteX87" fmla="*/ 94060 w 948929"/>
                    <a:gd name="connsiteY87" fmla="*/ 912023 h 1376367"/>
                    <a:gd name="connsiteX88" fmla="*/ 98823 w 948929"/>
                    <a:gd name="connsiteY88" fmla="*/ 897736 h 1376367"/>
                    <a:gd name="connsiteX89" fmla="*/ 101204 w 948929"/>
                    <a:gd name="connsiteY89" fmla="*/ 890592 h 1376367"/>
                    <a:gd name="connsiteX90" fmla="*/ 108348 w 948929"/>
                    <a:gd name="connsiteY90" fmla="*/ 885830 h 1376367"/>
                    <a:gd name="connsiteX91" fmla="*/ 117873 w 948929"/>
                    <a:gd name="connsiteY91" fmla="*/ 871542 h 1376367"/>
                    <a:gd name="connsiteX92" fmla="*/ 125016 w 948929"/>
                    <a:gd name="connsiteY92" fmla="*/ 857255 h 1376367"/>
                    <a:gd name="connsiteX93" fmla="*/ 136923 w 948929"/>
                    <a:gd name="connsiteY93" fmla="*/ 835823 h 1376367"/>
                    <a:gd name="connsiteX94" fmla="*/ 144066 w 948929"/>
                    <a:gd name="connsiteY94" fmla="*/ 812011 h 1376367"/>
                    <a:gd name="connsiteX95" fmla="*/ 146448 w 948929"/>
                    <a:gd name="connsiteY95" fmla="*/ 804867 h 1376367"/>
                    <a:gd name="connsiteX96" fmla="*/ 136923 w 948929"/>
                    <a:gd name="connsiteY96" fmla="*/ 766767 h 1376367"/>
                    <a:gd name="connsiteX97" fmla="*/ 129779 w 948929"/>
                    <a:gd name="connsiteY97" fmla="*/ 762005 h 1376367"/>
                    <a:gd name="connsiteX98" fmla="*/ 127398 w 948929"/>
                    <a:gd name="connsiteY98" fmla="*/ 754861 h 1376367"/>
                    <a:gd name="connsiteX99" fmla="*/ 117873 w 948929"/>
                    <a:gd name="connsiteY99" fmla="*/ 745336 h 1376367"/>
                    <a:gd name="connsiteX100" fmla="*/ 113110 w 948929"/>
                    <a:gd name="connsiteY100" fmla="*/ 738192 h 1376367"/>
                    <a:gd name="connsiteX101" fmla="*/ 110729 w 948929"/>
                    <a:gd name="connsiteY101" fmla="*/ 731048 h 1376367"/>
                    <a:gd name="connsiteX102" fmla="*/ 105966 w 948929"/>
                    <a:gd name="connsiteY102" fmla="*/ 723905 h 1376367"/>
                    <a:gd name="connsiteX103" fmla="*/ 98823 w 948929"/>
                    <a:gd name="connsiteY103" fmla="*/ 711998 h 1376367"/>
                    <a:gd name="connsiteX104" fmla="*/ 91679 w 948929"/>
                    <a:gd name="connsiteY104" fmla="*/ 716761 h 1376367"/>
                    <a:gd name="connsiteX105" fmla="*/ 82154 w 948929"/>
                    <a:gd name="connsiteY105" fmla="*/ 700092 h 1376367"/>
                    <a:gd name="connsiteX106" fmla="*/ 75010 w 948929"/>
                    <a:gd name="connsiteY106" fmla="*/ 697711 h 1376367"/>
                    <a:gd name="connsiteX107" fmla="*/ 67866 w 948929"/>
                    <a:gd name="connsiteY107" fmla="*/ 695330 h 1376367"/>
                    <a:gd name="connsiteX108" fmla="*/ 44054 w 948929"/>
                    <a:gd name="connsiteY108" fmla="*/ 688186 h 1376367"/>
                    <a:gd name="connsiteX109" fmla="*/ 36910 w 948929"/>
                    <a:gd name="connsiteY109" fmla="*/ 685805 h 1376367"/>
                    <a:gd name="connsiteX110" fmla="*/ 27385 w 948929"/>
                    <a:gd name="connsiteY110" fmla="*/ 678661 h 1376367"/>
                    <a:gd name="connsiteX111" fmla="*/ 20241 w 948929"/>
                    <a:gd name="connsiteY111" fmla="*/ 671517 h 1376367"/>
                    <a:gd name="connsiteX112" fmla="*/ 5954 w 948929"/>
                    <a:gd name="connsiteY112" fmla="*/ 669136 h 1376367"/>
                    <a:gd name="connsiteX113" fmla="*/ 8335 w 948929"/>
                    <a:gd name="connsiteY113" fmla="*/ 652467 h 1376367"/>
                    <a:gd name="connsiteX114" fmla="*/ 1191 w 948929"/>
                    <a:gd name="connsiteY114" fmla="*/ 626274 h 1376367"/>
                    <a:gd name="connsiteX115" fmla="*/ 15479 w 948929"/>
                    <a:gd name="connsiteY115" fmla="*/ 616748 h 1376367"/>
                    <a:gd name="connsiteX116" fmla="*/ 13098 w 948929"/>
                    <a:gd name="connsiteY116" fmla="*/ 609604 h 1376367"/>
                    <a:gd name="connsiteX117" fmla="*/ 20241 w 948929"/>
                    <a:gd name="connsiteY117" fmla="*/ 604843 h 1376367"/>
                    <a:gd name="connsiteX118" fmla="*/ 29766 w 948929"/>
                    <a:gd name="connsiteY118" fmla="*/ 597698 h 1376367"/>
                    <a:gd name="connsiteX119" fmla="*/ 39292 w 948929"/>
                    <a:gd name="connsiteY119" fmla="*/ 585792 h 1376367"/>
                    <a:gd name="connsiteX120" fmla="*/ 63103 w 948929"/>
                    <a:gd name="connsiteY120" fmla="*/ 578649 h 1376367"/>
                    <a:gd name="connsiteX121" fmla="*/ 60723 w 948929"/>
                    <a:gd name="connsiteY121" fmla="*/ 576266 h 1376367"/>
                    <a:gd name="connsiteX122" fmla="*/ 72629 w 948929"/>
                    <a:gd name="connsiteY122" fmla="*/ 564361 h 1376367"/>
                    <a:gd name="connsiteX123" fmla="*/ 96441 w 948929"/>
                    <a:gd name="connsiteY123" fmla="*/ 557217 h 1376367"/>
                    <a:gd name="connsiteX124" fmla="*/ 117873 w 948929"/>
                    <a:gd name="connsiteY124" fmla="*/ 559598 h 1376367"/>
                    <a:gd name="connsiteX125" fmla="*/ 125016 w 948929"/>
                    <a:gd name="connsiteY125" fmla="*/ 552455 h 1376367"/>
                    <a:gd name="connsiteX126" fmla="*/ 132160 w 948929"/>
                    <a:gd name="connsiteY126" fmla="*/ 550073 h 1376367"/>
                    <a:gd name="connsiteX127" fmla="*/ 139304 w 948929"/>
                    <a:gd name="connsiteY127" fmla="*/ 545311 h 1376367"/>
                    <a:gd name="connsiteX128" fmla="*/ 141685 w 948929"/>
                    <a:gd name="connsiteY128" fmla="*/ 538167 h 1376367"/>
                    <a:gd name="connsiteX129" fmla="*/ 153591 w 948929"/>
                    <a:gd name="connsiteY129" fmla="*/ 526261 h 1376367"/>
                    <a:gd name="connsiteX130" fmla="*/ 158354 w 948929"/>
                    <a:gd name="connsiteY130" fmla="*/ 511973 h 1376367"/>
                    <a:gd name="connsiteX131" fmla="*/ 165498 w 948929"/>
                    <a:gd name="connsiteY131" fmla="*/ 497686 h 1376367"/>
                    <a:gd name="connsiteX132" fmla="*/ 163116 w 948929"/>
                    <a:gd name="connsiteY132" fmla="*/ 466730 h 1376367"/>
                    <a:gd name="connsiteX133" fmla="*/ 155973 w 948929"/>
                    <a:gd name="connsiteY133" fmla="*/ 452442 h 1376367"/>
                    <a:gd name="connsiteX134" fmla="*/ 153591 w 948929"/>
                    <a:gd name="connsiteY134" fmla="*/ 445298 h 1376367"/>
                    <a:gd name="connsiteX135" fmla="*/ 144066 w 948929"/>
                    <a:gd name="connsiteY135" fmla="*/ 428630 h 1376367"/>
                    <a:gd name="connsiteX136" fmla="*/ 141685 w 948929"/>
                    <a:gd name="connsiteY136" fmla="*/ 421486 h 1376367"/>
                    <a:gd name="connsiteX137" fmla="*/ 136923 w 948929"/>
                    <a:gd name="connsiteY137" fmla="*/ 414342 h 1376367"/>
                    <a:gd name="connsiteX138" fmla="*/ 134541 w 948929"/>
                    <a:gd name="connsiteY138" fmla="*/ 404817 h 1376367"/>
                    <a:gd name="connsiteX139" fmla="*/ 129779 w 948929"/>
                    <a:gd name="connsiteY139" fmla="*/ 397673 h 1376367"/>
                    <a:gd name="connsiteX140" fmla="*/ 125016 w 948929"/>
                    <a:gd name="connsiteY140" fmla="*/ 383386 h 1376367"/>
                    <a:gd name="connsiteX141" fmla="*/ 122635 w 948929"/>
                    <a:gd name="connsiteY141" fmla="*/ 376242 h 1376367"/>
                    <a:gd name="connsiteX142" fmla="*/ 117873 w 948929"/>
                    <a:gd name="connsiteY142" fmla="*/ 369098 h 1376367"/>
                    <a:gd name="connsiteX143" fmla="*/ 113110 w 948929"/>
                    <a:gd name="connsiteY143" fmla="*/ 354811 h 1376367"/>
                    <a:gd name="connsiteX144" fmla="*/ 110729 w 948929"/>
                    <a:gd name="connsiteY144" fmla="*/ 302423 h 1376367"/>
                    <a:gd name="connsiteX145" fmla="*/ 113110 w 948929"/>
                    <a:gd name="connsiteY145" fmla="*/ 295280 h 1376367"/>
                    <a:gd name="connsiteX146" fmla="*/ 141685 w 948929"/>
                    <a:gd name="connsiteY146" fmla="*/ 288136 h 1376367"/>
                    <a:gd name="connsiteX147" fmla="*/ 170260 w 948929"/>
                    <a:gd name="connsiteY147" fmla="*/ 285755 h 1376367"/>
                    <a:gd name="connsiteX148" fmla="*/ 179785 w 948929"/>
                    <a:gd name="connsiteY148" fmla="*/ 283373 h 1376367"/>
                    <a:gd name="connsiteX149" fmla="*/ 220266 w 948929"/>
                    <a:gd name="connsiteY149" fmla="*/ 278611 h 1376367"/>
                    <a:gd name="connsiteX150" fmla="*/ 234554 w 948929"/>
                    <a:gd name="connsiteY150" fmla="*/ 276230 h 1376367"/>
                    <a:gd name="connsiteX151" fmla="*/ 308373 w 948929"/>
                    <a:gd name="connsiteY151" fmla="*/ 273848 h 1376367"/>
                    <a:gd name="connsiteX152" fmla="*/ 320279 w 948929"/>
                    <a:gd name="connsiteY152" fmla="*/ 271467 h 1376367"/>
                    <a:gd name="connsiteX153" fmla="*/ 327423 w 948929"/>
                    <a:gd name="connsiteY153" fmla="*/ 269086 h 1376367"/>
                    <a:gd name="connsiteX154" fmla="*/ 336948 w 948929"/>
                    <a:gd name="connsiteY154" fmla="*/ 254798 h 1376367"/>
                    <a:gd name="connsiteX155" fmla="*/ 341710 w 948929"/>
                    <a:gd name="connsiteY155" fmla="*/ 195267 h 1376367"/>
                    <a:gd name="connsiteX156" fmla="*/ 344091 w 948929"/>
                    <a:gd name="connsiteY156" fmla="*/ 169073 h 1376367"/>
                    <a:gd name="connsiteX157" fmla="*/ 348854 w 948929"/>
                    <a:gd name="connsiteY157" fmla="*/ 140498 h 1376367"/>
                    <a:gd name="connsiteX158" fmla="*/ 353616 w 948929"/>
                    <a:gd name="connsiteY158" fmla="*/ 97636 h 1376367"/>
                    <a:gd name="connsiteX159" fmla="*/ 360760 w 948929"/>
                    <a:gd name="connsiteY159" fmla="*/ 83348 h 1376367"/>
                    <a:gd name="connsiteX160" fmla="*/ 367904 w 948929"/>
                    <a:gd name="connsiteY160" fmla="*/ 80967 h 1376367"/>
                    <a:gd name="connsiteX161" fmla="*/ 382191 w 948929"/>
                    <a:gd name="connsiteY161" fmla="*/ 73823 h 1376367"/>
                    <a:gd name="connsiteX162" fmla="*/ 398860 w 948929"/>
                    <a:gd name="connsiteY162" fmla="*/ 78586 h 1376367"/>
                    <a:gd name="connsiteX163" fmla="*/ 406004 w 948929"/>
                    <a:gd name="connsiteY163" fmla="*/ 83348 h 1376367"/>
                    <a:gd name="connsiteX164" fmla="*/ 413148 w 948929"/>
                    <a:gd name="connsiteY164" fmla="*/ 85730 h 1376367"/>
                    <a:gd name="connsiteX165" fmla="*/ 420291 w 948929"/>
                    <a:gd name="connsiteY165" fmla="*/ 90492 h 1376367"/>
                    <a:gd name="connsiteX166" fmla="*/ 441723 w 948929"/>
                    <a:gd name="connsiteY166" fmla="*/ 97636 h 1376367"/>
                    <a:gd name="connsiteX167" fmla="*/ 463154 w 948929"/>
                    <a:gd name="connsiteY167" fmla="*/ 104780 h 1376367"/>
                    <a:gd name="connsiteX168" fmla="*/ 470298 w 948929"/>
                    <a:gd name="connsiteY168" fmla="*/ 107161 h 1376367"/>
                    <a:gd name="connsiteX169" fmla="*/ 477441 w 948929"/>
                    <a:gd name="connsiteY169" fmla="*/ 111923 h 1376367"/>
                    <a:gd name="connsiteX170" fmla="*/ 484585 w 948929"/>
                    <a:gd name="connsiteY170" fmla="*/ 114305 h 1376367"/>
                    <a:gd name="connsiteX171" fmla="*/ 498873 w 948929"/>
                    <a:gd name="connsiteY171" fmla="*/ 123830 h 1376367"/>
                    <a:gd name="connsiteX172" fmla="*/ 506016 w 948929"/>
                    <a:gd name="connsiteY172" fmla="*/ 126211 h 1376367"/>
                    <a:gd name="connsiteX173" fmla="*/ 520304 w 948929"/>
                    <a:gd name="connsiteY173" fmla="*/ 135736 h 1376367"/>
                    <a:gd name="connsiteX174" fmla="*/ 534591 w 948929"/>
                    <a:gd name="connsiteY174" fmla="*/ 140498 h 1376367"/>
                    <a:gd name="connsiteX175" fmla="*/ 541735 w 948929"/>
                    <a:gd name="connsiteY175" fmla="*/ 142880 h 1376367"/>
                    <a:gd name="connsiteX176" fmla="*/ 570310 w 948929"/>
                    <a:gd name="connsiteY176" fmla="*/ 157167 h 1376367"/>
                    <a:gd name="connsiteX177" fmla="*/ 577454 w 948929"/>
                    <a:gd name="connsiteY177" fmla="*/ 159548 h 1376367"/>
                    <a:gd name="connsiteX178" fmla="*/ 584598 w 948929"/>
                    <a:gd name="connsiteY178" fmla="*/ 161930 h 1376367"/>
                    <a:gd name="connsiteX179" fmla="*/ 610791 w 948929"/>
                    <a:gd name="connsiteY179" fmla="*/ 157167 h 1376367"/>
                    <a:gd name="connsiteX180" fmla="*/ 625079 w 948929"/>
                    <a:gd name="connsiteY180" fmla="*/ 147642 h 1376367"/>
                    <a:gd name="connsiteX181" fmla="*/ 636985 w 948929"/>
                    <a:gd name="connsiteY181" fmla="*/ 138117 h 1376367"/>
                    <a:gd name="connsiteX182" fmla="*/ 641748 w 948929"/>
                    <a:gd name="connsiteY182" fmla="*/ 130973 h 1376367"/>
                    <a:gd name="connsiteX183" fmla="*/ 648891 w 948929"/>
                    <a:gd name="connsiteY183" fmla="*/ 126211 h 1376367"/>
                    <a:gd name="connsiteX184" fmla="*/ 656035 w 948929"/>
                    <a:gd name="connsiteY184" fmla="*/ 111923 h 1376367"/>
                    <a:gd name="connsiteX185" fmla="*/ 660798 w 948929"/>
                    <a:gd name="connsiteY185" fmla="*/ 104780 h 1376367"/>
                    <a:gd name="connsiteX186" fmla="*/ 665560 w 948929"/>
                    <a:gd name="connsiteY186" fmla="*/ 90492 h 1376367"/>
                    <a:gd name="connsiteX187" fmla="*/ 667941 w 948929"/>
                    <a:gd name="connsiteY187" fmla="*/ 83348 h 1376367"/>
                    <a:gd name="connsiteX188" fmla="*/ 672704 w 948929"/>
                    <a:gd name="connsiteY188" fmla="*/ 76205 h 1376367"/>
                    <a:gd name="connsiteX189" fmla="*/ 682229 w 948929"/>
                    <a:gd name="connsiteY189" fmla="*/ 52392 h 1376367"/>
                    <a:gd name="connsiteX190" fmla="*/ 686991 w 948929"/>
                    <a:gd name="connsiteY190" fmla="*/ 40486 h 1376367"/>
                    <a:gd name="connsiteX191" fmla="*/ 689373 w 948929"/>
                    <a:gd name="connsiteY191" fmla="*/ 33342 h 1376367"/>
                    <a:gd name="connsiteX192" fmla="*/ 696516 w 948929"/>
                    <a:gd name="connsiteY192" fmla="*/ 28580 h 1376367"/>
                    <a:gd name="connsiteX193" fmla="*/ 706041 w 948929"/>
                    <a:gd name="connsiteY193" fmla="*/ 21436 h 1376367"/>
                    <a:gd name="connsiteX194" fmla="*/ 710804 w 948929"/>
                    <a:gd name="connsiteY194" fmla="*/ 11911 h 1376367"/>
                    <a:gd name="connsiteX195" fmla="*/ 713185 w 948929"/>
                    <a:gd name="connsiteY195" fmla="*/ 4767 h 1376367"/>
                    <a:gd name="connsiteX196" fmla="*/ 722710 w 948929"/>
                    <a:gd name="connsiteY196" fmla="*/ 2386 h 1376367"/>
                    <a:gd name="connsiteX197" fmla="*/ 729854 w 948929"/>
                    <a:gd name="connsiteY197" fmla="*/ 5 h 1376367"/>
                    <a:gd name="connsiteX198" fmla="*/ 765573 w 948929"/>
                    <a:gd name="connsiteY198" fmla="*/ 4767 h 1376367"/>
                    <a:gd name="connsiteX199" fmla="*/ 779860 w 948929"/>
                    <a:gd name="connsiteY199" fmla="*/ 14292 h 1376367"/>
                    <a:gd name="connsiteX200" fmla="*/ 791766 w 948929"/>
                    <a:gd name="connsiteY200" fmla="*/ 23817 h 1376367"/>
                    <a:gd name="connsiteX201" fmla="*/ 796529 w 948929"/>
                    <a:gd name="connsiteY201" fmla="*/ 30961 h 1376367"/>
                    <a:gd name="connsiteX202" fmla="*/ 803673 w 948929"/>
                    <a:gd name="connsiteY202" fmla="*/ 38105 h 1376367"/>
                    <a:gd name="connsiteX203" fmla="*/ 813198 w 948929"/>
                    <a:gd name="connsiteY203" fmla="*/ 52392 h 1376367"/>
                    <a:gd name="connsiteX204" fmla="*/ 817960 w 948929"/>
                    <a:gd name="connsiteY204" fmla="*/ 59536 h 1376367"/>
                    <a:gd name="connsiteX205" fmla="*/ 825104 w 948929"/>
                    <a:gd name="connsiteY205" fmla="*/ 66680 h 1376367"/>
                    <a:gd name="connsiteX206" fmla="*/ 839391 w 948929"/>
                    <a:gd name="connsiteY206" fmla="*/ 88111 h 1376367"/>
                    <a:gd name="connsiteX207" fmla="*/ 844154 w 948929"/>
                    <a:gd name="connsiteY207" fmla="*/ 95255 h 1376367"/>
                    <a:gd name="connsiteX208" fmla="*/ 846535 w 948929"/>
                    <a:gd name="connsiteY208" fmla="*/ 102398 h 1376367"/>
                    <a:gd name="connsiteX209" fmla="*/ 851298 w 948929"/>
                    <a:gd name="connsiteY209" fmla="*/ 109542 h 1376367"/>
                    <a:gd name="connsiteX210" fmla="*/ 860823 w 948929"/>
                    <a:gd name="connsiteY210" fmla="*/ 130973 h 1376367"/>
                    <a:gd name="connsiteX211" fmla="*/ 872729 w 948929"/>
                    <a:gd name="connsiteY211" fmla="*/ 166692 h 1376367"/>
                    <a:gd name="connsiteX212" fmla="*/ 877491 w 948929"/>
                    <a:gd name="connsiteY212" fmla="*/ 173836 h 1376367"/>
                    <a:gd name="connsiteX0" fmla="*/ 934641 w 946547"/>
                    <a:gd name="connsiteY0" fmla="*/ 1019180 h 1376367"/>
                    <a:gd name="connsiteX1" fmla="*/ 941785 w 946547"/>
                    <a:gd name="connsiteY1" fmla="*/ 1023942 h 1376367"/>
                    <a:gd name="connsiteX2" fmla="*/ 946548 w 946547"/>
                    <a:gd name="connsiteY2" fmla="*/ 1038230 h 1376367"/>
                    <a:gd name="connsiteX3" fmla="*/ 946548 w 946547"/>
                    <a:gd name="connsiteY3" fmla="*/ 1052517 h 1376367"/>
                    <a:gd name="connsiteX4" fmla="*/ 939404 w 946547"/>
                    <a:gd name="connsiteY4" fmla="*/ 1054898 h 1376367"/>
                    <a:gd name="connsiteX5" fmla="*/ 925116 w 946547"/>
                    <a:gd name="connsiteY5" fmla="*/ 1064423 h 1376367"/>
                    <a:gd name="connsiteX6" fmla="*/ 917973 w 946547"/>
                    <a:gd name="connsiteY6" fmla="*/ 1069186 h 1376367"/>
                    <a:gd name="connsiteX7" fmla="*/ 825104 w 946547"/>
                    <a:gd name="connsiteY7" fmla="*/ 1088236 h 1376367"/>
                    <a:gd name="connsiteX8" fmla="*/ 832248 w 946547"/>
                    <a:gd name="connsiteY8" fmla="*/ 1119192 h 1376367"/>
                    <a:gd name="connsiteX9" fmla="*/ 837010 w 946547"/>
                    <a:gd name="connsiteY9" fmla="*/ 1126336 h 1376367"/>
                    <a:gd name="connsiteX10" fmla="*/ 841773 w 946547"/>
                    <a:gd name="connsiteY10" fmla="*/ 1140623 h 1376367"/>
                    <a:gd name="connsiteX11" fmla="*/ 851298 w 946547"/>
                    <a:gd name="connsiteY11" fmla="*/ 1162055 h 1376367"/>
                    <a:gd name="connsiteX12" fmla="*/ 853679 w 946547"/>
                    <a:gd name="connsiteY12" fmla="*/ 1169198 h 1376367"/>
                    <a:gd name="connsiteX13" fmla="*/ 853679 w 946547"/>
                    <a:gd name="connsiteY13" fmla="*/ 1202536 h 1376367"/>
                    <a:gd name="connsiteX14" fmla="*/ 834629 w 946547"/>
                    <a:gd name="connsiteY14" fmla="*/ 1219205 h 1376367"/>
                    <a:gd name="connsiteX15" fmla="*/ 827485 w 946547"/>
                    <a:gd name="connsiteY15" fmla="*/ 1223967 h 1376367"/>
                    <a:gd name="connsiteX16" fmla="*/ 817960 w 946547"/>
                    <a:gd name="connsiteY16" fmla="*/ 1226348 h 1376367"/>
                    <a:gd name="connsiteX17" fmla="*/ 810816 w 946547"/>
                    <a:gd name="connsiteY17" fmla="*/ 1228730 h 1376367"/>
                    <a:gd name="connsiteX18" fmla="*/ 777479 w 946547"/>
                    <a:gd name="connsiteY18" fmla="*/ 1231111 h 1376367"/>
                    <a:gd name="connsiteX19" fmla="*/ 760810 w 946547"/>
                    <a:gd name="connsiteY19" fmla="*/ 1235873 h 1376367"/>
                    <a:gd name="connsiteX20" fmla="*/ 756048 w 946547"/>
                    <a:gd name="connsiteY20" fmla="*/ 1243017 h 1376367"/>
                    <a:gd name="connsiteX21" fmla="*/ 748904 w 946547"/>
                    <a:gd name="connsiteY21" fmla="*/ 1247780 h 1376367"/>
                    <a:gd name="connsiteX22" fmla="*/ 741760 w 946547"/>
                    <a:gd name="connsiteY22" fmla="*/ 1273973 h 1376367"/>
                    <a:gd name="connsiteX23" fmla="*/ 732235 w 946547"/>
                    <a:gd name="connsiteY23" fmla="*/ 1295405 h 1376367"/>
                    <a:gd name="connsiteX24" fmla="*/ 725091 w 946547"/>
                    <a:gd name="connsiteY24" fmla="*/ 1300167 h 1376367"/>
                    <a:gd name="connsiteX25" fmla="*/ 715566 w 946547"/>
                    <a:gd name="connsiteY25" fmla="*/ 1314455 h 1376367"/>
                    <a:gd name="connsiteX26" fmla="*/ 706041 w 946547"/>
                    <a:gd name="connsiteY26" fmla="*/ 1323980 h 1376367"/>
                    <a:gd name="connsiteX27" fmla="*/ 694135 w 946547"/>
                    <a:gd name="connsiteY27" fmla="*/ 1333505 h 1376367"/>
                    <a:gd name="connsiteX28" fmla="*/ 679848 w 946547"/>
                    <a:gd name="connsiteY28" fmla="*/ 1343030 h 1376367"/>
                    <a:gd name="connsiteX29" fmla="*/ 675085 w 946547"/>
                    <a:gd name="connsiteY29" fmla="*/ 1350173 h 1376367"/>
                    <a:gd name="connsiteX30" fmla="*/ 667941 w 946547"/>
                    <a:gd name="connsiteY30" fmla="*/ 1352555 h 1376367"/>
                    <a:gd name="connsiteX31" fmla="*/ 653654 w 946547"/>
                    <a:gd name="connsiteY31" fmla="*/ 1359698 h 1376367"/>
                    <a:gd name="connsiteX32" fmla="*/ 646510 w 946547"/>
                    <a:gd name="connsiteY32" fmla="*/ 1364461 h 1376367"/>
                    <a:gd name="connsiteX33" fmla="*/ 632223 w 946547"/>
                    <a:gd name="connsiteY33" fmla="*/ 1369223 h 1376367"/>
                    <a:gd name="connsiteX34" fmla="*/ 625079 w 946547"/>
                    <a:gd name="connsiteY34" fmla="*/ 1371605 h 1376367"/>
                    <a:gd name="connsiteX35" fmla="*/ 617935 w 946547"/>
                    <a:gd name="connsiteY35" fmla="*/ 1373986 h 1376367"/>
                    <a:gd name="connsiteX36" fmla="*/ 610791 w 946547"/>
                    <a:gd name="connsiteY36" fmla="*/ 1376367 h 1376367"/>
                    <a:gd name="connsiteX37" fmla="*/ 589360 w 946547"/>
                    <a:gd name="connsiteY37" fmla="*/ 1373986 h 1376367"/>
                    <a:gd name="connsiteX38" fmla="*/ 582216 w 946547"/>
                    <a:gd name="connsiteY38" fmla="*/ 1371605 h 1376367"/>
                    <a:gd name="connsiteX39" fmla="*/ 567929 w 946547"/>
                    <a:gd name="connsiteY39" fmla="*/ 1350173 h 1376367"/>
                    <a:gd name="connsiteX40" fmla="*/ 563166 w 946547"/>
                    <a:gd name="connsiteY40" fmla="*/ 1343030 h 1376367"/>
                    <a:gd name="connsiteX41" fmla="*/ 553641 w 946547"/>
                    <a:gd name="connsiteY41" fmla="*/ 1321598 h 1376367"/>
                    <a:gd name="connsiteX42" fmla="*/ 548879 w 946547"/>
                    <a:gd name="connsiteY42" fmla="*/ 1307311 h 1376367"/>
                    <a:gd name="connsiteX43" fmla="*/ 546498 w 946547"/>
                    <a:gd name="connsiteY43" fmla="*/ 1300167 h 1376367"/>
                    <a:gd name="connsiteX44" fmla="*/ 541735 w 946547"/>
                    <a:gd name="connsiteY44" fmla="*/ 1293023 h 1376367"/>
                    <a:gd name="connsiteX45" fmla="*/ 532210 w 946547"/>
                    <a:gd name="connsiteY45" fmla="*/ 1271592 h 1376367"/>
                    <a:gd name="connsiteX46" fmla="*/ 520304 w 946547"/>
                    <a:gd name="connsiteY46" fmla="*/ 1250161 h 1376367"/>
                    <a:gd name="connsiteX47" fmla="*/ 515541 w 946547"/>
                    <a:gd name="connsiteY47" fmla="*/ 1243017 h 1376367"/>
                    <a:gd name="connsiteX48" fmla="*/ 508398 w 946547"/>
                    <a:gd name="connsiteY48" fmla="*/ 1235873 h 1376367"/>
                    <a:gd name="connsiteX49" fmla="*/ 503635 w 946547"/>
                    <a:gd name="connsiteY49" fmla="*/ 1228730 h 1376367"/>
                    <a:gd name="connsiteX50" fmla="*/ 496491 w 946547"/>
                    <a:gd name="connsiteY50" fmla="*/ 1226348 h 1376367"/>
                    <a:gd name="connsiteX51" fmla="*/ 482204 w 946547"/>
                    <a:gd name="connsiteY51" fmla="*/ 1216823 h 1376367"/>
                    <a:gd name="connsiteX52" fmla="*/ 436960 w 946547"/>
                    <a:gd name="connsiteY52" fmla="*/ 1219205 h 1376367"/>
                    <a:gd name="connsiteX53" fmla="*/ 422673 w 946547"/>
                    <a:gd name="connsiteY53" fmla="*/ 1223967 h 1376367"/>
                    <a:gd name="connsiteX54" fmla="*/ 408385 w 946547"/>
                    <a:gd name="connsiteY54" fmla="*/ 1233492 h 1376367"/>
                    <a:gd name="connsiteX55" fmla="*/ 401241 w 946547"/>
                    <a:gd name="connsiteY55" fmla="*/ 1238255 h 1376367"/>
                    <a:gd name="connsiteX56" fmla="*/ 394098 w 946547"/>
                    <a:gd name="connsiteY56" fmla="*/ 1245398 h 1376367"/>
                    <a:gd name="connsiteX57" fmla="*/ 379810 w 946547"/>
                    <a:gd name="connsiteY57" fmla="*/ 1254923 h 1376367"/>
                    <a:gd name="connsiteX58" fmla="*/ 365523 w 946547"/>
                    <a:gd name="connsiteY58" fmla="*/ 1264448 h 1376367"/>
                    <a:gd name="connsiteX59" fmla="*/ 351235 w 946547"/>
                    <a:gd name="connsiteY59" fmla="*/ 1273973 h 1376367"/>
                    <a:gd name="connsiteX60" fmla="*/ 336948 w 946547"/>
                    <a:gd name="connsiteY60" fmla="*/ 1278736 h 1376367"/>
                    <a:gd name="connsiteX61" fmla="*/ 329804 w 946547"/>
                    <a:gd name="connsiteY61" fmla="*/ 1281117 h 1376367"/>
                    <a:gd name="connsiteX62" fmla="*/ 286941 w 946547"/>
                    <a:gd name="connsiteY62" fmla="*/ 1278736 h 1376367"/>
                    <a:gd name="connsiteX63" fmla="*/ 279798 w 946547"/>
                    <a:gd name="connsiteY63" fmla="*/ 1276355 h 1376367"/>
                    <a:gd name="connsiteX64" fmla="*/ 275035 w 946547"/>
                    <a:gd name="connsiteY64" fmla="*/ 1269211 h 1376367"/>
                    <a:gd name="connsiteX65" fmla="*/ 267891 w 946547"/>
                    <a:gd name="connsiteY65" fmla="*/ 1264448 h 1376367"/>
                    <a:gd name="connsiteX66" fmla="*/ 263129 w 946547"/>
                    <a:gd name="connsiteY66" fmla="*/ 1250161 h 1376367"/>
                    <a:gd name="connsiteX67" fmla="*/ 260748 w 946547"/>
                    <a:gd name="connsiteY67" fmla="*/ 1243017 h 1376367"/>
                    <a:gd name="connsiteX68" fmla="*/ 258366 w 946547"/>
                    <a:gd name="connsiteY68" fmla="*/ 1207298 h 1376367"/>
                    <a:gd name="connsiteX69" fmla="*/ 255985 w 946547"/>
                    <a:gd name="connsiteY69" fmla="*/ 1183486 h 1376367"/>
                    <a:gd name="connsiteX70" fmla="*/ 260748 w 946547"/>
                    <a:gd name="connsiteY70" fmla="*/ 1092998 h 1376367"/>
                    <a:gd name="connsiteX71" fmla="*/ 258366 w 946547"/>
                    <a:gd name="connsiteY71" fmla="*/ 1054898 h 1376367"/>
                    <a:gd name="connsiteX72" fmla="*/ 239316 w 946547"/>
                    <a:gd name="connsiteY72" fmla="*/ 1038230 h 1376367"/>
                    <a:gd name="connsiteX73" fmla="*/ 225029 w 946547"/>
                    <a:gd name="connsiteY73" fmla="*/ 1033467 h 1376367"/>
                    <a:gd name="connsiteX74" fmla="*/ 208360 w 946547"/>
                    <a:gd name="connsiteY74" fmla="*/ 1028705 h 1376367"/>
                    <a:gd name="connsiteX75" fmla="*/ 186929 w 946547"/>
                    <a:gd name="connsiteY75" fmla="*/ 1026323 h 1376367"/>
                    <a:gd name="connsiteX76" fmla="*/ 53579 w 946547"/>
                    <a:gd name="connsiteY76" fmla="*/ 1023942 h 1376367"/>
                    <a:gd name="connsiteX77" fmla="*/ 48816 w 946547"/>
                    <a:gd name="connsiteY77" fmla="*/ 1009655 h 1376367"/>
                    <a:gd name="connsiteX78" fmla="*/ 46435 w 946547"/>
                    <a:gd name="connsiteY78" fmla="*/ 1002511 h 1376367"/>
                    <a:gd name="connsiteX79" fmla="*/ 48816 w 946547"/>
                    <a:gd name="connsiteY79" fmla="*/ 988223 h 1376367"/>
                    <a:gd name="connsiteX80" fmla="*/ 53579 w 946547"/>
                    <a:gd name="connsiteY80" fmla="*/ 973936 h 1376367"/>
                    <a:gd name="connsiteX81" fmla="*/ 55960 w 946547"/>
                    <a:gd name="connsiteY81" fmla="*/ 950123 h 1376367"/>
                    <a:gd name="connsiteX82" fmla="*/ 58341 w 946547"/>
                    <a:gd name="connsiteY82" fmla="*/ 942980 h 1376367"/>
                    <a:gd name="connsiteX83" fmla="*/ 65485 w 946547"/>
                    <a:gd name="connsiteY83" fmla="*/ 940598 h 1376367"/>
                    <a:gd name="connsiteX84" fmla="*/ 79773 w 946547"/>
                    <a:gd name="connsiteY84" fmla="*/ 928692 h 1376367"/>
                    <a:gd name="connsiteX85" fmla="*/ 86916 w 946547"/>
                    <a:gd name="connsiteY85" fmla="*/ 926311 h 1376367"/>
                    <a:gd name="connsiteX86" fmla="*/ 94060 w 946547"/>
                    <a:gd name="connsiteY86" fmla="*/ 912023 h 1376367"/>
                    <a:gd name="connsiteX87" fmla="*/ 98823 w 946547"/>
                    <a:gd name="connsiteY87" fmla="*/ 897736 h 1376367"/>
                    <a:gd name="connsiteX88" fmla="*/ 101204 w 946547"/>
                    <a:gd name="connsiteY88" fmla="*/ 890592 h 1376367"/>
                    <a:gd name="connsiteX89" fmla="*/ 108348 w 946547"/>
                    <a:gd name="connsiteY89" fmla="*/ 885830 h 1376367"/>
                    <a:gd name="connsiteX90" fmla="*/ 117873 w 946547"/>
                    <a:gd name="connsiteY90" fmla="*/ 871542 h 1376367"/>
                    <a:gd name="connsiteX91" fmla="*/ 125016 w 946547"/>
                    <a:gd name="connsiteY91" fmla="*/ 857255 h 1376367"/>
                    <a:gd name="connsiteX92" fmla="*/ 136923 w 946547"/>
                    <a:gd name="connsiteY92" fmla="*/ 835823 h 1376367"/>
                    <a:gd name="connsiteX93" fmla="*/ 144066 w 946547"/>
                    <a:gd name="connsiteY93" fmla="*/ 812011 h 1376367"/>
                    <a:gd name="connsiteX94" fmla="*/ 146448 w 946547"/>
                    <a:gd name="connsiteY94" fmla="*/ 804867 h 1376367"/>
                    <a:gd name="connsiteX95" fmla="*/ 136923 w 946547"/>
                    <a:gd name="connsiteY95" fmla="*/ 766767 h 1376367"/>
                    <a:gd name="connsiteX96" fmla="*/ 129779 w 946547"/>
                    <a:gd name="connsiteY96" fmla="*/ 762005 h 1376367"/>
                    <a:gd name="connsiteX97" fmla="*/ 127398 w 946547"/>
                    <a:gd name="connsiteY97" fmla="*/ 754861 h 1376367"/>
                    <a:gd name="connsiteX98" fmla="*/ 117873 w 946547"/>
                    <a:gd name="connsiteY98" fmla="*/ 745336 h 1376367"/>
                    <a:gd name="connsiteX99" fmla="*/ 113110 w 946547"/>
                    <a:gd name="connsiteY99" fmla="*/ 738192 h 1376367"/>
                    <a:gd name="connsiteX100" fmla="*/ 110729 w 946547"/>
                    <a:gd name="connsiteY100" fmla="*/ 731048 h 1376367"/>
                    <a:gd name="connsiteX101" fmla="*/ 105966 w 946547"/>
                    <a:gd name="connsiteY101" fmla="*/ 723905 h 1376367"/>
                    <a:gd name="connsiteX102" fmla="*/ 98823 w 946547"/>
                    <a:gd name="connsiteY102" fmla="*/ 711998 h 1376367"/>
                    <a:gd name="connsiteX103" fmla="*/ 91679 w 946547"/>
                    <a:gd name="connsiteY103" fmla="*/ 716761 h 1376367"/>
                    <a:gd name="connsiteX104" fmla="*/ 82154 w 946547"/>
                    <a:gd name="connsiteY104" fmla="*/ 700092 h 1376367"/>
                    <a:gd name="connsiteX105" fmla="*/ 75010 w 946547"/>
                    <a:gd name="connsiteY105" fmla="*/ 697711 h 1376367"/>
                    <a:gd name="connsiteX106" fmla="*/ 67866 w 946547"/>
                    <a:gd name="connsiteY106" fmla="*/ 695330 h 1376367"/>
                    <a:gd name="connsiteX107" fmla="*/ 44054 w 946547"/>
                    <a:gd name="connsiteY107" fmla="*/ 688186 h 1376367"/>
                    <a:gd name="connsiteX108" fmla="*/ 36910 w 946547"/>
                    <a:gd name="connsiteY108" fmla="*/ 685805 h 1376367"/>
                    <a:gd name="connsiteX109" fmla="*/ 27385 w 946547"/>
                    <a:gd name="connsiteY109" fmla="*/ 678661 h 1376367"/>
                    <a:gd name="connsiteX110" fmla="*/ 20241 w 946547"/>
                    <a:gd name="connsiteY110" fmla="*/ 671517 h 1376367"/>
                    <a:gd name="connsiteX111" fmla="*/ 5954 w 946547"/>
                    <a:gd name="connsiteY111" fmla="*/ 669136 h 1376367"/>
                    <a:gd name="connsiteX112" fmla="*/ 8335 w 946547"/>
                    <a:gd name="connsiteY112" fmla="*/ 652467 h 1376367"/>
                    <a:gd name="connsiteX113" fmla="*/ 1191 w 946547"/>
                    <a:gd name="connsiteY113" fmla="*/ 626274 h 1376367"/>
                    <a:gd name="connsiteX114" fmla="*/ 15479 w 946547"/>
                    <a:gd name="connsiteY114" fmla="*/ 616748 h 1376367"/>
                    <a:gd name="connsiteX115" fmla="*/ 13098 w 946547"/>
                    <a:gd name="connsiteY115" fmla="*/ 609604 h 1376367"/>
                    <a:gd name="connsiteX116" fmla="*/ 20241 w 946547"/>
                    <a:gd name="connsiteY116" fmla="*/ 604843 h 1376367"/>
                    <a:gd name="connsiteX117" fmla="*/ 29766 w 946547"/>
                    <a:gd name="connsiteY117" fmla="*/ 597698 h 1376367"/>
                    <a:gd name="connsiteX118" fmla="*/ 39292 w 946547"/>
                    <a:gd name="connsiteY118" fmla="*/ 585792 h 1376367"/>
                    <a:gd name="connsiteX119" fmla="*/ 63103 w 946547"/>
                    <a:gd name="connsiteY119" fmla="*/ 578649 h 1376367"/>
                    <a:gd name="connsiteX120" fmla="*/ 60723 w 946547"/>
                    <a:gd name="connsiteY120" fmla="*/ 576266 h 1376367"/>
                    <a:gd name="connsiteX121" fmla="*/ 72629 w 946547"/>
                    <a:gd name="connsiteY121" fmla="*/ 564361 h 1376367"/>
                    <a:gd name="connsiteX122" fmla="*/ 96441 w 946547"/>
                    <a:gd name="connsiteY122" fmla="*/ 557217 h 1376367"/>
                    <a:gd name="connsiteX123" fmla="*/ 117873 w 946547"/>
                    <a:gd name="connsiteY123" fmla="*/ 559598 h 1376367"/>
                    <a:gd name="connsiteX124" fmla="*/ 125016 w 946547"/>
                    <a:gd name="connsiteY124" fmla="*/ 552455 h 1376367"/>
                    <a:gd name="connsiteX125" fmla="*/ 132160 w 946547"/>
                    <a:gd name="connsiteY125" fmla="*/ 550073 h 1376367"/>
                    <a:gd name="connsiteX126" fmla="*/ 139304 w 946547"/>
                    <a:gd name="connsiteY126" fmla="*/ 545311 h 1376367"/>
                    <a:gd name="connsiteX127" fmla="*/ 141685 w 946547"/>
                    <a:gd name="connsiteY127" fmla="*/ 538167 h 1376367"/>
                    <a:gd name="connsiteX128" fmla="*/ 153591 w 946547"/>
                    <a:gd name="connsiteY128" fmla="*/ 526261 h 1376367"/>
                    <a:gd name="connsiteX129" fmla="*/ 158354 w 946547"/>
                    <a:gd name="connsiteY129" fmla="*/ 511973 h 1376367"/>
                    <a:gd name="connsiteX130" fmla="*/ 165498 w 946547"/>
                    <a:gd name="connsiteY130" fmla="*/ 497686 h 1376367"/>
                    <a:gd name="connsiteX131" fmla="*/ 163116 w 946547"/>
                    <a:gd name="connsiteY131" fmla="*/ 466730 h 1376367"/>
                    <a:gd name="connsiteX132" fmla="*/ 155973 w 946547"/>
                    <a:gd name="connsiteY132" fmla="*/ 452442 h 1376367"/>
                    <a:gd name="connsiteX133" fmla="*/ 153591 w 946547"/>
                    <a:gd name="connsiteY133" fmla="*/ 445298 h 1376367"/>
                    <a:gd name="connsiteX134" fmla="*/ 144066 w 946547"/>
                    <a:gd name="connsiteY134" fmla="*/ 428630 h 1376367"/>
                    <a:gd name="connsiteX135" fmla="*/ 141685 w 946547"/>
                    <a:gd name="connsiteY135" fmla="*/ 421486 h 1376367"/>
                    <a:gd name="connsiteX136" fmla="*/ 136923 w 946547"/>
                    <a:gd name="connsiteY136" fmla="*/ 414342 h 1376367"/>
                    <a:gd name="connsiteX137" fmla="*/ 134541 w 946547"/>
                    <a:gd name="connsiteY137" fmla="*/ 404817 h 1376367"/>
                    <a:gd name="connsiteX138" fmla="*/ 129779 w 946547"/>
                    <a:gd name="connsiteY138" fmla="*/ 397673 h 1376367"/>
                    <a:gd name="connsiteX139" fmla="*/ 125016 w 946547"/>
                    <a:gd name="connsiteY139" fmla="*/ 383386 h 1376367"/>
                    <a:gd name="connsiteX140" fmla="*/ 122635 w 946547"/>
                    <a:gd name="connsiteY140" fmla="*/ 376242 h 1376367"/>
                    <a:gd name="connsiteX141" fmla="*/ 117873 w 946547"/>
                    <a:gd name="connsiteY141" fmla="*/ 369098 h 1376367"/>
                    <a:gd name="connsiteX142" fmla="*/ 113110 w 946547"/>
                    <a:gd name="connsiteY142" fmla="*/ 354811 h 1376367"/>
                    <a:gd name="connsiteX143" fmla="*/ 110729 w 946547"/>
                    <a:gd name="connsiteY143" fmla="*/ 302423 h 1376367"/>
                    <a:gd name="connsiteX144" fmla="*/ 113110 w 946547"/>
                    <a:gd name="connsiteY144" fmla="*/ 295280 h 1376367"/>
                    <a:gd name="connsiteX145" fmla="*/ 141685 w 946547"/>
                    <a:gd name="connsiteY145" fmla="*/ 288136 h 1376367"/>
                    <a:gd name="connsiteX146" fmla="*/ 170260 w 946547"/>
                    <a:gd name="connsiteY146" fmla="*/ 285755 h 1376367"/>
                    <a:gd name="connsiteX147" fmla="*/ 179785 w 946547"/>
                    <a:gd name="connsiteY147" fmla="*/ 283373 h 1376367"/>
                    <a:gd name="connsiteX148" fmla="*/ 220266 w 946547"/>
                    <a:gd name="connsiteY148" fmla="*/ 278611 h 1376367"/>
                    <a:gd name="connsiteX149" fmla="*/ 234554 w 946547"/>
                    <a:gd name="connsiteY149" fmla="*/ 276230 h 1376367"/>
                    <a:gd name="connsiteX150" fmla="*/ 308373 w 946547"/>
                    <a:gd name="connsiteY150" fmla="*/ 273848 h 1376367"/>
                    <a:gd name="connsiteX151" fmla="*/ 320279 w 946547"/>
                    <a:gd name="connsiteY151" fmla="*/ 271467 h 1376367"/>
                    <a:gd name="connsiteX152" fmla="*/ 327423 w 946547"/>
                    <a:gd name="connsiteY152" fmla="*/ 269086 h 1376367"/>
                    <a:gd name="connsiteX153" fmla="*/ 336948 w 946547"/>
                    <a:gd name="connsiteY153" fmla="*/ 254798 h 1376367"/>
                    <a:gd name="connsiteX154" fmla="*/ 341710 w 946547"/>
                    <a:gd name="connsiteY154" fmla="*/ 195267 h 1376367"/>
                    <a:gd name="connsiteX155" fmla="*/ 344091 w 946547"/>
                    <a:gd name="connsiteY155" fmla="*/ 169073 h 1376367"/>
                    <a:gd name="connsiteX156" fmla="*/ 348854 w 946547"/>
                    <a:gd name="connsiteY156" fmla="*/ 140498 h 1376367"/>
                    <a:gd name="connsiteX157" fmla="*/ 353616 w 946547"/>
                    <a:gd name="connsiteY157" fmla="*/ 97636 h 1376367"/>
                    <a:gd name="connsiteX158" fmla="*/ 360760 w 946547"/>
                    <a:gd name="connsiteY158" fmla="*/ 83348 h 1376367"/>
                    <a:gd name="connsiteX159" fmla="*/ 367904 w 946547"/>
                    <a:gd name="connsiteY159" fmla="*/ 80967 h 1376367"/>
                    <a:gd name="connsiteX160" fmla="*/ 382191 w 946547"/>
                    <a:gd name="connsiteY160" fmla="*/ 73823 h 1376367"/>
                    <a:gd name="connsiteX161" fmla="*/ 398860 w 946547"/>
                    <a:gd name="connsiteY161" fmla="*/ 78586 h 1376367"/>
                    <a:gd name="connsiteX162" fmla="*/ 406004 w 946547"/>
                    <a:gd name="connsiteY162" fmla="*/ 83348 h 1376367"/>
                    <a:gd name="connsiteX163" fmla="*/ 413148 w 946547"/>
                    <a:gd name="connsiteY163" fmla="*/ 85730 h 1376367"/>
                    <a:gd name="connsiteX164" fmla="*/ 420291 w 946547"/>
                    <a:gd name="connsiteY164" fmla="*/ 90492 h 1376367"/>
                    <a:gd name="connsiteX165" fmla="*/ 441723 w 946547"/>
                    <a:gd name="connsiteY165" fmla="*/ 97636 h 1376367"/>
                    <a:gd name="connsiteX166" fmla="*/ 463154 w 946547"/>
                    <a:gd name="connsiteY166" fmla="*/ 104780 h 1376367"/>
                    <a:gd name="connsiteX167" fmla="*/ 470298 w 946547"/>
                    <a:gd name="connsiteY167" fmla="*/ 107161 h 1376367"/>
                    <a:gd name="connsiteX168" fmla="*/ 477441 w 946547"/>
                    <a:gd name="connsiteY168" fmla="*/ 111923 h 1376367"/>
                    <a:gd name="connsiteX169" fmla="*/ 484585 w 946547"/>
                    <a:gd name="connsiteY169" fmla="*/ 114305 h 1376367"/>
                    <a:gd name="connsiteX170" fmla="*/ 498873 w 946547"/>
                    <a:gd name="connsiteY170" fmla="*/ 123830 h 1376367"/>
                    <a:gd name="connsiteX171" fmla="*/ 506016 w 946547"/>
                    <a:gd name="connsiteY171" fmla="*/ 126211 h 1376367"/>
                    <a:gd name="connsiteX172" fmla="*/ 520304 w 946547"/>
                    <a:gd name="connsiteY172" fmla="*/ 135736 h 1376367"/>
                    <a:gd name="connsiteX173" fmla="*/ 534591 w 946547"/>
                    <a:gd name="connsiteY173" fmla="*/ 140498 h 1376367"/>
                    <a:gd name="connsiteX174" fmla="*/ 541735 w 946547"/>
                    <a:gd name="connsiteY174" fmla="*/ 142880 h 1376367"/>
                    <a:gd name="connsiteX175" fmla="*/ 570310 w 946547"/>
                    <a:gd name="connsiteY175" fmla="*/ 157167 h 1376367"/>
                    <a:gd name="connsiteX176" fmla="*/ 577454 w 946547"/>
                    <a:gd name="connsiteY176" fmla="*/ 159548 h 1376367"/>
                    <a:gd name="connsiteX177" fmla="*/ 584598 w 946547"/>
                    <a:gd name="connsiteY177" fmla="*/ 161930 h 1376367"/>
                    <a:gd name="connsiteX178" fmla="*/ 610791 w 946547"/>
                    <a:gd name="connsiteY178" fmla="*/ 157167 h 1376367"/>
                    <a:gd name="connsiteX179" fmla="*/ 625079 w 946547"/>
                    <a:gd name="connsiteY179" fmla="*/ 147642 h 1376367"/>
                    <a:gd name="connsiteX180" fmla="*/ 636985 w 946547"/>
                    <a:gd name="connsiteY180" fmla="*/ 138117 h 1376367"/>
                    <a:gd name="connsiteX181" fmla="*/ 641748 w 946547"/>
                    <a:gd name="connsiteY181" fmla="*/ 130973 h 1376367"/>
                    <a:gd name="connsiteX182" fmla="*/ 648891 w 946547"/>
                    <a:gd name="connsiteY182" fmla="*/ 126211 h 1376367"/>
                    <a:gd name="connsiteX183" fmla="*/ 656035 w 946547"/>
                    <a:gd name="connsiteY183" fmla="*/ 111923 h 1376367"/>
                    <a:gd name="connsiteX184" fmla="*/ 660798 w 946547"/>
                    <a:gd name="connsiteY184" fmla="*/ 104780 h 1376367"/>
                    <a:gd name="connsiteX185" fmla="*/ 665560 w 946547"/>
                    <a:gd name="connsiteY185" fmla="*/ 90492 h 1376367"/>
                    <a:gd name="connsiteX186" fmla="*/ 667941 w 946547"/>
                    <a:gd name="connsiteY186" fmla="*/ 83348 h 1376367"/>
                    <a:gd name="connsiteX187" fmla="*/ 672704 w 946547"/>
                    <a:gd name="connsiteY187" fmla="*/ 76205 h 1376367"/>
                    <a:gd name="connsiteX188" fmla="*/ 682229 w 946547"/>
                    <a:gd name="connsiteY188" fmla="*/ 52392 h 1376367"/>
                    <a:gd name="connsiteX189" fmla="*/ 686991 w 946547"/>
                    <a:gd name="connsiteY189" fmla="*/ 40486 h 1376367"/>
                    <a:gd name="connsiteX190" fmla="*/ 689373 w 946547"/>
                    <a:gd name="connsiteY190" fmla="*/ 33342 h 1376367"/>
                    <a:gd name="connsiteX191" fmla="*/ 696516 w 946547"/>
                    <a:gd name="connsiteY191" fmla="*/ 28580 h 1376367"/>
                    <a:gd name="connsiteX192" fmla="*/ 706041 w 946547"/>
                    <a:gd name="connsiteY192" fmla="*/ 21436 h 1376367"/>
                    <a:gd name="connsiteX193" fmla="*/ 710804 w 946547"/>
                    <a:gd name="connsiteY193" fmla="*/ 11911 h 1376367"/>
                    <a:gd name="connsiteX194" fmla="*/ 713185 w 946547"/>
                    <a:gd name="connsiteY194" fmla="*/ 4767 h 1376367"/>
                    <a:gd name="connsiteX195" fmla="*/ 722710 w 946547"/>
                    <a:gd name="connsiteY195" fmla="*/ 2386 h 1376367"/>
                    <a:gd name="connsiteX196" fmla="*/ 729854 w 946547"/>
                    <a:gd name="connsiteY196" fmla="*/ 5 h 1376367"/>
                    <a:gd name="connsiteX197" fmla="*/ 765573 w 946547"/>
                    <a:gd name="connsiteY197" fmla="*/ 4767 h 1376367"/>
                    <a:gd name="connsiteX198" fmla="*/ 779860 w 946547"/>
                    <a:gd name="connsiteY198" fmla="*/ 14292 h 1376367"/>
                    <a:gd name="connsiteX199" fmla="*/ 791766 w 946547"/>
                    <a:gd name="connsiteY199" fmla="*/ 23817 h 1376367"/>
                    <a:gd name="connsiteX200" fmla="*/ 796529 w 946547"/>
                    <a:gd name="connsiteY200" fmla="*/ 30961 h 1376367"/>
                    <a:gd name="connsiteX201" fmla="*/ 803673 w 946547"/>
                    <a:gd name="connsiteY201" fmla="*/ 38105 h 1376367"/>
                    <a:gd name="connsiteX202" fmla="*/ 813198 w 946547"/>
                    <a:gd name="connsiteY202" fmla="*/ 52392 h 1376367"/>
                    <a:gd name="connsiteX203" fmla="*/ 817960 w 946547"/>
                    <a:gd name="connsiteY203" fmla="*/ 59536 h 1376367"/>
                    <a:gd name="connsiteX204" fmla="*/ 825104 w 946547"/>
                    <a:gd name="connsiteY204" fmla="*/ 66680 h 1376367"/>
                    <a:gd name="connsiteX205" fmla="*/ 839391 w 946547"/>
                    <a:gd name="connsiteY205" fmla="*/ 88111 h 1376367"/>
                    <a:gd name="connsiteX206" fmla="*/ 844154 w 946547"/>
                    <a:gd name="connsiteY206" fmla="*/ 95255 h 1376367"/>
                    <a:gd name="connsiteX207" fmla="*/ 846535 w 946547"/>
                    <a:gd name="connsiteY207" fmla="*/ 102398 h 1376367"/>
                    <a:gd name="connsiteX208" fmla="*/ 851298 w 946547"/>
                    <a:gd name="connsiteY208" fmla="*/ 109542 h 1376367"/>
                    <a:gd name="connsiteX209" fmla="*/ 860823 w 946547"/>
                    <a:gd name="connsiteY209" fmla="*/ 130973 h 1376367"/>
                    <a:gd name="connsiteX210" fmla="*/ 872729 w 946547"/>
                    <a:gd name="connsiteY210" fmla="*/ 166692 h 1376367"/>
                    <a:gd name="connsiteX211" fmla="*/ 877491 w 946547"/>
                    <a:gd name="connsiteY211" fmla="*/ 173836 h 1376367"/>
                    <a:gd name="connsiteX0" fmla="*/ 934641 w 946548"/>
                    <a:gd name="connsiteY0" fmla="*/ 1019180 h 1376367"/>
                    <a:gd name="connsiteX1" fmla="*/ 941785 w 946548"/>
                    <a:gd name="connsiteY1" fmla="*/ 1023942 h 1376367"/>
                    <a:gd name="connsiteX2" fmla="*/ 946548 w 946548"/>
                    <a:gd name="connsiteY2" fmla="*/ 1038230 h 1376367"/>
                    <a:gd name="connsiteX3" fmla="*/ 946548 w 946548"/>
                    <a:gd name="connsiteY3" fmla="*/ 1052517 h 1376367"/>
                    <a:gd name="connsiteX4" fmla="*/ 925116 w 946548"/>
                    <a:gd name="connsiteY4" fmla="*/ 1064423 h 1376367"/>
                    <a:gd name="connsiteX5" fmla="*/ 917973 w 946548"/>
                    <a:gd name="connsiteY5" fmla="*/ 1069186 h 1376367"/>
                    <a:gd name="connsiteX6" fmla="*/ 825104 w 946548"/>
                    <a:gd name="connsiteY6" fmla="*/ 1088236 h 1376367"/>
                    <a:gd name="connsiteX7" fmla="*/ 832248 w 946548"/>
                    <a:gd name="connsiteY7" fmla="*/ 1119192 h 1376367"/>
                    <a:gd name="connsiteX8" fmla="*/ 837010 w 946548"/>
                    <a:gd name="connsiteY8" fmla="*/ 1126336 h 1376367"/>
                    <a:gd name="connsiteX9" fmla="*/ 841773 w 946548"/>
                    <a:gd name="connsiteY9" fmla="*/ 1140623 h 1376367"/>
                    <a:gd name="connsiteX10" fmla="*/ 851298 w 946548"/>
                    <a:gd name="connsiteY10" fmla="*/ 1162055 h 1376367"/>
                    <a:gd name="connsiteX11" fmla="*/ 853679 w 946548"/>
                    <a:gd name="connsiteY11" fmla="*/ 1169198 h 1376367"/>
                    <a:gd name="connsiteX12" fmla="*/ 853679 w 946548"/>
                    <a:gd name="connsiteY12" fmla="*/ 1202536 h 1376367"/>
                    <a:gd name="connsiteX13" fmla="*/ 834629 w 946548"/>
                    <a:gd name="connsiteY13" fmla="*/ 1219205 h 1376367"/>
                    <a:gd name="connsiteX14" fmla="*/ 827485 w 946548"/>
                    <a:gd name="connsiteY14" fmla="*/ 1223967 h 1376367"/>
                    <a:gd name="connsiteX15" fmla="*/ 817960 w 946548"/>
                    <a:gd name="connsiteY15" fmla="*/ 1226348 h 1376367"/>
                    <a:gd name="connsiteX16" fmla="*/ 810816 w 946548"/>
                    <a:gd name="connsiteY16" fmla="*/ 1228730 h 1376367"/>
                    <a:gd name="connsiteX17" fmla="*/ 777479 w 946548"/>
                    <a:gd name="connsiteY17" fmla="*/ 1231111 h 1376367"/>
                    <a:gd name="connsiteX18" fmla="*/ 760810 w 946548"/>
                    <a:gd name="connsiteY18" fmla="*/ 1235873 h 1376367"/>
                    <a:gd name="connsiteX19" fmla="*/ 756048 w 946548"/>
                    <a:gd name="connsiteY19" fmla="*/ 1243017 h 1376367"/>
                    <a:gd name="connsiteX20" fmla="*/ 748904 w 946548"/>
                    <a:gd name="connsiteY20" fmla="*/ 1247780 h 1376367"/>
                    <a:gd name="connsiteX21" fmla="*/ 741760 w 946548"/>
                    <a:gd name="connsiteY21" fmla="*/ 1273973 h 1376367"/>
                    <a:gd name="connsiteX22" fmla="*/ 732235 w 946548"/>
                    <a:gd name="connsiteY22" fmla="*/ 1295405 h 1376367"/>
                    <a:gd name="connsiteX23" fmla="*/ 725091 w 946548"/>
                    <a:gd name="connsiteY23" fmla="*/ 1300167 h 1376367"/>
                    <a:gd name="connsiteX24" fmla="*/ 715566 w 946548"/>
                    <a:gd name="connsiteY24" fmla="*/ 1314455 h 1376367"/>
                    <a:gd name="connsiteX25" fmla="*/ 706041 w 946548"/>
                    <a:gd name="connsiteY25" fmla="*/ 1323980 h 1376367"/>
                    <a:gd name="connsiteX26" fmla="*/ 694135 w 946548"/>
                    <a:gd name="connsiteY26" fmla="*/ 1333505 h 1376367"/>
                    <a:gd name="connsiteX27" fmla="*/ 679848 w 946548"/>
                    <a:gd name="connsiteY27" fmla="*/ 1343030 h 1376367"/>
                    <a:gd name="connsiteX28" fmla="*/ 675085 w 946548"/>
                    <a:gd name="connsiteY28" fmla="*/ 1350173 h 1376367"/>
                    <a:gd name="connsiteX29" fmla="*/ 667941 w 946548"/>
                    <a:gd name="connsiteY29" fmla="*/ 1352555 h 1376367"/>
                    <a:gd name="connsiteX30" fmla="*/ 653654 w 946548"/>
                    <a:gd name="connsiteY30" fmla="*/ 1359698 h 1376367"/>
                    <a:gd name="connsiteX31" fmla="*/ 646510 w 946548"/>
                    <a:gd name="connsiteY31" fmla="*/ 1364461 h 1376367"/>
                    <a:gd name="connsiteX32" fmla="*/ 632223 w 946548"/>
                    <a:gd name="connsiteY32" fmla="*/ 1369223 h 1376367"/>
                    <a:gd name="connsiteX33" fmla="*/ 625079 w 946548"/>
                    <a:gd name="connsiteY33" fmla="*/ 1371605 h 1376367"/>
                    <a:gd name="connsiteX34" fmla="*/ 617935 w 946548"/>
                    <a:gd name="connsiteY34" fmla="*/ 1373986 h 1376367"/>
                    <a:gd name="connsiteX35" fmla="*/ 610791 w 946548"/>
                    <a:gd name="connsiteY35" fmla="*/ 1376367 h 1376367"/>
                    <a:gd name="connsiteX36" fmla="*/ 589360 w 946548"/>
                    <a:gd name="connsiteY36" fmla="*/ 1373986 h 1376367"/>
                    <a:gd name="connsiteX37" fmla="*/ 582216 w 946548"/>
                    <a:gd name="connsiteY37" fmla="*/ 1371605 h 1376367"/>
                    <a:gd name="connsiteX38" fmla="*/ 567929 w 946548"/>
                    <a:gd name="connsiteY38" fmla="*/ 1350173 h 1376367"/>
                    <a:gd name="connsiteX39" fmla="*/ 563166 w 946548"/>
                    <a:gd name="connsiteY39" fmla="*/ 1343030 h 1376367"/>
                    <a:gd name="connsiteX40" fmla="*/ 553641 w 946548"/>
                    <a:gd name="connsiteY40" fmla="*/ 1321598 h 1376367"/>
                    <a:gd name="connsiteX41" fmla="*/ 548879 w 946548"/>
                    <a:gd name="connsiteY41" fmla="*/ 1307311 h 1376367"/>
                    <a:gd name="connsiteX42" fmla="*/ 546498 w 946548"/>
                    <a:gd name="connsiteY42" fmla="*/ 1300167 h 1376367"/>
                    <a:gd name="connsiteX43" fmla="*/ 541735 w 946548"/>
                    <a:gd name="connsiteY43" fmla="*/ 1293023 h 1376367"/>
                    <a:gd name="connsiteX44" fmla="*/ 532210 w 946548"/>
                    <a:gd name="connsiteY44" fmla="*/ 1271592 h 1376367"/>
                    <a:gd name="connsiteX45" fmla="*/ 520304 w 946548"/>
                    <a:gd name="connsiteY45" fmla="*/ 1250161 h 1376367"/>
                    <a:gd name="connsiteX46" fmla="*/ 515541 w 946548"/>
                    <a:gd name="connsiteY46" fmla="*/ 1243017 h 1376367"/>
                    <a:gd name="connsiteX47" fmla="*/ 508398 w 946548"/>
                    <a:gd name="connsiteY47" fmla="*/ 1235873 h 1376367"/>
                    <a:gd name="connsiteX48" fmla="*/ 503635 w 946548"/>
                    <a:gd name="connsiteY48" fmla="*/ 1228730 h 1376367"/>
                    <a:gd name="connsiteX49" fmla="*/ 496491 w 946548"/>
                    <a:gd name="connsiteY49" fmla="*/ 1226348 h 1376367"/>
                    <a:gd name="connsiteX50" fmla="*/ 482204 w 946548"/>
                    <a:gd name="connsiteY50" fmla="*/ 1216823 h 1376367"/>
                    <a:gd name="connsiteX51" fmla="*/ 436960 w 946548"/>
                    <a:gd name="connsiteY51" fmla="*/ 1219205 h 1376367"/>
                    <a:gd name="connsiteX52" fmla="*/ 422673 w 946548"/>
                    <a:gd name="connsiteY52" fmla="*/ 1223967 h 1376367"/>
                    <a:gd name="connsiteX53" fmla="*/ 408385 w 946548"/>
                    <a:gd name="connsiteY53" fmla="*/ 1233492 h 1376367"/>
                    <a:gd name="connsiteX54" fmla="*/ 401241 w 946548"/>
                    <a:gd name="connsiteY54" fmla="*/ 1238255 h 1376367"/>
                    <a:gd name="connsiteX55" fmla="*/ 394098 w 946548"/>
                    <a:gd name="connsiteY55" fmla="*/ 1245398 h 1376367"/>
                    <a:gd name="connsiteX56" fmla="*/ 379810 w 946548"/>
                    <a:gd name="connsiteY56" fmla="*/ 1254923 h 1376367"/>
                    <a:gd name="connsiteX57" fmla="*/ 365523 w 946548"/>
                    <a:gd name="connsiteY57" fmla="*/ 1264448 h 1376367"/>
                    <a:gd name="connsiteX58" fmla="*/ 351235 w 946548"/>
                    <a:gd name="connsiteY58" fmla="*/ 1273973 h 1376367"/>
                    <a:gd name="connsiteX59" fmla="*/ 336948 w 946548"/>
                    <a:gd name="connsiteY59" fmla="*/ 1278736 h 1376367"/>
                    <a:gd name="connsiteX60" fmla="*/ 329804 w 946548"/>
                    <a:gd name="connsiteY60" fmla="*/ 1281117 h 1376367"/>
                    <a:gd name="connsiteX61" fmla="*/ 286941 w 946548"/>
                    <a:gd name="connsiteY61" fmla="*/ 1278736 h 1376367"/>
                    <a:gd name="connsiteX62" fmla="*/ 279798 w 946548"/>
                    <a:gd name="connsiteY62" fmla="*/ 1276355 h 1376367"/>
                    <a:gd name="connsiteX63" fmla="*/ 275035 w 946548"/>
                    <a:gd name="connsiteY63" fmla="*/ 1269211 h 1376367"/>
                    <a:gd name="connsiteX64" fmla="*/ 267891 w 946548"/>
                    <a:gd name="connsiteY64" fmla="*/ 1264448 h 1376367"/>
                    <a:gd name="connsiteX65" fmla="*/ 263129 w 946548"/>
                    <a:gd name="connsiteY65" fmla="*/ 1250161 h 1376367"/>
                    <a:gd name="connsiteX66" fmla="*/ 260748 w 946548"/>
                    <a:gd name="connsiteY66" fmla="*/ 1243017 h 1376367"/>
                    <a:gd name="connsiteX67" fmla="*/ 258366 w 946548"/>
                    <a:gd name="connsiteY67" fmla="*/ 1207298 h 1376367"/>
                    <a:gd name="connsiteX68" fmla="*/ 255985 w 946548"/>
                    <a:gd name="connsiteY68" fmla="*/ 1183486 h 1376367"/>
                    <a:gd name="connsiteX69" fmla="*/ 260748 w 946548"/>
                    <a:gd name="connsiteY69" fmla="*/ 1092998 h 1376367"/>
                    <a:gd name="connsiteX70" fmla="*/ 258366 w 946548"/>
                    <a:gd name="connsiteY70" fmla="*/ 1054898 h 1376367"/>
                    <a:gd name="connsiteX71" fmla="*/ 239316 w 946548"/>
                    <a:gd name="connsiteY71" fmla="*/ 1038230 h 1376367"/>
                    <a:gd name="connsiteX72" fmla="*/ 225029 w 946548"/>
                    <a:gd name="connsiteY72" fmla="*/ 1033467 h 1376367"/>
                    <a:gd name="connsiteX73" fmla="*/ 208360 w 946548"/>
                    <a:gd name="connsiteY73" fmla="*/ 1028705 h 1376367"/>
                    <a:gd name="connsiteX74" fmla="*/ 186929 w 946548"/>
                    <a:gd name="connsiteY74" fmla="*/ 1026323 h 1376367"/>
                    <a:gd name="connsiteX75" fmla="*/ 53579 w 946548"/>
                    <a:gd name="connsiteY75" fmla="*/ 1023942 h 1376367"/>
                    <a:gd name="connsiteX76" fmla="*/ 48816 w 946548"/>
                    <a:gd name="connsiteY76" fmla="*/ 1009655 h 1376367"/>
                    <a:gd name="connsiteX77" fmla="*/ 46435 w 946548"/>
                    <a:gd name="connsiteY77" fmla="*/ 1002511 h 1376367"/>
                    <a:gd name="connsiteX78" fmla="*/ 48816 w 946548"/>
                    <a:gd name="connsiteY78" fmla="*/ 988223 h 1376367"/>
                    <a:gd name="connsiteX79" fmla="*/ 53579 w 946548"/>
                    <a:gd name="connsiteY79" fmla="*/ 973936 h 1376367"/>
                    <a:gd name="connsiteX80" fmla="*/ 55960 w 946548"/>
                    <a:gd name="connsiteY80" fmla="*/ 950123 h 1376367"/>
                    <a:gd name="connsiteX81" fmla="*/ 58341 w 946548"/>
                    <a:gd name="connsiteY81" fmla="*/ 942980 h 1376367"/>
                    <a:gd name="connsiteX82" fmla="*/ 65485 w 946548"/>
                    <a:gd name="connsiteY82" fmla="*/ 940598 h 1376367"/>
                    <a:gd name="connsiteX83" fmla="*/ 79773 w 946548"/>
                    <a:gd name="connsiteY83" fmla="*/ 928692 h 1376367"/>
                    <a:gd name="connsiteX84" fmla="*/ 86916 w 946548"/>
                    <a:gd name="connsiteY84" fmla="*/ 926311 h 1376367"/>
                    <a:gd name="connsiteX85" fmla="*/ 94060 w 946548"/>
                    <a:gd name="connsiteY85" fmla="*/ 912023 h 1376367"/>
                    <a:gd name="connsiteX86" fmla="*/ 98823 w 946548"/>
                    <a:gd name="connsiteY86" fmla="*/ 897736 h 1376367"/>
                    <a:gd name="connsiteX87" fmla="*/ 101204 w 946548"/>
                    <a:gd name="connsiteY87" fmla="*/ 890592 h 1376367"/>
                    <a:gd name="connsiteX88" fmla="*/ 108348 w 946548"/>
                    <a:gd name="connsiteY88" fmla="*/ 885830 h 1376367"/>
                    <a:gd name="connsiteX89" fmla="*/ 117873 w 946548"/>
                    <a:gd name="connsiteY89" fmla="*/ 871542 h 1376367"/>
                    <a:gd name="connsiteX90" fmla="*/ 125016 w 946548"/>
                    <a:gd name="connsiteY90" fmla="*/ 857255 h 1376367"/>
                    <a:gd name="connsiteX91" fmla="*/ 136923 w 946548"/>
                    <a:gd name="connsiteY91" fmla="*/ 835823 h 1376367"/>
                    <a:gd name="connsiteX92" fmla="*/ 144066 w 946548"/>
                    <a:gd name="connsiteY92" fmla="*/ 812011 h 1376367"/>
                    <a:gd name="connsiteX93" fmla="*/ 146448 w 946548"/>
                    <a:gd name="connsiteY93" fmla="*/ 804867 h 1376367"/>
                    <a:gd name="connsiteX94" fmla="*/ 136923 w 946548"/>
                    <a:gd name="connsiteY94" fmla="*/ 766767 h 1376367"/>
                    <a:gd name="connsiteX95" fmla="*/ 129779 w 946548"/>
                    <a:gd name="connsiteY95" fmla="*/ 762005 h 1376367"/>
                    <a:gd name="connsiteX96" fmla="*/ 127398 w 946548"/>
                    <a:gd name="connsiteY96" fmla="*/ 754861 h 1376367"/>
                    <a:gd name="connsiteX97" fmla="*/ 117873 w 946548"/>
                    <a:gd name="connsiteY97" fmla="*/ 745336 h 1376367"/>
                    <a:gd name="connsiteX98" fmla="*/ 113110 w 946548"/>
                    <a:gd name="connsiteY98" fmla="*/ 738192 h 1376367"/>
                    <a:gd name="connsiteX99" fmla="*/ 110729 w 946548"/>
                    <a:gd name="connsiteY99" fmla="*/ 731048 h 1376367"/>
                    <a:gd name="connsiteX100" fmla="*/ 105966 w 946548"/>
                    <a:gd name="connsiteY100" fmla="*/ 723905 h 1376367"/>
                    <a:gd name="connsiteX101" fmla="*/ 98823 w 946548"/>
                    <a:gd name="connsiteY101" fmla="*/ 711998 h 1376367"/>
                    <a:gd name="connsiteX102" fmla="*/ 91679 w 946548"/>
                    <a:gd name="connsiteY102" fmla="*/ 716761 h 1376367"/>
                    <a:gd name="connsiteX103" fmla="*/ 82154 w 946548"/>
                    <a:gd name="connsiteY103" fmla="*/ 700092 h 1376367"/>
                    <a:gd name="connsiteX104" fmla="*/ 75010 w 946548"/>
                    <a:gd name="connsiteY104" fmla="*/ 697711 h 1376367"/>
                    <a:gd name="connsiteX105" fmla="*/ 67866 w 946548"/>
                    <a:gd name="connsiteY105" fmla="*/ 695330 h 1376367"/>
                    <a:gd name="connsiteX106" fmla="*/ 44054 w 946548"/>
                    <a:gd name="connsiteY106" fmla="*/ 688186 h 1376367"/>
                    <a:gd name="connsiteX107" fmla="*/ 36910 w 946548"/>
                    <a:gd name="connsiteY107" fmla="*/ 685805 h 1376367"/>
                    <a:gd name="connsiteX108" fmla="*/ 27385 w 946548"/>
                    <a:gd name="connsiteY108" fmla="*/ 678661 h 1376367"/>
                    <a:gd name="connsiteX109" fmla="*/ 20241 w 946548"/>
                    <a:gd name="connsiteY109" fmla="*/ 671517 h 1376367"/>
                    <a:gd name="connsiteX110" fmla="*/ 5954 w 946548"/>
                    <a:gd name="connsiteY110" fmla="*/ 669136 h 1376367"/>
                    <a:gd name="connsiteX111" fmla="*/ 8335 w 946548"/>
                    <a:gd name="connsiteY111" fmla="*/ 652467 h 1376367"/>
                    <a:gd name="connsiteX112" fmla="*/ 1191 w 946548"/>
                    <a:gd name="connsiteY112" fmla="*/ 626274 h 1376367"/>
                    <a:gd name="connsiteX113" fmla="*/ 15479 w 946548"/>
                    <a:gd name="connsiteY113" fmla="*/ 616748 h 1376367"/>
                    <a:gd name="connsiteX114" fmla="*/ 13098 w 946548"/>
                    <a:gd name="connsiteY114" fmla="*/ 609604 h 1376367"/>
                    <a:gd name="connsiteX115" fmla="*/ 20241 w 946548"/>
                    <a:gd name="connsiteY115" fmla="*/ 604843 h 1376367"/>
                    <a:gd name="connsiteX116" fmla="*/ 29766 w 946548"/>
                    <a:gd name="connsiteY116" fmla="*/ 597698 h 1376367"/>
                    <a:gd name="connsiteX117" fmla="*/ 39292 w 946548"/>
                    <a:gd name="connsiteY117" fmla="*/ 585792 h 1376367"/>
                    <a:gd name="connsiteX118" fmla="*/ 63103 w 946548"/>
                    <a:gd name="connsiteY118" fmla="*/ 578649 h 1376367"/>
                    <a:gd name="connsiteX119" fmla="*/ 60723 w 946548"/>
                    <a:gd name="connsiteY119" fmla="*/ 576266 h 1376367"/>
                    <a:gd name="connsiteX120" fmla="*/ 72629 w 946548"/>
                    <a:gd name="connsiteY120" fmla="*/ 564361 h 1376367"/>
                    <a:gd name="connsiteX121" fmla="*/ 96441 w 946548"/>
                    <a:gd name="connsiteY121" fmla="*/ 557217 h 1376367"/>
                    <a:gd name="connsiteX122" fmla="*/ 117873 w 946548"/>
                    <a:gd name="connsiteY122" fmla="*/ 559598 h 1376367"/>
                    <a:gd name="connsiteX123" fmla="*/ 125016 w 946548"/>
                    <a:gd name="connsiteY123" fmla="*/ 552455 h 1376367"/>
                    <a:gd name="connsiteX124" fmla="*/ 132160 w 946548"/>
                    <a:gd name="connsiteY124" fmla="*/ 550073 h 1376367"/>
                    <a:gd name="connsiteX125" fmla="*/ 139304 w 946548"/>
                    <a:gd name="connsiteY125" fmla="*/ 545311 h 1376367"/>
                    <a:gd name="connsiteX126" fmla="*/ 141685 w 946548"/>
                    <a:gd name="connsiteY126" fmla="*/ 538167 h 1376367"/>
                    <a:gd name="connsiteX127" fmla="*/ 153591 w 946548"/>
                    <a:gd name="connsiteY127" fmla="*/ 526261 h 1376367"/>
                    <a:gd name="connsiteX128" fmla="*/ 158354 w 946548"/>
                    <a:gd name="connsiteY128" fmla="*/ 511973 h 1376367"/>
                    <a:gd name="connsiteX129" fmla="*/ 165498 w 946548"/>
                    <a:gd name="connsiteY129" fmla="*/ 497686 h 1376367"/>
                    <a:gd name="connsiteX130" fmla="*/ 163116 w 946548"/>
                    <a:gd name="connsiteY130" fmla="*/ 466730 h 1376367"/>
                    <a:gd name="connsiteX131" fmla="*/ 155973 w 946548"/>
                    <a:gd name="connsiteY131" fmla="*/ 452442 h 1376367"/>
                    <a:gd name="connsiteX132" fmla="*/ 153591 w 946548"/>
                    <a:gd name="connsiteY132" fmla="*/ 445298 h 1376367"/>
                    <a:gd name="connsiteX133" fmla="*/ 144066 w 946548"/>
                    <a:gd name="connsiteY133" fmla="*/ 428630 h 1376367"/>
                    <a:gd name="connsiteX134" fmla="*/ 141685 w 946548"/>
                    <a:gd name="connsiteY134" fmla="*/ 421486 h 1376367"/>
                    <a:gd name="connsiteX135" fmla="*/ 136923 w 946548"/>
                    <a:gd name="connsiteY135" fmla="*/ 414342 h 1376367"/>
                    <a:gd name="connsiteX136" fmla="*/ 134541 w 946548"/>
                    <a:gd name="connsiteY136" fmla="*/ 404817 h 1376367"/>
                    <a:gd name="connsiteX137" fmla="*/ 129779 w 946548"/>
                    <a:gd name="connsiteY137" fmla="*/ 397673 h 1376367"/>
                    <a:gd name="connsiteX138" fmla="*/ 125016 w 946548"/>
                    <a:gd name="connsiteY138" fmla="*/ 383386 h 1376367"/>
                    <a:gd name="connsiteX139" fmla="*/ 122635 w 946548"/>
                    <a:gd name="connsiteY139" fmla="*/ 376242 h 1376367"/>
                    <a:gd name="connsiteX140" fmla="*/ 117873 w 946548"/>
                    <a:gd name="connsiteY140" fmla="*/ 369098 h 1376367"/>
                    <a:gd name="connsiteX141" fmla="*/ 113110 w 946548"/>
                    <a:gd name="connsiteY141" fmla="*/ 354811 h 1376367"/>
                    <a:gd name="connsiteX142" fmla="*/ 110729 w 946548"/>
                    <a:gd name="connsiteY142" fmla="*/ 302423 h 1376367"/>
                    <a:gd name="connsiteX143" fmla="*/ 113110 w 946548"/>
                    <a:gd name="connsiteY143" fmla="*/ 295280 h 1376367"/>
                    <a:gd name="connsiteX144" fmla="*/ 141685 w 946548"/>
                    <a:gd name="connsiteY144" fmla="*/ 288136 h 1376367"/>
                    <a:gd name="connsiteX145" fmla="*/ 170260 w 946548"/>
                    <a:gd name="connsiteY145" fmla="*/ 285755 h 1376367"/>
                    <a:gd name="connsiteX146" fmla="*/ 179785 w 946548"/>
                    <a:gd name="connsiteY146" fmla="*/ 283373 h 1376367"/>
                    <a:gd name="connsiteX147" fmla="*/ 220266 w 946548"/>
                    <a:gd name="connsiteY147" fmla="*/ 278611 h 1376367"/>
                    <a:gd name="connsiteX148" fmla="*/ 234554 w 946548"/>
                    <a:gd name="connsiteY148" fmla="*/ 276230 h 1376367"/>
                    <a:gd name="connsiteX149" fmla="*/ 308373 w 946548"/>
                    <a:gd name="connsiteY149" fmla="*/ 273848 h 1376367"/>
                    <a:gd name="connsiteX150" fmla="*/ 320279 w 946548"/>
                    <a:gd name="connsiteY150" fmla="*/ 271467 h 1376367"/>
                    <a:gd name="connsiteX151" fmla="*/ 327423 w 946548"/>
                    <a:gd name="connsiteY151" fmla="*/ 269086 h 1376367"/>
                    <a:gd name="connsiteX152" fmla="*/ 336948 w 946548"/>
                    <a:gd name="connsiteY152" fmla="*/ 254798 h 1376367"/>
                    <a:gd name="connsiteX153" fmla="*/ 341710 w 946548"/>
                    <a:gd name="connsiteY153" fmla="*/ 195267 h 1376367"/>
                    <a:gd name="connsiteX154" fmla="*/ 344091 w 946548"/>
                    <a:gd name="connsiteY154" fmla="*/ 169073 h 1376367"/>
                    <a:gd name="connsiteX155" fmla="*/ 348854 w 946548"/>
                    <a:gd name="connsiteY155" fmla="*/ 140498 h 1376367"/>
                    <a:gd name="connsiteX156" fmla="*/ 353616 w 946548"/>
                    <a:gd name="connsiteY156" fmla="*/ 97636 h 1376367"/>
                    <a:gd name="connsiteX157" fmla="*/ 360760 w 946548"/>
                    <a:gd name="connsiteY157" fmla="*/ 83348 h 1376367"/>
                    <a:gd name="connsiteX158" fmla="*/ 367904 w 946548"/>
                    <a:gd name="connsiteY158" fmla="*/ 80967 h 1376367"/>
                    <a:gd name="connsiteX159" fmla="*/ 382191 w 946548"/>
                    <a:gd name="connsiteY159" fmla="*/ 73823 h 1376367"/>
                    <a:gd name="connsiteX160" fmla="*/ 398860 w 946548"/>
                    <a:gd name="connsiteY160" fmla="*/ 78586 h 1376367"/>
                    <a:gd name="connsiteX161" fmla="*/ 406004 w 946548"/>
                    <a:gd name="connsiteY161" fmla="*/ 83348 h 1376367"/>
                    <a:gd name="connsiteX162" fmla="*/ 413148 w 946548"/>
                    <a:gd name="connsiteY162" fmla="*/ 85730 h 1376367"/>
                    <a:gd name="connsiteX163" fmla="*/ 420291 w 946548"/>
                    <a:gd name="connsiteY163" fmla="*/ 90492 h 1376367"/>
                    <a:gd name="connsiteX164" fmla="*/ 441723 w 946548"/>
                    <a:gd name="connsiteY164" fmla="*/ 97636 h 1376367"/>
                    <a:gd name="connsiteX165" fmla="*/ 463154 w 946548"/>
                    <a:gd name="connsiteY165" fmla="*/ 104780 h 1376367"/>
                    <a:gd name="connsiteX166" fmla="*/ 470298 w 946548"/>
                    <a:gd name="connsiteY166" fmla="*/ 107161 h 1376367"/>
                    <a:gd name="connsiteX167" fmla="*/ 477441 w 946548"/>
                    <a:gd name="connsiteY167" fmla="*/ 111923 h 1376367"/>
                    <a:gd name="connsiteX168" fmla="*/ 484585 w 946548"/>
                    <a:gd name="connsiteY168" fmla="*/ 114305 h 1376367"/>
                    <a:gd name="connsiteX169" fmla="*/ 498873 w 946548"/>
                    <a:gd name="connsiteY169" fmla="*/ 123830 h 1376367"/>
                    <a:gd name="connsiteX170" fmla="*/ 506016 w 946548"/>
                    <a:gd name="connsiteY170" fmla="*/ 126211 h 1376367"/>
                    <a:gd name="connsiteX171" fmla="*/ 520304 w 946548"/>
                    <a:gd name="connsiteY171" fmla="*/ 135736 h 1376367"/>
                    <a:gd name="connsiteX172" fmla="*/ 534591 w 946548"/>
                    <a:gd name="connsiteY172" fmla="*/ 140498 h 1376367"/>
                    <a:gd name="connsiteX173" fmla="*/ 541735 w 946548"/>
                    <a:gd name="connsiteY173" fmla="*/ 142880 h 1376367"/>
                    <a:gd name="connsiteX174" fmla="*/ 570310 w 946548"/>
                    <a:gd name="connsiteY174" fmla="*/ 157167 h 1376367"/>
                    <a:gd name="connsiteX175" fmla="*/ 577454 w 946548"/>
                    <a:gd name="connsiteY175" fmla="*/ 159548 h 1376367"/>
                    <a:gd name="connsiteX176" fmla="*/ 584598 w 946548"/>
                    <a:gd name="connsiteY176" fmla="*/ 161930 h 1376367"/>
                    <a:gd name="connsiteX177" fmla="*/ 610791 w 946548"/>
                    <a:gd name="connsiteY177" fmla="*/ 157167 h 1376367"/>
                    <a:gd name="connsiteX178" fmla="*/ 625079 w 946548"/>
                    <a:gd name="connsiteY178" fmla="*/ 147642 h 1376367"/>
                    <a:gd name="connsiteX179" fmla="*/ 636985 w 946548"/>
                    <a:gd name="connsiteY179" fmla="*/ 138117 h 1376367"/>
                    <a:gd name="connsiteX180" fmla="*/ 641748 w 946548"/>
                    <a:gd name="connsiteY180" fmla="*/ 130973 h 1376367"/>
                    <a:gd name="connsiteX181" fmla="*/ 648891 w 946548"/>
                    <a:gd name="connsiteY181" fmla="*/ 126211 h 1376367"/>
                    <a:gd name="connsiteX182" fmla="*/ 656035 w 946548"/>
                    <a:gd name="connsiteY182" fmla="*/ 111923 h 1376367"/>
                    <a:gd name="connsiteX183" fmla="*/ 660798 w 946548"/>
                    <a:gd name="connsiteY183" fmla="*/ 104780 h 1376367"/>
                    <a:gd name="connsiteX184" fmla="*/ 665560 w 946548"/>
                    <a:gd name="connsiteY184" fmla="*/ 90492 h 1376367"/>
                    <a:gd name="connsiteX185" fmla="*/ 667941 w 946548"/>
                    <a:gd name="connsiteY185" fmla="*/ 83348 h 1376367"/>
                    <a:gd name="connsiteX186" fmla="*/ 672704 w 946548"/>
                    <a:gd name="connsiteY186" fmla="*/ 76205 h 1376367"/>
                    <a:gd name="connsiteX187" fmla="*/ 682229 w 946548"/>
                    <a:gd name="connsiteY187" fmla="*/ 52392 h 1376367"/>
                    <a:gd name="connsiteX188" fmla="*/ 686991 w 946548"/>
                    <a:gd name="connsiteY188" fmla="*/ 40486 h 1376367"/>
                    <a:gd name="connsiteX189" fmla="*/ 689373 w 946548"/>
                    <a:gd name="connsiteY189" fmla="*/ 33342 h 1376367"/>
                    <a:gd name="connsiteX190" fmla="*/ 696516 w 946548"/>
                    <a:gd name="connsiteY190" fmla="*/ 28580 h 1376367"/>
                    <a:gd name="connsiteX191" fmla="*/ 706041 w 946548"/>
                    <a:gd name="connsiteY191" fmla="*/ 21436 h 1376367"/>
                    <a:gd name="connsiteX192" fmla="*/ 710804 w 946548"/>
                    <a:gd name="connsiteY192" fmla="*/ 11911 h 1376367"/>
                    <a:gd name="connsiteX193" fmla="*/ 713185 w 946548"/>
                    <a:gd name="connsiteY193" fmla="*/ 4767 h 1376367"/>
                    <a:gd name="connsiteX194" fmla="*/ 722710 w 946548"/>
                    <a:gd name="connsiteY194" fmla="*/ 2386 h 1376367"/>
                    <a:gd name="connsiteX195" fmla="*/ 729854 w 946548"/>
                    <a:gd name="connsiteY195" fmla="*/ 5 h 1376367"/>
                    <a:gd name="connsiteX196" fmla="*/ 765573 w 946548"/>
                    <a:gd name="connsiteY196" fmla="*/ 4767 h 1376367"/>
                    <a:gd name="connsiteX197" fmla="*/ 779860 w 946548"/>
                    <a:gd name="connsiteY197" fmla="*/ 14292 h 1376367"/>
                    <a:gd name="connsiteX198" fmla="*/ 791766 w 946548"/>
                    <a:gd name="connsiteY198" fmla="*/ 23817 h 1376367"/>
                    <a:gd name="connsiteX199" fmla="*/ 796529 w 946548"/>
                    <a:gd name="connsiteY199" fmla="*/ 30961 h 1376367"/>
                    <a:gd name="connsiteX200" fmla="*/ 803673 w 946548"/>
                    <a:gd name="connsiteY200" fmla="*/ 38105 h 1376367"/>
                    <a:gd name="connsiteX201" fmla="*/ 813198 w 946548"/>
                    <a:gd name="connsiteY201" fmla="*/ 52392 h 1376367"/>
                    <a:gd name="connsiteX202" fmla="*/ 817960 w 946548"/>
                    <a:gd name="connsiteY202" fmla="*/ 59536 h 1376367"/>
                    <a:gd name="connsiteX203" fmla="*/ 825104 w 946548"/>
                    <a:gd name="connsiteY203" fmla="*/ 66680 h 1376367"/>
                    <a:gd name="connsiteX204" fmla="*/ 839391 w 946548"/>
                    <a:gd name="connsiteY204" fmla="*/ 88111 h 1376367"/>
                    <a:gd name="connsiteX205" fmla="*/ 844154 w 946548"/>
                    <a:gd name="connsiteY205" fmla="*/ 95255 h 1376367"/>
                    <a:gd name="connsiteX206" fmla="*/ 846535 w 946548"/>
                    <a:gd name="connsiteY206" fmla="*/ 102398 h 1376367"/>
                    <a:gd name="connsiteX207" fmla="*/ 851298 w 946548"/>
                    <a:gd name="connsiteY207" fmla="*/ 109542 h 1376367"/>
                    <a:gd name="connsiteX208" fmla="*/ 860823 w 946548"/>
                    <a:gd name="connsiteY208" fmla="*/ 130973 h 1376367"/>
                    <a:gd name="connsiteX209" fmla="*/ 872729 w 946548"/>
                    <a:gd name="connsiteY209" fmla="*/ 166692 h 1376367"/>
                    <a:gd name="connsiteX210" fmla="*/ 877491 w 946548"/>
                    <a:gd name="connsiteY210" fmla="*/ 173836 h 1376367"/>
                    <a:gd name="connsiteX0" fmla="*/ 934641 w 946548"/>
                    <a:gd name="connsiteY0" fmla="*/ 1019180 h 1376367"/>
                    <a:gd name="connsiteX1" fmla="*/ 941785 w 946548"/>
                    <a:gd name="connsiteY1" fmla="*/ 1023942 h 1376367"/>
                    <a:gd name="connsiteX2" fmla="*/ 946548 w 946548"/>
                    <a:gd name="connsiteY2" fmla="*/ 1052517 h 1376367"/>
                    <a:gd name="connsiteX3" fmla="*/ 925116 w 946548"/>
                    <a:gd name="connsiteY3" fmla="*/ 1064423 h 1376367"/>
                    <a:gd name="connsiteX4" fmla="*/ 917973 w 946548"/>
                    <a:gd name="connsiteY4" fmla="*/ 1069186 h 1376367"/>
                    <a:gd name="connsiteX5" fmla="*/ 825104 w 946548"/>
                    <a:gd name="connsiteY5" fmla="*/ 1088236 h 1376367"/>
                    <a:gd name="connsiteX6" fmla="*/ 832248 w 946548"/>
                    <a:gd name="connsiteY6" fmla="*/ 1119192 h 1376367"/>
                    <a:gd name="connsiteX7" fmla="*/ 837010 w 946548"/>
                    <a:gd name="connsiteY7" fmla="*/ 1126336 h 1376367"/>
                    <a:gd name="connsiteX8" fmla="*/ 841773 w 946548"/>
                    <a:gd name="connsiteY8" fmla="*/ 1140623 h 1376367"/>
                    <a:gd name="connsiteX9" fmla="*/ 851298 w 946548"/>
                    <a:gd name="connsiteY9" fmla="*/ 1162055 h 1376367"/>
                    <a:gd name="connsiteX10" fmla="*/ 853679 w 946548"/>
                    <a:gd name="connsiteY10" fmla="*/ 1169198 h 1376367"/>
                    <a:gd name="connsiteX11" fmla="*/ 853679 w 946548"/>
                    <a:gd name="connsiteY11" fmla="*/ 1202536 h 1376367"/>
                    <a:gd name="connsiteX12" fmla="*/ 834629 w 946548"/>
                    <a:gd name="connsiteY12" fmla="*/ 1219205 h 1376367"/>
                    <a:gd name="connsiteX13" fmla="*/ 827485 w 946548"/>
                    <a:gd name="connsiteY13" fmla="*/ 1223967 h 1376367"/>
                    <a:gd name="connsiteX14" fmla="*/ 817960 w 946548"/>
                    <a:gd name="connsiteY14" fmla="*/ 1226348 h 1376367"/>
                    <a:gd name="connsiteX15" fmla="*/ 810816 w 946548"/>
                    <a:gd name="connsiteY15" fmla="*/ 1228730 h 1376367"/>
                    <a:gd name="connsiteX16" fmla="*/ 777479 w 946548"/>
                    <a:gd name="connsiteY16" fmla="*/ 1231111 h 1376367"/>
                    <a:gd name="connsiteX17" fmla="*/ 760810 w 946548"/>
                    <a:gd name="connsiteY17" fmla="*/ 1235873 h 1376367"/>
                    <a:gd name="connsiteX18" fmla="*/ 756048 w 946548"/>
                    <a:gd name="connsiteY18" fmla="*/ 1243017 h 1376367"/>
                    <a:gd name="connsiteX19" fmla="*/ 748904 w 946548"/>
                    <a:gd name="connsiteY19" fmla="*/ 1247780 h 1376367"/>
                    <a:gd name="connsiteX20" fmla="*/ 741760 w 946548"/>
                    <a:gd name="connsiteY20" fmla="*/ 1273973 h 1376367"/>
                    <a:gd name="connsiteX21" fmla="*/ 732235 w 946548"/>
                    <a:gd name="connsiteY21" fmla="*/ 1295405 h 1376367"/>
                    <a:gd name="connsiteX22" fmla="*/ 725091 w 946548"/>
                    <a:gd name="connsiteY22" fmla="*/ 1300167 h 1376367"/>
                    <a:gd name="connsiteX23" fmla="*/ 715566 w 946548"/>
                    <a:gd name="connsiteY23" fmla="*/ 1314455 h 1376367"/>
                    <a:gd name="connsiteX24" fmla="*/ 706041 w 946548"/>
                    <a:gd name="connsiteY24" fmla="*/ 1323980 h 1376367"/>
                    <a:gd name="connsiteX25" fmla="*/ 694135 w 946548"/>
                    <a:gd name="connsiteY25" fmla="*/ 1333505 h 1376367"/>
                    <a:gd name="connsiteX26" fmla="*/ 679848 w 946548"/>
                    <a:gd name="connsiteY26" fmla="*/ 1343030 h 1376367"/>
                    <a:gd name="connsiteX27" fmla="*/ 675085 w 946548"/>
                    <a:gd name="connsiteY27" fmla="*/ 1350173 h 1376367"/>
                    <a:gd name="connsiteX28" fmla="*/ 667941 w 946548"/>
                    <a:gd name="connsiteY28" fmla="*/ 1352555 h 1376367"/>
                    <a:gd name="connsiteX29" fmla="*/ 653654 w 946548"/>
                    <a:gd name="connsiteY29" fmla="*/ 1359698 h 1376367"/>
                    <a:gd name="connsiteX30" fmla="*/ 646510 w 946548"/>
                    <a:gd name="connsiteY30" fmla="*/ 1364461 h 1376367"/>
                    <a:gd name="connsiteX31" fmla="*/ 632223 w 946548"/>
                    <a:gd name="connsiteY31" fmla="*/ 1369223 h 1376367"/>
                    <a:gd name="connsiteX32" fmla="*/ 625079 w 946548"/>
                    <a:gd name="connsiteY32" fmla="*/ 1371605 h 1376367"/>
                    <a:gd name="connsiteX33" fmla="*/ 617935 w 946548"/>
                    <a:gd name="connsiteY33" fmla="*/ 1373986 h 1376367"/>
                    <a:gd name="connsiteX34" fmla="*/ 610791 w 946548"/>
                    <a:gd name="connsiteY34" fmla="*/ 1376367 h 1376367"/>
                    <a:gd name="connsiteX35" fmla="*/ 589360 w 946548"/>
                    <a:gd name="connsiteY35" fmla="*/ 1373986 h 1376367"/>
                    <a:gd name="connsiteX36" fmla="*/ 582216 w 946548"/>
                    <a:gd name="connsiteY36" fmla="*/ 1371605 h 1376367"/>
                    <a:gd name="connsiteX37" fmla="*/ 567929 w 946548"/>
                    <a:gd name="connsiteY37" fmla="*/ 1350173 h 1376367"/>
                    <a:gd name="connsiteX38" fmla="*/ 563166 w 946548"/>
                    <a:gd name="connsiteY38" fmla="*/ 1343030 h 1376367"/>
                    <a:gd name="connsiteX39" fmla="*/ 553641 w 946548"/>
                    <a:gd name="connsiteY39" fmla="*/ 1321598 h 1376367"/>
                    <a:gd name="connsiteX40" fmla="*/ 548879 w 946548"/>
                    <a:gd name="connsiteY40" fmla="*/ 1307311 h 1376367"/>
                    <a:gd name="connsiteX41" fmla="*/ 546498 w 946548"/>
                    <a:gd name="connsiteY41" fmla="*/ 1300167 h 1376367"/>
                    <a:gd name="connsiteX42" fmla="*/ 541735 w 946548"/>
                    <a:gd name="connsiteY42" fmla="*/ 1293023 h 1376367"/>
                    <a:gd name="connsiteX43" fmla="*/ 532210 w 946548"/>
                    <a:gd name="connsiteY43" fmla="*/ 1271592 h 1376367"/>
                    <a:gd name="connsiteX44" fmla="*/ 520304 w 946548"/>
                    <a:gd name="connsiteY44" fmla="*/ 1250161 h 1376367"/>
                    <a:gd name="connsiteX45" fmla="*/ 515541 w 946548"/>
                    <a:gd name="connsiteY45" fmla="*/ 1243017 h 1376367"/>
                    <a:gd name="connsiteX46" fmla="*/ 508398 w 946548"/>
                    <a:gd name="connsiteY46" fmla="*/ 1235873 h 1376367"/>
                    <a:gd name="connsiteX47" fmla="*/ 503635 w 946548"/>
                    <a:gd name="connsiteY47" fmla="*/ 1228730 h 1376367"/>
                    <a:gd name="connsiteX48" fmla="*/ 496491 w 946548"/>
                    <a:gd name="connsiteY48" fmla="*/ 1226348 h 1376367"/>
                    <a:gd name="connsiteX49" fmla="*/ 482204 w 946548"/>
                    <a:gd name="connsiteY49" fmla="*/ 1216823 h 1376367"/>
                    <a:gd name="connsiteX50" fmla="*/ 436960 w 946548"/>
                    <a:gd name="connsiteY50" fmla="*/ 1219205 h 1376367"/>
                    <a:gd name="connsiteX51" fmla="*/ 422673 w 946548"/>
                    <a:gd name="connsiteY51" fmla="*/ 1223967 h 1376367"/>
                    <a:gd name="connsiteX52" fmla="*/ 408385 w 946548"/>
                    <a:gd name="connsiteY52" fmla="*/ 1233492 h 1376367"/>
                    <a:gd name="connsiteX53" fmla="*/ 401241 w 946548"/>
                    <a:gd name="connsiteY53" fmla="*/ 1238255 h 1376367"/>
                    <a:gd name="connsiteX54" fmla="*/ 394098 w 946548"/>
                    <a:gd name="connsiteY54" fmla="*/ 1245398 h 1376367"/>
                    <a:gd name="connsiteX55" fmla="*/ 379810 w 946548"/>
                    <a:gd name="connsiteY55" fmla="*/ 1254923 h 1376367"/>
                    <a:gd name="connsiteX56" fmla="*/ 365523 w 946548"/>
                    <a:gd name="connsiteY56" fmla="*/ 1264448 h 1376367"/>
                    <a:gd name="connsiteX57" fmla="*/ 351235 w 946548"/>
                    <a:gd name="connsiteY57" fmla="*/ 1273973 h 1376367"/>
                    <a:gd name="connsiteX58" fmla="*/ 336948 w 946548"/>
                    <a:gd name="connsiteY58" fmla="*/ 1278736 h 1376367"/>
                    <a:gd name="connsiteX59" fmla="*/ 329804 w 946548"/>
                    <a:gd name="connsiteY59" fmla="*/ 1281117 h 1376367"/>
                    <a:gd name="connsiteX60" fmla="*/ 286941 w 946548"/>
                    <a:gd name="connsiteY60" fmla="*/ 1278736 h 1376367"/>
                    <a:gd name="connsiteX61" fmla="*/ 279798 w 946548"/>
                    <a:gd name="connsiteY61" fmla="*/ 1276355 h 1376367"/>
                    <a:gd name="connsiteX62" fmla="*/ 275035 w 946548"/>
                    <a:gd name="connsiteY62" fmla="*/ 1269211 h 1376367"/>
                    <a:gd name="connsiteX63" fmla="*/ 267891 w 946548"/>
                    <a:gd name="connsiteY63" fmla="*/ 1264448 h 1376367"/>
                    <a:gd name="connsiteX64" fmla="*/ 263129 w 946548"/>
                    <a:gd name="connsiteY64" fmla="*/ 1250161 h 1376367"/>
                    <a:gd name="connsiteX65" fmla="*/ 260748 w 946548"/>
                    <a:gd name="connsiteY65" fmla="*/ 1243017 h 1376367"/>
                    <a:gd name="connsiteX66" fmla="*/ 258366 w 946548"/>
                    <a:gd name="connsiteY66" fmla="*/ 1207298 h 1376367"/>
                    <a:gd name="connsiteX67" fmla="*/ 255985 w 946548"/>
                    <a:gd name="connsiteY67" fmla="*/ 1183486 h 1376367"/>
                    <a:gd name="connsiteX68" fmla="*/ 260748 w 946548"/>
                    <a:gd name="connsiteY68" fmla="*/ 1092998 h 1376367"/>
                    <a:gd name="connsiteX69" fmla="*/ 258366 w 946548"/>
                    <a:gd name="connsiteY69" fmla="*/ 1054898 h 1376367"/>
                    <a:gd name="connsiteX70" fmla="*/ 239316 w 946548"/>
                    <a:gd name="connsiteY70" fmla="*/ 1038230 h 1376367"/>
                    <a:gd name="connsiteX71" fmla="*/ 225029 w 946548"/>
                    <a:gd name="connsiteY71" fmla="*/ 1033467 h 1376367"/>
                    <a:gd name="connsiteX72" fmla="*/ 208360 w 946548"/>
                    <a:gd name="connsiteY72" fmla="*/ 1028705 h 1376367"/>
                    <a:gd name="connsiteX73" fmla="*/ 186929 w 946548"/>
                    <a:gd name="connsiteY73" fmla="*/ 1026323 h 1376367"/>
                    <a:gd name="connsiteX74" fmla="*/ 53579 w 946548"/>
                    <a:gd name="connsiteY74" fmla="*/ 1023942 h 1376367"/>
                    <a:gd name="connsiteX75" fmla="*/ 48816 w 946548"/>
                    <a:gd name="connsiteY75" fmla="*/ 1009655 h 1376367"/>
                    <a:gd name="connsiteX76" fmla="*/ 46435 w 946548"/>
                    <a:gd name="connsiteY76" fmla="*/ 1002511 h 1376367"/>
                    <a:gd name="connsiteX77" fmla="*/ 48816 w 946548"/>
                    <a:gd name="connsiteY77" fmla="*/ 988223 h 1376367"/>
                    <a:gd name="connsiteX78" fmla="*/ 53579 w 946548"/>
                    <a:gd name="connsiteY78" fmla="*/ 973936 h 1376367"/>
                    <a:gd name="connsiteX79" fmla="*/ 55960 w 946548"/>
                    <a:gd name="connsiteY79" fmla="*/ 950123 h 1376367"/>
                    <a:gd name="connsiteX80" fmla="*/ 58341 w 946548"/>
                    <a:gd name="connsiteY80" fmla="*/ 942980 h 1376367"/>
                    <a:gd name="connsiteX81" fmla="*/ 65485 w 946548"/>
                    <a:gd name="connsiteY81" fmla="*/ 940598 h 1376367"/>
                    <a:gd name="connsiteX82" fmla="*/ 79773 w 946548"/>
                    <a:gd name="connsiteY82" fmla="*/ 928692 h 1376367"/>
                    <a:gd name="connsiteX83" fmla="*/ 86916 w 946548"/>
                    <a:gd name="connsiteY83" fmla="*/ 926311 h 1376367"/>
                    <a:gd name="connsiteX84" fmla="*/ 94060 w 946548"/>
                    <a:gd name="connsiteY84" fmla="*/ 912023 h 1376367"/>
                    <a:gd name="connsiteX85" fmla="*/ 98823 w 946548"/>
                    <a:gd name="connsiteY85" fmla="*/ 897736 h 1376367"/>
                    <a:gd name="connsiteX86" fmla="*/ 101204 w 946548"/>
                    <a:gd name="connsiteY86" fmla="*/ 890592 h 1376367"/>
                    <a:gd name="connsiteX87" fmla="*/ 108348 w 946548"/>
                    <a:gd name="connsiteY87" fmla="*/ 885830 h 1376367"/>
                    <a:gd name="connsiteX88" fmla="*/ 117873 w 946548"/>
                    <a:gd name="connsiteY88" fmla="*/ 871542 h 1376367"/>
                    <a:gd name="connsiteX89" fmla="*/ 125016 w 946548"/>
                    <a:gd name="connsiteY89" fmla="*/ 857255 h 1376367"/>
                    <a:gd name="connsiteX90" fmla="*/ 136923 w 946548"/>
                    <a:gd name="connsiteY90" fmla="*/ 835823 h 1376367"/>
                    <a:gd name="connsiteX91" fmla="*/ 144066 w 946548"/>
                    <a:gd name="connsiteY91" fmla="*/ 812011 h 1376367"/>
                    <a:gd name="connsiteX92" fmla="*/ 146448 w 946548"/>
                    <a:gd name="connsiteY92" fmla="*/ 804867 h 1376367"/>
                    <a:gd name="connsiteX93" fmla="*/ 136923 w 946548"/>
                    <a:gd name="connsiteY93" fmla="*/ 766767 h 1376367"/>
                    <a:gd name="connsiteX94" fmla="*/ 129779 w 946548"/>
                    <a:gd name="connsiteY94" fmla="*/ 762005 h 1376367"/>
                    <a:gd name="connsiteX95" fmla="*/ 127398 w 946548"/>
                    <a:gd name="connsiteY95" fmla="*/ 754861 h 1376367"/>
                    <a:gd name="connsiteX96" fmla="*/ 117873 w 946548"/>
                    <a:gd name="connsiteY96" fmla="*/ 745336 h 1376367"/>
                    <a:gd name="connsiteX97" fmla="*/ 113110 w 946548"/>
                    <a:gd name="connsiteY97" fmla="*/ 738192 h 1376367"/>
                    <a:gd name="connsiteX98" fmla="*/ 110729 w 946548"/>
                    <a:gd name="connsiteY98" fmla="*/ 731048 h 1376367"/>
                    <a:gd name="connsiteX99" fmla="*/ 105966 w 946548"/>
                    <a:gd name="connsiteY99" fmla="*/ 723905 h 1376367"/>
                    <a:gd name="connsiteX100" fmla="*/ 98823 w 946548"/>
                    <a:gd name="connsiteY100" fmla="*/ 711998 h 1376367"/>
                    <a:gd name="connsiteX101" fmla="*/ 91679 w 946548"/>
                    <a:gd name="connsiteY101" fmla="*/ 716761 h 1376367"/>
                    <a:gd name="connsiteX102" fmla="*/ 82154 w 946548"/>
                    <a:gd name="connsiteY102" fmla="*/ 700092 h 1376367"/>
                    <a:gd name="connsiteX103" fmla="*/ 75010 w 946548"/>
                    <a:gd name="connsiteY103" fmla="*/ 697711 h 1376367"/>
                    <a:gd name="connsiteX104" fmla="*/ 67866 w 946548"/>
                    <a:gd name="connsiteY104" fmla="*/ 695330 h 1376367"/>
                    <a:gd name="connsiteX105" fmla="*/ 44054 w 946548"/>
                    <a:gd name="connsiteY105" fmla="*/ 688186 h 1376367"/>
                    <a:gd name="connsiteX106" fmla="*/ 36910 w 946548"/>
                    <a:gd name="connsiteY106" fmla="*/ 685805 h 1376367"/>
                    <a:gd name="connsiteX107" fmla="*/ 27385 w 946548"/>
                    <a:gd name="connsiteY107" fmla="*/ 678661 h 1376367"/>
                    <a:gd name="connsiteX108" fmla="*/ 20241 w 946548"/>
                    <a:gd name="connsiteY108" fmla="*/ 671517 h 1376367"/>
                    <a:gd name="connsiteX109" fmla="*/ 5954 w 946548"/>
                    <a:gd name="connsiteY109" fmla="*/ 669136 h 1376367"/>
                    <a:gd name="connsiteX110" fmla="*/ 8335 w 946548"/>
                    <a:gd name="connsiteY110" fmla="*/ 652467 h 1376367"/>
                    <a:gd name="connsiteX111" fmla="*/ 1191 w 946548"/>
                    <a:gd name="connsiteY111" fmla="*/ 626274 h 1376367"/>
                    <a:gd name="connsiteX112" fmla="*/ 15479 w 946548"/>
                    <a:gd name="connsiteY112" fmla="*/ 616748 h 1376367"/>
                    <a:gd name="connsiteX113" fmla="*/ 13098 w 946548"/>
                    <a:gd name="connsiteY113" fmla="*/ 609604 h 1376367"/>
                    <a:gd name="connsiteX114" fmla="*/ 20241 w 946548"/>
                    <a:gd name="connsiteY114" fmla="*/ 604843 h 1376367"/>
                    <a:gd name="connsiteX115" fmla="*/ 29766 w 946548"/>
                    <a:gd name="connsiteY115" fmla="*/ 597698 h 1376367"/>
                    <a:gd name="connsiteX116" fmla="*/ 39292 w 946548"/>
                    <a:gd name="connsiteY116" fmla="*/ 585792 h 1376367"/>
                    <a:gd name="connsiteX117" fmla="*/ 63103 w 946548"/>
                    <a:gd name="connsiteY117" fmla="*/ 578649 h 1376367"/>
                    <a:gd name="connsiteX118" fmla="*/ 60723 w 946548"/>
                    <a:gd name="connsiteY118" fmla="*/ 576266 h 1376367"/>
                    <a:gd name="connsiteX119" fmla="*/ 72629 w 946548"/>
                    <a:gd name="connsiteY119" fmla="*/ 564361 h 1376367"/>
                    <a:gd name="connsiteX120" fmla="*/ 96441 w 946548"/>
                    <a:gd name="connsiteY120" fmla="*/ 557217 h 1376367"/>
                    <a:gd name="connsiteX121" fmla="*/ 117873 w 946548"/>
                    <a:gd name="connsiteY121" fmla="*/ 559598 h 1376367"/>
                    <a:gd name="connsiteX122" fmla="*/ 125016 w 946548"/>
                    <a:gd name="connsiteY122" fmla="*/ 552455 h 1376367"/>
                    <a:gd name="connsiteX123" fmla="*/ 132160 w 946548"/>
                    <a:gd name="connsiteY123" fmla="*/ 550073 h 1376367"/>
                    <a:gd name="connsiteX124" fmla="*/ 139304 w 946548"/>
                    <a:gd name="connsiteY124" fmla="*/ 545311 h 1376367"/>
                    <a:gd name="connsiteX125" fmla="*/ 141685 w 946548"/>
                    <a:gd name="connsiteY125" fmla="*/ 538167 h 1376367"/>
                    <a:gd name="connsiteX126" fmla="*/ 153591 w 946548"/>
                    <a:gd name="connsiteY126" fmla="*/ 526261 h 1376367"/>
                    <a:gd name="connsiteX127" fmla="*/ 158354 w 946548"/>
                    <a:gd name="connsiteY127" fmla="*/ 511973 h 1376367"/>
                    <a:gd name="connsiteX128" fmla="*/ 165498 w 946548"/>
                    <a:gd name="connsiteY128" fmla="*/ 497686 h 1376367"/>
                    <a:gd name="connsiteX129" fmla="*/ 163116 w 946548"/>
                    <a:gd name="connsiteY129" fmla="*/ 466730 h 1376367"/>
                    <a:gd name="connsiteX130" fmla="*/ 155973 w 946548"/>
                    <a:gd name="connsiteY130" fmla="*/ 452442 h 1376367"/>
                    <a:gd name="connsiteX131" fmla="*/ 153591 w 946548"/>
                    <a:gd name="connsiteY131" fmla="*/ 445298 h 1376367"/>
                    <a:gd name="connsiteX132" fmla="*/ 144066 w 946548"/>
                    <a:gd name="connsiteY132" fmla="*/ 428630 h 1376367"/>
                    <a:gd name="connsiteX133" fmla="*/ 141685 w 946548"/>
                    <a:gd name="connsiteY133" fmla="*/ 421486 h 1376367"/>
                    <a:gd name="connsiteX134" fmla="*/ 136923 w 946548"/>
                    <a:gd name="connsiteY134" fmla="*/ 414342 h 1376367"/>
                    <a:gd name="connsiteX135" fmla="*/ 134541 w 946548"/>
                    <a:gd name="connsiteY135" fmla="*/ 404817 h 1376367"/>
                    <a:gd name="connsiteX136" fmla="*/ 129779 w 946548"/>
                    <a:gd name="connsiteY136" fmla="*/ 397673 h 1376367"/>
                    <a:gd name="connsiteX137" fmla="*/ 125016 w 946548"/>
                    <a:gd name="connsiteY137" fmla="*/ 383386 h 1376367"/>
                    <a:gd name="connsiteX138" fmla="*/ 122635 w 946548"/>
                    <a:gd name="connsiteY138" fmla="*/ 376242 h 1376367"/>
                    <a:gd name="connsiteX139" fmla="*/ 117873 w 946548"/>
                    <a:gd name="connsiteY139" fmla="*/ 369098 h 1376367"/>
                    <a:gd name="connsiteX140" fmla="*/ 113110 w 946548"/>
                    <a:gd name="connsiteY140" fmla="*/ 354811 h 1376367"/>
                    <a:gd name="connsiteX141" fmla="*/ 110729 w 946548"/>
                    <a:gd name="connsiteY141" fmla="*/ 302423 h 1376367"/>
                    <a:gd name="connsiteX142" fmla="*/ 113110 w 946548"/>
                    <a:gd name="connsiteY142" fmla="*/ 295280 h 1376367"/>
                    <a:gd name="connsiteX143" fmla="*/ 141685 w 946548"/>
                    <a:gd name="connsiteY143" fmla="*/ 288136 h 1376367"/>
                    <a:gd name="connsiteX144" fmla="*/ 170260 w 946548"/>
                    <a:gd name="connsiteY144" fmla="*/ 285755 h 1376367"/>
                    <a:gd name="connsiteX145" fmla="*/ 179785 w 946548"/>
                    <a:gd name="connsiteY145" fmla="*/ 283373 h 1376367"/>
                    <a:gd name="connsiteX146" fmla="*/ 220266 w 946548"/>
                    <a:gd name="connsiteY146" fmla="*/ 278611 h 1376367"/>
                    <a:gd name="connsiteX147" fmla="*/ 234554 w 946548"/>
                    <a:gd name="connsiteY147" fmla="*/ 276230 h 1376367"/>
                    <a:gd name="connsiteX148" fmla="*/ 308373 w 946548"/>
                    <a:gd name="connsiteY148" fmla="*/ 273848 h 1376367"/>
                    <a:gd name="connsiteX149" fmla="*/ 320279 w 946548"/>
                    <a:gd name="connsiteY149" fmla="*/ 271467 h 1376367"/>
                    <a:gd name="connsiteX150" fmla="*/ 327423 w 946548"/>
                    <a:gd name="connsiteY150" fmla="*/ 269086 h 1376367"/>
                    <a:gd name="connsiteX151" fmla="*/ 336948 w 946548"/>
                    <a:gd name="connsiteY151" fmla="*/ 254798 h 1376367"/>
                    <a:gd name="connsiteX152" fmla="*/ 341710 w 946548"/>
                    <a:gd name="connsiteY152" fmla="*/ 195267 h 1376367"/>
                    <a:gd name="connsiteX153" fmla="*/ 344091 w 946548"/>
                    <a:gd name="connsiteY153" fmla="*/ 169073 h 1376367"/>
                    <a:gd name="connsiteX154" fmla="*/ 348854 w 946548"/>
                    <a:gd name="connsiteY154" fmla="*/ 140498 h 1376367"/>
                    <a:gd name="connsiteX155" fmla="*/ 353616 w 946548"/>
                    <a:gd name="connsiteY155" fmla="*/ 97636 h 1376367"/>
                    <a:gd name="connsiteX156" fmla="*/ 360760 w 946548"/>
                    <a:gd name="connsiteY156" fmla="*/ 83348 h 1376367"/>
                    <a:gd name="connsiteX157" fmla="*/ 367904 w 946548"/>
                    <a:gd name="connsiteY157" fmla="*/ 80967 h 1376367"/>
                    <a:gd name="connsiteX158" fmla="*/ 382191 w 946548"/>
                    <a:gd name="connsiteY158" fmla="*/ 73823 h 1376367"/>
                    <a:gd name="connsiteX159" fmla="*/ 398860 w 946548"/>
                    <a:gd name="connsiteY159" fmla="*/ 78586 h 1376367"/>
                    <a:gd name="connsiteX160" fmla="*/ 406004 w 946548"/>
                    <a:gd name="connsiteY160" fmla="*/ 83348 h 1376367"/>
                    <a:gd name="connsiteX161" fmla="*/ 413148 w 946548"/>
                    <a:gd name="connsiteY161" fmla="*/ 85730 h 1376367"/>
                    <a:gd name="connsiteX162" fmla="*/ 420291 w 946548"/>
                    <a:gd name="connsiteY162" fmla="*/ 90492 h 1376367"/>
                    <a:gd name="connsiteX163" fmla="*/ 441723 w 946548"/>
                    <a:gd name="connsiteY163" fmla="*/ 97636 h 1376367"/>
                    <a:gd name="connsiteX164" fmla="*/ 463154 w 946548"/>
                    <a:gd name="connsiteY164" fmla="*/ 104780 h 1376367"/>
                    <a:gd name="connsiteX165" fmla="*/ 470298 w 946548"/>
                    <a:gd name="connsiteY165" fmla="*/ 107161 h 1376367"/>
                    <a:gd name="connsiteX166" fmla="*/ 477441 w 946548"/>
                    <a:gd name="connsiteY166" fmla="*/ 111923 h 1376367"/>
                    <a:gd name="connsiteX167" fmla="*/ 484585 w 946548"/>
                    <a:gd name="connsiteY167" fmla="*/ 114305 h 1376367"/>
                    <a:gd name="connsiteX168" fmla="*/ 498873 w 946548"/>
                    <a:gd name="connsiteY168" fmla="*/ 123830 h 1376367"/>
                    <a:gd name="connsiteX169" fmla="*/ 506016 w 946548"/>
                    <a:gd name="connsiteY169" fmla="*/ 126211 h 1376367"/>
                    <a:gd name="connsiteX170" fmla="*/ 520304 w 946548"/>
                    <a:gd name="connsiteY170" fmla="*/ 135736 h 1376367"/>
                    <a:gd name="connsiteX171" fmla="*/ 534591 w 946548"/>
                    <a:gd name="connsiteY171" fmla="*/ 140498 h 1376367"/>
                    <a:gd name="connsiteX172" fmla="*/ 541735 w 946548"/>
                    <a:gd name="connsiteY172" fmla="*/ 142880 h 1376367"/>
                    <a:gd name="connsiteX173" fmla="*/ 570310 w 946548"/>
                    <a:gd name="connsiteY173" fmla="*/ 157167 h 1376367"/>
                    <a:gd name="connsiteX174" fmla="*/ 577454 w 946548"/>
                    <a:gd name="connsiteY174" fmla="*/ 159548 h 1376367"/>
                    <a:gd name="connsiteX175" fmla="*/ 584598 w 946548"/>
                    <a:gd name="connsiteY175" fmla="*/ 161930 h 1376367"/>
                    <a:gd name="connsiteX176" fmla="*/ 610791 w 946548"/>
                    <a:gd name="connsiteY176" fmla="*/ 157167 h 1376367"/>
                    <a:gd name="connsiteX177" fmla="*/ 625079 w 946548"/>
                    <a:gd name="connsiteY177" fmla="*/ 147642 h 1376367"/>
                    <a:gd name="connsiteX178" fmla="*/ 636985 w 946548"/>
                    <a:gd name="connsiteY178" fmla="*/ 138117 h 1376367"/>
                    <a:gd name="connsiteX179" fmla="*/ 641748 w 946548"/>
                    <a:gd name="connsiteY179" fmla="*/ 130973 h 1376367"/>
                    <a:gd name="connsiteX180" fmla="*/ 648891 w 946548"/>
                    <a:gd name="connsiteY180" fmla="*/ 126211 h 1376367"/>
                    <a:gd name="connsiteX181" fmla="*/ 656035 w 946548"/>
                    <a:gd name="connsiteY181" fmla="*/ 111923 h 1376367"/>
                    <a:gd name="connsiteX182" fmla="*/ 660798 w 946548"/>
                    <a:gd name="connsiteY182" fmla="*/ 104780 h 1376367"/>
                    <a:gd name="connsiteX183" fmla="*/ 665560 w 946548"/>
                    <a:gd name="connsiteY183" fmla="*/ 90492 h 1376367"/>
                    <a:gd name="connsiteX184" fmla="*/ 667941 w 946548"/>
                    <a:gd name="connsiteY184" fmla="*/ 83348 h 1376367"/>
                    <a:gd name="connsiteX185" fmla="*/ 672704 w 946548"/>
                    <a:gd name="connsiteY185" fmla="*/ 76205 h 1376367"/>
                    <a:gd name="connsiteX186" fmla="*/ 682229 w 946548"/>
                    <a:gd name="connsiteY186" fmla="*/ 52392 h 1376367"/>
                    <a:gd name="connsiteX187" fmla="*/ 686991 w 946548"/>
                    <a:gd name="connsiteY187" fmla="*/ 40486 h 1376367"/>
                    <a:gd name="connsiteX188" fmla="*/ 689373 w 946548"/>
                    <a:gd name="connsiteY188" fmla="*/ 33342 h 1376367"/>
                    <a:gd name="connsiteX189" fmla="*/ 696516 w 946548"/>
                    <a:gd name="connsiteY189" fmla="*/ 28580 h 1376367"/>
                    <a:gd name="connsiteX190" fmla="*/ 706041 w 946548"/>
                    <a:gd name="connsiteY190" fmla="*/ 21436 h 1376367"/>
                    <a:gd name="connsiteX191" fmla="*/ 710804 w 946548"/>
                    <a:gd name="connsiteY191" fmla="*/ 11911 h 1376367"/>
                    <a:gd name="connsiteX192" fmla="*/ 713185 w 946548"/>
                    <a:gd name="connsiteY192" fmla="*/ 4767 h 1376367"/>
                    <a:gd name="connsiteX193" fmla="*/ 722710 w 946548"/>
                    <a:gd name="connsiteY193" fmla="*/ 2386 h 1376367"/>
                    <a:gd name="connsiteX194" fmla="*/ 729854 w 946548"/>
                    <a:gd name="connsiteY194" fmla="*/ 5 h 1376367"/>
                    <a:gd name="connsiteX195" fmla="*/ 765573 w 946548"/>
                    <a:gd name="connsiteY195" fmla="*/ 4767 h 1376367"/>
                    <a:gd name="connsiteX196" fmla="*/ 779860 w 946548"/>
                    <a:gd name="connsiteY196" fmla="*/ 14292 h 1376367"/>
                    <a:gd name="connsiteX197" fmla="*/ 791766 w 946548"/>
                    <a:gd name="connsiteY197" fmla="*/ 23817 h 1376367"/>
                    <a:gd name="connsiteX198" fmla="*/ 796529 w 946548"/>
                    <a:gd name="connsiteY198" fmla="*/ 30961 h 1376367"/>
                    <a:gd name="connsiteX199" fmla="*/ 803673 w 946548"/>
                    <a:gd name="connsiteY199" fmla="*/ 38105 h 1376367"/>
                    <a:gd name="connsiteX200" fmla="*/ 813198 w 946548"/>
                    <a:gd name="connsiteY200" fmla="*/ 52392 h 1376367"/>
                    <a:gd name="connsiteX201" fmla="*/ 817960 w 946548"/>
                    <a:gd name="connsiteY201" fmla="*/ 59536 h 1376367"/>
                    <a:gd name="connsiteX202" fmla="*/ 825104 w 946548"/>
                    <a:gd name="connsiteY202" fmla="*/ 66680 h 1376367"/>
                    <a:gd name="connsiteX203" fmla="*/ 839391 w 946548"/>
                    <a:gd name="connsiteY203" fmla="*/ 88111 h 1376367"/>
                    <a:gd name="connsiteX204" fmla="*/ 844154 w 946548"/>
                    <a:gd name="connsiteY204" fmla="*/ 95255 h 1376367"/>
                    <a:gd name="connsiteX205" fmla="*/ 846535 w 946548"/>
                    <a:gd name="connsiteY205" fmla="*/ 102398 h 1376367"/>
                    <a:gd name="connsiteX206" fmla="*/ 851298 w 946548"/>
                    <a:gd name="connsiteY206" fmla="*/ 109542 h 1376367"/>
                    <a:gd name="connsiteX207" fmla="*/ 860823 w 946548"/>
                    <a:gd name="connsiteY207" fmla="*/ 130973 h 1376367"/>
                    <a:gd name="connsiteX208" fmla="*/ 872729 w 946548"/>
                    <a:gd name="connsiteY208" fmla="*/ 166692 h 1376367"/>
                    <a:gd name="connsiteX209" fmla="*/ 877491 w 946548"/>
                    <a:gd name="connsiteY209" fmla="*/ 173836 h 1376367"/>
                    <a:gd name="connsiteX0" fmla="*/ 934641 w 946548"/>
                    <a:gd name="connsiteY0" fmla="*/ 1019180 h 1376367"/>
                    <a:gd name="connsiteX1" fmla="*/ 946548 w 946548"/>
                    <a:gd name="connsiteY1" fmla="*/ 1052517 h 1376367"/>
                    <a:gd name="connsiteX2" fmla="*/ 925116 w 946548"/>
                    <a:gd name="connsiteY2" fmla="*/ 1064423 h 1376367"/>
                    <a:gd name="connsiteX3" fmla="*/ 917973 w 946548"/>
                    <a:gd name="connsiteY3" fmla="*/ 1069186 h 1376367"/>
                    <a:gd name="connsiteX4" fmla="*/ 825104 w 946548"/>
                    <a:gd name="connsiteY4" fmla="*/ 1088236 h 1376367"/>
                    <a:gd name="connsiteX5" fmla="*/ 832248 w 946548"/>
                    <a:gd name="connsiteY5" fmla="*/ 1119192 h 1376367"/>
                    <a:gd name="connsiteX6" fmla="*/ 837010 w 946548"/>
                    <a:gd name="connsiteY6" fmla="*/ 1126336 h 1376367"/>
                    <a:gd name="connsiteX7" fmla="*/ 841773 w 946548"/>
                    <a:gd name="connsiteY7" fmla="*/ 1140623 h 1376367"/>
                    <a:gd name="connsiteX8" fmla="*/ 851298 w 946548"/>
                    <a:gd name="connsiteY8" fmla="*/ 1162055 h 1376367"/>
                    <a:gd name="connsiteX9" fmla="*/ 853679 w 946548"/>
                    <a:gd name="connsiteY9" fmla="*/ 1169198 h 1376367"/>
                    <a:gd name="connsiteX10" fmla="*/ 853679 w 946548"/>
                    <a:gd name="connsiteY10" fmla="*/ 1202536 h 1376367"/>
                    <a:gd name="connsiteX11" fmla="*/ 834629 w 946548"/>
                    <a:gd name="connsiteY11" fmla="*/ 1219205 h 1376367"/>
                    <a:gd name="connsiteX12" fmla="*/ 827485 w 946548"/>
                    <a:gd name="connsiteY12" fmla="*/ 1223967 h 1376367"/>
                    <a:gd name="connsiteX13" fmla="*/ 817960 w 946548"/>
                    <a:gd name="connsiteY13" fmla="*/ 1226348 h 1376367"/>
                    <a:gd name="connsiteX14" fmla="*/ 810816 w 946548"/>
                    <a:gd name="connsiteY14" fmla="*/ 1228730 h 1376367"/>
                    <a:gd name="connsiteX15" fmla="*/ 777479 w 946548"/>
                    <a:gd name="connsiteY15" fmla="*/ 1231111 h 1376367"/>
                    <a:gd name="connsiteX16" fmla="*/ 760810 w 946548"/>
                    <a:gd name="connsiteY16" fmla="*/ 1235873 h 1376367"/>
                    <a:gd name="connsiteX17" fmla="*/ 756048 w 946548"/>
                    <a:gd name="connsiteY17" fmla="*/ 1243017 h 1376367"/>
                    <a:gd name="connsiteX18" fmla="*/ 748904 w 946548"/>
                    <a:gd name="connsiteY18" fmla="*/ 1247780 h 1376367"/>
                    <a:gd name="connsiteX19" fmla="*/ 741760 w 946548"/>
                    <a:gd name="connsiteY19" fmla="*/ 1273973 h 1376367"/>
                    <a:gd name="connsiteX20" fmla="*/ 732235 w 946548"/>
                    <a:gd name="connsiteY20" fmla="*/ 1295405 h 1376367"/>
                    <a:gd name="connsiteX21" fmla="*/ 725091 w 946548"/>
                    <a:gd name="connsiteY21" fmla="*/ 1300167 h 1376367"/>
                    <a:gd name="connsiteX22" fmla="*/ 715566 w 946548"/>
                    <a:gd name="connsiteY22" fmla="*/ 1314455 h 1376367"/>
                    <a:gd name="connsiteX23" fmla="*/ 706041 w 946548"/>
                    <a:gd name="connsiteY23" fmla="*/ 1323980 h 1376367"/>
                    <a:gd name="connsiteX24" fmla="*/ 694135 w 946548"/>
                    <a:gd name="connsiteY24" fmla="*/ 1333505 h 1376367"/>
                    <a:gd name="connsiteX25" fmla="*/ 679848 w 946548"/>
                    <a:gd name="connsiteY25" fmla="*/ 1343030 h 1376367"/>
                    <a:gd name="connsiteX26" fmla="*/ 675085 w 946548"/>
                    <a:gd name="connsiteY26" fmla="*/ 1350173 h 1376367"/>
                    <a:gd name="connsiteX27" fmla="*/ 667941 w 946548"/>
                    <a:gd name="connsiteY27" fmla="*/ 1352555 h 1376367"/>
                    <a:gd name="connsiteX28" fmla="*/ 653654 w 946548"/>
                    <a:gd name="connsiteY28" fmla="*/ 1359698 h 1376367"/>
                    <a:gd name="connsiteX29" fmla="*/ 646510 w 946548"/>
                    <a:gd name="connsiteY29" fmla="*/ 1364461 h 1376367"/>
                    <a:gd name="connsiteX30" fmla="*/ 632223 w 946548"/>
                    <a:gd name="connsiteY30" fmla="*/ 1369223 h 1376367"/>
                    <a:gd name="connsiteX31" fmla="*/ 625079 w 946548"/>
                    <a:gd name="connsiteY31" fmla="*/ 1371605 h 1376367"/>
                    <a:gd name="connsiteX32" fmla="*/ 617935 w 946548"/>
                    <a:gd name="connsiteY32" fmla="*/ 1373986 h 1376367"/>
                    <a:gd name="connsiteX33" fmla="*/ 610791 w 946548"/>
                    <a:gd name="connsiteY33" fmla="*/ 1376367 h 1376367"/>
                    <a:gd name="connsiteX34" fmla="*/ 589360 w 946548"/>
                    <a:gd name="connsiteY34" fmla="*/ 1373986 h 1376367"/>
                    <a:gd name="connsiteX35" fmla="*/ 582216 w 946548"/>
                    <a:gd name="connsiteY35" fmla="*/ 1371605 h 1376367"/>
                    <a:gd name="connsiteX36" fmla="*/ 567929 w 946548"/>
                    <a:gd name="connsiteY36" fmla="*/ 1350173 h 1376367"/>
                    <a:gd name="connsiteX37" fmla="*/ 563166 w 946548"/>
                    <a:gd name="connsiteY37" fmla="*/ 1343030 h 1376367"/>
                    <a:gd name="connsiteX38" fmla="*/ 553641 w 946548"/>
                    <a:gd name="connsiteY38" fmla="*/ 1321598 h 1376367"/>
                    <a:gd name="connsiteX39" fmla="*/ 548879 w 946548"/>
                    <a:gd name="connsiteY39" fmla="*/ 1307311 h 1376367"/>
                    <a:gd name="connsiteX40" fmla="*/ 546498 w 946548"/>
                    <a:gd name="connsiteY40" fmla="*/ 1300167 h 1376367"/>
                    <a:gd name="connsiteX41" fmla="*/ 541735 w 946548"/>
                    <a:gd name="connsiteY41" fmla="*/ 1293023 h 1376367"/>
                    <a:gd name="connsiteX42" fmla="*/ 532210 w 946548"/>
                    <a:gd name="connsiteY42" fmla="*/ 1271592 h 1376367"/>
                    <a:gd name="connsiteX43" fmla="*/ 520304 w 946548"/>
                    <a:gd name="connsiteY43" fmla="*/ 1250161 h 1376367"/>
                    <a:gd name="connsiteX44" fmla="*/ 515541 w 946548"/>
                    <a:gd name="connsiteY44" fmla="*/ 1243017 h 1376367"/>
                    <a:gd name="connsiteX45" fmla="*/ 508398 w 946548"/>
                    <a:gd name="connsiteY45" fmla="*/ 1235873 h 1376367"/>
                    <a:gd name="connsiteX46" fmla="*/ 503635 w 946548"/>
                    <a:gd name="connsiteY46" fmla="*/ 1228730 h 1376367"/>
                    <a:gd name="connsiteX47" fmla="*/ 496491 w 946548"/>
                    <a:gd name="connsiteY47" fmla="*/ 1226348 h 1376367"/>
                    <a:gd name="connsiteX48" fmla="*/ 482204 w 946548"/>
                    <a:gd name="connsiteY48" fmla="*/ 1216823 h 1376367"/>
                    <a:gd name="connsiteX49" fmla="*/ 436960 w 946548"/>
                    <a:gd name="connsiteY49" fmla="*/ 1219205 h 1376367"/>
                    <a:gd name="connsiteX50" fmla="*/ 422673 w 946548"/>
                    <a:gd name="connsiteY50" fmla="*/ 1223967 h 1376367"/>
                    <a:gd name="connsiteX51" fmla="*/ 408385 w 946548"/>
                    <a:gd name="connsiteY51" fmla="*/ 1233492 h 1376367"/>
                    <a:gd name="connsiteX52" fmla="*/ 401241 w 946548"/>
                    <a:gd name="connsiteY52" fmla="*/ 1238255 h 1376367"/>
                    <a:gd name="connsiteX53" fmla="*/ 394098 w 946548"/>
                    <a:gd name="connsiteY53" fmla="*/ 1245398 h 1376367"/>
                    <a:gd name="connsiteX54" fmla="*/ 379810 w 946548"/>
                    <a:gd name="connsiteY54" fmla="*/ 1254923 h 1376367"/>
                    <a:gd name="connsiteX55" fmla="*/ 365523 w 946548"/>
                    <a:gd name="connsiteY55" fmla="*/ 1264448 h 1376367"/>
                    <a:gd name="connsiteX56" fmla="*/ 351235 w 946548"/>
                    <a:gd name="connsiteY56" fmla="*/ 1273973 h 1376367"/>
                    <a:gd name="connsiteX57" fmla="*/ 336948 w 946548"/>
                    <a:gd name="connsiteY57" fmla="*/ 1278736 h 1376367"/>
                    <a:gd name="connsiteX58" fmla="*/ 329804 w 946548"/>
                    <a:gd name="connsiteY58" fmla="*/ 1281117 h 1376367"/>
                    <a:gd name="connsiteX59" fmla="*/ 286941 w 946548"/>
                    <a:gd name="connsiteY59" fmla="*/ 1278736 h 1376367"/>
                    <a:gd name="connsiteX60" fmla="*/ 279798 w 946548"/>
                    <a:gd name="connsiteY60" fmla="*/ 1276355 h 1376367"/>
                    <a:gd name="connsiteX61" fmla="*/ 275035 w 946548"/>
                    <a:gd name="connsiteY61" fmla="*/ 1269211 h 1376367"/>
                    <a:gd name="connsiteX62" fmla="*/ 267891 w 946548"/>
                    <a:gd name="connsiteY62" fmla="*/ 1264448 h 1376367"/>
                    <a:gd name="connsiteX63" fmla="*/ 263129 w 946548"/>
                    <a:gd name="connsiteY63" fmla="*/ 1250161 h 1376367"/>
                    <a:gd name="connsiteX64" fmla="*/ 260748 w 946548"/>
                    <a:gd name="connsiteY64" fmla="*/ 1243017 h 1376367"/>
                    <a:gd name="connsiteX65" fmla="*/ 258366 w 946548"/>
                    <a:gd name="connsiteY65" fmla="*/ 1207298 h 1376367"/>
                    <a:gd name="connsiteX66" fmla="*/ 255985 w 946548"/>
                    <a:gd name="connsiteY66" fmla="*/ 1183486 h 1376367"/>
                    <a:gd name="connsiteX67" fmla="*/ 260748 w 946548"/>
                    <a:gd name="connsiteY67" fmla="*/ 1092998 h 1376367"/>
                    <a:gd name="connsiteX68" fmla="*/ 258366 w 946548"/>
                    <a:gd name="connsiteY68" fmla="*/ 1054898 h 1376367"/>
                    <a:gd name="connsiteX69" fmla="*/ 239316 w 946548"/>
                    <a:gd name="connsiteY69" fmla="*/ 1038230 h 1376367"/>
                    <a:gd name="connsiteX70" fmla="*/ 225029 w 946548"/>
                    <a:gd name="connsiteY70" fmla="*/ 1033467 h 1376367"/>
                    <a:gd name="connsiteX71" fmla="*/ 208360 w 946548"/>
                    <a:gd name="connsiteY71" fmla="*/ 1028705 h 1376367"/>
                    <a:gd name="connsiteX72" fmla="*/ 186929 w 946548"/>
                    <a:gd name="connsiteY72" fmla="*/ 1026323 h 1376367"/>
                    <a:gd name="connsiteX73" fmla="*/ 53579 w 946548"/>
                    <a:gd name="connsiteY73" fmla="*/ 1023942 h 1376367"/>
                    <a:gd name="connsiteX74" fmla="*/ 48816 w 946548"/>
                    <a:gd name="connsiteY74" fmla="*/ 1009655 h 1376367"/>
                    <a:gd name="connsiteX75" fmla="*/ 46435 w 946548"/>
                    <a:gd name="connsiteY75" fmla="*/ 1002511 h 1376367"/>
                    <a:gd name="connsiteX76" fmla="*/ 48816 w 946548"/>
                    <a:gd name="connsiteY76" fmla="*/ 988223 h 1376367"/>
                    <a:gd name="connsiteX77" fmla="*/ 53579 w 946548"/>
                    <a:gd name="connsiteY77" fmla="*/ 973936 h 1376367"/>
                    <a:gd name="connsiteX78" fmla="*/ 55960 w 946548"/>
                    <a:gd name="connsiteY78" fmla="*/ 950123 h 1376367"/>
                    <a:gd name="connsiteX79" fmla="*/ 58341 w 946548"/>
                    <a:gd name="connsiteY79" fmla="*/ 942980 h 1376367"/>
                    <a:gd name="connsiteX80" fmla="*/ 65485 w 946548"/>
                    <a:gd name="connsiteY80" fmla="*/ 940598 h 1376367"/>
                    <a:gd name="connsiteX81" fmla="*/ 79773 w 946548"/>
                    <a:gd name="connsiteY81" fmla="*/ 928692 h 1376367"/>
                    <a:gd name="connsiteX82" fmla="*/ 86916 w 946548"/>
                    <a:gd name="connsiteY82" fmla="*/ 926311 h 1376367"/>
                    <a:gd name="connsiteX83" fmla="*/ 94060 w 946548"/>
                    <a:gd name="connsiteY83" fmla="*/ 912023 h 1376367"/>
                    <a:gd name="connsiteX84" fmla="*/ 98823 w 946548"/>
                    <a:gd name="connsiteY84" fmla="*/ 897736 h 1376367"/>
                    <a:gd name="connsiteX85" fmla="*/ 101204 w 946548"/>
                    <a:gd name="connsiteY85" fmla="*/ 890592 h 1376367"/>
                    <a:gd name="connsiteX86" fmla="*/ 108348 w 946548"/>
                    <a:gd name="connsiteY86" fmla="*/ 885830 h 1376367"/>
                    <a:gd name="connsiteX87" fmla="*/ 117873 w 946548"/>
                    <a:gd name="connsiteY87" fmla="*/ 871542 h 1376367"/>
                    <a:gd name="connsiteX88" fmla="*/ 125016 w 946548"/>
                    <a:gd name="connsiteY88" fmla="*/ 857255 h 1376367"/>
                    <a:gd name="connsiteX89" fmla="*/ 136923 w 946548"/>
                    <a:gd name="connsiteY89" fmla="*/ 835823 h 1376367"/>
                    <a:gd name="connsiteX90" fmla="*/ 144066 w 946548"/>
                    <a:gd name="connsiteY90" fmla="*/ 812011 h 1376367"/>
                    <a:gd name="connsiteX91" fmla="*/ 146448 w 946548"/>
                    <a:gd name="connsiteY91" fmla="*/ 804867 h 1376367"/>
                    <a:gd name="connsiteX92" fmla="*/ 136923 w 946548"/>
                    <a:gd name="connsiteY92" fmla="*/ 766767 h 1376367"/>
                    <a:gd name="connsiteX93" fmla="*/ 129779 w 946548"/>
                    <a:gd name="connsiteY93" fmla="*/ 762005 h 1376367"/>
                    <a:gd name="connsiteX94" fmla="*/ 127398 w 946548"/>
                    <a:gd name="connsiteY94" fmla="*/ 754861 h 1376367"/>
                    <a:gd name="connsiteX95" fmla="*/ 117873 w 946548"/>
                    <a:gd name="connsiteY95" fmla="*/ 745336 h 1376367"/>
                    <a:gd name="connsiteX96" fmla="*/ 113110 w 946548"/>
                    <a:gd name="connsiteY96" fmla="*/ 738192 h 1376367"/>
                    <a:gd name="connsiteX97" fmla="*/ 110729 w 946548"/>
                    <a:gd name="connsiteY97" fmla="*/ 731048 h 1376367"/>
                    <a:gd name="connsiteX98" fmla="*/ 105966 w 946548"/>
                    <a:gd name="connsiteY98" fmla="*/ 723905 h 1376367"/>
                    <a:gd name="connsiteX99" fmla="*/ 98823 w 946548"/>
                    <a:gd name="connsiteY99" fmla="*/ 711998 h 1376367"/>
                    <a:gd name="connsiteX100" fmla="*/ 91679 w 946548"/>
                    <a:gd name="connsiteY100" fmla="*/ 716761 h 1376367"/>
                    <a:gd name="connsiteX101" fmla="*/ 82154 w 946548"/>
                    <a:gd name="connsiteY101" fmla="*/ 700092 h 1376367"/>
                    <a:gd name="connsiteX102" fmla="*/ 75010 w 946548"/>
                    <a:gd name="connsiteY102" fmla="*/ 697711 h 1376367"/>
                    <a:gd name="connsiteX103" fmla="*/ 67866 w 946548"/>
                    <a:gd name="connsiteY103" fmla="*/ 695330 h 1376367"/>
                    <a:gd name="connsiteX104" fmla="*/ 44054 w 946548"/>
                    <a:gd name="connsiteY104" fmla="*/ 688186 h 1376367"/>
                    <a:gd name="connsiteX105" fmla="*/ 36910 w 946548"/>
                    <a:gd name="connsiteY105" fmla="*/ 685805 h 1376367"/>
                    <a:gd name="connsiteX106" fmla="*/ 27385 w 946548"/>
                    <a:gd name="connsiteY106" fmla="*/ 678661 h 1376367"/>
                    <a:gd name="connsiteX107" fmla="*/ 20241 w 946548"/>
                    <a:gd name="connsiteY107" fmla="*/ 671517 h 1376367"/>
                    <a:gd name="connsiteX108" fmla="*/ 5954 w 946548"/>
                    <a:gd name="connsiteY108" fmla="*/ 669136 h 1376367"/>
                    <a:gd name="connsiteX109" fmla="*/ 8335 w 946548"/>
                    <a:gd name="connsiteY109" fmla="*/ 652467 h 1376367"/>
                    <a:gd name="connsiteX110" fmla="*/ 1191 w 946548"/>
                    <a:gd name="connsiteY110" fmla="*/ 626274 h 1376367"/>
                    <a:gd name="connsiteX111" fmla="*/ 15479 w 946548"/>
                    <a:gd name="connsiteY111" fmla="*/ 616748 h 1376367"/>
                    <a:gd name="connsiteX112" fmla="*/ 13098 w 946548"/>
                    <a:gd name="connsiteY112" fmla="*/ 609604 h 1376367"/>
                    <a:gd name="connsiteX113" fmla="*/ 20241 w 946548"/>
                    <a:gd name="connsiteY113" fmla="*/ 604843 h 1376367"/>
                    <a:gd name="connsiteX114" fmla="*/ 29766 w 946548"/>
                    <a:gd name="connsiteY114" fmla="*/ 597698 h 1376367"/>
                    <a:gd name="connsiteX115" fmla="*/ 39292 w 946548"/>
                    <a:gd name="connsiteY115" fmla="*/ 585792 h 1376367"/>
                    <a:gd name="connsiteX116" fmla="*/ 63103 w 946548"/>
                    <a:gd name="connsiteY116" fmla="*/ 578649 h 1376367"/>
                    <a:gd name="connsiteX117" fmla="*/ 60723 w 946548"/>
                    <a:gd name="connsiteY117" fmla="*/ 576266 h 1376367"/>
                    <a:gd name="connsiteX118" fmla="*/ 72629 w 946548"/>
                    <a:gd name="connsiteY118" fmla="*/ 564361 h 1376367"/>
                    <a:gd name="connsiteX119" fmla="*/ 96441 w 946548"/>
                    <a:gd name="connsiteY119" fmla="*/ 557217 h 1376367"/>
                    <a:gd name="connsiteX120" fmla="*/ 117873 w 946548"/>
                    <a:gd name="connsiteY120" fmla="*/ 559598 h 1376367"/>
                    <a:gd name="connsiteX121" fmla="*/ 125016 w 946548"/>
                    <a:gd name="connsiteY121" fmla="*/ 552455 h 1376367"/>
                    <a:gd name="connsiteX122" fmla="*/ 132160 w 946548"/>
                    <a:gd name="connsiteY122" fmla="*/ 550073 h 1376367"/>
                    <a:gd name="connsiteX123" fmla="*/ 139304 w 946548"/>
                    <a:gd name="connsiteY123" fmla="*/ 545311 h 1376367"/>
                    <a:gd name="connsiteX124" fmla="*/ 141685 w 946548"/>
                    <a:gd name="connsiteY124" fmla="*/ 538167 h 1376367"/>
                    <a:gd name="connsiteX125" fmla="*/ 153591 w 946548"/>
                    <a:gd name="connsiteY125" fmla="*/ 526261 h 1376367"/>
                    <a:gd name="connsiteX126" fmla="*/ 158354 w 946548"/>
                    <a:gd name="connsiteY126" fmla="*/ 511973 h 1376367"/>
                    <a:gd name="connsiteX127" fmla="*/ 165498 w 946548"/>
                    <a:gd name="connsiteY127" fmla="*/ 497686 h 1376367"/>
                    <a:gd name="connsiteX128" fmla="*/ 163116 w 946548"/>
                    <a:gd name="connsiteY128" fmla="*/ 466730 h 1376367"/>
                    <a:gd name="connsiteX129" fmla="*/ 155973 w 946548"/>
                    <a:gd name="connsiteY129" fmla="*/ 452442 h 1376367"/>
                    <a:gd name="connsiteX130" fmla="*/ 153591 w 946548"/>
                    <a:gd name="connsiteY130" fmla="*/ 445298 h 1376367"/>
                    <a:gd name="connsiteX131" fmla="*/ 144066 w 946548"/>
                    <a:gd name="connsiteY131" fmla="*/ 428630 h 1376367"/>
                    <a:gd name="connsiteX132" fmla="*/ 141685 w 946548"/>
                    <a:gd name="connsiteY132" fmla="*/ 421486 h 1376367"/>
                    <a:gd name="connsiteX133" fmla="*/ 136923 w 946548"/>
                    <a:gd name="connsiteY133" fmla="*/ 414342 h 1376367"/>
                    <a:gd name="connsiteX134" fmla="*/ 134541 w 946548"/>
                    <a:gd name="connsiteY134" fmla="*/ 404817 h 1376367"/>
                    <a:gd name="connsiteX135" fmla="*/ 129779 w 946548"/>
                    <a:gd name="connsiteY135" fmla="*/ 397673 h 1376367"/>
                    <a:gd name="connsiteX136" fmla="*/ 125016 w 946548"/>
                    <a:gd name="connsiteY136" fmla="*/ 383386 h 1376367"/>
                    <a:gd name="connsiteX137" fmla="*/ 122635 w 946548"/>
                    <a:gd name="connsiteY137" fmla="*/ 376242 h 1376367"/>
                    <a:gd name="connsiteX138" fmla="*/ 117873 w 946548"/>
                    <a:gd name="connsiteY138" fmla="*/ 369098 h 1376367"/>
                    <a:gd name="connsiteX139" fmla="*/ 113110 w 946548"/>
                    <a:gd name="connsiteY139" fmla="*/ 354811 h 1376367"/>
                    <a:gd name="connsiteX140" fmla="*/ 110729 w 946548"/>
                    <a:gd name="connsiteY140" fmla="*/ 302423 h 1376367"/>
                    <a:gd name="connsiteX141" fmla="*/ 113110 w 946548"/>
                    <a:gd name="connsiteY141" fmla="*/ 295280 h 1376367"/>
                    <a:gd name="connsiteX142" fmla="*/ 141685 w 946548"/>
                    <a:gd name="connsiteY142" fmla="*/ 288136 h 1376367"/>
                    <a:gd name="connsiteX143" fmla="*/ 170260 w 946548"/>
                    <a:gd name="connsiteY143" fmla="*/ 285755 h 1376367"/>
                    <a:gd name="connsiteX144" fmla="*/ 179785 w 946548"/>
                    <a:gd name="connsiteY144" fmla="*/ 283373 h 1376367"/>
                    <a:gd name="connsiteX145" fmla="*/ 220266 w 946548"/>
                    <a:gd name="connsiteY145" fmla="*/ 278611 h 1376367"/>
                    <a:gd name="connsiteX146" fmla="*/ 234554 w 946548"/>
                    <a:gd name="connsiteY146" fmla="*/ 276230 h 1376367"/>
                    <a:gd name="connsiteX147" fmla="*/ 308373 w 946548"/>
                    <a:gd name="connsiteY147" fmla="*/ 273848 h 1376367"/>
                    <a:gd name="connsiteX148" fmla="*/ 320279 w 946548"/>
                    <a:gd name="connsiteY148" fmla="*/ 271467 h 1376367"/>
                    <a:gd name="connsiteX149" fmla="*/ 327423 w 946548"/>
                    <a:gd name="connsiteY149" fmla="*/ 269086 h 1376367"/>
                    <a:gd name="connsiteX150" fmla="*/ 336948 w 946548"/>
                    <a:gd name="connsiteY150" fmla="*/ 254798 h 1376367"/>
                    <a:gd name="connsiteX151" fmla="*/ 341710 w 946548"/>
                    <a:gd name="connsiteY151" fmla="*/ 195267 h 1376367"/>
                    <a:gd name="connsiteX152" fmla="*/ 344091 w 946548"/>
                    <a:gd name="connsiteY152" fmla="*/ 169073 h 1376367"/>
                    <a:gd name="connsiteX153" fmla="*/ 348854 w 946548"/>
                    <a:gd name="connsiteY153" fmla="*/ 140498 h 1376367"/>
                    <a:gd name="connsiteX154" fmla="*/ 353616 w 946548"/>
                    <a:gd name="connsiteY154" fmla="*/ 97636 h 1376367"/>
                    <a:gd name="connsiteX155" fmla="*/ 360760 w 946548"/>
                    <a:gd name="connsiteY155" fmla="*/ 83348 h 1376367"/>
                    <a:gd name="connsiteX156" fmla="*/ 367904 w 946548"/>
                    <a:gd name="connsiteY156" fmla="*/ 80967 h 1376367"/>
                    <a:gd name="connsiteX157" fmla="*/ 382191 w 946548"/>
                    <a:gd name="connsiteY157" fmla="*/ 73823 h 1376367"/>
                    <a:gd name="connsiteX158" fmla="*/ 398860 w 946548"/>
                    <a:gd name="connsiteY158" fmla="*/ 78586 h 1376367"/>
                    <a:gd name="connsiteX159" fmla="*/ 406004 w 946548"/>
                    <a:gd name="connsiteY159" fmla="*/ 83348 h 1376367"/>
                    <a:gd name="connsiteX160" fmla="*/ 413148 w 946548"/>
                    <a:gd name="connsiteY160" fmla="*/ 85730 h 1376367"/>
                    <a:gd name="connsiteX161" fmla="*/ 420291 w 946548"/>
                    <a:gd name="connsiteY161" fmla="*/ 90492 h 1376367"/>
                    <a:gd name="connsiteX162" fmla="*/ 441723 w 946548"/>
                    <a:gd name="connsiteY162" fmla="*/ 97636 h 1376367"/>
                    <a:gd name="connsiteX163" fmla="*/ 463154 w 946548"/>
                    <a:gd name="connsiteY163" fmla="*/ 104780 h 1376367"/>
                    <a:gd name="connsiteX164" fmla="*/ 470298 w 946548"/>
                    <a:gd name="connsiteY164" fmla="*/ 107161 h 1376367"/>
                    <a:gd name="connsiteX165" fmla="*/ 477441 w 946548"/>
                    <a:gd name="connsiteY165" fmla="*/ 111923 h 1376367"/>
                    <a:gd name="connsiteX166" fmla="*/ 484585 w 946548"/>
                    <a:gd name="connsiteY166" fmla="*/ 114305 h 1376367"/>
                    <a:gd name="connsiteX167" fmla="*/ 498873 w 946548"/>
                    <a:gd name="connsiteY167" fmla="*/ 123830 h 1376367"/>
                    <a:gd name="connsiteX168" fmla="*/ 506016 w 946548"/>
                    <a:gd name="connsiteY168" fmla="*/ 126211 h 1376367"/>
                    <a:gd name="connsiteX169" fmla="*/ 520304 w 946548"/>
                    <a:gd name="connsiteY169" fmla="*/ 135736 h 1376367"/>
                    <a:gd name="connsiteX170" fmla="*/ 534591 w 946548"/>
                    <a:gd name="connsiteY170" fmla="*/ 140498 h 1376367"/>
                    <a:gd name="connsiteX171" fmla="*/ 541735 w 946548"/>
                    <a:gd name="connsiteY171" fmla="*/ 142880 h 1376367"/>
                    <a:gd name="connsiteX172" fmla="*/ 570310 w 946548"/>
                    <a:gd name="connsiteY172" fmla="*/ 157167 h 1376367"/>
                    <a:gd name="connsiteX173" fmla="*/ 577454 w 946548"/>
                    <a:gd name="connsiteY173" fmla="*/ 159548 h 1376367"/>
                    <a:gd name="connsiteX174" fmla="*/ 584598 w 946548"/>
                    <a:gd name="connsiteY174" fmla="*/ 161930 h 1376367"/>
                    <a:gd name="connsiteX175" fmla="*/ 610791 w 946548"/>
                    <a:gd name="connsiteY175" fmla="*/ 157167 h 1376367"/>
                    <a:gd name="connsiteX176" fmla="*/ 625079 w 946548"/>
                    <a:gd name="connsiteY176" fmla="*/ 147642 h 1376367"/>
                    <a:gd name="connsiteX177" fmla="*/ 636985 w 946548"/>
                    <a:gd name="connsiteY177" fmla="*/ 138117 h 1376367"/>
                    <a:gd name="connsiteX178" fmla="*/ 641748 w 946548"/>
                    <a:gd name="connsiteY178" fmla="*/ 130973 h 1376367"/>
                    <a:gd name="connsiteX179" fmla="*/ 648891 w 946548"/>
                    <a:gd name="connsiteY179" fmla="*/ 126211 h 1376367"/>
                    <a:gd name="connsiteX180" fmla="*/ 656035 w 946548"/>
                    <a:gd name="connsiteY180" fmla="*/ 111923 h 1376367"/>
                    <a:gd name="connsiteX181" fmla="*/ 660798 w 946548"/>
                    <a:gd name="connsiteY181" fmla="*/ 104780 h 1376367"/>
                    <a:gd name="connsiteX182" fmla="*/ 665560 w 946548"/>
                    <a:gd name="connsiteY182" fmla="*/ 90492 h 1376367"/>
                    <a:gd name="connsiteX183" fmla="*/ 667941 w 946548"/>
                    <a:gd name="connsiteY183" fmla="*/ 83348 h 1376367"/>
                    <a:gd name="connsiteX184" fmla="*/ 672704 w 946548"/>
                    <a:gd name="connsiteY184" fmla="*/ 76205 h 1376367"/>
                    <a:gd name="connsiteX185" fmla="*/ 682229 w 946548"/>
                    <a:gd name="connsiteY185" fmla="*/ 52392 h 1376367"/>
                    <a:gd name="connsiteX186" fmla="*/ 686991 w 946548"/>
                    <a:gd name="connsiteY186" fmla="*/ 40486 h 1376367"/>
                    <a:gd name="connsiteX187" fmla="*/ 689373 w 946548"/>
                    <a:gd name="connsiteY187" fmla="*/ 33342 h 1376367"/>
                    <a:gd name="connsiteX188" fmla="*/ 696516 w 946548"/>
                    <a:gd name="connsiteY188" fmla="*/ 28580 h 1376367"/>
                    <a:gd name="connsiteX189" fmla="*/ 706041 w 946548"/>
                    <a:gd name="connsiteY189" fmla="*/ 21436 h 1376367"/>
                    <a:gd name="connsiteX190" fmla="*/ 710804 w 946548"/>
                    <a:gd name="connsiteY190" fmla="*/ 11911 h 1376367"/>
                    <a:gd name="connsiteX191" fmla="*/ 713185 w 946548"/>
                    <a:gd name="connsiteY191" fmla="*/ 4767 h 1376367"/>
                    <a:gd name="connsiteX192" fmla="*/ 722710 w 946548"/>
                    <a:gd name="connsiteY192" fmla="*/ 2386 h 1376367"/>
                    <a:gd name="connsiteX193" fmla="*/ 729854 w 946548"/>
                    <a:gd name="connsiteY193" fmla="*/ 5 h 1376367"/>
                    <a:gd name="connsiteX194" fmla="*/ 765573 w 946548"/>
                    <a:gd name="connsiteY194" fmla="*/ 4767 h 1376367"/>
                    <a:gd name="connsiteX195" fmla="*/ 779860 w 946548"/>
                    <a:gd name="connsiteY195" fmla="*/ 14292 h 1376367"/>
                    <a:gd name="connsiteX196" fmla="*/ 791766 w 946548"/>
                    <a:gd name="connsiteY196" fmla="*/ 23817 h 1376367"/>
                    <a:gd name="connsiteX197" fmla="*/ 796529 w 946548"/>
                    <a:gd name="connsiteY197" fmla="*/ 30961 h 1376367"/>
                    <a:gd name="connsiteX198" fmla="*/ 803673 w 946548"/>
                    <a:gd name="connsiteY198" fmla="*/ 38105 h 1376367"/>
                    <a:gd name="connsiteX199" fmla="*/ 813198 w 946548"/>
                    <a:gd name="connsiteY199" fmla="*/ 52392 h 1376367"/>
                    <a:gd name="connsiteX200" fmla="*/ 817960 w 946548"/>
                    <a:gd name="connsiteY200" fmla="*/ 59536 h 1376367"/>
                    <a:gd name="connsiteX201" fmla="*/ 825104 w 946548"/>
                    <a:gd name="connsiteY201" fmla="*/ 66680 h 1376367"/>
                    <a:gd name="connsiteX202" fmla="*/ 839391 w 946548"/>
                    <a:gd name="connsiteY202" fmla="*/ 88111 h 1376367"/>
                    <a:gd name="connsiteX203" fmla="*/ 844154 w 946548"/>
                    <a:gd name="connsiteY203" fmla="*/ 95255 h 1376367"/>
                    <a:gd name="connsiteX204" fmla="*/ 846535 w 946548"/>
                    <a:gd name="connsiteY204" fmla="*/ 102398 h 1376367"/>
                    <a:gd name="connsiteX205" fmla="*/ 851298 w 946548"/>
                    <a:gd name="connsiteY205" fmla="*/ 109542 h 1376367"/>
                    <a:gd name="connsiteX206" fmla="*/ 860823 w 946548"/>
                    <a:gd name="connsiteY206" fmla="*/ 130973 h 1376367"/>
                    <a:gd name="connsiteX207" fmla="*/ 872729 w 946548"/>
                    <a:gd name="connsiteY207" fmla="*/ 166692 h 1376367"/>
                    <a:gd name="connsiteX208" fmla="*/ 877491 w 946548"/>
                    <a:gd name="connsiteY208" fmla="*/ 173836 h 1376367"/>
                    <a:gd name="connsiteX0" fmla="*/ 946548 w 946548"/>
                    <a:gd name="connsiteY0" fmla="*/ 1052517 h 1376367"/>
                    <a:gd name="connsiteX1" fmla="*/ 925116 w 946548"/>
                    <a:gd name="connsiteY1" fmla="*/ 1064423 h 1376367"/>
                    <a:gd name="connsiteX2" fmla="*/ 917973 w 946548"/>
                    <a:gd name="connsiteY2" fmla="*/ 1069186 h 1376367"/>
                    <a:gd name="connsiteX3" fmla="*/ 825104 w 946548"/>
                    <a:gd name="connsiteY3" fmla="*/ 1088236 h 1376367"/>
                    <a:gd name="connsiteX4" fmla="*/ 832248 w 946548"/>
                    <a:gd name="connsiteY4" fmla="*/ 1119192 h 1376367"/>
                    <a:gd name="connsiteX5" fmla="*/ 837010 w 946548"/>
                    <a:gd name="connsiteY5" fmla="*/ 1126336 h 1376367"/>
                    <a:gd name="connsiteX6" fmla="*/ 841773 w 946548"/>
                    <a:gd name="connsiteY6" fmla="*/ 1140623 h 1376367"/>
                    <a:gd name="connsiteX7" fmla="*/ 851298 w 946548"/>
                    <a:gd name="connsiteY7" fmla="*/ 1162055 h 1376367"/>
                    <a:gd name="connsiteX8" fmla="*/ 853679 w 946548"/>
                    <a:gd name="connsiteY8" fmla="*/ 1169198 h 1376367"/>
                    <a:gd name="connsiteX9" fmla="*/ 853679 w 946548"/>
                    <a:gd name="connsiteY9" fmla="*/ 1202536 h 1376367"/>
                    <a:gd name="connsiteX10" fmla="*/ 834629 w 946548"/>
                    <a:gd name="connsiteY10" fmla="*/ 1219205 h 1376367"/>
                    <a:gd name="connsiteX11" fmla="*/ 827485 w 946548"/>
                    <a:gd name="connsiteY11" fmla="*/ 1223967 h 1376367"/>
                    <a:gd name="connsiteX12" fmla="*/ 817960 w 946548"/>
                    <a:gd name="connsiteY12" fmla="*/ 1226348 h 1376367"/>
                    <a:gd name="connsiteX13" fmla="*/ 810816 w 946548"/>
                    <a:gd name="connsiteY13" fmla="*/ 1228730 h 1376367"/>
                    <a:gd name="connsiteX14" fmla="*/ 777479 w 946548"/>
                    <a:gd name="connsiteY14" fmla="*/ 1231111 h 1376367"/>
                    <a:gd name="connsiteX15" fmla="*/ 760810 w 946548"/>
                    <a:gd name="connsiteY15" fmla="*/ 1235873 h 1376367"/>
                    <a:gd name="connsiteX16" fmla="*/ 756048 w 946548"/>
                    <a:gd name="connsiteY16" fmla="*/ 1243017 h 1376367"/>
                    <a:gd name="connsiteX17" fmla="*/ 748904 w 946548"/>
                    <a:gd name="connsiteY17" fmla="*/ 1247780 h 1376367"/>
                    <a:gd name="connsiteX18" fmla="*/ 741760 w 946548"/>
                    <a:gd name="connsiteY18" fmla="*/ 1273973 h 1376367"/>
                    <a:gd name="connsiteX19" fmla="*/ 732235 w 946548"/>
                    <a:gd name="connsiteY19" fmla="*/ 1295405 h 1376367"/>
                    <a:gd name="connsiteX20" fmla="*/ 725091 w 946548"/>
                    <a:gd name="connsiteY20" fmla="*/ 1300167 h 1376367"/>
                    <a:gd name="connsiteX21" fmla="*/ 715566 w 946548"/>
                    <a:gd name="connsiteY21" fmla="*/ 1314455 h 1376367"/>
                    <a:gd name="connsiteX22" fmla="*/ 706041 w 946548"/>
                    <a:gd name="connsiteY22" fmla="*/ 1323980 h 1376367"/>
                    <a:gd name="connsiteX23" fmla="*/ 694135 w 946548"/>
                    <a:gd name="connsiteY23" fmla="*/ 1333505 h 1376367"/>
                    <a:gd name="connsiteX24" fmla="*/ 679848 w 946548"/>
                    <a:gd name="connsiteY24" fmla="*/ 1343030 h 1376367"/>
                    <a:gd name="connsiteX25" fmla="*/ 675085 w 946548"/>
                    <a:gd name="connsiteY25" fmla="*/ 1350173 h 1376367"/>
                    <a:gd name="connsiteX26" fmla="*/ 667941 w 946548"/>
                    <a:gd name="connsiteY26" fmla="*/ 1352555 h 1376367"/>
                    <a:gd name="connsiteX27" fmla="*/ 653654 w 946548"/>
                    <a:gd name="connsiteY27" fmla="*/ 1359698 h 1376367"/>
                    <a:gd name="connsiteX28" fmla="*/ 646510 w 946548"/>
                    <a:gd name="connsiteY28" fmla="*/ 1364461 h 1376367"/>
                    <a:gd name="connsiteX29" fmla="*/ 632223 w 946548"/>
                    <a:gd name="connsiteY29" fmla="*/ 1369223 h 1376367"/>
                    <a:gd name="connsiteX30" fmla="*/ 625079 w 946548"/>
                    <a:gd name="connsiteY30" fmla="*/ 1371605 h 1376367"/>
                    <a:gd name="connsiteX31" fmla="*/ 617935 w 946548"/>
                    <a:gd name="connsiteY31" fmla="*/ 1373986 h 1376367"/>
                    <a:gd name="connsiteX32" fmla="*/ 610791 w 946548"/>
                    <a:gd name="connsiteY32" fmla="*/ 1376367 h 1376367"/>
                    <a:gd name="connsiteX33" fmla="*/ 589360 w 946548"/>
                    <a:gd name="connsiteY33" fmla="*/ 1373986 h 1376367"/>
                    <a:gd name="connsiteX34" fmla="*/ 582216 w 946548"/>
                    <a:gd name="connsiteY34" fmla="*/ 1371605 h 1376367"/>
                    <a:gd name="connsiteX35" fmla="*/ 567929 w 946548"/>
                    <a:gd name="connsiteY35" fmla="*/ 1350173 h 1376367"/>
                    <a:gd name="connsiteX36" fmla="*/ 563166 w 946548"/>
                    <a:gd name="connsiteY36" fmla="*/ 1343030 h 1376367"/>
                    <a:gd name="connsiteX37" fmla="*/ 553641 w 946548"/>
                    <a:gd name="connsiteY37" fmla="*/ 1321598 h 1376367"/>
                    <a:gd name="connsiteX38" fmla="*/ 548879 w 946548"/>
                    <a:gd name="connsiteY38" fmla="*/ 1307311 h 1376367"/>
                    <a:gd name="connsiteX39" fmla="*/ 546498 w 946548"/>
                    <a:gd name="connsiteY39" fmla="*/ 1300167 h 1376367"/>
                    <a:gd name="connsiteX40" fmla="*/ 541735 w 946548"/>
                    <a:gd name="connsiteY40" fmla="*/ 1293023 h 1376367"/>
                    <a:gd name="connsiteX41" fmla="*/ 532210 w 946548"/>
                    <a:gd name="connsiteY41" fmla="*/ 1271592 h 1376367"/>
                    <a:gd name="connsiteX42" fmla="*/ 520304 w 946548"/>
                    <a:gd name="connsiteY42" fmla="*/ 1250161 h 1376367"/>
                    <a:gd name="connsiteX43" fmla="*/ 515541 w 946548"/>
                    <a:gd name="connsiteY43" fmla="*/ 1243017 h 1376367"/>
                    <a:gd name="connsiteX44" fmla="*/ 508398 w 946548"/>
                    <a:gd name="connsiteY44" fmla="*/ 1235873 h 1376367"/>
                    <a:gd name="connsiteX45" fmla="*/ 503635 w 946548"/>
                    <a:gd name="connsiteY45" fmla="*/ 1228730 h 1376367"/>
                    <a:gd name="connsiteX46" fmla="*/ 496491 w 946548"/>
                    <a:gd name="connsiteY46" fmla="*/ 1226348 h 1376367"/>
                    <a:gd name="connsiteX47" fmla="*/ 482204 w 946548"/>
                    <a:gd name="connsiteY47" fmla="*/ 1216823 h 1376367"/>
                    <a:gd name="connsiteX48" fmla="*/ 436960 w 946548"/>
                    <a:gd name="connsiteY48" fmla="*/ 1219205 h 1376367"/>
                    <a:gd name="connsiteX49" fmla="*/ 422673 w 946548"/>
                    <a:gd name="connsiteY49" fmla="*/ 1223967 h 1376367"/>
                    <a:gd name="connsiteX50" fmla="*/ 408385 w 946548"/>
                    <a:gd name="connsiteY50" fmla="*/ 1233492 h 1376367"/>
                    <a:gd name="connsiteX51" fmla="*/ 401241 w 946548"/>
                    <a:gd name="connsiteY51" fmla="*/ 1238255 h 1376367"/>
                    <a:gd name="connsiteX52" fmla="*/ 394098 w 946548"/>
                    <a:gd name="connsiteY52" fmla="*/ 1245398 h 1376367"/>
                    <a:gd name="connsiteX53" fmla="*/ 379810 w 946548"/>
                    <a:gd name="connsiteY53" fmla="*/ 1254923 h 1376367"/>
                    <a:gd name="connsiteX54" fmla="*/ 365523 w 946548"/>
                    <a:gd name="connsiteY54" fmla="*/ 1264448 h 1376367"/>
                    <a:gd name="connsiteX55" fmla="*/ 351235 w 946548"/>
                    <a:gd name="connsiteY55" fmla="*/ 1273973 h 1376367"/>
                    <a:gd name="connsiteX56" fmla="*/ 336948 w 946548"/>
                    <a:gd name="connsiteY56" fmla="*/ 1278736 h 1376367"/>
                    <a:gd name="connsiteX57" fmla="*/ 329804 w 946548"/>
                    <a:gd name="connsiteY57" fmla="*/ 1281117 h 1376367"/>
                    <a:gd name="connsiteX58" fmla="*/ 286941 w 946548"/>
                    <a:gd name="connsiteY58" fmla="*/ 1278736 h 1376367"/>
                    <a:gd name="connsiteX59" fmla="*/ 279798 w 946548"/>
                    <a:gd name="connsiteY59" fmla="*/ 1276355 h 1376367"/>
                    <a:gd name="connsiteX60" fmla="*/ 275035 w 946548"/>
                    <a:gd name="connsiteY60" fmla="*/ 1269211 h 1376367"/>
                    <a:gd name="connsiteX61" fmla="*/ 267891 w 946548"/>
                    <a:gd name="connsiteY61" fmla="*/ 1264448 h 1376367"/>
                    <a:gd name="connsiteX62" fmla="*/ 263129 w 946548"/>
                    <a:gd name="connsiteY62" fmla="*/ 1250161 h 1376367"/>
                    <a:gd name="connsiteX63" fmla="*/ 260748 w 946548"/>
                    <a:gd name="connsiteY63" fmla="*/ 1243017 h 1376367"/>
                    <a:gd name="connsiteX64" fmla="*/ 258366 w 946548"/>
                    <a:gd name="connsiteY64" fmla="*/ 1207298 h 1376367"/>
                    <a:gd name="connsiteX65" fmla="*/ 255985 w 946548"/>
                    <a:gd name="connsiteY65" fmla="*/ 1183486 h 1376367"/>
                    <a:gd name="connsiteX66" fmla="*/ 260748 w 946548"/>
                    <a:gd name="connsiteY66" fmla="*/ 1092998 h 1376367"/>
                    <a:gd name="connsiteX67" fmla="*/ 258366 w 946548"/>
                    <a:gd name="connsiteY67" fmla="*/ 1054898 h 1376367"/>
                    <a:gd name="connsiteX68" fmla="*/ 239316 w 946548"/>
                    <a:gd name="connsiteY68" fmla="*/ 1038230 h 1376367"/>
                    <a:gd name="connsiteX69" fmla="*/ 225029 w 946548"/>
                    <a:gd name="connsiteY69" fmla="*/ 1033467 h 1376367"/>
                    <a:gd name="connsiteX70" fmla="*/ 208360 w 946548"/>
                    <a:gd name="connsiteY70" fmla="*/ 1028705 h 1376367"/>
                    <a:gd name="connsiteX71" fmla="*/ 186929 w 946548"/>
                    <a:gd name="connsiteY71" fmla="*/ 1026323 h 1376367"/>
                    <a:gd name="connsiteX72" fmla="*/ 53579 w 946548"/>
                    <a:gd name="connsiteY72" fmla="*/ 1023942 h 1376367"/>
                    <a:gd name="connsiteX73" fmla="*/ 48816 w 946548"/>
                    <a:gd name="connsiteY73" fmla="*/ 1009655 h 1376367"/>
                    <a:gd name="connsiteX74" fmla="*/ 46435 w 946548"/>
                    <a:gd name="connsiteY74" fmla="*/ 1002511 h 1376367"/>
                    <a:gd name="connsiteX75" fmla="*/ 48816 w 946548"/>
                    <a:gd name="connsiteY75" fmla="*/ 988223 h 1376367"/>
                    <a:gd name="connsiteX76" fmla="*/ 53579 w 946548"/>
                    <a:gd name="connsiteY76" fmla="*/ 973936 h 1376367"/>
                    <a:gd name="connsiteX77" fmla="*/ 55960 w 946548"/>
                    <a:gd name="connsiteY77" fmla="*/ 950123 h 1376367"/>
                    <a:gd name="connsiteX78" fmla="*/ 58341 w 946548"/>
                    <a:gd name="connsiteY78" fmla="*/ 942980 h 1376367"/>
                    <a:gd name="connsiteX79" fmla="*/ 65485 w 946548"/>
                    <a:gd name="connsiteY79" fmla="*/ 940598 h 1376367"/>
                    <a:gd name="connsiteX80" fmla="*/ 79773 w 946548"/>
                    <a:gd name="connsiteY80" fmla="*/ 928692 h 1376367"/>
                    <a:gd name="connsiteX81" fmla="*/ 86916 w 946548"/>
                    <a:gd name="connsiteY81" fmla="*/ 926311 h 1376367"/>
                    <a:gd name="connsiteX82" fmla="*/ 94060 w 946548"/>
                    <a:gd name="connsiteY82" fmla="*/ 912023 h 1376367"/>
                    <a:gd name="connsiteX83" fmla="*/ 98823 w 946548"/>
                    <a:gd name="connsiteY83" fmla="*/ 897736 h 1376367"/>
                    <a:gd name="connsiteX84" fmla="*/ 101204 w 946548"/>
                    <a:gd name="connsiteY84" fmla="*/ 890592 h 1376367"/>
                    <a:gd name="connsiteX85" fmla="*/ 108348 w 946548"/>
                    <a:gd name="connsiteY85" fmla="*/ 885830 h 1376367"/>
                    <a:gd name="connsiteX86" fmla="*/ 117873 w 946548"/>
                    <a:gd name="connsiteY86" fmla="*/ 871542 h 1376367"/>
                    <a:gd name="connsiteX87" fmla="*/ 125016 w 946548"/>
                    <a:gd name="connsiteY87" fmla="*/ 857255 h 1376367"/>
                    <a:gd name="connsiteX88" fmla="*/ 136923 w 946548"/>
                    <a:gd name="connsiteY88" fmla="*/ 835823 h 1376367"/>
                    <a:gd name="connsiteX89" fmla="*/ 144066 w 946548"/>
                    <a:gd name="connsiteY89" fmla="*/ 812011 h 1376367"/>
                    <a:gd name="connsiteX90" fmla="*/ 146448 w 946548"/>
                    <a:gd name="connsiteY90" fmla="*/ 804867 h 1376367"/>
                    <a:gd name="connsiteX91" fmla="*/ 136923 w 946548"/>
                    <a:gd name="connsiteY91" fmla="*/ 766767 h 1376367"/>
                    <a:gd name="connsiteX92" fmla="*/ 129779 w 946548"/>
                    <a:gd name="connsiteY92" fmla="*/ 762005 h 1376367"/>
                    <a:gd name="connsiteX93" fmla="*/ 127398 w 946548"/>
                    <a:gd name="connsiteY93" fmla="*/ 754861 h 1376367"/>
                    <a:gd name="connsiteX94" fmla="*/ 117873 w 946548"/>
                    <a:gd name="connsiteY94" fmla="*/ 745336 h 1376367"/>
                    <a:gd name="connsiteX95" fmla="*/ 113110 w 946548"/>
                    <a:gd name="connsiteY95" fmla="*/ 738192 h 1376367"/>
                    <a:gd name="connsiteX96" fmla="*/ 110729 w 946548"/>
                    <a:gd name="connsiteY96" fmla="*/ 731048 h 1376367"/>
                    <a:gd name="connsiteX97" fmla="*/ 105966 w 946548"/>
                    <a:gd name="connsiteY97" fmla="*/ 723905 h 1376367"/>
                    <a:gd name="connsiteX98" fmla="*/ 98823 w 946548"/>
                    <a:gd name="connsiteY98" fmla="*/ 711998 h 1376367"/>
                    <a:gd name="connsiteX99" fmla="*/ 91679 w 946548"/>
                    <a:gd name="connsiteY99" fmla="*/ 716761 h 1376367"/>
                    <a:gd name="connsiteX100" fmla="*/ 82154 w 946548"/>
                    <a:gd name="connsiteY100" fmla="*/ 700092 h 1376367"/>
                    <a:gd name="connsiteX101" fmla="*/ 75010 w 946548"/>
                    <a:gd name="connsiteY101" fmla="*/ 697711 h 1376367"/>
                    <a:gd name="connsiteX102" fmla="*/ 67866 w 946548"/>
                    <a:gd name="connsiteY102" fmla="*/ 695330 h 1376367"/>
                    <a:gd name="connsiteX103" fmla="*/ 44054 w 946548"/>
                    <a:gd name="connsiteY103" fmla="*/ 688186 h 1376367"/>
                    <a:gd name="connsiteX104" fmla="*/ 36910 w 946548"/>
                    <a:gd name="connsiteY104" fmla="*/ 685805 h 1376367"/>
                    <a:gd name="connsiteX105" fmla="*/ 27385 w 946548"/>
                    <a:gd name="connsiteY105" fmla="*/ 678661 h 1376367"/>
                    <a:gd name="connsiteX106" fmla="*/ 20241 w 946548"/>
                    <a:gd name="connsiteY106" fmla="*/ 671517 h 1376367"/>
                    <a:gd name="connsiteX107" fmla="*/ 5954 w 946548"/>
                    <a:gd name="connsiteY107" fmla="*/ 669136 h 1376367"/>
                    <a:gd name="connsiteX108" fmla="*/ 8335 w 946548"/>
                    <a:gd name="connsiteY108" fmla="*/ 652467 h 1376367"/>
                    <a:gd name="connsiteX109" fmla="*/ 1191 w 946548"/>
                    <a:gd name="connsiteY109" fmla="*/ 626274 h 1376367"/>
                    <a:gd name="connsiteX110" fmla="*/ 15479 w 946548"/>
                    <a:gd name="connsiteY110" fmla="*/ 616748 h 1376367"/>
                    <a:gd name="connsiteX111" fmla="*/ 13098 w 946548"/>
                    <a:gd name="connsiteY111" fmla="*/ 609604 h 1376367"/>
                    <a:gd name="connsiteX112" fmla="*/ 20241 w 946548"/>
                    <a:gd name="connsiteY112" fmla="*/ 604843 h 1376367"/>
                    <a:gd name="connsiteX113" fmla="*/ 29766 w 946548"/>
                    <a:gd name="connsiteY113" fmla="*/ 597698 h 1376367"/>
                    <a:gd name="connsiteX114" fmla="*/ 39292 w 946548"/>
                    <a:gd name="connsiteY114" fmla="*/ 585792 h 1376367"/>
                    <a:gd name="connsiteX115" fmla="*/ 63103 w 946548"/>
                    <a:gd name="connsiteY115" fmla="*/ 578649 h 1376367"/>
                    <a:gd name="connsiteX116" fmla="*/ 60723 w 946548"/>
                    <a:gd name="connsiteY116" fmla="*/ 576266 h 1376367"/>
                    <a:gd name="connsiteX117" fmla="*/ 72629 w 946548"/>
                    <a:gd name="connsiteY117" fmla="*/ 564361 h 1376367"/>
                    <a:gd name="connsiteX118" fmla="*/ 96441 w 946548"/>
                    <a:gd name="connsiteY118" fmla="*/ 557217 h 1376367"/>
                    <a:gd name="connsiteX119" fmla="*/ 117873 w 946548"/>
                    <a:gd name="connsiteY119" fmla="*/ 559598 h 1376367"/>
                    <a:gd name="connsiteX120" fmla="*/ 125016 w 946548"/>
                    <a:gd name="connsiteY120" fmla="*/ 552455 h 1376367"/>
                    <a:gd name="connsiteX121" fmla="*/ 132160 w 946548"/>
                    <a:gd name="connsiteY121" fmla="*/ 550073 h 1376367"/>
                    <a:gd name="connsiteX122" fmla="*/ 139304 w 946548"/>
                    <a:gd name="connsiteY122" fmla="*/ 545311 h 1376367"/>
                    <a:gd name="connsiteX123" fmla="*/ 141685 w 946548"/>
                    <a:gd name="connsiteY123" fmla="*/ 538167 h 1376367"/>
                    <a:gd name="connsiteX124" fmla="*/ 153591 w 946548"/>
                    <a:gd name="connsiteY124" fmla="*/ 526261 h 1376367"/>
                    <a:gd name="connsiteX125" fmla="*/ 158354 w 946548"/>
                    <a:gd name="connsiteY125" fmla="*/ 511973 h 1376367"/>
                    <a:gd name="connsiteX126" fmla="*/ 165498 w 946548"/>
                    <a:gd name="connsiteY126" fmla="*/ 497686 h 1376367"/>
                    <a:gd name="connsiteX127" fmla="*/ 163116 w 946548"/>
                    <a:gd name="connsiteY127" fmla="*/ 466730 h 1376367"/>
                    <a:gd name="connsiteX128" fmla="*/ 155973 w 946548"/>
                    <a:gd name="connsiteY128" fmla="*/ 452442 h 1376367"/>
                    <a:gd name="connsiteX129" fmla="*/ 153591 w 946548"/>
                    <a:gd name="connsiteY129" fmla="*/ 445298 h 1376367"/>
                    <a:gd name="connsiteX130" fmla="*/ 144066 w 946548"/>
                    <a:gd name="connsiteY130" fmla="*/ 428630 h 1376367"/>
                    <a:gd name="connsiteX131" fmla="*/ 141685 w 946548"/>
                    <a:gd name="connsiteY131" fmla="*/ 421486 h 1376367"/>
                    <a:gd name="connsiteX132" fmla="*/ 136923 w 946548"/>
                    <a:gd name="connsiteY132" fmla="*/ 414342 h 1376367"/>
                    <a:gd name="connsiteX133" fmla="*/ 134541 w 946548"/>
                    <a:gd name="connsiteY133" fmla="*/ 404817 h 1376367"/>
                    <a:gd name="connsiteX134" fmla="*/ 129779 w 946548"/>
                    <a:gd name="connsiteY134" fmla="*/ 397673 h 1376367"/>
                    <a:gd name="connsiteX135" fmla="*/ 125016 w 946548"/>
                    <a:gd name="connsiteY135" fmla="*/ 383386 h 1376367"/>
                    <a:gd name="connsiteX136" fmla="*/ 122635 w 946548"/>
                    <a:gd name="connsiteY136" fmla="*/ 376242 h 1376367"/>
                    <a:gd name="connsiteX137" fmla="*/ 117873 w 946548"/>
                    <a:gd name="connsiteY137" fmla="*/ 369098 h 1376367"/>
                    <a:gd name="connsiteX138" fmla="*/ 113110 w 946548"/>
                    <a:gd name="connsiteY138" fmla="*/ 354811 h 1376367"/>
                    <a:gd name="connsiteX139" fmla="*/ 110729 w 946548"/>
                    <a:gd name="connsiteY139" fmla="*/ 302423 h 1376367"/>
                    <a:gd name="connsiteX140" fmla="*/ 113110 w 946548"/>
                    <a:gd name="connsiteY140" fmla="*/ 295280 h 1376367"/>
                    <a:gd name="connsiteX141" fmla="*/ 141685 w 946548"/>
                    <a:gd name="connsiteY141" fmla="*/ 288136 h 1376367"/>
                    <a:gd name="connsiteX142" fmla="*/ 170260 w 946548"/>
                    <a:gd name="connsiteY142" fmla="*/ 285755 h 1376367"/>
                    <a:gd name="connsiteX143" fmla="*/ 179785 w 946548"/>
                    <a:gd name="connsiteY143" fmla="*/ 283373 h 1376367"/>
                    <a:gd name="connsiteX144" fmla="*/ 220266 w 946548"/>
                    <a:gd name="connsiteY144" fmla="*/ 278611 h 1376367"/>
                    <a:gd name="connsiteX145" fmla="*/ 234554 w 946548"/>
                    <a:gd name="connsiteY145" fmla="*/ 276230 h 1376367"/>
                    <a:gd name="connsiteX146" fmla="*/ 308373 w 946548"/>
                    <a:gd name="connsiteY146" fmla="*/ 273848 h 1376367"/>
                    <a:gd name="connsiteX147" fmla="*/ 320279 w 946548"/>
                    <a:gd name="connsiteY147" fmla="*/ 271467 h 1376367"/>
                    <a:gd name="connsiteX148" fmla="*/ 327423 w 946548"/>
                    <a:gd name="connsiteY148" fmla="*/ 269086 h 1376367"/>
                    <a:gd name="connsiteX149" fmla="*/ 336948 w 946548"/>
                    <a:gd name="connsiteY149" fmla="*/ 254798 h 1376367"/>
                    <a:gd name="connsiteX150" fmla="*/ 341710 w 946548"/>
                    <a:gd name="connsiteY150" fmla="*/ 195267 h 1376367"/>
                    <a:gd name="connsiteX151" fmla="*/ 344091 w 946548"/>
                    <a:gd name="connsiteY151" fmla="*/ 169073 h 1376367"/>
                    <a:gd name="connsiteX152" fmla="*/ 348854 w 946548"/>
                    <a:gd name="connsiteY152" fmla="*/ 140498 h 1376367"/>
                    <a:gd name="connsiteX153" fmla="*/ 353616 w 946548"/>
                    <a:gd name="connsiteY153" fmla="*/ 97636 h 1376367"/>
                    <a:gd name="connsiteX154" fmla="*/ 360760 w 946548"/>
                    <a:gd name="connsiteY154" fmla="*/ 83348 h 1376367"/>
                    <a:gd name="connsiteX155" fmla="*/ 367904 w 946548"/>
                    <a:gd name="connsiteY155" fmla="*/ 80967 h 1376367"/>
                    <a:gd name="connsiteX156" fmla="*/ 382191 w 946548"/>
                    <a:gd name="connsiteY156" fmla="*/ 73823 h 1376367"/>
                    <a:gd name="connsiteX157" fmla="*/ 398860 w 946548"/>
                    <a:gd name="connsiteY157" fmla="*/ 78586 h 1376367"/>
                    <a:gd name="connsiteX158" fmla="*/ 406004 w 946548"/>
                    <a:gd name="connsiteY158" fmla="*/ 83348 h 1376367"/>
                    <a:gd name="connsiteX159" fmla="*/ 413148 w 946548"/>
                    <a:gd name="connsiteY159" fmla="*/ 85730 h 1376367"/>
                    <a:gd name="connsiteX160" fmla="*/ 420291 w 946548"/>
                    <a:gd name="connsiteY160" fmla="*/ 90492 h 1376367"/>
                    <a:gd name="connsiteX161" fmla="*/ 441723 w 946548"/>
                    <a:gd name="connsiteY161" fmla="*/ 97636 h 1376367"/>
                    <a:gd name="connsiteX162" fmla="*/ 463154 w 946548"/>
                    <a:gd name="connsiteY162" fmla="*/ 104780 h 1376367"/>
                    <a:gd name="connsiteX163" fmla="*/ 470298 w 946548"/>
                    <a:gd name="connsiteY163" fmla="*/ 107161 h 1376367"/>
                    <a:gd name="connsiteX164" fmla="*/ 477441 w 946548"/>
                    <a:gd name="connsiteY164" fmla="*/ 111923 h 1376367"/>
                    <a:gd name="connsiteX165" fmla="*/ 484585 w 946548"/>
                    <a:gd name="connsiteY165" fmla="*/ 114305 h 1376367"/>
                    <a:gd name="connsiteX166" fmla="*/ 498873 w 946548"/>
                    <a:gd name="connsiteY166" fmla="*/ 123830 h 1376367"/>
                    <a:gd name="connsiteX167" fmla="*/ 506016 w 946548"/>
                    <a:gd name="connsiteY167" fmla="*/ 126211 h 1376367"/>
                    <a:gd name="connsiteX168" fmla="*/ 520304 w 946548"/>
                    <a:gd name="connsiteY168" fmla="*/ 135736 h 1376367"/>
                    <a:gd name="connsiteX169" fmla="*/ 534591 w 946548"/>
                    <a:gd name="connsiteY169" fmla="*/ 140498 h 1376367"/>
                    <a:gd name="connsiteX170" fmla="*/ 541735 w 946548"/>
                    <a:gd name="connsiteY170" fmla="*/ 142880 h 1376367"/>
                    <a:gd name="connsiteX171" fmla="*/ 570310 w 946548"/>
                    <a:gd name="connsiteY171" fmla="*/ 157167 h 1376367"/>
                    <a:gd name="connsiteX172" fmla="*/ 577454 w 946548"/>
                    <a:gd name="connsiteY172" fmla="*/ 159548 h 1376367"/>
                    <a:gd name="connsiteX173" fmla="*/ 584598 w 946548"/>
                    <a:gd name="connsiteY173" fmla="*/ 161930 h 1376367"/>
                    <a:gd name="connsiteX174" fmla="*/ 610791 w 946548"/>
                    <a:gd name="connsiteY174" fmla="*/ 157167 h 1376367"/>
                    <a:gd name="connsiteX175" fmla="*/ 625079 w 946548"/>
                    <a:gd name="connsiteY175" fmla="*/ 147642 h 1376367"/>
                    <a:gd name="connsiteX176" fmla="*/ 636985 w 946548"/>
                    <a:gd name="connsiteY176" fmla="*/ 138117 h 1376367"/>
                    <a:gd name="connsiteX177" fmla="*/ 641748 w 946548"/>
                    <a:gd name="connsiteY177" fmla="*/ 130973 h 1376367"/>
                    <a:gd name="connsiteX178" fmla="*/ 648891 w 946548"/>
                    <a:gd name="connsiteY178" fmla="*/ 126211 h 1376367"/>
                    <a:gd name="connsiteX179" fmla="*/ 656035 w 946548"/>
                    <a:gd name="connsiteY179" fmla="*/ 111923 h 1376367"/>
                    <a:gd name="connsiteX180" fmla="*/ 660798 w 946548"/>
                    <a:gd name="connsiteY180" fmla="*/ 104780 h 1376367"/>
                    <a:gd name="connsiteX181" fmla="*/ 665560 w 946548"/>
                    <a:gd name="connsiteY181" fmla="*/ 90492 h 1376367"/>
                    <a:gd name="connsiteX182" fmla="*/ 667941 w 946548"/>
                    <a:gd name="connsiteY182" fmla="*/ 83348 h 1376367"/>
                    <a:gd name="connsiteX183" fmla="*/ 672704 w 946548"/>
                    <a:gd name="connsiteY183" fmla="*/ 76205 h 1376367"/>
                    <a:gd name="connsiteX184" fmla="*/ 682229 w 946548"/>
                    <a:gd name="connsiteY184" fmla="*/ 52392 h 1376367"/>
                    <a:gd name="connsiteX185" fmla="*/ 686991 w 946548"/>
                    <a:gd name="connsiteY185" fmla="*/ 40486 h 1376367"/>
                    <a:gd name="connsiteX186" fmla="*/ 689373 w 946548"/>
                    <a:gd name="connsiteY186" fmla="*/ 33342 h 1376367"/>
                    <a:gd name="connsiteX187" fmla="*/ 696516 w 946548"/>
                    <a:gd name="connsiteY187" fmla="*/ 28580 h 1376367"/>
                    <a:gd name="connsiteX188" fmla="*/ 706041 w 946548"/>
                    <a:gd name="connsiteY188" fmla="*/ 21436 h 1376367"/>
                    <a:gd name="connsiteX189" fmla="*/ 710804 w 946548"/>
                    <a:gd name="connsiteY189" fmla="*/ 11911 h 1376367"/>
                    <a:gd name="connsiteX190" fmla="*/ 713185 w 946548"/>
                    <a:gd name="connsiteY190" fmla="*/ 4767 h 1376367"/>
                    <a:gd name="connsiteX191" fmla="*/ 722710 w 946548"/>
                    <a:gd name="connsiteY191" fmla="*/ 2386 h 1376367"/>
                    <a:gd name="connsiteX192" fmla="*/ 729854 w 946548"/>
                    <a:gd name="connsiteY192" fmla="*/ 5 h 1376367"/>
                    <a:gd name="connsiteX193" fmla="*/ 765573 w 946548"/>
                    <a:gd name="connsiteY193" fmla="*/ 4767 h 1376367"/>
                    <a:gd name="connsiteX194" fmla="*/ 779860 w 946548"/>
                    <a:gd name="connsiteY194" fmla="*/ 14292 h 1376367"/>
                    <a:gd name="connsiteX195" fmla="*/ 791766 w 946548"/>
                    <a:gd name="connsiteY195" fmla="*/ 23817 h 1376367"/>
                    <a:gd name="connsiteX196" fmla="*/ 796529 w 946548"/>
                    <a:gd name="connsiteY196" fmla="*/ 30961 h 1376367"/>
                    <a:gd name="connsiteX197" fmla="*/ 803673 w 946548"/>
                    <a:gd name="connsiteY197" fmla="*/ 38105 h 1376367"/>
                    <a:gd name="connsiteX198" fmla="*/ 813198 w 946548"/>
                    <a:gd name="connsiteY198" fmla="*/ 52392 h 1376367"/>
                    <a:gd name="connsiteX199" fmla="*/ 817960 w 946548"/>
                    <a:gd name="connsiteY199" fmla="*/ 59536 h 1376367"/>
                    <a:gd name="connsiteX200" fmla="*/ 825104 w 946548"/>
                    <a:gd name="connsiteY200" fmla="*/ 66680 h 1376367"/>
                    <a:gd name="connsiteX201" fmla="*/ 839391 w 946548"/>
                    <a:gd name="connsiteY201" fmla="*/ 88111 h 1376367"/>
                    <a:gd name="connsiteX202" fmla="*/ 844154 w 946548"/>
                    <a:gd name="connsiteY202" fmla="*/ 95255 h 1376367"/>
                    <a:gd name="connsiteX203" fmla="*/ 846535 w 946548"/>
                    <a:gd name="connsiteY203" fmla="*/ 102398 h 1376367"/>
                    <a:gd name="connsiteX204" fmla="*/ 851298 w 946548"/>
                    <a:gd name="connsiteY204" fmla="*/ 109542 h 1376367"/>
                    <a:gd name="connsiteX205" fmla="*/ 860823 w 946548"/>
                    <a:gd name="connsiteY205" fmla="*/ 130973 h 1376367"/>
                    <a:gd name="connsiteX206" fmla="*/ 872729 w 946548"/>
                    <a:gd name="connsiteY206" fmla="*/ 166692 h 1376367"/>
                    <a:gd name="connsiteX207" fmla="*/ 877491 w 946548"/>
                    <a:gd name="connsiteY207" fmla="*/ 173836 h 1376367"/>
                    <a:gd name="connsiteX0" fmla="*/ 946548 w 946548"/>
                    <a:gd name="connsiteY0" fmla="*/ 1052517 h 1376367"/>
                    <a:gd name="connsiteX1" fmla="*/ 925116 w 946548"/>
                    <a:gd name="connsiteY1" fmla="*/ 1064423 h 1376367"/>
                    <a:gd name="connsiteX2" fmla="*/ 825104 w 946548"/>
                    <a:gd name="connsiteY2" fmla="*/ 1088236 h 1376367"/>
                    <a:gd name="connsiteX3" fmla="*/ 832248 w 946548"/>
                    <a:gd name="connsiteY3" fmla="*/ 1119192 h 1376367"/>
                    <a:gd name="connsiteX4" fmla="*/ 837010 w 946548"/>
                    <a:gd name="connsiteY4" fmla="*/ 1126336 h 1376367"/>
                    <a:gd name="connsiteX5" fmla="*/ 841773 w 946548"/>
                    <a:gd name="connsiteY5" fmla="*/ 1140623 h 1376367"/>
                    <a:gd name="connsiteX6" fmla="*/ 851298 w 946548"/>
                    <a:gd name="connsiteY6" fmla="*/ 1162055 h 1376367"/>
                    <a:gd name="connsiteX7" fmla="*/ 853679 w 946548"/>
                    <a:gd name="connsiteY7" fmla="*/ 1169198 h 1376367"/>
                    <a:gd name="connsiteX8" fmla="*/ 853679 w 946548"/>
                    <a:gd name="connsiteY8" fmla="*/ 1202536 h 1376367"/>
                    <a:gd name="connsiteX9" fmla="*/ 834629 w 946548"/>
                    <a:gd name="connsiteY9" fmla="*/ 1219205 h 1376367"/>
                    <a:gd name="connsiteX10" fmla="*/ 827485 w 946548"/>
                    <a:gd name="connsiteY10" fmla="*/ 1223967 h 1376367"/>
                    <a:gd name="connsiteX11" fmla="*/ 817960 w 946548"/>
                    <a:gd name="connsiteY11" fmla="*/ 1226348 h 1376367"/>
                    <a:gd name="connsiteX12" fmla="*/ 810816 w 946548"/>
                    <a:gd name="connsiteY12" fmla="*/ 1228730 h 1376367"/>
                    <a:gd name="connsiteX13" fmla="*/ 777479 w 946548"/>
                    <a:gd name="connsiteY13" fmla="*/ 1231111 h 1376367"/>
                    <a:gd name="connsiteX14" fmla="*/ 760810 w 946548"/>
                    <a:gd name="connsiteY14" fmla="*/ 1235873 h 1376367"/>
                    <a:gd name="connsiteX15" fmla="*/ 756048 w 946548"/>
                    <a:gd name="connsiteY15" fmla="*/ 1243017 h 1376367"/>
                    <a:gd name="connsiteX16" fmla="*/ 748904 w 946548"/>
                    <a:gd name="connsiteY16" fmla="*/ 1247780 h 1376367"/>
                    <a:gd name="connsiteX17" fmla="*/ 741760 w 946548"/>
                    <a:gd name="connsiteY17" fmla="*/ 1273973 h 1376367"/>
                    <a:gd name="connsiteX18" fmla="*/ 732235 w 946548"/>
                    <a:gd name="connsiteY18" fmla="*/ 1295405 h 1376367"/>
                    <a:gd name="connsiteX19" fmla="*/ 725091 w 946548"/>
                    <a:gd name="connsiteY19" fmla="*/ 1300167 h 1376367"/>
                    <a:gd name="connsiteX20" fmla="*/ 715566 w 946548"/>
                    <a:gd name="connsiteY20" fmla="*/ 1314455 h 1376367"/>
                    <a:gd name="connsiteX21" fmla="*/ 706041 w 946548"/>
                    <a:gd name="connsiteY21" fmla="*/ 1323980 h 1376367"/>
                    <a:gd name="connsiteX22" fmla="*/ 694135 w 946548"/>
                    <a:gd name="connsiteY22" fmla="*/ 1333505 h 1376367"/>
                    <a:gd name="connsiteX23" fmla="*/ 679848 w 946548"/>
                    <a:gd name="connsiteY23" fmla="*/ 1343030 h 1376367"/>
                    <a:gd name="connsiteX24" fmla="*/ 675085 w 946548"/>
                    <a:gd name="connsiteY24" fmla="*/ 1350173 h 1376367"/>
                    <a:gd name="connsiteX25" fmla="*/ 667941 w 946548"/>
                    <a:gd name="connsiteY25" fmla="*/ 1352555 h 1376367"/>
                    <a:gd name="connsiteX26" fmla="*/ 653654 w 946548"/>
                    <a:gd name="connsiteY26" fmla="*/ 1359698 h 1376367"/>
                    <a:gd name="connsiteX27" fmla="*/ 646510 w 946548"/>
                    <a:gd name="connsiteY27" fmla="*/ 1364461 h 1376367"/>
                    <a:gd name="connsiteX28" fmla="*/ 632223 w 946548"/>
                    <a:gd name="connsiteY28" fmla="*/ 1369223 h 1376367"/>
                    <a:gd name="connsiteX29" fmla="*/ 625079 w 946548"/>
                    <a:gd name="connsiteY29" fmla="*/ 1371605 h 1376367"/>
                    <a:gd name="connsiteX30" fmla="*/ 617935 w 946548"/>
                    <a:gd name="connsiteY30" fmla="*/ 1373986 h 1376367"/>
                    <a:gd name="connsiteX31" fmla="*/ 610791 w 946548"/>
                    <a:gd name="connsiteY31" fmla="*/ 1376367 h 1376367"/>
                    <a:gd name="connsiteX32" fmla="*/ 589360 w 946548"/>
                    <a:gd name="connsiteY32" fmla="*/ 1373986 h 1376367"/>
                    <a:gd name="connsiteX33" fmla="*/ 582216 w 946548"/>
                    <a:gd name="connsiteY33" fmla="*/ 1371605 h 1376367"/>
                    <a:gd name="connsiteX34" fmla="*/ 567929 w 946548"/>
                    <a:gd name="connsiteY34" fmla="*/ 1350173 h 1376367"/>
                    <a:gd name="connsiteX35" fmla="*/ 563166 w 946548"/>
                    <a:gd name="connsiteY35" fmla="*/ 1343030 h 1376367"/>
                    <a:gd name="connsiteX36" fmla="*/ 553641 w 946548"/>
                    <a:gd name="connsiteY36" fmla="*/ 1321598 h 1376367"/>
                    <a:gd name="connsiteX37" fmla="*/ 548879 w 946548"/>
                    <a:gd name="connsiteY37" fmla="*/ 1307311 h 1376367"/>
                    <a:gd name="connsiteX38" fmla="*/ 546498 w 946548"/>
                    <a:gd name="connsiteY38" fmla="*/ 1300167 h 1376367"/>
                    <a:gd name="connsiteX39" fmla="*/ 541735 w 946548"/>
                    <a:gd name="connsiteY39" fmla="*/ 1293023 h 1376367"/>
                    <a:gd name="connsiteX40" fmla="*/ 532210 w 946548"/>
                    <a:gd name="connsiteY40" fmla="*/ 1271592 h 1376367"/>
                    <a:gd name="connsiteX41" fmla="*/ 520304 w 946548"/>
                    <a:gd name="connsiteY41" fmla="*/ 1250161 h 1376367"/>
                    <a:gd name="connsiteX42" fmla="*/ 515541 w 946548"/>
                    <a:gd name="connsiteY42" fmla="*/ 1243017 h 1376367"/>
                    <a:gd name="connsiteX43" fmla="*/ 508398 w 946548"/>
                    <a:gd name="connsiteY43" fmla="*/ 1235873 h 1376367"/>
                    <a:gd name="connsiteX44" fmla="*/ 503635 w 946548"/>
                    <a:gd name="connsiteY44" fmla="*/ 1228730 h 1376367"/>
                    <a:gd name="connsiteX45" fmla="*/ 496491 w 946548"/>
                    <a:gd name="connsiteY45" fmla="*/ 1226348 h 1376367"/>
                    <a:gd name="connsiteX46" fmla="*/ 482204 w 946548"/>
                    <a:gd name="connsiteY46" fmla="*/ 1216823 h 1376367"/>
                    <a:gd name="connsiteX47" fmla="*/ 436960 w 946548"/>
                    <a:gd name="connsiteY47" fmla="*/ 1219205 h 1376367"/>
                    <a:gd name="connsiteX48" fmla="*/ 422673 w 946548"/>
                    <a:gd name="connsiteY48" fmla="*/ 1223967 h 1376367"/>
                    <a:gd name="connsiteX49" fmla="*/ 408385 w 946548"/>
                    <a:gd name="connsiteY49" fmla="*/ 1233492 h 1376367"/>
                    <a:gd name="connsiteX50" fmla="*/ 401241 w 946548"/>
                    <a:gd name="connsiteY50" fmla="*/ 1238255 h 1376367"/>
                    <a:gd name="connsiteX51" fmla="*/ 394098 w 946548"/>
                    <a:gd name="connsiteY51" fmla="*/ 1245398 h 1376367"/>
                    <a:gd name="connsiteX52" fmla="*/ 379810 w 946548"/>
                    <a:gd name="connsiteY52" fmla="*/ 1254923 h 1376367"/>
                    <a:gd name="connsiteX53" fmla="*/ 365523 w 946548"/>
                    <a:gd name="connsiteY53" fmla="*/ 1264448 h 1376367"/>
                    <a:gd name="connsiteX54" fmla="*/ 351235 w 946548"/>
                    <a:gd name="connsiteY54" fmla="*/ 1273973 h 1376367"/>
                    <a:gd name="connsiteX55" fmla="*/ 336948 w 946548"/>
                    <a:gd name="connsiteY55" fmla="*/ 1278736 h 1376367"/>
                    <a:gd name="connsiteX56" fmla="*/ 329804 w 946548"/>
                    <a:gd name="connsiteY56" fmla="*/ 1281117 h 1376367"/>
                    <a:gd name="connsiteX57" fmla="*/ 286941 w 946548"/>
                    <a:gd name="connsiteY57" fmla="*/ 1278736 h 1376367"/>
                    <a:gd name="connsiteX58" fmla="*/ 279798 w 946548"/>
                    <a:gd name="connsiteY58" fmla="*/ 1276355 h 1376367"/>
                    <a:gd name="connsiteX59" fmla="*/ 275035 w 946548"/>
                    <a:gd name="connsiteY59" fmla="*/ 1269211 h 1376367"/>
                    <a:gd name="connsiteX60" fmla="*/ 267891 w 946548"/>
                    <a:gd name="connsiteY60" fmla="*/ 1264448 h 1376367"/>
                    <a:gd name="connsiteX61" fmla="*/ 263129 w 946548"/>
                    <a:gd name="connsiteY61" fmla="*/ 1250161 h 1376367"/>
                    <a:gd name="connsiteX62" fmla="*/ 260748 w 946548"/>
                    <a:gd name="connsiteY62" fmla="*/ 1243017 h 1376367"/>
                    <a:gd name="connsiteX63" fmla="*/ 258366 w 946548"/>
                    <a:gd name="connsiteY63" fmla="*/ 1207298 h 1376367"/>
                    <a:gd name="connsiteX64" fmla="*/ 255985 w 946548"/>
                    <a:gd name="connsiteY64" fmla="*/ 1183486 h 1376367"/>
                    <a:gd name="connsiteX65" fmla="*/ 260748 w 946548"/>
                    <a:gd name="connsiteY65" fmla="*/ 1092998 h 1376367"/>
                    <a:gd name="connsiteX66" fmla="*/ 258366 w 946548"/>
                    <a:gd name="connsiteY66" fmla="*/ 1054898 h 1376367"/>
                    <a:gd name="connsiteX67" fmla="*/ 239316 w 946548"/>
                    <a:gd name="connsiteY67" fmla="*/ 1038230 h 1376367"/>
                    <a:gd name="connsiteX68" fmla="*/ 225029 w 946548"/>
                    <a:gd name="connsiteY68" fmla="*/ 1033467 h 1376367"/>
                    <a:gd name="connsiteX69" fmla="*/ 208360 w 946548"/>
                    <a:gd name="connsiteY69" fmla="*/ 1028705 h 1376367"/>
                    <a:gd name="connsiteX70" fmla="*/ 186929 w 946548"/>
                    <a:gd name="connsiteY70" fmla="*/ 1026323 h 1376367"/>
                    <a:gd name="connsiteX71" fmla="*/ 53579 w 946548"/>
                    <a:gd name="connsiteY71" fmla="*/ 1023942 h 1376367"/>
                    <a:gd name="connsiteX72" fmla="*/ 48816 w 946548"/>
                    <a:gd name="connsiteY72" fmla="*/ 1009655 h 1376367"/>
                    <a:gd name="connsiteX73" fmla="*/ 46435 w 946548"/>
                    <a:gd name="connsiteY73" fmla="*/ 1002511 h 1376367"/>
                    <a:gd name="connsiteX74" fmla="*/ 48816 w 946548"/>
                    <a:gd name="connsiteY74" fmla="*/ 988223 h 1376367"/>
                    <a:gd name="connsiteX75" fmla="*/ 53579 w 946548"/>
                    <a:gd name="connsiteY75" fmla="*/ 973936 h 1376367"/>
                    <a:gd name="connsiteX76" fmla="*/ 55960 w 946548"/>
                    <a:gd name="connsiteY76" fmla="*/ 950123 h 1376367"/>
                    <a:gd name="connsiteX77" fmla="*/ 58341 w 946548"/>
                    <a:gd name="connsiteY77" fmla="*/ 942980 h 1376367"/>
                    <a:gd name="connsiteX78" fmla="*/ 65485 w 946548"/>
                    <a:gd name="connsiteY78" fmla="*/ 940598 h 1376367"/>
                    <a:gd name="connsiteX79" fmla="*/ 79773 w 946548"/>
                    <a:gd name="connsiteY79" fmla="*/ 928692 h 1376367"/>
                    <a:gd name="connsiteX80" fmla="*/ 86916 w 946548"/>
                    <a:gd name="connsiteY80" fmla="*/ 926311 h 1376367"/>
                    <a:gd name="connsiteX81" fmla="*/ 94060 w 946548"/>
                    <a:gd name="connsiteY81" fmla="*/ 912023 h 1376367"/>
                    <a:gd name="connsiteX82" fmla="*/ 98823 w 946548"/>
                    <a:gd name="connsiteY82" fmla="*/ 897736 h 1376367"/>
                    <a:gd name="connsiteX83" fmla="*/ 101204 w 946548"/>
                    <a:gd name="connsiteY83" fmla="*/ 890592 h 1376367"/>
                    <a:gd name="connsiteX84" fmla="*/ 108348 w 946548"/>
                    <a:gd name="connsiteY84" fmla="*/ 885830 h 1376367"/>
                    <a:gd name="connsiteX85" fmla="*/ 117873 w 946548"/>
                    <a:gd name="connsiteY85" fmla="*/ 871542 h 1376367"/>
                    <a:gd name="connsiteX86" fmla="*/ 125016 w 946548"/>
                    <a:gd name="connsiteY86" fmla="*/ 857255 h 1376367"/>
                    <a:gd name="connsiteX87" fmla="*/ 136923 w 946548"/>
                    <a:gd name="connsiteY87" fmla="*/ 835823 h 1376367"/>
                    <a:gd name="connsiteX88" fmla="*/ 144066 w 946548"/>
                    <a:gd name="connsiteY88" fmla="*/ 812011 h 1376367"/>
                    <a:gd name="connsiteX89" fmla="*/ 146448 w 946548"/>
                    <a:gd name="connsiteY89" fmla="*/ 804867 h 1376367"/>
                    <a:gd name="connsiteX90" fmla="*/ 136923 w 946548"/>
                    <a:gd name="connsiteY90" fmla="*/ 766767 h 1376367"/>
                    <a:gd name="connsiteX91" fmla="*/ 129779 w 946548"/>
                    <a:gd name="connsiteY91" fmla="*/ 762005 h 1376367"/>
                    <a:gd name="connsiteX92" fmla="*/ 127398 w 946548"/>
                    <a:gd name="connsiteY92" fmla="*/ 754861 h 1376367"/>
                    <a:gd name="connsiteX93" fmla="*/ 117873 w 946548"/>
                    <a:gd name="connsiteY93" fmla="*/ 745336 h 1376367"/>
                    <a:gd name="connsiteX94" fmla="*/ 113110 w 946548"/>
                    <a:gd name="connsiteY94" fmla="*/ 738192 h 1376367"/>
                    <a:gd name="connsiteX95" fmla="*/ 110729 w 946548"/>
                    <a:gd name="connsiteY95" fmla="*/ 731048 h 1376367"/>
                    <a:gd name="connsiteX96" fmla="*/ 105966 w 946548"/>
                    <a:gd name="connsiteY96" fmla="*/ 723905 h 1376367"/>
                    <a:gd name="connsiteX97" fmla="*/ 98823 w 946548"/>
                    <a:gd name="connsiteY97" fmla="*/ 711998 h 1376367"/>
                    <a:gd name="connsiteX98" fmla="*/ 91679 w 946548"/>
                    <a:gd name="connsiteY98" fmla="*/ 716761 h 1376367"/>
                    <a:gd name="connsiteX99" fmla="*/ 82154 w 946548"/>
                    <a:gd name="connsiteY99" fmla="*/ 700092 h 1376367"/>
                    <a:gd name="connsiteX100" fmla="*/ 75010 w 946548"/>
                    <a:gd name="connsiteY100" fmla="*/ 697711 h 1376367"/>
                    <a:gd name="connsiteX101" fmla="*/ 67866 w 946548"/>
                    <a:gd name="connsiteY101" fmla="*/ 695330 h 1376367"/>
                    <a:gd name="connsiteX102" fmla="*/ 44054 w 946548"/>
                    <a:gd name="connsiteY102" fmla="*/ 688186 h 1376367"/>
                    <a:gd name="connsiteX103" fmla="*/ 36910 w 946548"/>
                    <a:gd name="connsiteY103" fmla="*/ 685805 h 1376367"/>
                    <a:gd name="connsiteX104" fmla="*/ 27385 w 946548"/>
                    <a:gd name="connsiteY104" fmla="*/ 678661 h 1376367"/>
                    <a:gd name="connsiteX105" fmla="*/ 20241 w 946548"/>
                    <a:gd name="connsiteY105" fmla="*/ 671517 h 1376367"/>
                    <a:gd name="connsiteX106" fmla="*/ 5954 w 946548"/>
                    <a:gd name="connsiteY106" fmla="*/ 669136 h 1376367"/>
                    <a:gd name="connsiteX107" fmla="*/ 8335 w 946548"/>
                    <a:gd name="connsiteY107" fmla="*/ 652467 h 1376367"/>
                    <a:gd name="connsiteX108" fmla="*/ 1191 w 946548"/>
                    <a:gd name="connsiteY108" fmla="*/ 626274 h 1376367"/>
                    <a:gd name="connsiteX109" fmla="*/ 15479 w 946548"/>
                    <a:gd name="connsiteY109" fmla="*/ 616748 h 1376367"/>
                    <a:gd name="connsiteX110" fmla="*/ 13098 w 946548"/>
                    <a:gd name="connsiteY110" fmla="*/ 609604 h 1376367"/>
                    <a:gd name="connsiteX111" fmla="*/ 20241 w 946548"/>
                    <a:gd name="connsiteY111" fmla="*/ 604843 h 1376367"/>
                    <a:gd name="connsiteX112" fmla="*/ 29766 w 946548"/>
                    <a:gd name="connsiteY112" fmla="*/ 597698 h 1376367"/>
                    <a:gd name="connsiteX113" fmla="*/ 39292 w 946548"/>
                    <a:gd name="connsiteY113" fmla="*/ 585792 h 1376367"/>
                    <a:gd name="connsiteX114" fmla="*/ 63103 w 946548"/>
                    <a:gd name="connsiteY114" fmla="*/ 578649 h 1376367"/>
                    <a:gd name="connsiteX115" fmla="*/ 60723 w 946548"/>
                    <a:gd name="connsiteY115" fmla="*/ 576266 h 1376367"/>
                    <a:gd name="connsiteX116" fmla="*/ 72629 w 946548"/>
                    <a:gd name="connsiteY116" fmla="*/ 564361 h 1376367"/>
                    <a:gd name="connsiteX117" fmla="*/ 96441 w 946548"/>
                    <a:gd name="connsiteY117" fmla="*/ 557217 h 1376367"/>
                    <a:gd name="connsiteX118" fmla="*/ 117873 w 946548"/>
                    <a:gd name="connsiteY118" fmla="*/ 559598 h 1376367"/>
                    <a:gd name="connsiteX119" fmla="*/ 125016 w 946548"/>
                    <a:gd name="connsiteY119" fmla="*/ 552455 h 1376367"/>
                    <a:gd name="connsiteX120" fmla="*/ 132160 w 946548"/>
                    <a:gd name="connsiteY120" fmla="*/ 550073 h 1376367"/>
                    <a:gd name="connsiteX121" fmla="*/ 139304 w 946548"/>
                    <a:gd name="connsiteY121" fmla="*/ 545311 h 1376367"/>
                    <a:gd name="connsiteX122" fmla="*/ 141685 w 946548"/>
                    <a:gd name="connsiteY122" fmla="*/ 538167 h 1376367"/>
                    <a:gd name="connsiteX123" fmla="*/ 153591 w 946548"/>
                    <a:gd name="connsiteY123" fmla="*/ 526261 h 1376367"/>
                    <a:gd name="connsiteX124" fmla="*/ 158354 w 946548"/>
                    <a:gd name="connsiteY124" fmla="*/ 511973 h 1376367"/>
                    <a:gd name="connsiteX125" fmla="*/ 165498 w 946548"/>
                    <a:gd name="connsiteY125" fmla="*/ 497686 h 1376367"/>
                    <a:gd name="connsiteX126" fmla="*/ 163116 w 946548"/>
                    <a:gd name="connsiteY126" fmla="*/ 466730 h 1376367"/>
                    <a:gd name="connsiteX127" fmla="*/ 155973 w 946548"/>
                    <a:gd name="connsiteY127" fmla="*/ 452442 h 1376367"/>
                    <a:gd name="connsiteX128" fmla="*/ 153591 w 946548"/>
                    <a:gd name="connsiteY128" fmla="*/ 445298 h 1376367"/>
                    <a:gd name="connsiteX129" fmla="*/ 144066 w 946548"/>
                    <a:gd name="connsiteY129" fmla="*/ 428630 h 1376367"/>
                    <a:gd name="connsiteX130" fmla="*/ 141685 w 946548"/>
                    <a:gd name="connsiteY130" fmla="*/ 421486 h 1376367"/>
                    <a:gd name="connsiteX131" fmla="*/ 136923 w 946548"/>
                    <a:gd name="connsiteY131" fmla="*/ 414342 h 1376367"/>
                    <a:gd name="connsiteX132" fmla="*/ 134541 w 946548"/>
                    <a:gd name="connsiteY132" fmla="*/ 404817 h 1376367"/>
                    <a:gd name="connsiteX133" fmla="*/ 129779 w 946548"/>
                    <a:gd name="connsiteY133" fmla="*/ 397673 h 1376367"/>
                    <a:gd name="connsiteX134" fmla="*/ 125016 w 946548"/>
                    <a:gd name="connsiteY134" fmla="*/ 383386 h 1376367"/>
                    <a:gd name="connsiteX135" fmla="*/ 122635 w 946548"/>
                    <a:gd name="connsiteY135" fmla="*/ 376242 h 1376367"/>
                    <a:gd name="connsiteX136" fmla="*/ 117873 w 946548"/>
                    <a:gd name="connsiteY136" fmla="*/ 369098 h 1376367"/>
                    <a:gd name="connsiteX137" fmla="*/ 113110 w 946548"/>
                    <a:gd name="connsiteY137" fmla="*/ 354811 h 1376367"/>
                    <a:gd name="connsiteX138" fmla="*/ 110729 w 946548"/>
                    <a:gd name="connsiteY138" fmla="*/ 302423 h 1376367"/>
                    <a:gd name="connsiteX139" fmla="*/ 113110 w 946548"/>
                    <a:gd name="connsiteY139" fmla="*/ 295280 h 1376367"/>
                    <a:gd name="connsiteX140" fmla="*/ 141685 w 946548"/>
                    <a:gd name="connsiteY140" fmla="*/ 288136 h 1376367"/>
                    <a:gd name="connsiteX141" fmla="*/ 170260 w 946548"/>
                    <a:gd name="connsiteY141" fmla="*/ 285755 h 1376367"/>
                    <a:gd name="connsiteX142" fmla="*/ 179785 w 946548"/>
                    <a:gd name="connsiteY142" fmla="*/ 283373 h 1376367"/>
                    <a:gd name="connsiteX143" fmla="*/ 220266 w 946548"/>
                    <a:gd name="connsiteY143" fmla="*/ 278611 h 1376367"/>
                    <a:gd name="connsiteX144" fmla="*/ 234554 w 946548"/>
                    <a:gd name="connsiteY144" fmla="*/ 276230 h 1376367"/>
                    <a:gd name="connsiteX145" fmla="*/ 308373 w 946548"/>
                    <a:gd name="connsiteY145" fmla="*/ 273848 h 1376367"/>
                    <a:gd name="connsiteX146" fmla="*/ 320279 w 946548"/>
                    <a:gd name="connsiteY146" fmla="*/ 271467 h 1376367"/>
                    <a:gd name="connsiteX147" fmla="*/ 327423 w 946548"/>
                    <a:gd name="connsiteY147" fmla="*/ 269086 h 1376367"/>
                    <a:gd name="connsiteX148" fmla="*/ 336948 w 946548"/>
                    <a:gd name="connsiteY148" fmla="*/ 254798 h 1376367"/>
                    <a:gd name="connsiteX149" fmla="*/ 341710 w 946548"/>
                    <a:gd name="connsiteY149" fmla="*/ 195267 h 1376367"/>
                    <a:gd name="connsiteX150" fmla="*/ 344091 w 946548"/>
                    <a:gd name="connsiteY150" fmla="*/ 169073 h 1376367"/>
                    <a:gd name="connsiteX151" fmla="*/ 348854 w 946548"/>
                    <a:gd name="connsiteY151" fmla="*/ 140498 h 1376367"/>
                    <a:gd name="connsiteX152" fmla="*/ 353616 w 946548"/>
                    <a:gd name="connsiteY152" fmla="*/ 97636 h 1376367"/>
                    <a:gd name="connsiteX153" fmla="*/ 360760 w 946548"/>
                    <a:gd name="connsiteY153" fmla="*/ 83348 h 1376367"/>
                    <a:gd name="connsiteX154" fmla="*/ 367904 w 946548"/>
                    <a:gd name="connsiteY154" fmla="*/ 80967 h 1376367"/>
                    <a:gd name="connsiteX155" fmla="*/ 382191 w 946548"/>
                    <a:gd name="connsiteY155" fmla="*/ 73823 h 1376367"/>
                    <a:gd name="connsiteX156" fmla="*/ 398860 w 946548"/>
                    <a:gd name="connsiteY156" fmla="*/ 78586 h 1376367"/>
                    <a:gd name="connsiteX157" fmla="*/ 406004 w 946548"/>
                    <a:gd name="connsiteY157" fmla="*/ 83348 h 1376367"/>
                    <a:gd name="connsiteX158" fmla="*/ 413148 w 946548"/>
                    <a:gd name="connsiteY158" fmla="*/ 85730 h 1376367"/>
                    <a:gd name="connsiteX159" fmla="*/ 420291 w 946548"/>
                    <a:gd name="connsiteY159" fmla="*/ 90492 h 1376367"/>
                    <a:gd name="connsiteX160" fmla="*/ 441723 w 946548"/>
                    <a:gd name="connsiteY160" fmla="*/ 97636 h 1376367"/>
                    <a:gd name="connsiteX161" fmla="*/ 463154 w 946548"/>
                    <a:gd name="connsiteY161" fmla="*/ 104780 h 1376367"/>
                    <a:gd name="connsiteX162" fmla="*/ 470298 w 946548"/>
                    <a:gd name="connsiteY162" fmla="*/ 107161 h 1376367"/>
                    <a:gd name="connsiteX163" fmla="*/ 477441 w 946548"/>
                    <a:gd name="connsiteY163" fmla="*/ 111923 h 1376367"/>
                    <a:gd name="connsiteX164" fmla="*/ 484585 w 946548"/>
                    <a:gd name="connsiteY164" fmla="*/ 114305 h 1376367"/>
                    <a:gd name="connsiteX165" fmla="*/ 498873 w 946548"/>
                    <a:gd name="connsiteY165" fmla="*/ 123830 h 1376367"/>
                    <a:gd name="connsiteX166" fmla="*/ 506016 w 946548"/>
                    <a:gd name="connsiteY166" fmla="*/ 126211 h 1376367"/>
                    <a:gd name="connsiteX167" fmla="*/ 520304 w 946548"/>
                    <a:gd name="connsiteY167" fmla="*/ 135736 h 1376367"/>
                    <a:gd name="connsiteX168" fmla="*/ 534591 w 946548"/>
                    <a:gd name="connsiteY168" fmla="*/ 140498 h 1376367"/>
                    <a:gd name="connsiteX169" fmla="*/ 541735 w 946548"/>
                    <a:gd name="connsiteY169" fmla="*/ 142880 h 1376367"/>
                    <a:gd name="connsiteX170" fmla="*/ 570310 w 946548"/>
                    <a:gd name="connsiteY170" fmla="*/ 157167 h 1376367"/>
                    <a:gd name="connsiteX171" fmla="*/ 577454 w 946548"/>
                    <a:gd name="connsiteY171" fmla="*/ 159548 h 1376367"/>
                    <a:gd name="connsiteX172" fmla="*/ 584598 w 946548"/>
                    <a:gd name="connsiteY172" fmla="*/ 161930 h 1376367"/>
                    <a:gd name="connsiteX173" fmla="*/ 610791 w 946548"/>
                    <a:gd name="connsiteY173" fmla="*/ 157167 h 1376367"/>
                    <a:gd name="connsiteX174" fmla="*/ 625079 w 946548"/>
                    <a:gd name="connsiteY174" fmla="*/ 147642 h 1376367"/>
                    <a:gd name="connsiteX175" fmla="*/ 636985 w 946548"/>
                    <a:gd name="connsiteY175" fmla="*/ 138117 h 1376367"/>
                    <a:gd name="connsiteX176" fmla="*/ 641748 w 946548"/>
                    <a:gd name="connsiteY176" fmla="*/ 130973 h 1376367"/>
                    <a:gd name="connsiteX177" fmla="*/ 648891 w 946548"/>
                    <a:gd name="connsiteY177" fmla="*/ 126211 h 1376367"/>
                    <a:gd name="connsiteX178" fmla="*/ 656035 w 946548"/>
                    <a:gd name="connsiteY178" fmla="*/ 111923 h 1376367"/>
                    <a:gd name="connsiteX179" fmla="*/ 660798 w 946548"/>
                    <a:gd name="connsiteY179" fmla="*/ 104780 h 1376367"/>
                    <a:gd name="connsiteX180" fmla="*/ 665560 w 946548"/>
                    <a:gd name="connsiteY180" fmla="*/ 90492 h 1376367"/>
                    <a:gd name="connsiteX181" fmla="*/ 667941 w 946548"/>
                    <a:gd name="connsiteY181" fmla="*/ 83348 h 1376367"/>
                    <a:gd name="connsiteX182" fmla="*/ 672704 w 946548"/>
                    <a:gd name="connsiteY182" fmla="*/ 76205 h 1376367"/>
                    <a:gd name="connsiteX183" fmla="*/ 682229 w 946548"/>
                    <a:gd name="connsiteY183" fmla="*/ 52392 h 1376367"/>
                    <a:gd name="connsiteX184" fmla="*/ 686991 w 946548"/>
                    <a:gd name="connsiteY184" fmla="*/ 40486 h 1376367"/>
                    <a:gd name="connsiteX185" fmla="*/ 689373 w 946548"/>
                    <a:gd name="connsiteY185" fmla="*/ 33342 h 1376367"/>
                    <a:gd name="connsiteX186" fmla="*/ 696516 w 946548"/>
                    <a:gd name="connsiteY186" fmla="*/ 28580 h 1376367"/>
                    <a:gd name="connsiteX187" fmla="*/ 706041 w 946548"/>
                    <a:gd name="connsiteY187" fmla="*/ 21436 h 1376367"/>
                    <a:gd name="connsiteX188" fmla="*/ 710804 w 946548"/>
                    <a:gd name="connsiteY188" fmla="*/ 11911 h 1376367"/>
                    <a:gd name="connsiteX189" fmla="*/ 713185 w 946548"/>
                    <a:gd name="connsiteY189" fmla="*/ 4767 h 1376367"/>
                    <a:gd name="connsiteX190" fmla="*/ 722710 w 946548"/>
                    <a:gd name="connsiteY190" fmla="*/ 2386 h 1376367"/>
                    <a:gd name="connsiteX191" fmla="*/ 729854 w 946548"/>
                    <a:gd name="connsiteY191" fmla="*/ 5 h 1376367"/>
                    <a:gd name="connsiteX192" fmla="*/ 765573 w 946548"/>
                    <a:gd name="connsiteY192" fmla="*/ 4767 h 1376367"/>
                    <a:gd name="connsiteX193" fmla="*/ 779860 w 946548"/>
                    <a:gd name="connsiteY193" fmla="*/ 14292 h 1376367"/>
                    <a:gd name="connsiteX194" fmla="*/ 791766 w 946548"/>
                    <a:gd name="connsiteY194" fmla="*/ 23817 h 1376367"/>
                    <a:gd name="connsiteX195" fmla="*/ 796529 w 946548"/>
                    <a:gd name="connsiteY195" fmla="*/ 30961 h 1376367"/>
                    <a:gd name="connsiteX196" fmla="*/ 803673 w 946548"/>
                    <a:gd name="connsiteY196" fmla="*/ 38105 h 1376367"/>
                    <a:gd name="connsiteX197" fmla="*/ 813198 w 946548"/>
                    <a:gd name="connsiteY197" fmla="*/ 52392 h 1376367"/>
                    <a:gd name="connsiteX198" fmla="*/ 817960 w 946548"/>
                    <a:gd name="connsiteY198" fmla="*/ 59536 h 1376367"/>
                    <a:gd name="connsiteX199" fmla="*/ 825104 w 946548"/>
                    <a:gd name="connsiteY199" fmla="*/ 66680 h 1376367"/>
                    <a:gd name="connsiteX200" fmla="*/ 839391 w 946548"/>
                    <a:gd name="connsiteY200" fmla="*/ 88111 h 1376367"/>
                    <a:gd name="connsiteX201" fmla="*/ 844154 w 946548"/>
                    <a:gd name="connsiteY201" fmla="*/ 95255 h 1376367"/>
                    <a:gd name="connsiteX202" fmla="*/ 846535 w 946548"/>
                    <a:gd name="connsiteY202" fmla="*/ 102398 h 1376367"/>
                    <a:gd name="connsiteX203" fmla="*/ 851298 w 946548"/>
                    <a:gd name="connsiteY203" fmla="*/ 109542 h 1376367"/>
                    <a:gd name="connsiteX204" fmla="*/ 860823 w 946548"/>
                    <a:gd name="connsiteY204" fmla="*/ 130973 h 1376367"/>
                    <a:gd name="connsiteX205" fmla="*/ 872729 w 946548"/>
                    <a:gd name="connsiteY205" fmla="*/ 166692 h 1376367"/>
                    <a:gd name="connsiteX206" fmla="*/ 877491 w 946548"/>
                    <a:gd name="connsiteY206" fmla="*/ 173836 h 1376367"/>
                    <a:gd name="connsiteX0" fmla="*/ 946548 w 946548"/>
                    <a:gd name="connsiteY0" fmla="*/ 1052517 h 1376367"/>
                    <a:gd name="connsiteX1" fmla="*/ 825104 w 946548"/>
                    <a:gd name="connsiteY1" fmla="*/ 1088236 h 1376367"/>
                    <a:gd name="connsiteX2" fmla="*/ 832248 w 946548"/>
                    <a:gd name="connsiteY2" fmla="*/ 1119192 h 1376367"/>
                    <a:gd name="connsiteX3" fmla="*/ 837010 w 946548"/>
                    <a:gd name="connsiteY3" fmla="*/ 1126336 h 1376367"/>
                    <a:gd name="connsiteX4" fmla="*/ 841773 w 946548"/>
                    <a:gd name="connsiteY4" fmla="*/ 1140623 h 1376367"/>
                    <a:gd name="connsiteX5" fmla="*/ 851298 w 946548"/>
                    <a:gd name="connsiteY5" fmla="*/ 1162055 h 1376367"/>
                    <a:gd name="connsiteX6" fmla="*/ 853679 w 946548"/>
                    <a:gd name="connsiteY6" fmla="*/ 1169198 h 1376367"/>
                    <a:gd name="connsiteX7" fmla="*/ 853679 w 946548"/>
                    <a:gd name="connsiteY7" fmla="*/ 1202536 h 1376367"/>
                    <a:gd name="connsiteX8" fmla="*/ 834629 w 946548"/>
                    <a:gd name="connsiteY8" fmla="*/ 1219205 h 1376367"/>
                    <a:gd name="connsiteX9" fmla="*/ 827485 w 946548"/>
                    <a:gd name="connsiteY9" fmla="*/ 1223967 h 1376367"/>
                    <a:gd name="connsiteX10" fmla="*/ 817960 w 946548"/>
                    <a:gd name="connsiteY10" fmla="*/ 1226348 h 1376367"/>
                    <a:gd name="connsiteX11" fmla="*/ 810816 w 946548"/>
                    <a:gd name="connsiteY11" fmla="*/ 1228730 h 1376367"/>
                    <a:gd name="connsiteX12" fmla="*/ 777479 w 946548"/>
                    <a:gd name="connsiteY12" fmla="*/ 1231111 h 1376367"/>
                    <a:gd name="connsiteX13" fmla="*/ 760810 w 946548"/>
                    <a:gd name="connsiteY13" fmla="*/ 1235873 h 1376367"/>
                    <a:gd name="connsiteX14" fmla="*/ 756048 w 946548"/>
                    <a:gd name="connsiteY14" fmla="*/ 1243017 h 1376367"/>
                    <a:gd name="connsiteX15" fmla="*/ 748904 w 946548"/>
                    <a:gd name="connsiteY15" fmla="*/ 1247780 h 1376367"/>
                    <a:gd name="connsiteX16" fmla="*/ 741760 w 946548"/>
                    <a:gd name="connsiteY16" fmla="*/ 1273973 h 1376367"/>
                    <a:gd name="connsiteX17" fmla="*/ 732235 w 946548"/>
                    <a:gd name="connsiteY17" fmla="*/ 1295405 h 1376367"/>
                    <a:gd name="connsiteX18" fmla="*/ 725091 w 946548"/>
                    <a:gd name="connsiteY18" fmla="*/ 1300167 h 1376367"/>
                    <a:gd name="connsiteX19" fmla="*/ 715566 w 946548"/>
                    <a:gd name="connsiteY19" fmla="*/ 1314455 h 1376367"/>
                    <a:gd name="connsiteX20" fmla="*/ 706041 w 946548"/>
                    <a:gd name="connsiteY20" fmla="*/ 1323980 h 1376367"/>
                    <a:gd name="connsiteX21" fmla="*/ 694135 w 946548"/>
                    <a:gd name="connsiteY21" fmla="*/ 1333505 h 1376367"/>
                    <a:gd name="connsiteX22" fmla="*/ 679848 w 946548"/>
                    <a:gd name="connsiteY22" fmla="*/ 1343030 h 1376367"/>
                    <a:gd name="connsiteX23" fmla="*/ 675085 w 946548"/>
                    <a:gd name="connsiteY23" fmla="*/ 1350173 h 1376367"/>
                    <a:gd name="connsiteX24" fmla="*/ 667941 w 946548"/>
                    <a:gd name="connsiteY24" fmla="*/ 1352555 h 1376367"/>
                    <a:gd name="connsiteX25" fmla="*/ 653654 w 946548"/>
                    <a:gd name="connsiteY25" fmla="*/ 1359698 h 1376367"/>
                    <a:gd name="connsiteX26" fmla="*/ 646510 w 946548"/>
                    <a:gd name="connsiteY26" fmla="*/ 1364461 h 1376367"/>
                    <a:gd name="connsiteX27" fmla="*/ 632223 w 946548"/>
                    <a:gd name="connsiteY27" fmla="*/ 1369223 h 1376367"/>
                    <a:gd name="connsiteX28" fmla="*/ 625079 w 946548"/>
                    <a:gd name="connsiteY28" fmla="*/ 1371605 h 1376367"/>
                    <a:gd name="connsiteX29" fmla="*/ 617935 w 946548"/>
                    <a:gd name="connsiteY29" fmla="*/ 1373986 h 1376367"/>
                    <a:gd name="connsiteX30" fmla="*/ 610791 w 946548"/>
                    <a:gd name="connsiteY30" fmla="*/ 1376367 h 1376367"/>
                    <a:gd name="connsiteX31" fmla="*/ 589360 w 946548"/>
                    <a:gd name="connsiteY31" fmla="*/ 1373986 h 1376367"/>
                    <a:gd name="connsiteX32" fmla="*/ 582216 w 946548"/>
                    <a:gd name="connsiteY32" fmla="*/ 1371605 h 1376367"/>
                    <a:gd name="connsiteX33" fmla="*/ 567929 w 946548"/>
                    <a:gd name="connsiteY33" fmla="*/ 1350173 h 1376367"/>
                    <a:gd name="connsiteX34" fmla="*/ 563166 w 946548"/>
                    <a:gd name="connsiteY34" fmla="*/ 1343030 h 1376367"/>
                    <a:gd name="connsiteX35" fmla="*/ 553641 w 946548"/>
                    <a:gd name="connsiteY35" fmla="*/ 1321598 h 1376367"/>
                    <a:gd name="connsiteX36" fmla="*/ 548879 w 946548"/>
                    <a:gd name="connsiteY36" fmla="*/ 1307311 h 1376367"/>
                    <a:gd name="connsiteX37" fmla="*/ 546498 w 946548"/>
                    <a:gd name="connsiteY37" fmla="*/ 1300167 h 1376367"/>
                    <a:gd name="connsiteX38" fmla="*/ 541735 w 946548"/>
                    <a:gd name="connsiteY38" fmla="*/ 1293023 h 1376367"/>
                    <a:gd name="connsiteX39" fmla="*/ 532210 w 946548"/>
                    <a:gd name="connsiteY39" fmla="*/ 1271592 h 1376367"/>
                    <a:gd name="connsiteX40" fmla="*/ 520304 w 946548"/>
                    <a:gd name="connsiteY40" fmla="*/ 1250161 h 1376367"/>
                    <a:gd name="connsiteX41" fmla="*/ 515541 w 946548"/>
                    <a:gd name="connsiteY41" fmla="*/ 1243017 h 1376367"/>
                    <a:gd name="connsiteX42" fmla="*/ 508398 w 946548"/>
                    <a:gd name="connsiteY42" fmla="*/ 1235873 h 1376367"/>
                    <a:gd name="connsiteX43" fmla="*/ 503635 w 946548"/>
                    <a:gd name="connsiteY43" fmla="*/ 1228730 h 1376367"/>
                    <a:gd name="connsiteX44" fmla="*/ 496491 w 946548"/>
                    <a:gd name="connsiteY44" fmla="*/ 1226348 h 1376367"/>
                    <a:gd name="connsiteX45" fmla="*/ 482204 w 946548"/>
                    <a:gd name="connsiteY45" fmla="*/ 1216823 h 1376367"/>
                    <a:gd name="connsiteX46" fmla="*/ 436960 w 946548"/>
                    <a:gd name="connsiteY46" fmla="*/ 1219205 h 1376367"/>
                    <a:gd name="connsiteX47" fmla="*/ 422673 w 946548"/>
                    <a:gd name="connsiteY47" fmla="*/ 1223967 h 1376367"/>
                    <a:gd name="connsiteX48" fmla="*/ 408385 w 946548"/>
                    <a:gd name="connsiteY48" fmla="*/ 1233492 h 1376367"/>
                    <a:gd name="connsiteX49" fmla="*/ 401241 w 946548"/>
                    <a:gd name="connsiteY49" fmla="*/ 1238255 h 1376367"/>
                    <a:gd name="connsiteX50" fmla="*/ 394098 w 946548"/>
                    <a:gd name="connsiteY50" fmla="*/ 1245398 h 1376367"/>
                    <a:gd name="connsiteX51" fmla="*/ 379810 w 946548"/>
                    <a:gd name="connsiteY51" fmla="*/ 1254923 h 1376367"/>
                    <a:gd name="connsiteX52" fmla="*/ 365523 w 946548"/>
                    <a:gd name="connsiteY52" fmla="*/ 1264448 h 1376367"/>
                    <a:gd name="connsiteX53" fmla="*/ 351235 w 946548"/>
                    <a:gd name="connsiteY53" fmla="*/ 1273973 h 1376367"/>
                    <a:gd name="connsiteX54" fmla="*/ 336948 w 946548"/>
                    <a:gd name="connsiteY54" fmla="*/ 1278736 h 1376367"/>
                    <a:gd name="connsiteX55" fmla="*/ 329804 w 946548"/>
                    <a:gd name="connsiteY55" fmla="*/ 1281117 h 1376367"/>
                    <a:gd name="connsiteX56" fmla="*/ 286941 w 946548"/>
                    <a:gd name="connsiteY56" fmla="*/ 1278736 h 1376367"/>
                    <a:gd name="connsiteX57" fmla="*/ 279798 w 946548"/>
                    <a:gd name="connsiteY57" fmla="*/ 1276355 h 1376367"/>
                    <a:gd name="connsiteX58" fmla="*/ 275035 w 946548"/>
                    <a:gd name="connsiteY58" fmla="*/ 1269211 h 1376367"/>
                    <a:gd name="connsiteX59" fmla="*/ 267891 w 946548"/>
                    <a:gd name="connsiteY59" fmla="*/ 1264448 h 1376367"/>
                    <a:gd name="connsiteX60" fmla="*/ 263129 w 946548"/>
                    <a:gd name="connsiteY60" fmla="*/ 1250161 h 1376367"/>
                    <a:gd name="connsiteX61" fmla="*/ 260748 w 946548"/>
                    <a:gd name="connsiteY61" fmla="*/ 1243017 h 1376367"/>
                    <a:gd name="connsiteX62" fmla="*/ 258366 w 946548"/>
                    <a:gd name="connsiteY62" fmla="*/ 1207298 h 1376367"/>
                    <a:gd name="connsiteX63" fmla="*/ 255985 w 946548"/>
                    <a:gd name="connsiteY63" fmla="*/ 1183486 h 1376367"/>
                    <a:gd name="connsiteX64" fmla="*/ 260748 w 946548"/>
                    <a:gd name="connsiteY64" fmla="*/ 1092998 h 1376367"/>
                    <a:gd name="connsiteX65" fmla="*/ 258366 w 946548"/>
                    <a:gd name="connsiteY65" fmla="*/ 1054898 h 1376367"/>
                    <a:gd name="connsiteX66" fmla="*/ 239316 w 946548"/>
                    <a:gd name="connsiteY66" fmla="*/ 1038230 h 1376367"/>
                    <a:gd name="connsiteX67" fmla="*/ 225029 w 946548"/>
                    <a:gd name="connsiteY67" fmla="*/ 1033467 h 1376367"/>
                    <a:gd name="connsiteX68" fmla="*/ 208360 w 946548"/>
                    <a:gd name="connsiteY68" fmla="*/ 1028705 h 1376367"/>
                    <a:gd name="connsiteX69" fmla="*/ 186929 w 946548"/>
                    <a:gd name="connsiteY69" fmla="*/ 1026323 h 1376367"/>
                    <a:gd name="connsiteX70" fmla="*/ 53579 w 946548"/>
                    <a:gd name="connsiteY70" fmla="*/ 1023942 h 1376367"/>
                    <a:gd name="connsiteX71" fmla="*/ 48816 w 946548"/>
                    <a:gd name="connsiteY71" fmla="*/ 1009655 h 1376367"/>
                    <a:gd name="connsiteX72" fmla="*/ 46435 w 946548"/>
                    <a:gd name="connsiteY72" fmla="*/ 1002511 h 1376367"/>
                    <a:gd name="connsiteX73" fmla="*/ 48816 w 946548"/>
                    <a:gd name="connsiteY73" fmla="*/ 988223 h 1376367"/>
                    <a:gd name="connsiteX74" fmla="*/ 53579 w 946548"/>
                    <a:gd name="connsiteY74" fmla="*/ 973936 h 1376367"/>
                    <a:gd name="connsiteX75" fmla="*/ 55960 w 946548"/>
                    <a:gd name="connsiteY75" fmla="*/ 950123 h 1376367"/>
                    <a:gd name="connsiteX76" fmla="*/ 58341 w 946548"/>
                    <a:gd name="connsiteY76" fmla="*/ 942980 h 1376367"/>
                    <a:gd name="connsiteX77" fmla="*/ 65485 w 946548"/>
                    <a:gd name="connsiteY77" fmla="*/ 940598 h 1376367"/>
                    <a:gd name="connsiteX78" fmla="*/ 79773 w 946548"/>
                    <a:gd name="connsiteY78" fmla="*/ 928692 h 1376367"/>
                    <a:gd name="connsiteX79" fmla="*/ 86916 w 946548"/>
                    <a:gd name="connsiteY79" fmla="*/ 926311 h 1376367"/>
                    <a:gd name="connsiteX80" fmla="*/ 94060 w 946548"/>
                    <a:gd name="connsiteY80" fmla="*/ 912023 h 1376367"/>
                    <a:gd name="connsiteX81" fmla="*/ 98823 w 946548"/>
                    <a:gd name="connsiteY81" fmla="*/ 897736 h 1376367"/>
                    <a:gd name="connsiteX82" fmla="*/ 101204 w 946548"/>
                    <a:gd name="connsiteY82" fmla="*/ 890592 h 1376367"/>
                    <a:gd name="connsiteX83" fmla="*/ 108348 w 946548"/>
                    <a:gd name="connsiteY83" fmla="*/ 885830 h 1376367"/>
                    <a:gd name="connsiteX84" fmla="*/ 117873 w 946548"/>
                    <a:gd name="connsiteY84" fmla="*/ 871542 h 1376367"/>
                    <a:gd name="connsiteX85" fmla="*/ 125016 w 946548"/>
                    <a:gd name="connsiteY85" fmla="*/ 857255 h 1376367"/>
                    <a:gd name="connsiteX86" fmla="*/ 136923 w 946548"/>
                    <a:gd name="connsiteY86" fmla="*/ 835823 h 1376367"/>
                    <a:gd name="connsiteX87" fmla="*/ 144066 w 946548"/>
                    <a:gd name="connsiteY87" fmla="*/ 812011 h 1376367"/>
                    <a:gd name="connsiteX88" fmla="*/ 146448 w 946548"/>
                    <a:gd name="connsiteY88" fmla="*/ 804867 h 1376367"/>
                    <a:gd name="connsiteX89" fmla="*/ 136923 w 946548"/>
                    <a:gd name="connsiteY89" fmla="*/ 766767 h 1376367"/>
                    <a:gd name="connsiteX90" fmla="*/ 129779 w 946548"/>
                    <a:gd name="connsiteY90" fmla="*/ 762005 h 1376367"/>
                    <a:gd name="connsiteX91" fmla="*/ 127398 w 946548"/>
                    <a:gd name="connsiteY91" fmla="*/ 754861 h 1376367"/>
                    <a:gd name="connsiteX92" fmla="*/ 117873 w 946548"/>
                    <a:gd name="connsiteY92" fmla="*/ 745336 h 1376367"/>
                    <a:gd name="connsiteX93" fmla="*/ 113110 w 946548"/>
                    <a:gd name="connsiteY93" fmla="*/ 738192 h 1376367"/>
                    <a:gd name="connsiteX94" fmla="*/ 110729 w 946548"/>
                    <a:gd name="connsiteY94" fmla="*/ 731048 h 1376367"/>
                    <a:gd name="connsiteX95" fmla="*/ 105966 w 946548"/>
                    <a:gd name="connsiteY95" fmla="*/ 723905 h 1376367"/>
                    <a:gd name="connsiteX96" fmla="*/ 98823 w 946548"/>
                    <a:gd name="connsiteY96" fmla="*/ 711998 h 1376367"/>
                    <a:gd name="connsiteX97" fmla="*/ 91679 w 946548"/>
                    <a:gd name="connsiteY97" fmla="*/ 716761 h 1376367"/>
                    <a:gd name="connsiteX98" fmla="*/ 82154 w 946548"/>
                    <a:gd name="connsiteY98" fmla="*/ 700092 h 1376367"/>
                    <a:gd name="connsiteX99" fmla="*/ 75010 w 946548"/>
                    <a:gd name="connsiteY99" fmla="*/ 697711 h 1376367"/>
                    <a:gd name="connsiteX100" fmla="*/ 67866 w 946548"/>
                    <a:gd name="connsiteY100" fmla="*/ 695330 h 1376367"/>
                    <a:gd name="connsiteX101" fmla="*/ 44054 w 946548"/>
                    <a:gd name="connsiteY101" fmla="*/ 688186 h 1376367"/>
                    <a:gd name="connsiteX102" fmla="*/ 36910 w 946548"/>
                    <a:gd name="connsiteY102" fmla="*/ 685805 h 1376367"/>
                    <a:gd name="connsiteX103" fmla="*/ 27385 w 946548"/>
                    <a:gd name="connsiteY103" fmla="*/ 678661 h 1376367"/>
                    <a:gd name="connsiteX104" fmla="*/ 20241 w 946548"/>
                    <a:gd name="connsiteY104" fmla="*/ 671517 h 1376367"/>
                    <a:gd name="connsiteX105" fmla="*/ 5954 w 946548"/>
                    <a:gd name="connsiteY105" fmla="*/ 669136 h 1376367"/>
                    <a:gd name="connsiteX106" fmla="*/ 8335 w 946548"/>
                    <a:gd name="connsiteY106" fmla="*/ 652467 h 1376367"/>
                    <a:gd name="connsiteX107" fmla="*/ 1191 w 946548"/>
                    <a:gd name="connsiteY107" fmla="*/ 626274 h 1376367"/>
                    <a:gd name="connsiteX108" fmla="*/ 15479 w 946548"/>
                    <a:gd name="connsiteY108" fmla="*/ 616748 h 1376367"/>
                    <a:gd name="connsiteX109" fmla="*/ 13098 w 946548"/>
                    <a:gd name="connsiteY109" fmla="*/ 609604 h 1376367"/>
                    <a:gd name="connsiteX110" fmla="*/ 20241 w 946548"/>
                    <a:gd name="connsiteY110" fmla="*/ 604843 h 1376367"/>
                    <a:gd name="connsiteX111" fmla="*/ 29766 w 946548"/>
                    <a:gd name="connsiteY111" fmla="*/ 597698 h 1376367"/>
                    <a:gd name="connsiteX112" fmla="*/ 39292 w 946548"/>
                    <a:gd name="connsiteY112" fmla="*/ 585792 h 1376367"/>
                    <a:gd name="connsiteX113" fmla="*/ 63103 w 946548"/>
                    <a:gd name="connsiteY113" fmla="*/ 578649 h 1376367"/>
                    <a:gd name="connsiteX114" fmla="*/ 60723 w 946548"/>
                    <a:gd name="connsiteY114" fmla="*/ 576266 h 1376367"/>
                    <a:gd name="connsiteX115" fmla="*/ 72629 w 946548"/>
                    <a:gd name="connsiteY115" fmla="*/ 564361 h 1376367"/>
                    <a:gd name="connsiteX116" fmla="*/ 96441 w 946548"/>
                    <a:gd name="connsiteY116" fmla="*/ 557217 h 1376367"/>
                    <a:gd name="connsiteX117" fmla="*/ 117873 w 946548"/>
                    <a:gd name="connsiteY117" fmla="*/ 559598 h 1376367"/>
                    <a:gd name="connsiteX118" fmla="*/ 125016 w 946548"/>
                    <a:gd name="connsiteY118" fmla="*/ 552455 h 1376367"/>
                    <a:gd name="connsiteX119" fmla="*/ 132160 w 946548"/>
                    <a:gd name="connsiteY119" fmla="*/ 550073 h 1376367"/>
                    <a:gd name="connsiteX120" fmla="*/ 139304 w 946548"/>
                    <a:gd name="connsiteY120" fmla="*/ 545311 h 1376367"/>
                    <a:gd name="connsiteX121" fmla="*/ 141685 w 946548"/>
                    <a:gd name="connsiteY121" fmla="*/ 538167 h 1376367"/>
                    <a:gd name="connsiteX122" fmla="*/ 153591 w 946548"/>
                    <a:gd name="connsiteY122" fmla="*/ 526261 h 1376367"/>
                    <a:gd name="connsiteX123" fmla="*/ 158354 w 946548"/>
                    <a:gd name="connsiteY123" fmla="*/ 511973 h 1376367"/>
                    <a:gd name="connsiteX124" fmla="*/ 165498 w 946548"/>
                    <a:gd name="connsiteY124" fmla="*/ 497686 h 1376367"/>
                    <a:gd name="connsiteX125" fmla="*/ 163116 w 946548"/>
                    <a:gd name="connsiteY125" fmla="*/ 466730 h 1376367"/>
                    <a:gd name="connsiteX126" fmla="*/ 155973 w 946548"/>
                    <a:gd name="connsiteY126" fmla="*/ 452442 h 1376367"/>
                    <a:gd name="connsiteX127" fmla="*/ 153591 w 946548"/>
                    <a:gd name="connsiteY127" fmla="*/ 445298 h 1376367"/>
                    <a:gd name="connsiteX128" fmla="*/ 144066 w 946548"/>
                    <a:gd name="connsiteY128" fmla="*/ 428630 h 1376367"/>
                    <a:gd name="connsiteX129" fmla="*/ 141685 w 946548"/>
                    <a:gd name="connsiteY129" fmla="*/ 421486 h 1376367"/>
                    <a:gd name="connsiteX130" fmla="*/ 136923 w 946548"/>
                    <a:gd name="connsiteY130" fmla="*/ 414342 h 1376367"/>
                    <a:gd name="connsiteX131" fmla="*/ 134541 w 946548"/>
                    <a:gd name="connsiteY131" fmla="*/ 404817 h 1376367"/>
                    <a:gd name="connsiteX132" fmla="*/ 129779 w 946548"/>
                    <a:gd name="connsiteY132" fmla="*/ 397673 h 1376367"/>
                    <a:gd name="connsiteX133" fmla="*/ 125016 w 946548"/>
                    <a:gd name="connsiteY133" fmla="*/ 383386 h 1376367"/>
                    <a:gd name="connsiteX134" fmla="*/ 122635 w 946548"/>
                    <a:gd name="connsiteY134" fmla="*/ 376242 h 1376367"/>
                    <a:gd name="connsiteX135" fmla="*/ 117873 w 946548"/>
                    <a:gd name="connsiteY135" fmla="*/ 369098 h 1376367"/>
                    <a:gd name="connsiteX136" fmla="*/ 113110 w 946548"/>
                    <a:gd name="connsiteY136" fmla="*/ 354811 h 1376367"/>
                    <a:gd name="connsiteX137" fmla="*/ 110729 w 946548"/>
                    <a:gd name="connsiteY137" fmla="*/ 302423 h 1376367"/>
                    <a:gd name="connsiteX138" fmla="*/ 113110 w 946548"/>
                    <a:gd name="connsiteY138" fmla="*/ 295280 h 1376367"/>
                    <a:gd name="connsiteX139" fmla="*/ 141685 w 946548"/>
                    <a:gd name="connsiteY139" fmla="*/ 288136 h 1376367"/>
                    <a:gd name="connsiteX140" fmla="*/ 170260 w 946548"/>
                    <a:gd name="connsiteY140" fmla="*/ 285755 h 1376367"/>
                    <a:gd name="connsiteX141" fmla="*/ 179785 w 946548"/>
                    <a:gd name="connsiteY141" fmla="*/ 283373 h 1376367"/>
                    <a:gd name="connsiteX142" fmla="*/ 220266 w 946548"/>
                    <a:gd name="connsiteY142" fmla="*/ 278611 h 1376367"/>
                    <a:gd name="connsiteX143" fmla="*/ 234554 w 946548"/>
                    <a:gd name="connsiteY143" fmla="*/ 276230 h 1376367"/>
                    <a:gd name="connsiteX144" fmla="*/ 308373 w 946548"/>
                    <a:gd name="connsiteY144" fmla="*/ 273848 h 1376367"/>
                    <a:gd name="connsiteX145" fmla="*/ 320279 w 946548"/>
                    <a:gd name="connsiteY145" fmla="*/ 271467 h 1376367"/>
                    <a:gd name="connsiteX146" fmla="*/ 327423 w 946548"/>
                    <a:gd name="connsiteY146" fmla="*/ 269086 h 1376367"/>
                    <a:gd name="connsiteX147" fmla="*/ 336948 w 946548"/>
                    <a:gd name="connsiteY147" fmla="*/ 254798 h 1376367"/>
                    <a:gd name="connsiteX148" fmla="*/ 341710 w 946548"/>
                    <a:gd name="connsiteY148" fmla="*/ 195267 h 1376367"/>
                    <a:gd name="connsiteX149" fmla="*/ 344091 w 946548"/>
                    <a:gd name="connsiteY149" fmla="*/ 169073 h 1376367"/>
                    <a:gd name="connsiteX150" fmla="*/ 348854 w 946548"/>
                    <a:gd name="connsiteY150" fmla="*/ 140498 h 1376367"/>
                    <a:gd name="connsiteX151" fmla="*/ 353616 w 946548"/>
                    <a:gd name="connsiteY151" fmla="*/ 97636 h 1376367"/>
                    <a:gd name="connsiteX152" fmla="*/ 360760 w 946548"/>
                    <a:gd name="connsiteY152" fmla="*/ 83348 h 1376367"/>
                    <a:gd name="connsiteX153" fmla="*/ 367904 w 946548"/>
                    <a:gd name="connsiteY153" fmla="*/ 80967 h 1376367"/>
                    <a:gd name="connsiteX154" fmla="*/ 382191 w 946548"/>
                    <a:gd name="connsiteY154" fmla="*/ 73823 h 1376367"/>
                    <a:gd name="connsiteX155" fmla="*/ 398860 w 946548"/>
                    <a:gd name="connsiteY155" fmla="*/ 78586 h 1376367"/>
                    <a:gd name="connsiteX156" fmla="*/ 406004 w 946548"/>
                    <a:gd name="connsiteY156" fmla="*/ 83348 h 1376367"/>
                    <a:gd name="connsiteX157" fmla="*/ 413148 w 946548"/>
                    <a:gd name="connsiteY157" fmla="*/ 85730 h 1376367"/>
                    <a:gd name="connsiteX158" fmla="*/ 420291 w 946548"/>
                    <a:gd name="connsiteY158" fmla="*/ 90492 h 1376367"/>
                    <a:gd name="connsiteX159" fmla="*/ 441723 w 946548"/>
                    <a:gd name="connsiteY159" fmla="*/ 97636 h 1376367"/>
                    <a:gd name="connsiteX160" fmla="*/ 463154 w 946548"/>
                    <a:gd name="connsiteY160" fmla="*/ 104780 h 1376367"/>
                    <a:gd name="connsiteX161" fmla="*/ 470298 w 946548"/>
                    <a:gd name="connsiteY161" fmla="*/ 107161 h 1376367"/>
                    <a:gd name="connsiteX162" fmla="*/ 477441 w 946548"/>
                    <a:gd name="connsiteY162" fmla="*/ 111923 h 1376367"/>
                    <a:gd name="connsiteX163" fmla="*/ 484585 w 946548"/>
                    <a:gd name="connsiteY163" fmla="*/ 114305 h 1376367"/>
                    <a:gd name="connsiteX164" fmla="*/ 498873 w 946548"/>
                    <a:gd name="connsiteY164" fmla="*/ 123830 h 1376367"/>
                    <a:gd name="connsiteX165" fmla="*/ 506016 w 946548"/>
                    <a:gd name="connsiteY165" fmla="*/ 126211 h 1376367"/>
                    <a:gd name="connsiteX166" fmla="*/ 520304 w 946548"/>
                    <a:gd name="connsiteY166" fmla="*/ 135736 h 1376367"/>
                    <a:gd name="connsiteX167" fmla="*/ 534591 w 946548"/>
                    <a:gd name="connsiteY167" fmla="*/ 140498 h 1376367"/>
                    <a:gd name="connsiteX168" fmla="*/ 541735 w 946548"/>
                    <a:gd name="connsiteY168" fmla="*/ 142880 h 1376367"/>
                    <a:gd name="connsiteX169" fmla="*/ 570310 w 946548"/>
                    <a:gd name="connsiteY169" fmla="*/ 157167 h 1376367"/>
                    <a:gd name="connsiteX170" fmla="*/ 577454 w 946548"/>
                    <a:gd name="connsiteY170" fmla="*/ 159548 h 1376367"/>
                    <a:gd name="connsiteX171" fmla="*/ 584598 w 946548"/>
                    <a:gd name="connsiteY171" fmla="*/ 161930 h 1376367"/>
                    <a:gd name="connsiteX172" fmla="*/ 610791 w 946548"/>
                    <a:gd name="connsiteY172" fmla="*/ 157167 h 1376367"/>
                    <a:gd name="connsiteX173" fmla="*/ 625079 w 946548"/>
                    <a:gd name="connsiteY173" fmla="*/ 147642 h 1376367"/>
                    <a:gd name="connsiteX174" fmla="*/ 636985 w 946548"/>
                    <a:gd name="connsiteY174" fmla="*/ 138117 h 1376367"/>
                    <a:gd name="connsiteX175" fmla="*/ 641748 w 946548"/>
                    <a:gd name="connsiteY175" fmla="*/ 130973 h 1376367"/>
                    <a:gd name="connsiteX176" fmla="*/ 648891 w 946548"/>
                    <a:gd name="connsiteY176" fmla="*/ 126211 h 1376367"/>
                    <a:gd name="connsiteX177" fmla="*/ 656035 w 946548"/>
                    <a:gd name="connsiteY177" fmla="*/ 111923 h 1376367"/>
                    <a:gd name="connsiteX178" fmla="*/ 660798 w 946548"/>
                    <a:gd name="connsiteY178" fmla="*/ 104780 h 1376367"/>
                    <a:gd name="connsiteX179" fmla="*/ 665560 w 946548"/>
                    <a:gd name="connsiteY179" fmla="*/ 90492 h 1376367"/>
                    <a:gd name="connsiteX180" fmla="*/ 667941 w 946548"/>
                    <a:gd name="connsiteY180" fmla="*/ 83348 h 1376367"/>
                    <a:gd name="connsiteX181" fmla="*/ 672704 w 946548"/>
                    <a:gd name="connsiteY181" fmla="*/ 76205 h 1376367"/>
                    <a:gd name="connsiteX182" fmla="*/ 682229 w 946548"/>
                    <a:gd name="connsiteY182" fmla="*/ 52392 h 1376367"/>
                    <a:gd name="connsiteX183" fmla="*/ 686991 w 946548"/>
                    <a:gd name="connsiteY183" fmla="*/ 40486 h 1376367"/>
                    <a:gd name="connsiteX184" fmla="*/ 689373 w 946548"/>
                    <a:gd name="connsiteY184" fmla="*/ 33342 h 1376367"/>
                    <a:gd name="connsiteX185" fmla="*/ 696516 w 946548"/>
                    <a:gd name="connsiteY185" fmla="*/ 28580 h 1376367"/>
                    <a:gd name="connsiteX186" fmla="*/ 706041 w 946548"/>
                    <a:gd name="connsiteY186" fmla="*/ 21436 h 1376367"/>
                    <a:gd name="connsiteX187" fmla="*/ 710804 w 946548"/>
                    <a:gd name="connsiteY187" fmla="*/ 11911 h 1376367"/>
                    <a:gd name="connsiteX188" fmla="*/ 713185 w 946548"/>
                    <a:gd name="connsiteY188" fmla="*/ 4767 h 1376367"/>
                    <a:gd name="connsiteX189" fmla="*/ 722710 w 946548"/>
                    <a:gd name="connsiteY189" fmla="*/ 2386 h 1376367"/>
                    <a:gd name="connsiteX190" fmla="*/ 729854 w 946548"/>
                    <a:gd name="connsiteY190" fmla="*/ 5 h 1376367"/>
                    <a:gd name="connsiteX191" fmla="*/ 765573 w 946548"/>
                    <a:gd name="connsiteY191" fmla="*/ 4767 h 1376367"/>
                    <a:gd name="connsiteX192" fmla="*/ 779860 w 946548"/>
                    <a:gd name="connsiteY192" fmla="*/ 14292 h 1376367"/>
                    <a:gd name="connsiteX193" fmla="*/ 791766 w 946548"/>
                    <a:gd name="connsiteY193" fmla="*/ 23817 h 1376367"/>
                    <a:gd name="connsiteX194" fmla="*/ 796529 w 946548"/>
                    <a:gd name="connsiteY194" fmla="*/ 30961 h 1376367"/>
                    <a:gd name="connsiteX195" fmla="*/ 803673 w 946548"/>
                    <a:gd name="connsiteY195" fmla="*/ 38105 h 1376367"/>
                    <a:gd name="connsiteX196" fmla="*/ 813198 w 946548"/>
                    <a:gd name="connsiteY196" fmla="*/ 52392 h 1376367"/>
                    <a:gd name="connsiteX197" fmla="*/ 817960 w 946548"/>
                    <a:gd name="connsiteY197" fmla="*/ 59536 h 1376367"/>
                    <a:gd name="connsiteX198" fmla="*/ 825104 w 946548"/>
                    <a:gd name="connsiteY198" fmla="*/ 66680 h 1376367"/>
                    <a:gd name="connsiteX199" fmla="*/ 839391 w 946548"/>
                    <a:gd name="connsiteY199" fmla="*/ 88111 h 1376367"/>
                    <a:gd name="connsiteX200" fmla="*/ 844154 w 946548"/>
                    <a:gd name="connsiteY200" fmla="*/ 95255 h 1376367"/>
                    <a:gd name="connsiteX201" fmla="*/ 846535 w 946548"/>
                    <a:gd name="connsiteY201" fmla="*/ 102398 h 1376367"/>
                    <a:gd name="connsiteX202" fmla="*/ 851298 w 946548"/>
                    <a:gd name="connsiteY202" fmla="*/ 109542 h 1376367"/>
                    <a:gd name="connsiteX203" fmla="*/ 860823 w 946548"/>
                    <a:gd name="connsiteY203" fmla="*/ 130973 h 1376367"/>
                    <a:gd name="connsiteX204" fmla="*/ 872729 w 946548"/>
                    <a:gd name="connsiteY204" fmla="*/ 166692 h 1376367"/>
                    <a:gd name="connsiteX205" fmla="*/ 877491 w 946548"/>
                    <a:gd name="connsiteY205" fmla="*/ 173836 h 1376367"/>
                    <a:gd name="connsiteX0" fmla="*/ 946548 w 946548"/>
                    <a:gd name="connsiteY0" fmla="*/ 1052517 h 1376367"/>
                    <a:gd name="connsiteX1" fmla="*/ 832248 w 946548"/>
                    <a:gd name="connsiteY1" fmla="*/ 1119192 h 1376367"/>
                    <a:gd name="connsiteX2" fmla="*/ 837010 w 946548"/>
                    <a:gd name="connsiteY2" fmla="*/ 1126336 h 1376367"/>
                    <a:gd name="connsiteX3" fmla="*/ 841773 w 946548"/>
                    <a:gd name="connsiteY3" fmla="*/ 1140623 h 1376367"/>
                    <a:gd name="connsiteX4" fmla="*/ 851298 w 946548"/>
                    <a:gd name="connsiteY4" fmla="*/ 1162055 h 1376367"/>
                    <a:gd name="connsiteX5" fmla="*/ 853679 w 946548"/>
                    <a:gd name="connsiteY5" fmla="*/ 1169198 h 1376367"/>
                    <a:gd name="connsiteX6" fmla="*/ 853679 w 946548"/>
                    <a:gd name="connsiteY6" fmla="*/ 1202536 h 1376367"/>
                    <a:gd name="connsiteX7" fmla="*/ 834629 w 946548"/>
                    <a:gd name="connsiteY7" fmla="*/ 1219205 h 1376367"/>
                    <a:gd name="connsiteX8" fmla="*/ 827485 w 946548"/>
                    <a:gd name="connsiteY8" fmla="*/ 1223967 h 1376367"/>
                    <a:gd name="connsiteX9" fmla="*/ 817960 w 946548"/>
                    <a:gd name="connsiteY9" fmla="*/ 1226348 h 1376367"/>
                    <a:gd name="connsiteX10" fmla="*/ 810816 w 946548"/>
                    <a:gd name="connsiteY10" fmla="*/ 1228730 h 1376367"/>
                    <a:gd name="connsiteX11" fmla="*/ 777479 w 946548"/>
                    <a:gd name="connsiteY11" fmla="*/ 1231111 h 1376367"/>
                    <a:gd name="connsiteX12" fmla="*/ 760810 w 946548"/>
                    <a:gd name="connsiteY12" fmla="*/ 1235873 h 1376367"/>
                    <a:gd name="connsiteX13" fmla="*/ 756048 w 946548"/>
                    <a:gd name="connsiteY13" fmla="*/ 1243017 h 1376367"/>
                    <a:gd name="connsiteX14" fmla="*/ 748904 w 946548"/>
                    <a:gd name="connsiteY14" fmla="*/ 1247780 h 1376367"/>
                    <a:gd name="connsiteX15" fmla="*/ 741760 w 946548"/>
                    <a:gd name="connsiteY15" fmla="*/ 1273973 h 1376367"/>
                    <a:gd name="connsiteX16" fmla="*/ 732235 w 946548"/>
                    <a:gd name="connsiteY16" fmla="*/ 1295405 h 1376367"/>
                    <a:gd name="connsiteX17" fmla="*/ 725091 w 946548"/>
                    <a:gd name="connsiteY17" fmla="*/ 1300167 h 1376367"/>
                    <a:gd name="connsiteX18" fmla="*/ 715566 w 946548"/>
                    <a:gd name="connsiteY18" fmla="*/ 1314455 h 1376367"/>
                    <a:gd name="connsiteX19" fmla="*/ 706041 w 946548"/>
                    <a:gd name="connsiteY19" fmla="*/ 1323980 h 1376367"/>
                    <a:gd name="connsiteX20" fmla="*/ 694135 w 946548"/>
                    <a:gd name="connsiteY20" fmla="*/ 1333505 h 1376367"/>
                    <a:gd name="connsiteX21" fmla="*/ 679848 w 946548"/>
                    <a:gd name="connsiteY21" fmla="*/ 1343030 h 1376367"/>
                    <a:gd name="connsiteX22" fmla="*/ 675085 w 946548"/>
                    <a:gd name="connsiteY22" fmla="*/ 1350173 h 1376367"/>
                    <a:gd name="connsiteX23" fmla="*/ 667941 w 946548"/>
                    <a:gd name="connsiteY23" fmla="*/ 1352555 h 1376367"/>
                    <a:gd name="connsiteX24" fmla="*/ 653654 w 946548"/>
                    <a:gd name="connsiteY24" fmla="*/ 1359698 h 1376367"/>
                    <a:gd name="connsiteX25" fmla="*/ 646510 w 946548"/>
                    <a:gd name="connsiteY25" fmla="*/ 1364461 h 1376367"/>
                    <a:gd name="connsiteX26" fmla="*/ 632223 w 946548"/>
                    <a:gd name="connsiteY26" fmla="*/ 1369223 h 1376367"/>
                    <a:gd name="connsiteX27" fmla="*/ 625079 w 946548"/>
                    <a:gd name="connsiteY27" fmla="*/ 1371605 h 1376367"/>
                    <a:gd name="connsiteX28" fmla="*/ 617935 w 946548"/>
                    <a:gd name="connsiteY28" fmla="*/ 1373986 h 1376367"/>
                    <a:gd name="connsiteX29" fmla="*/ 610791 w 946548"/>
                    <a:gd name="connsiteY29" fmla="*/ 1376367 h 1376367"/>
                    <a:gd name="connsiteX30" fmla="*/ 589360 w 946548"/>
                    <a:gd name="connsiteY30" fmla="*/ 1373986 h 1376367"/>
                    <a:gd name="connsiteX31" fmla="*/ 582216 w 946548"/>
                    <a:gd name="connsiteY31" fmla="*/ 1371605 h 1376367"/>
                    <a:gd name="connsiteX32" fmla="*/ 567929 w 946548"/>
                    <a:gd name="connsiteY32" fmla="*/ 1350173 h 1376367"/>
                    <a:gd name="connsiteX33" fmla="*/ 563166 w 946548"/>
                    <a:gd name="connsiteY33" fmla="*/ 1343030 h 1376367"/>
                    <a:gd name="connsiteX34" fmla="*/ 553641 w 946548"/>
                    <a:gd name="connsiteY34" fmla="*/ 1321598 h 1376367"/>
                    <a:gd name="connsiteX35" fmla="*/ 548879 w 946548"/>
                    <a:gd name="connsiteY35" fmla="*/ 1307311 h 1376367"/>
                    <a:gd name="connsiteX36" fmla="*/ 546498 w 946548"/>
                    <a:gd name="connsiteY36" fmla="*/ 1300167 h 1376367"/>
                    <a:gd name="connsiteX37" fmla="*/ 541735 w 946548"/>
                    <a:gd name="connsiteY37" fmla="*/ 1293023 h 1376367"/>
                    <a:gd name="connsiteX38" fmla="*/ 532210 w 946548"/>
                    <a:gd name="connsiteY38" fmla="*/ 1271592 h 1376367"/>
                    <a:gd name="connsiteX39" fmla="*/ 520304 w 946548"/>
                    <a:gd name="connsiteY39" fmla="*/ 1250161 h 1376367"/>
                    <a:gd name="connsiteX40" fmla="*/ 515541 w 946548"/>
                    <a:gd name="connsiteY40" fmla="*/ 1243017 h 1376367"/>
                    <a:gd name="connsiteX41" fmla="*/ 508398 w 946548"/>
                    <a:gd name="connsiteY41" fmla="*/ 1235873 h 1376367"/>
                    <a:gd name="connsiteX42" fmla="*/ 503635 w 946548"/>
                    <a:gd name="connsiteY42" fmla="*/ 1228730 h 1376367"/>
                    <a:gd name="connsiteX43" fmla="*/ 496491 w 946548"/>
                    <a:gd name="connsiteY43" fmla="*/ 1226348 h 1376367"/>
                    <a:gd name="connsiteX44" fmla="*/ 482204 w 946548"/>
                    <a:gd name="connsiteY44" fmla="*/ 1216823 h 1376367"/>
                    <a:gd name="connsiteX45" fmla="*/ 436960 w 946548"/>
                    <a:gd name="connsiteY45" fmla="*/ 1219205 h 1376367"/>
                    <a:gd name="connsiteX46" fmla="*/ 422673 w 946548"/>
                    <a:gd name="connsiteY46" fmla="*/ 1223967 h 1376367"/>
                    <a:gd name="connsiteX47" fmla="*/ 408385 w 946548"/>
                    <a:gd name="connsiteY47" fmla="*/ 1233492 h 1376367"/>
                    <a:gd name="connsiteX48" fmla="*/ 401241 w 946548"/>
                    <a:gd name="connsiteY48" fmla="*/ 1238255 h 1376367"/>
                    <a:gd name="connsiteX49" fmla="*/ 394098 w 946548"/>
                    <a:gd name="connsiteY49" fmla="*/ 1245398 h 1376367"/>
                    <a:gd name="connsiteX50" fmla="*/ 379810 w 946548"/>
                    <a:gd name="connsiteY50" fmla="*/ 1254923 h 1376367"/>
                    <a:gd name="connsiteX51" fmla="*/ 365523 w 946548"/>
                    <a:gd name="connsiteY51" fmla="*/ 1264448 h 1376367"/>
                    <a:gd name="connsiteX52" fmla="*/ 351235 w 946548"/>
                    <a:gd name="connsiteY52" fmla="*/ 1273973 h 1376367"/>
                    <a:gd name="connsiteX53" fmla="*/ 336948 w 946548"/>
                    <a:gd name="connsiteY53" fmla="*/ 1278736 h 1376367"/>
                    <a:gd name="connsiteX54" fmla="*/ 329804 w 946548"/>
                    <a:gd name="connsiteY54" fmla="*/ 1281117 h 1376367"/>
                    <a:gd name="connsiteX55" fmla="*/ 286941 w 946548"/>
                    <a:gd name="connsiteY55" fmla="*/ 1278736 h 1376367"/>
                    <a:gd name="connsiteX56" fmla="*/ 279798 w 946548"/>
                    <a:gd name="connsiteY56" fmla="*/ 1276355 h 1376367"/>
                    <a:gd name="connsiteX57" fmla="*/ 275035 w 946548"/>
                    <a:gd name="connsiteY57" fmla="*/ 1269211 h 1376367"/>
                    <a:gd name="connsiteX58" fmla="*/ 267891 w 946548"/>
                    <a:gd name="connsiteY58" fmla="*/ 1264448 h 1376367"/>
                    <a:gd name="connsiteX59" fmla="*/ 263129 w 946548"/>
                    <a:gd name="connsiteY59" fmla="*/ 1250161 h 1376367"/>
                    <a:gd name="connsiteX60" fmla="*/ 260748 w 946548"/>
                    <a:gd name="connsiteY60" fmla="*/ 1243017 h 1376367"/>
                    <a:gd name="connsiteX61" fmla="*/ 258366 w 946548"/>
                    <a:gd name="connsiteY61" fmla="*/ 1207298 h 1376367"/>
                    <a:gd name="connsiteX62" fmla="*/ 255985 w 946548"/>
                    <a:gd name="connsiteY62" fmla="*/ 1183486 h 1376367"/>
                    <a:gd name="connsiteX63" fmla="*/ 260748 w 946548"/>
                    <a:gd name="connsiteY63" fmla="*/ 1092998 h 1376367"/>
                    <a:gd name="connsiteX64" fmla="*/ 258366 w 946548"/>
                    <a:gd name="connsiteY64" fmla="*/ 1054898 h 1376367"/>
                    <a:gd name="connsiteX65" fmla="*/ 239316 w 946548"/>
                    <a:gd name="connsiteY65" fmla="*/ 1038230 h 1376367"/>
                    <a:gd name="connsiteX66" fmla="*/ 225029 w 946548"/>
                    <a:gd name="connsiteY66" fmla="*/ 1033467 h 1376367"/>
                    <a:gd name="connsiteX67" fmla="*/ 208360 w 946548"/>
                    <a:gd name="connsiteY67" fmla="*/ 1028705 h 1376367"/>
                    <a:gd name="connsiteX68" fmla="*/ 186929 w 946548"/>
                    <a:gd name="connsiteY68" fmla="*/ 1026323 h 1376367"/>
                    <a:gd name="connsiteX69" fmla="*/ 53579 w 946548"/>
                    <a:gd name="connsiteY69" fmla="*/ 1023942 h 1376367"/>
                    <a:gd name="connsiteX70" fmla="*/ 48816 w 946548"/>
                    <a:gd name="connsiteY70" fmla="*/ 1009655 h 1376367"/>
                    <a:gd name="connsiteX71" fmla="*/ 46435 w 946548"/>
                    <a:gd name="connsiteY71" fmla="*/ 1002511 h 1376367"/>
                    <a:gd name="connsiteX72" fmla="*/ 48816 w 946548"/>
                    <a:gd name="connsiteY72" fmla="*/ 988223 h 1376367"/>
                    <a:gd name="connsiteX73" fmla="*/ 53579 w 946548"/>
                    <a:gd name="connsiteY73" fmla="*/ 973936 h 1376367"/>
                    <a:gd name="connsiteX74" fmla="*/ 55960 w 946548"/>
                    <a:gd name="connsiteY74" fmla="*/ 950123 h 1376367"/>
                    <a:gd name="connsiteX75" fmla="*/ 58341 w 946548"/>
                    <a:gd name="connsiteY75" fmla="*/ 942980 h 1376367"/>
                    <a:gd name="connsiteX76" fmla="*/ 65485 w 946548"/>
                    <a:gd name="connsiteY76" fmla="*/ 940598 h 1376367"/>
                    <a:gd name="connsiteX77" fmla="*/ 79773 w 946548"/>
                    <a:gd name="connsiteY77" fmla="*/ 928692 h 1376367"/>
                    <a:gd name="connsiteX78" fmla="*/ 86916 w 946548"/>
                    <a:gd name="connsiteY78" fmla="*/ 926311 h 1376367"/>
                    <a:gd name="connsiteX79" fmla="*/ 94060 w 946548"/>
                    <a:gd name="connsiteY79" fmla="*/ 912023 h 1376367"/>
                    <a:gd name="connsiteX80" fmla="*/ 98823 w 946548"/>
                    <a:gd name="connsiteY80" fmla="*/ 897736 h 1376367"/>
                    <a:gd name="connsiteX81" fmla="*/ 101204 w 946548"/>
                    <a:gd name="connsiteY81" fmla="*/ 890592 h 1376367"/>
                    <a:gd name="connsiteX82" fmla="*/ 108348 w 946548"/>
                    <a:gd name="connsiteY82" fmla="*/ 885830 h 1376367"/>
                    <a:gd name="connsiteX83" fmla="*/ 117873 w 946548"/>
                    <a:gd name="connsiteY83" fmla="*/ 871542 h 1376367"/>
                    <a:gd name="connsiteX84" fmla="*/ 125016 w 946548"/>
                    <a:gd name="connsiteY84" fmla="*/ 857255 h 1376367"/>
                    <a:gd name="connsiteX85" fmla="*/ 136923 w 946548"/>
                    <a:gd name="connsiteY85" fmla="*/ 835823 h 1376367"/>
                    <a:gd name="connsiteX86" fmla="*/ 144066 w 946548"/>
                    <a:gd name="connsiteY86" fmla="*/ 812011 h 1376367"/>
                    <a:gd name="connsiteX87" fmla="*/ 146448 w 946548"/>
                    <a:gd name="connsiteY87" fmla="*/ 804867 h 1376367"/>
                    <a:gd name="connsiteX88" fmla="*/ 136923 w 946548"/>
                    <a:gd name="connsiteY88" fmla="*/ 766767 h 1376367"/>
                    <a:gd name="connsiteX89" fmla="*/ 129779 w 946548"/>
                    <a:gd name="connsiteY89" fmla="*/ 762005 h 1376367"/>
                    <a:gd name="connsiteX90" fmla="*/ 127398 w 946548"/>
                    <a:gd name="connsiteY90" fmla="*/ 754861 h 1376367"/>
                    <a:gd name="connsiteX91" fmla="*/ 117873 w 946548"/>
                    <a:gd name="connsiteY91" fmla="*/ 745336 h 1376367"/>
                    <a:gd name="connsiteX92" fmla="*/ 113110 w 946548"/>
                    <a:gd name="connsiteY92" fmla="*/ 738192 h 1376367"/>
                    <a:gd name="connsiteX93" fmla="*/ 110729 w 946548"/>
                    <a:gd name="connsiteY93" fmla="*/ 731048 h 1376367"/>
                    <a:gd name="connsiteX94" fmla="*/ 105966 w 946548"/>
                    <a:gd name="connsiteY94" fmla="*/ 723905 h 1376367"/>
                    <a:gd name="connsiteX95" fmla="*/ 98823 w 946548"/>
                    <a:gd name="connsiteY95" fmla="*/ 711998 h 1376367"/>
                    <a:gd name="connsiteX96" fmla="*/ 91679 w 946548"/>
                    <a:gd name="connsiteY96" fmla="*/ 716761 h 1376367"/>
                    <a:gd name="connsiteX97" fmla="*/ 82154 w 946548"/>
                    <a:gd name="connsiteY97" fmla="*/ 700092 h 1376367"/>
                    <a:gd name="connsiteX98" fmla="*/ 75010 w 946548"/>
                    <a:gd name="connsiteY98" fmla="*/ 697711 h 1376367"/>
                    <a:gd name="connsiteX99" fmla="*/ 67866 w 946548"/>
                    <a:gd name="connsiteY99" fmla="*/ 695330 h 1376367"/>
                    <a:gd name="connsiteX100" fmla="*/ 44054 w 946548"/>
                    <a:gd name="connsiteY100" fmla="*/ 688186 h 1376367"/>
                    <a:gd name="connsiteX101" fmla="*/ 36910 w 946548"/>
                    <a:gd name="connsiteY101" fmla="*/ 685805 h 1376367"/>
                    <a:gd name="connsiteX102" fmla="*/ 27385 w 946548"/>
                    <a:gd name="connsiteY102" fmla="*/ 678661 h 1376367"/>
                    <a:gd name="connsiteX103" fmla="*/ 20241 w 946548"/>
                    <a:gd name="connsiteY103" fmla="*/ 671517 h 1376367"/>
                    <a:gd name="connsiteX104" fmla="*/ 5954 w 946548"/>
                    <a:gd name="connsiteY104" fmla="*/ 669136 h 1376367"/>
                    <a:gd name="connsiteX105" fmla="*/ 8335 w 946548"/>
                    <a:gd name="connsiteY105" fmla="*/ 652467 h 1376367"/>
                    <a:gd name="connsiteX106" fmla="*/ 1191 w 946548"/>
                    <a:gd name="connsiteY106" fmla="*/ 626274 h 1376367"/>
                    <a:gd name="connsiteX107" fmla="*/ 15479 w 946548"/>
                    <a:gd name="connsiteY107" fmla="*/ 616748 h 1376367"/>
                    <a:gd name="connsiteX108" fmla="*/ 13098 w 946548"/>
                    <a:gd name="connsiteY108" fmla="*/ 609604 h 1376367"/>
                    <a:gd name="connsiteX109" fmla="*/ 20241 w 946548"/>
                    <a:gd name="connsiteY109" fmla="*/ 604843 h 1376367"/>
                    <a:gd name="connsiteX110" fmla="*/ 29766 w 946548"/>
                    <a:gd name="connsiteY110" fmla="*/ 597698 h 1376367"/>
                    <a:gd name="connsiteX111" fmla="*/ 39292 w 946548"/>
                    <a:gd name="connsiteY111" fmla="*/ 585792 h 1376367"/>
                    <a:gd name="connsiteX112" fmla="*/ 63103 w 946548"/>
                    <a:gd name="connsiteY112" fmla="*/ 578649 h 1376367"/>
                    <a:gd name="connsiteX113" fmla="*/ 60723 w 946548"/>
                    <a:gd name="connsiteY113" fmla="*/ 576266 h 1376367"/>
                    <a:gd name="connsiteX114" fmla="*/ 72629 w 946548"/>
                    <a:gd name="connsiteY114" fmla="*/ 564361 h 1376367"/>
                    <a:gd name="connsiteX115" fmla="*/ 96441 w 946548"/>
                    <a:gd name="connsiteY115" fmla="*/ 557217 h 1376367"/>
                    <a:gd name="connsiteX116" fmla="*/ 117873 w 946548"/>
                    <a:gd name="connsiteY116" fmla="*/ 559598 h 1376367"/>
                    <a:gd name="connsiteX117" fmla="*/ 125016 w 946548"/>
                    <a:gd name="connsiteY117" fmla="*/ 552455 h 1376367"/>
                    <a:gd name="connsiteX118" fmla="*/ 132160 w 946548"/>
                    <a:gd name="connsiteY118" fmla="*/ 550073 h 1376367"/>
                    <a:gd name="connsiteX119" fmla="*/ 139304 w 946548"/>
                    <a:gd name="connsiteY119" fmla="*/ 545311 h 1376367"/>
                    <a:gd name="connsiteX120" fmla="*/ 141685 w 946548"/>
                    <a:gd name="connsiteY120" fmla="*/ 538167 h 1376367"/>
                    <a:gd name="connsiteX121" fmla="*/ 153591 w 946548"/>
                    <a:gd name="connsiteY121" fmla="*/ 526261 h 1376367"/>
                    <a:gd name="connsiteX122" fmla="*/ 158354 w 946548"/>
                    <a:gd name="connsiteY122" fmla="*/ 511973 h 1376367"/>
                    <a:gd name="connsiteX123" fmla="*/ 165498 w 946548"/>
                    <a:gd name="connsiteY123" fmla="*/ 497686 h 1376367"/>
                    <a:gd name="connsiteX124" fmla="*/ 163116 w 946548"/>
                    <a:gd name="connsiteY124" fmla="*/ 466730 h 1376367"/>
                    <a:gd name="connsiteX125" fmla="*/ 155973 w 946548"/>
                    <a:gd name="connsiteY125" fmla="*/ 452442 h 1376367"/>
                    <a:gd name="connsiteX126" fmla="*/ 153591 w 946548"/>
                    <a:gd name="connsiteY126" fmla="*/ 445298 h 1376367"/>
                    <a:gd name="connsiteX127" fmla="*/ 144066 w 946548"/>
                    <a:gd name="connsiteY127" fmla="*/ 428630 h 1376367"/>
                    <a:gd name="connsiteX128" fmla="*/ 141685 w 946548"/>
                    <a:gd name="connsiteY128" fmla="*/ 421486 h 1376367"/>
                    <a:gd name="connsiteX129" fmla="*/ 136923 w 946548"/>
                    <a:gd name="connsiteY129" fmla="*/ 414342 h 1376367"/>
                    <a:gd name="connsiteX130" fmla="*/ 134541 w 946548"/>
                    <a:gd name="connsiteY130" fmla="*/ 404817 h 1376367"/>
                    <a:gd name="connsiteX131" fmla="*/ 129779 w 946548"/>
                    <a:gd name="connsiteY131" fmla="*/ 397673 h 1376367"/>
                    <a:gd name="connsiteX132" fmla="*/ 125016 w 946548"/>
                    <a:gd name="connsiteY132" fmla="*/ 383386 h 1376367"/>
                    <a:gd name="connsiteX133" fmla="*/ 122635 w 946548"/>
                    <a:gd name="connsiteY133" fmla="*/ 376242 h 1376367"/>
                    <a:gd name="connsiteX134" fmla="*/ 117873 w 946548"/>
                    <a:gd name="connsiteY134" fmla="*/ 369098 h 1376367"/>
                    <a:gd name="connsiteX135" fmla="*/ 113110 w 946548"/>
                    <a:gd name="connsiteY135" fmla="*/ 354811 h 1376367"/>
                    <a:gd name="connsiteX136" fmla="*/ 110729 w 946548"/>
                    <a:gd name="connsiteY136" fmla="*/ 302423 h 1376367"/>
                    <a:gd name="connsiteX137" fmla="*/ 113110 w 946548"/>
                    <a:gd name="connsiteY137" fmla="*/ 295280 h 1376367"/>
                    <a:gd name="connsiteX138" fmla="*/ 141685 w 946548"/>
                    <a:gd name="connsiteY138" fmla="*/ 288136 h 1376367"/>
                    <a:gd name="connsiteX139" fmla="*/ 170260 w 946548"/>
                    <a:gd name="connsiteY139" fmla="*/ 285755 h 1376367"/>
                    <a:gd name="connsiteX140" fmla="*/ 179785 w 946548"/>
                    <a:gd name="connsiteY140" fmla="*/ 283373 h 1376367"/>
                    <a:gd name="connsiteX141" fmla="*/ 220266 w 946548"/>
                    <a:gd name="connsiteY141" fmla="*/ 278611 h 1376367"/>
                    <a:gd name="connsiteX142" fmla="*/ 234554 w 946548"/>
                    <a:gd name="connsiteY142" fmla="*/ 276230 h 1376367"/>
                    <a:gd name="connsiteX143" fmla="*/ 308373 w 946548"/>
                    <a:gd name="connsiteY143" fmla="*/ 273848 h 1376367"/>
                    <a:gd name="connsiteX144" fmla="*/ 320279 w 946548"/>
                    <a:gd name="connsiteY144" fmla="*/ 271467 h 1376367"/>
                    <a:gd name="connsiteX145" fmla="*/ 327423 w 946548"/>
                    <a:gd name="connsiteY145" fmla="*/ 269086 h 1376367"/>
                    <a:gd name="connsiteX146" fmla="*/ 336948 w 946548"/>
                    <a:gd name="connsiteY146" fmla="*/ 254798 h 1376367"/>
                    <a:gd name="connsiteX147" fmla="*/ 341710 w 946548"/>
                    <a:gd name="connsiteY147" fmla="*/ 195267 h 1376367"/>
                    <a:gd name="connsiteX148" fmla="*/ 344091 w 946548"/>
                    <a:gd name="connsiteY148" fmla="*/ 169073 h 1376367"/>
                    <a:gd name="connsiteX149" fmla="*/ 348854 w 946548"/>
                    <a:gd name="connsiteY149" fmla="*/ 140498 h 1376367"/>
                    <a:gd name="connsiteX150" fmla="*/ 353616 w 946548"/>
                    <a:gd name="connsiteY150" fmla="*/ 97636 h 1376367"/>
                    <a:gd name="connsiteX151" fmla="*/ 360760 w 946548"/>
                    <a:gd name="connsiteY151" fmla="*/ 83348 h 1376367"/>
                    <a:gd name="connsiteX152" fmla="*/ 367904 w 946548"/>
                    <a:gd name="connsiteY152" fmla="*/ 80967 h 1376367"/>
                    <a:gd name="connsiteX153" fmla="*/ 382191 w 946548"/>
                    <a:gd name="connsiteY153" fmla="*/ 73823 h 1376367"/>
                    <a:gd name="connsiteX154" fmla="*/ 398860 w 946548"/>
                    <a:gd name="connsiteY154" fmla="*/ 78586 h 1376367"/>
                    <a:gd name="connsiteX155" fmla="*/ 406004 w 946548"/>
                    <a:gd name="connsiteY155" fmla="*/ 83348 h 1376367"/>
                    <a:gd name="connsiteX156" fmla="*/ 413148 w 946548"/>
                    <a:gd name="connsiteY156" fmla="*/ 85730 h 1376367"/>
                    <a:gd name="connsiteX157" fmla="*/ 420291 w 946548"/>
                    <a:gd name="connsiteY157" fmla="*/ 90492 h 1376367"/>
                    <a:gd name="connsiteX158" fmla="*/ 441723 w 946548"/>
                    <a:gd name="connsiteY158" fmla="*/ 97636 h 1376367"/>
                    <a:gd name="connsiteX159" fmla="*/ 463154 w 946548"/>
                    <a:gd name="connsiteY159" fmla="*/ 104780 h 1376367"/>
                    <a:gd name="connsiteX160" fmla="*/ 470298 w 946548"/>
                    <a:gd name="connsiteY160" fmla="*/ 107161 h 1376367"/>
                    <a:gd name="connsiteX161" fmla="*/ 477441 w 946548"/>
                    <a:gd name="connsiteY161" fmla="*/ 111923 h 1376367"/>
                    <a:gd name="connsiteX162" fmla="*/ 484585 w 946548"/>
                    <a:gd name="connsiteY162" fmla="*/ 114305 h 1376367"/>
                    <a:gd name="connsiteX163" fmla="*/ 498873 w 946548"/>
                    <a:gd name="connsiteY163" fmla="*/ 123830 h 1376367"/>
                    <a:gd name="connsiteX164" fmla="*/ 506016 w 946548"/>
                    <a:gd name="connsiteY164" fmla="*/ 126211 h 1376367"/>
                    <a:gd name="connsiteX165" fmla="*/ 520304 w 946548"/>
                    <a:gd name="connsiteY165" fmla="*/ 135736 h 1376367"/>
                    <a:gd name="connsiteX166" fmla="*/ 534591 w 946548"/>
                    <a:gd name="connsiteY166" fmla="*/ 140498 h 1376367"/>
                    <a:gd name="connsiteX167" fmla="*/ 541735 w 946548"/>
                    <a:gd name="connsiteY167" fmla="*/ 142880 h 1376367"/>
                    <a:gd name="connsiteX168" fmla="*/ 570310 w 946548"/>
                    <a:gd name="connsiteY168" fmla="*/ 157167 h 1376367"/>
                    <a:gd name="connsiteX169" fmla="*/ 577454 w 946548"/>
                    <a:gd name="connsiteY169" fmla="*/ 159548 h 1376367"/>
                    <a:gd name="connsiteX170" fmla="*/ 584598 w 946548"/>
                    <a:gd name="connsiteY170" fmla="*/ 161930 h 1376367"/>
                    <a:gd name="connsiteX171" fmla="*/ 610791 w 946548"/>
                    <a:gd name="connsiteY171" fmla="*/ 157167 h 1376367"/>
                    <a:gd name="connsiteX172" fmla="*/ 625079 w 946548"/>
                    <a:gd name="connsiteY172" fmla="*/ 147642 h 1376367"/>
                    <a:gd name="connsiteX173" fmla="*/ 636985 w 946548"/>
                    <a:gd name="connsiteY173" fmla="*/ 138117 h 1376367"/>
                    <a:gd name="connsiteX174" fmla="*/ 641748 w 946548"/>
                    <a:gd name="connsiteY174" fmla="*/ 130973 h 1376367"/>
                    <a:gd name="connsiteX175" fmla="*/ 648891 w 946548"/>
                    <a:gd name="connsiteY175" fmla="*/ 126211 h 1376367"/>
                    <a:gd name="connsiteX176" fmla="*/ 656035 w 946548"/>
                    <a:gd name="connsiteY176" fmla="*/ 111923 h 1376367"/>
                    <a:gd name="connsiteX177" fmla="*/ 660798 w 946548"/>
                    <a:gd name="connsiteY177" fmla="*/ 104780 h 1376367"/>
                    <a:gd name="connsiteX178" fmla="*/ 665560 w 946548"/>
                    <a:gd name="connsiteY178" fmla="*/ 90492 h 1376367"/>
                    <a:gd name="connsiteX179" fmla="*/ 667941 w 946548"/>
                    <a:gd name="connsiteY179" fmla="*/ 83348 h 1376367"/>
                    <a:gd name="connsiteX180" fmla="*/ 672704 w 946548"/>
                    <a:gd name="connsiteY180" fmla="*/ 76205 h 1376367"/>
                    <a:gd name="connsiteX181" fmla="*/ 682229 w 946548"/>
                    <a:gd name="connsiteY181" fmla="*/ 52392 h 1376367"/>
                    <a:gd name="connsiteX182" fmla="*/ 686991 w 946548"/>
                    <a:gd name="connsiteY182" fmla="*/ 40486 h 1376367"/>
                    <a:gd name="connsiteX183" fmla="*/ 689373 w 946548"/>
                    <a:gd name="connsiteY183" fmla="*/ 33342 h 1376367"/>
                    <a:gd name="connsiteX184" fmla="*/ 696516 w 946548"/>
                    <a:gd name="connsiteY184" fmla="*/ 28580 h 1376367"/>
                    <a:gd name="connsiteX185" fmla="*/ 706041 w 946548"/>
                    <a:gd name="connsiteY185" fmla="*/ 21436 h 1376367"/>
                    <a:gd name="connsiteX186" fmla="*/ 710804 w 946548"/>
                    <a:gd name="connsiteY186" fmla="*/ 11911 h 1376367"/>
                    <a:gd name="connsiteX187" fmla="*/ 713185 w 946548"/>
                    <a:gd name="connsiteY187" fmla="*/ 4767 h 1376367"/>
                    <a:gd name="connsiteX188" fmla="*/ 722710 w 946548"/>
                    <a:gd name="connsiteY188" fmla="*/ 2386 h 1376367"/>
                    <a:gd name="connsiteX189" fmla="*/ 729854 w 946548"/>
                    <a:gd name="connsiteY189" fmla="*/ 5 h 1376367"/>
                    <a:gd name="connsiteX190" fmla="*/ 765573 w 946548"/>
                    <a:gd name="connsiteY190" fmla="*/ 4767 h 1376367"/>
                    <a:gd name="connsiteX191" fmla="*/ 779860 w 946548"/>
                    <a:gd name="connsiteY191" fmla="*/ 14292 h 1376367"/>
                    <a:gd name="connsiteX192" fmla="*/ 791766 w 946548"/>
                    <a:gd name="connsiteY192" fmla="*/ 23817 h 1376367"/>
                    <a:gd name="connsiteX193" fmla="*/ 796529 w 946548"/>
                    <a:gd name="connsiteY193" fmla="*/ 30961 h 1376367"/>
                    <a:gd name="connsiteX194" fmla="*/ 803673 w 946548"/>
                    <a:gd name="connsiteY194" fmla="*/ 38105 h 1376367"/>
                    <a:gd name="connsiteX195" fmla="*/ 813198 w 946548"/>
                    <a:gd name="connsiteY195" fmla="*/ 52392 h 1376367"/>
                    <a:gd name="connsiteX196" fmla="*/ 817960 w 946548"/>
                    <a:gd name="connsiteY196" fmla="*/ 59536 h 1376367"/>
                    <a:gd name="connsiteX197" fmla="*/ 825104 w 946548"/>
                    <a:gd name="connsiteY197" fmla="*/ 66680 h 1376367"/>
                    <a:gd name="connsiteX198" fmla="*/ 839391 w 946548"/>
                    <a:gd name="connsiteY198" fmla="*/ 88111 h 1376367"/>
                    <a:gd name="connsiteX199" fmla="*/ 844154 w 946548"/>
                    <a:gd name="connsiteY199" fmla="*/ 95255 h 1376367"/>
                    <a:gd name="connsiteX200" fmla="*/ 846535 w 946548"/>
                    <a:gd name="connsiteY200" fmla="*/ 102398 h 1376367"/>
                    <a:gd name="connsiteX201" fmla="*/ 851298 w 946548"/>
                    <a:gd name="connsiteY201" fmla="*/ 109542 h 1376367"/>
                    <a:gd name="connsiteX202" fmla="*/ 860823 w 946548"/>
                    <a:gd name="connsiteY202" fmla="*/ 130973 h 1376367"/>
                    <a:gd name="connsiteX203" fmla="*/ 872729 w 946548"/>
                    <a:gd name="connsiteY203" fmla="*/ 166692 h 1376367"/>
                    <a:gd name="connsiteX204" fmla="*/ 877491 w 946548"/>
                    <a:gd name="connsiteY204" fmla="*/ 173836 h 1376367"/>
                    <a:gd name="connsiteX0" fmla="*/ 832248 w 877491"/>
                    <a:gd name="connsiteY0" fmla="*/ 1119192 h 1376367"/>
                    <a:gd name="connsiteX1" fmla="*/ 837010 w 877491"/>
                    <a:gd name="connsiteY1" fmla="*/ 1126336 h 1376367"/>
                    <a:gd name="connsiteX2" fmla="*/ 841773 w 877491"/>
                    <a:gd name="connsiteY2" fmla="*/ 1140623 h 1376367"/>
                    <a:gd name="connsiteX3" fmla="*/ 851298 w 877491"/>
                    <a:gd name="connsiteY3" fmla="*/ 1162055 h 1376367"/>
                    <a:gd name="connsiteX4" fmla="*/ 853679 w 877491"/>
                    <a:gd name="connsiteY4" fmla="*/ 1169198 h 1376367"/>
                    <a:gd name="connsiteX5" fmla="*/ 853679 w 877491"/>
                    <a:gd name="connsiteY5" fmla="*/ 1202536 h 1376367"/>
                    <a:gd name="connsiteX6" fmla="*/ 834629 w 877491"/>
                    <a:gd name="connsiteY6" fmla="*/ 1219205 h 1376367"/>
                    <a:gd name="connsiteX7" fmla="*/ 827485 w 877491"/>
                    <a:gd name="connsiteY7" fmla="*/ 1223967 h 1376367"/>
                    <a:gd name="connsiteX8" fmla="*/ 817960 w 877491"/>
                    <a:gd name="connsiteY8" fmla="*/ 1226348 h 1376367"/>
                    <a:gd name="connsiteX9" fmla="*/ 810816 w 877491"/>
                    <a:gd name="connsiteY9" fmla="*/ 1228730 h 1376367"/>
                    <a:gd name="connsiteX10" fmla="*/ 777479 w 877491"/>
                    <a:gd name="connsiteY10" fmla="*/ 1231111 h 1376367"/>
                    <a:gd name="connsiteX11" fmla="*/ 760810 w 877491"/>
                    <a:gd name="connsiteY11" fmla="*/ 1235873 h 1376367"/>
                    <a:gd name="connsiteX12" fmla="*/ 756048 w 877491"/>
                    <a:gd name="connsiteY12" fmla="*/ 1243017 h 1376367"/>
                    <a:gd name="connsiteX13" fmla="*/ 748904 w 877491"/>
                    <a:gd name="connsiteY13" fmla="*/ 1247780 h 1376367"/>
                    <a:gd name="connsiteX14" fmla="*/ 741760 w 877491"/>
                    <a:gd name="connsiteY14" fmla="*/ 1273973 h 1376367"/>
                    <a:gd name="connsiteX15" fmla="*/ 732235 w 877491"/>
                    <a:gd name="connsiteY15" fmla="*/ 1295405 h 1376367"/>
                    <a:gd name="connsiteX16" fmla="*/ 725091 w 877491"/>
                    <a:gd name="connsiteY16" fmla="*/ 1300167 h 1376367"/>
                    <a:gd name="connsiteX17" fmla="*/ 715566 w 877491"/>
                    <a:gd name="connsiteY17" fmla="*/ 1314455 h 1376367"/>
                    <a:gd name="connsiteX18" fmla="*/ 706041 w 877491"/>
                    <a:gd name="connsiteY18" fmla="*/ 1323980 h 1376367"/>
                    <a:gd name="connsiteX19" fmla="*/ 694135 w 877491"/>
                    <a:gd name="connsiteY19" fmla="*/ 1333505 h 1376367"/>
                    <a:gd name="connsiteX20" fmla="*/ 679848 w 877491"/>
                    <a:gd name="connsiteY20" fmla="*/ 1343030 h 1376367"/>
                    <a:gd name="connsiteX21" fmla="*/ 675085 w 877491"/>
                    <a:gd name="connsiteY21" fmla="*/ 1350173 h 1376367"/>
                    <a:gd name="connsiteX22" fmla="*/ 667941 w 877491"/>
                    <a:gd name="connsiteY22" fmla="*/ 1352555 h 1376367"/>
                    <a:gd name="connsiteX23" fmla="*/ 653654 w 877491"/>
                    <a:gd name="connsiteY23" fmla="*/ 1359698 h 1376367"/>
                    <a:gd name="connsiteX24" fmla="*/ 646510 w 877491"/>
                    <a:gd name="connsiteY24" fmla="*/ 1364461 h 1376367"/>
                    <a:gd name="connsiteX25" fmla="*/ 632223 w 877491"/>
                    <a:gd name="connsiteY25" fmla="*/ 1369223 h 1376367"/>
                    <a:gd name="connsiteX26" fmla="*/ 625079 w 877491"/>
                    <a:gd name="connsiteY26" fmla="*/ 1371605 h 1376367"/>
                    <a:gd name="connsiteX27" fmla="*/ 617935 w 877491"/>
                    <a:gd name="connsiteY27" fmla="*/ 1373986 h 1376367"/>
                    <a:gd name="connsiteX28" fmla="*/ 610791 w 877491"/>
                    <a:gd name="connsiteY28" fmla="*/ 1376367 h 1376367"/>
                    <a:gd name="connsiteX29" fmla="*/ 589360 w 877491"/>
                    <a:gd name="connsiteY29" fmla="*/ 1373986 h 1376367"/>
                    <a:gd name="connsiteX30" fmla="*/ 582216 w 877491"/>
                    <a:gd name="connsiteY30" fmla="*/ 1371605 h 1376367"/>
                    <a:gd name="connsiteX31" fmla="*/ 567929 w 877491"/>
                    <a:gd name="connsiteY31" fmla="*/ 1350173 h 1376367"/>
                    <a:gd name="connsiteX32" fmla="*/ 563166 w 877491"/>
                    <a:gd name="connsiteY32" fmla="*/ 1343030 h 1376367"/>
                    <a:gd name="connsiteX33" fmla="*/ 553641 w 877491"/>
                    <a:gd name="connsiteY33" fmla="*/ 1321598 h 1376367"/>
                    <a:gd name="connsiteX34" fmla="*/ 548879 w 877491"/>
                    <a:gd name="connsiteY34" fmla="*/ 1307311 h 1376367"/>
                    <a:gd name="connsiteX35" fmla="*/ 546498 w 877491"/>
                    <a:gd name="connsiteY35" fmla="*/ 1300167 h 1376367"/>
                    <a:gd name="connsiteX36" fmla="*/ 541735 w 877491"/>
                    <a:gd name="connsiteY36" fmla="*/ 1293023 h 1376367"/>
                    <a:gd name="connsiteX37" fmla="*/ 532210 w 877491"/>
                    <a:gd name="connsiteY37" fmla="*/ 1271592 h 1376367"/>
                    <a:gd name="connsiteX38" fmla="*/ 520304 w 877491"/>
                    <a:gd name="connsiteY38" fmla="*/ 1250161 h 1376367"/>
                    <a:gd name="connsiteX39" fmla="*/ 515541 w 877491"/>
                    <a:gd name="connsiteY39" fmla="*/ 1243017 h 1376367"/>
                    <a:gd name="connsiteX40" fmla="*/ 508398 w 877491"/>
                    <a:gd name="connsiteY40" fmla="*/ 1235873 h 1376367"/>
                    <a:gd name="connsiteX41" fmla="*/ 503635 w 877491"/>
                    <a:gd name="connsiteY41" fmla="*/ 1228730 h 1376367"/>
                    <a:gd name="connsiteX42" fmla="*/ 496491 w 877491"/>
                    <a:gd name="connsiteY42" fmla="*/ 1226348 h 1376367"/>
                    <a:gd name="connsiteX43" fmla="*/ 482204 w 877491"/>
                    <a:gd name="connsiteY43" fmla="*/ 1216823 h 1376367"/>
                    <a:gd name="connsiteX44" fmla="*/ 436960 w 877491"/>
                    <a:gd name="connsiteY44" fmla="*/ 1219205 h 1376367"/>
                    <a:gd name="connsiteX45" fmla="*/ 422673 w 877491"/>
                    <a:gd name="connsiteY45" fmla="*/ 1223967 h 1376367"/>
                    <a:gd name="connsiteX46" fmla="*/ 408385 w 877491"/>
                    <a:gd name="connsiteY46" fmla="*/ 1233492 h 1376367"/>
                    <a:gd name="connsiteX47" fmla="*/ 401241 w 877491"/>
                    <a:gd name="connsiteY47" fmla="*/ 1238255 h 1376367"/>
                    <a:gd name="connsiteX48" fmla="*/ 394098 w 877491"/>
                    <a:gd name="connsiteY48" fmla="*/ 1245398 h 1376367"/>
                    <a:gd name="connsiteX49" fmla="*/ 379810 w 877491"/>
                    <a:gd name="connsiteY49" fmla="*/ 1254923 h 1376367"/>
                    <a:gd name="connsiteX50" fmla="*/ 365523 w 877491"/>
                    <a:gd name="connsiteY50" fmla="*/ 1264448 h 1376367"/>
                    <a:gd name="connsiteX51" fmla="*/ 351235 w 877491"/>
                    <a:gd name="connsiteY51" fmla="*/ 1273973 h 1376367"/>
                    <a:gd name="connsiteX52" fmla="*/ 336948 w 877491"/>
                    <a:gd name="connsiteY52" fmla="*/ 1278736 h 1376367"/>
                    <a:gd name="connsiteX53" fmla="*/ 329804 w 877491"/>
                    <a:gd name="connsiteY53" fmla="*/ 1281117 h 1376367"/>
                    <a:gd name="connsiteX54" fmla="*/ 286941 w 877491"/>
                    <a:gd name="connsiteY54" fmla="*/ 1278736 h 1376367"/>
                    <a:gd name="connsiteX55" fmla="*/ 279798 w 877491"/>
                    <a:gd name="connsiteY55" fmla="*/ 1276355 h 1376367"/>
                    <a:gd name="connsiteX56" fmla="*/ 275035 w 877491"/>
                    <a:gd name="connsiteY56" fmla="*/ 1269211 h 1376367"/>
                    <a:gd name="connsiteX57" fmla="*/ 267891 w 877491"/>
                    <a:gd name="connsiteY57" fmla="*/ 1264448 h 1376367"/>
                    <a:gd name="connsiteX58" fmla="*/ 263129 w 877491"/>
                    <a:gd name="connsiteY58" fmla="*/ 1250161 h 1376367"/>
                    <a:gd name="connsiteX59" fmla="*/ 260748 w 877491"/>
                    <a:gd name="connsiteY59" fmla="*/ 1243017 h 1376367"/>
                    <a:gd name="connsiteX60" fmla="*/ 258366 w 877491"/>
                    <a:gd name="connsiteY60" fmla="*/ 1207298 h 1376367"/>
                    <a:gd name="connsiteX61" fmla="*/ 255985 w 877491"/>
                    <a:gd name="connsiteY61" fmla="*/ 1183486 h 1376367"/>
                    <a:gd name="connsiteX62" fmla="*/ 260748 w 877491"/>
                    <a:gd name="connsiteY62" fmla="*/ 1092998 h 1376367"/>
                    <a:gd name="connsiteX63" fmla="*/ 258366 w 877491"/>
                    <a:gd name="connsiteY63" fmla="*/ 1054898 h 1376367"/>
                    <a:gd name="connsiteX64" fmla="*/ 239316 w 877491"/>
                    <a:gd name="connsiteY64" fmla="*/ 1038230 h 1376367"/>
                    <a:gd name="connsiteX65" fmla="*/ 225029 w 877491"/>
                    <a:gd name="connsiteY65" fmla="*/ 1033467 h 1376367"/>
                    <a:gd name="connsiteX66" fmla="*/ 208360 w 877491"/>
                    <a:gd name="connsiteY66" fmla="*/ 1028705 h 1376367"/>
                    <a:gd name="connsiteX67" fmla="*/ 186929 w 877491"/>
                    <a:gd name="connsiteY67" fmla="*/ 1026323 h 1376367"/>
                    <a:gd name="connsiteX68" fmla="*/ 53579 w 877491"/>
                    <a:gd name="connsiteY68" fmla="*/ 1023942 h 1376367"/>
                    <a:gd name="connsiteX69" fmla="*/ 48816 w 877491"/>
                    <a:gd name="connsiteY69" fmla="*/ 1009655 h 1376367"/>
                    <a:gd name="connsiteX70" fmla="*/ 46435 w 877491"/>
                    <a:gd name="connsiteY70" fmla="*/ 1002511 h 1376367"/>
                    <a:gd name="connsiteX71" fmla="*/ 48816 w 877491"/>
                    <a:gd name="connsiteY71" fmla="*/ 988223 h 1376367"/>
                    <a:gd name="connsiteX72" fmla="*/ 53579 w 877491"/>
                    <a:gd name="connsiteY72" fmla="*/ 973936 h 1376367"/>
                    <a:gd name="connsiteX73" fmla="*/ 55960 w 877491"/>
                    <a:gd name="connsiteY73" fmla="*/ 950123 h 1376367"/>
                    <a:gd name="connsiteX74" fmla="*/ 58341 w 877491"/>
                    <a:gd name="connsiteY74" fmla="*/ 942980 h 1376367"/>
                    <a:gd name="connsiteX75" fmla="*/ 65485 w 877491"/>
                    <a:gd name="connsiteY75" fmla="*/ 940598 h 1376367"/>
                    <a:gd name="connsiteX76" fmla="*/ 79773 w 877491"/>
                    <a:gd name="connsiteY76" fmla="*/ 928692 h 1376367"/>
                    <a:gd name="connsiteX77" fmla="*/ 86916 w 877491"/>
                    <a:gd name="connsiteY77" fmla="*/ 926311 h 1376367"/>
                    <a:gd name="connsiteX78" fmla="*/ 94060 w 877491"/>
                    <a:gd name="connsiteY78" fmla="*/ 912023 h 1376367"/>
                    <a:gd name="connsiteX79" fmla="*/ 98823 w 877491"/>
                    <a:gd name="connsiteY79" fmla="*/ 897736 h 1376367"/>
                    <a:gd name="connsiteX80" fmla="*/ 101204 w 877491"/>
                    <a:gd name="connsiteY80" fmla="*/ 890592 h 1376367"/>
                    <a:gd name="connsiteX81" fmla="*/ 108348 w 877491"/>
                    <a:gd name="connsiteY81" fmla="*/ 885830 h 1376367"/>
                    <a:gd name="connsiteX82" fmla="*/ 117873 w 877491"/>
                    <a:gd name="connsiteY82" fmla="*/ 871542 h 1376367"/>
                    <a:gd name="connsiteX83" fmla="*/ 125016 w 877491"/>
                    <a:gd name="connsiteY83" fmla="*/ 857255 h 1376367"/>
                    <a:gd name="connsiteX84" fmla="*/ 136923 w 877491"/>
                    <a:gd name="connsiteY84" fmla="*/ 835823 h 1376367"/>
                    <a:gd name="connsiteX85" fmla="*/ 144066 w 877491"/>
                    <a:gd name="connsiteY85" fmla="*/ 812011 h 1376367"/>
                    <a:gd name="connsiteX86" fmla="*/ 146448 w 877491"/>
                    <a:gd name="connsiteY86" fmla="*/ 804867 h 1376367"/>
                    <a:gd name="connsiteX87" fmla="*/ 136923 w 877491"/>
                    <a:gd name="connsiteY87" fmla="*/ 766767 h 1376367"/>
                    <a:gd name="connsiteX88" fmla="*/ 129779 w 877491"/>
                    <a:gd name="connsiteY88" fmla="*/ 762005 h 1376367"/>
                    <a:gd name="connsiteX89" fmla="*/ 127398 w 877491"/>
                    <a:gd name="connsiteY89" fmla="*/ 754861 h 1376367"/>
                    <a:gd name="connsiteX90" fmla="*/ 117873 w 877491"/>
                    <a:gd name="connsiteY90" fmla="*/ 745336 h 1376367"/>
                    <a:gd name="connsiteX91" fmla="*/ 113110 w 877491"/>
                    <a:gd name="connsiteY91" fmla="*/ 738192 h 1376367"/>
                    <a:gd name="connsiteX92" fmla="*/ 110729 w 877491"/>
                    <a:gd name="connsiteY92" fmla="*/ 731048 h 1376367"/>
                    <a:gd name="connsiteX93" fmla="*/ 105966 w 877491"/>
                    <a:gd name="connsiteY93" fmla="*/ 723905 h 1376367"/>
                    <a:gd name="connsiteX94" fmla="*/ 98823 w 877491"/>
                    <a:gd name="connsiteY94" fmla="*/ 711998 h 1376367"/>
                    <a:gd name="connsiteX95" fmla="*/ 91679 w 877491"/>
                    <a:gd name="connsiteY95" fmla="*/ 716761 h 1376367"/>
                    <a:gd name="connsiteX96" fmla="*/ 82154 w 877491"/>
                    <a:gd name="connsiteY96" fmla="*/ 700092 h 1376367"/>
                    <a:gd name="connsiteX97" fmla="*/ 75010 w 877491"/>
                    <a:gd name="connsiteY97" fmla="*/ 697711 h 1376367"/>
                    <a:gd name="connsiteX98" fmla="*/ 67866 w 877491"/>
                    <a:gd name="connsiteY98" fmla="*/ 695330 h 1376367"/>
                    <a:gd name="connsiteX99" fmla="*/ 44054 w 877491"/>
                    <a:gd name="connsiteY99" fmla="*/ 688186 h 1376367"/>
                    <a:gd name="connsiteX100" fmla="*/ 36910 w 877491"/>
                    <a:gd name="connsiteY100" fmla="*/ 685805 h 1376367"/>
                    <a:gd name="connsiteX101" fmla="*/ 27385 w 877491"/>
                    <a:gd name="connsiteY101" fmla="*/ 678661 h 1376367"/>
                    <a:gd name="connsiteX102" fmla="*/ 20241 w 877491"/>
                    <a:gd name="connsiteY102" fmla="*/ 671517 h 1376367"/>
                    <a:gd name="connsiteX103" fmla="*/ 5954 w 877491"/>
                    <a:gd name="connsiteY103" fmla="*/ 669136 h 1376367"/>
                    <a:gd name="connsiteX104" fmla="*/ 8335 w 877491"/>
                    <a:gd name="connsiteY104" fmla="*/ 652467 h 1376367"/>
                    <a:gd name="connsiteX105" fmla="*/ 1191 w 877491"/>
                    <a:gd name="connsiteY105" fmla="*/ 626274 h 1376367"/>
                    <a:gd name="connsiteX106" fmla="*/ 15479 w 877491"/>
                    <a:gd name="connsiteY106" fmla="*/ 616748 h 1376367"/>
                    <a:gd name="connsiteX107" fmla="*/ 13098 w 877491"/>
                    <a:gd name="connsiteY107" fmla="*/ 609604 h 1376367"/>
                    <a:gd name="connsiteX108" fmla="*/ 20241 w 877491"/>
                    <a:gd name="connsiteY108" fmla="*/ 604843 h 1376367"/>
                    <a:gd name="connsiteX109" fmla="*/ 29766 w 877491"/>
                    <a:gd name="connsiteY109" fmla="*/ 597698 h 1376367"/>
                    <a:gd name="connsiteX110" fmla="*/ 39292 w 877491"/>
                    <a:gd name="connsiteY110" fmla="*/ 585792 h 1376367"/>
                    <a:gd name="connsiteX111" fmla="*/ 63103 w 877491"/>
                    <a:gd name="connsiteY111" fmla="*/ 578649 h 1376367"/>
                    <a:gd name="connsiteX112" fmla="*/ 60723 w 877491"/>
                    <a:gd name="connsiteY112" fmla="*/ 576266 h 1376367"/>
                    <a:gd name="connsiteX113" fmla="*/ 72629 w 877491"/>
                    <a:gd name="connsiteY113" fmla="*/ 564361 h 1376367"/>
                    <a:gd name="connsiteX114" fmla="*/ 96441 w 877491"/>
                    <a:gd name="connsiteY114" fmla="*/ 557217 h 1376367"/>
                    <a:gd name="connsiteX115" fmla="*/ 117873 w 877491"/>
                    <a:gd name="connsiteY115" fmla="*/ 559598 h 1376367"/>
                    <a:gd name="connsiteX116" fmla="*/ 125016 w 877491"/>
                    <a:gd name="connsiteY116" fmla="*/ 552455 h 1376367"/>
                    <a:gd name="connsiteX117" fmla="*/ 132160 w 877491"/>
                    <a:gd name="connsiteY117" fmla="*/ 550073 h 1376367"/>
                    <a:gd name="connsiteX118" fmla="*/ 139304 w 877491"/>
                    <a:gd name="connsiteY118" fmla="*/ 545311 h 1376367"/>
                    <a:gd name="connsiteX119" fmla="*/ 141685 w 877491"/>
                    <a:gd name="connsiteY119" fmla="*/ 538167 h 1376367"/>
                    <a:gd name="connsiteX120" fmla="*/ 153591 w 877491"/>
                    <a:gd name="connsiteY120" fmla="*/ 526261 h 1376367"/>
                    <a:gd name="connsiteX121" fmla="*/ 158354 w 877491"/>
                    <a:gd name="connsiteY121" fmla="*/ 511973 h 1376367"/>
                    <a:gd name="connsiteX122" fmla="*/ 165498 w 877491"/>
                    <a:gd name="connsiteY122" fmla="*/ 497686 h 1376367"/>
                    <a:gd name="connsiteX123" fmla="*/ 163116 w 877491"/>
                    <a:gd name="connsiteY123" fmla="*/ 466730 h 1376367"/>
                    <a:gd name="connsiteX124" fmla="*/ 155973 w 877491"/>
                    <a:gd name="connsiteY124" fmla="*/ 452442 h 1376367"/>
                    <a:gd name="connsiteX125" fmla="*/ 153591 w 877491"/>
                    <a:gd name="connsiteY125" fmla="*/ 445298 h 1376367"/>
                    <a:gd name="connsiteX126" fmla="*/ 144066 w 877491"/>
                    <a:gd name="connsiteY126" fmla="*/ 428630 h 1376367"/>
                    <a:gd name="connsiteX127" fmla="*/ 141685 w 877491"/>
                    <a:gd name="connsiteY127" fmla="*/ 421486 h 1376367"/>
                    <a:gd name="connsiteX128" fmla="*/ 136923 w 877491"/>
                    <a:gd name="connsiteY128" fmla="*/ 414342 h 1376367"/>
                    <a:gd name="connsiteX129" fmla="*/ 134541 w 877491"/>
                    <a:gd name="connsiteY129" fmla="*/ 404817 h 1376367"/>
                    <a:gd name="connsiteX130" fmla="*/ 129779 w 877491"/>
                    <a:gd name="connsiteY130" fmla="*/ 397673 h 1376367"/>
                    <a:gd name="connsiteX131" fmla="*/ 125016 w 877491"/>
                    <a:gd name="connsiteY131" fmla="*/ 383386 h 1376367"/>
                    <a:gd name="connsiteX132" fmla="*/ 122635 w 877491"/>
                    <a:gd name="connsiteY132" fmla="*/ 376242 h 1376367"/>
                    <a:gd name="connsiteX133" fmla="*/ 117873 w 877491"/>
                    <a:gd name="connsiteY133" fmla="*/ 369098 h 1376367"/>
                    <a:gd name="connsiteX134" fmla="*/ 113110 w 877491"/>
                    <a:gd name="connsiteY134" fmla="*/ 354811 h 1376367"/>
                    <a:gd name="connsiteX135" fmla="*/ 110729 w 877491"/>
                    <a:gd name="connsiteY135" fmla="*/ 302423 h 1376367"/>
                    <a:gd name="connsiteX136" fmla="*/ 113110 w 877491"/>
                    <a:gd name="connsiteY136" fmla="*/ 295280 h 1376367"/>
                    <a:gd name="connsiteX137" fmla="*/ 141685 w 877491"/>
                    <a:gd name="connsiteY137" fmla="*/ 288136 h 1376367"/>
                    <a:gd name="connsiteX138" fmla="*/ 170260 w 877491"/>
                    <a:gd name="connsiteY138" fmla="*/ 285755 h 1376367"/>
                    <a:gd name="connsiteX139" fmla="*/ 179785 w 877491"/>
                    <a:gd name="connsiteY139" fmla="*/ 283373 h 1376367"/>
                    <a:gd name="connsiteX140" fmla="*/ 220266 w 877491"/>
                    <a:gd name="connsiteY140" fmla="*/ 278611 h 1376367"/>
                    <a:gd name="connsiteX141" fmla="*/ 234554 w 877491"/>
                    <a:gd name="connsiteY141" fmla="*/ 276230 h 1376367"/>
                    <a:gd name="connsiteX142" fmla="*/ 308373 w 877491"/>
                    <a:gd name="connsiteY142" fmla="*/ 273848 h 1376367"/>
                    <a:gd name="connsiteX143" fmla="*/ 320279 w 877491"/>
                    <a:gd name="connsiteY143" fmla="*/ 271467 h 1376367"/>
                    <a:gd name="connsiteX144" fmla="*/ 327423 w 877491"/>
                    <a:gd name="connsiteY144" fmla="*/ 269086 h 1376367"/>
                    <a:gd name="connsiteX145" fmla="*/ 336948 w 877491"/>
                    <a:gd name="connsiteY145" fmla="*/ 254798 h 1376367"/>
                    <a:gd name="connsiteX146" fmla="*/ 341710 w 877491"/>
                    <a:gd name="connsiteY146" fmla="*/ 195267 h 1376367"/>
                    <a:gd name="connsiteX147" fmla="*/ 344091 w 877491"/>
                    <a:gd name="connsiteY147" fmla="*/ 169073 h 1376367"/>
                    <a:gd name="connsiteX148" fmla="*/ 348854 w 877491"/>
                    <a:gd name="connsiteY148" fmla="*/ 140498 h 1376367"/>
                    <a:gd name="connsiteX149" fmla="*/ 353616 w 877491"/>
                    <a:gd name="connsiteY149" fmla="*/ 97636 h 1376367"/>
                    <a:gd name="connsiteX150" fmla="*/ 360760 w 877491"/>
                    <a:gd name="connsiteY150" fmla="*/ 83348 h 1376367"/>
                    <a:gd name="connsiteX151" fmla="*/ 367904 w 877491"/>
                    <a:gd name="connsiteY151" fmla="*/ 80967 h 1376367"/>
                    <a:gd name="connsiteX152" fmla="*/ 382191 w 877491"/>
                    <a:gd name="connsiteY152" fmla="*/ 73823 h 1376367"/>
                    <a:gd name="connsiteX153" fmla="*/ 398860 w 877491"/>
                    <a:gd name="connsiteY153" fmla="*/ 78586 h 1376367"/>
                    <a:gd name="connsiteX154" fmla="*/ 406004 w 877491"/>
                    <a:gd name="connsiteY154" fmla="*/ 83348 h 1376367"/>
                    <a:gd name="connsiteX155" fmla="*/ 413148 w 877491"/>
                    <a:gd name="connsiteY155" fmla="*/ 85730 h 1376367"/>
                    <a:gd name="connsiteX156" fmla="*/ 420291 w 877491"/>
                    <a:gd name="connsiteY156" fmla="*/ 90492 h 1376367"/>
                    <a:gd name="connsiteX157" fmla="*/ 441723 w 877491"/>
                    <a:gd name="connsiteY157" fmla="*/ 97636 h 1376367"/>
                    <a:gd name="connsiteX158" fmla="*/ 463154 w 877491"/>
                    <a:gd name="connsiteY158" fmla="*/ 104780 h 1376367"/>
                    <a:gd name="connsiteX159" fmla="*/ 470298 w 877491"/>
                    <a:gd name="connsiteY159" fmla="*/ 107161 h 1376367"/>
                    <a:gd name="connsiteX160" fmla="*/ 477441 w 877491"/>
                    <a:gd name="connsiteY160" fmla="*/ 111923 h 1376367"/>
                    <a:gd name="connsiteX161" fmla="*/ 484585 w 877491"/>
                    <a:gd name="connsiteY161" fmla="*/ 114305 h 1376367"/>
                    <a:gd name="connsiteX162" fmla="*/ 498873 w 877491"/>
                    <a:gd name="connsiteY162" fmla="*/ 123830 h 1376367"/>
                    <a:gd name="connsiteX163" fmla="*/ 506016 w 877491"/>
                    <a:gd name="connsiteY163" fmla="*/ 126211 h 1376367"/>
                    <a:gd name="connsiteX164" fmla="*/ 520304 w 877491"/>
                    <a:gd name="connsiteY164" fmla="*/ 135736 h 1376367"/>
                    <a:gd name="connsiteX165" fmla="*/ 534591 w 877491"/>
                    <a:gd name="connsiteY165" fmla="*/ 140498 h 1376367"/>
                    <a:gd name="connsiteX166" fmla="*/ 541735 w 877491"/>
                    <a:gd name="connsiteY166" fmla="*/ 142880 h 1376367"/>
                    <a:gd name="connsiteX167" fmla="*/ 570310 w 877491"/>
                    <a:gd name="connsiteY167" fmla="*/ 157167 h 1376367"/>
                    <a:gd name="connsiteX168" fmla="*/ 577454 w 877491"/>
                    <a:gd name="connsiteY168" fmla="*/ 159548 h 1376367"/>
                    <a:gd name="connsiteX169" fmla="*/ 584598 w 877491"/>
                    <a:gd name="connsiteY169" fmla="*/ 161930 h 1376367"/>
                    <a:gd name="connsiteX170" fmla="*/ 610791 w 877491"/>
                    <a:gd name="connsiteY170" fmla="*/ 157167 h 1376367"/>
                    <a:gd name="connsiteX171" fmla="*/ 625079 w 877491"/>
                    <a:gd name="connsiteY171" fmla="*/ 147642 h 1376367"/>
                    <a:gd name="connsiteX172" fmla="*/ 636985 w 877491"/>
                    <a:gd name="connsiteY172" fmla="*/ 138117 h 1376367"/>
                    <a:gd name="connsiteX173" fmla="*/ 641748 w 877491"/>
                    <a:gd name="connsiteY173" fmla="*/ 130973 h 1376367"/>
                    <a:gd name="connsiteX174" fmla="*/ 648891 w 877491"/>
                    <a:gd name="connsiteY174" fmla="*/ 126211 h 1376367"/>
                    <a:gd name="connsiteX175" fmla="*/ 656035 w 877491"/>
                    <a:gd name="connsiteY175" fmla="*/ 111923 h 1376367"/>
                    <a:gd name="connsiteX176" fmla="*/ 660798 w 877491"/>
                    <a:gd name="connsiteY176" fmla="*/ 104780 h 1376367"/>
                    <a:gd name="connsiteX177" fmla="*/ 665560 w 877491"/>
                    <a:gd name="connsiteY177" fmla="*/ 90492 h 1376367"/>
                    <a:gd name="connsiteX178" fmla="*/ 667941 w 877491"/>
                    <a:gd name="connsiteY178" fmla="*/ 83348 h 1376367"/>
                    <a:gd name="connsiteX179" fmla="*/ 672704 w 877491"/>
                    <a:gd name="connsiteY179" fmla="*/ 76205 h 1376367"/>
                    <a:gd name="connsiteX180" fmla="*/ 682229 w 877491"/>
                    <a:gd name="connsiteY180" fmla="*/ 52392 h 1376367"/>
                    <a:gd name="connsiteX181" fmla="*/ 686991 w 877491"/>
                    <a:gd name="connsiteY181" fmla="*/ 40486 h 1376367"/>
                    <a:gd name="connsiteX182" fmla="*/ 689373 w 877491"/>
                    <a:gd name="connsiteY182" fmla="*/ 33342 h 1376367"/>
                    <a:gd name="connsiteX183" fmla="*/ 696516 w 877491"/>
                    <a:gd name="connsiteY183" fmla="*/ 28580 h 1376367"/>
                    <a:gd name="connsiteX184" fmla="*/ 706041 w 877491"/>
                    <a:gd name="connsiteY184" fmla="*/ 21436 h 1376367"/>
                    <a:gd name="connsiteX185" fmla="*/ 710804 w 877491"/>
                    <a:gd name="connsiteY185" fmla="*/ 11911 h 1376367"/>
                    <a:gd name="connsiteX186" fmla="*/ 713185 w 877491"/>
                    <a:gd name="connsiteY186" fmla="*/ 4767 h 1376367"/>
                    <a:gd name="connsiteX187" fmla="*/ 722710 w 877491"/>
                    <a:gd name="connsiteY187" fmla="*/ 2386 h 1376367"/>
                    <a:gd name="connsiteX188" fmla="*/ 729854 w 877491"/>
                    <a:gd name="connsiteY188" fmla="*/ 5 h 1376367"/>
                    <a:gd name="connsiteX189" fmla="*/ 765573 w 877491"/>
                    <a:gd name="connsiteY189" fmla="*/ 4767 h 1376367"/>
                    <a:gd name="connsiteX190" fmla="*/ 779860 w 877491"/>
                    <a:gd name="connsiteY190" fmla="*/ 14292 h 1376367"/>
                    <a:gd name="connsiteX191" fmla="*/ 791766 w 877491"/>
                    <a:gd name="connsiteY191" fmla="*/ 23817 h 1376367"/>
                    <a:gd name="connsiteX192" fmla="*/ 796529 w 877491"/>
                    <a:gd name="connsiteY192" fmla="*/ 30961 h 1376367"/>
                    <a:gd name="connsiteX193" fmla="*/ 803673 w 877491"/>
                    <a:gd name="connsiteY193" fmla="*/ 38105 h 1376367"/>
                    <a:gd name="connsiteX194" fmla="*/ 813198 w 877491"/>
                    <a:gd name="connsiteY194" fmla="*/ 52392 h 1376367"/>
                    <a:gd name="connsiteX195" fmla="*/ 817960 w 877491"/>
                    <a:gd name="connsiteY195" fmla="*/ 59536 h 1376367"/>
                    <a:gd name="connsiteX196" fmla="*/ 825104 w 877491"/>
                    <a:gd name="connsiteY196" fmla="*/ 66680 h 1376367"/>
                    <a:gd name="connsiteX197" fmla="*/ 839391 w 877491"/>
                    <a:gd name="connsiteY197" fmla="*/ 88111 h 1376367"/>
                    <a:gd name="connsiteX198" fmla="*/ 844154 w 877491"/>
                    <a:gd name="connsiteY198" fmla="*/ 95255 h 1376367"/>
                    <a:gd name="connsiteX199" fmla="*/ 846535 w 877491"/>
                    <a:gd name="connsiteY199" fmla="*/ 102398 h 1376367"/>
                    <a:gd name="connsiteX200" fmla="*/ 851298 w 877491"/>
                    <a:gd name="connsiteY200" fmla="*/ 109542 h 1376367"/>
                    <a:gd name="connsiteX201" fmla="*/ 860823 w 877491"/>
                    <a:gd name="connsiteY201" fmla="*/ 130973 h 1376367"/>
                    <a:gd name="connsiteX202" fmla="*/ 872729 w 877491"/>
                    <a:gd name="connsiteY202" fmla="*/ 166692 h 1376367"/>
                    <a:gd name="connsiteX203" fmla="*/ 877491 w 877491"/>
                    <a:gd name="connsiteY203" fmla="*/ 173836 h 1376367"/>
                    <a:gd name="connsiteX0" fmla="*/ 832248 w 877491"/>
                    <a:gd name="connsiteY0" fmla="*/ 1119192 h 1376367"/>
                    <a:gd name="connsiteX1" fmla="*/ 841773 w 877491"/>
                    <a:gd name="connsiteY1" fmla="*/ 1140623 h 1376367"/>
                    <a:gd name="connsiteX2" fmla="*/ 851298 w 877491"/>
                    <a:gd name="connsiteY2" fmla="*/ 1162055 h 1376367"/>
                    <a:gd name="connsiteX3" fmla="*/ 853679 w 877491"/>
                    <a:gd name="connsiteY3" fmla="*/ 1169198 h 1376367"/>
                    <a:gd name="connsiteX4" fmla="*/ 853679 w 877491"/>
                    <a:gd name="connsiteY4" fmla="*/ 1202536 h 1376367"/>
                    <a:gd name="connsiteX5" fmla="*/ 834629 w 877491"/>
                    <a:gd name="connsiteY5" fmla="*/ 1219205 h 1376367"/>
                    <a:gd name="connsiteX6" fmla="*/ 827485 w 877491"/>
                    <a:gd name="connsiteY6" fmla="*/ 1223967 h 1376367"/>
                    <a:gd name="connsiteX7" fmla="*/ 817960 w 877491"/>
                    <a:gd name="connsiteY7" fmla="*/ 1226348 h 1376367"/>
                    <a:gd name="connsiteX8" fmla="*/ 810816 w 877491"/>
                    <a:gd name="connsiteY8" fmla="*/ 1228730 h 1376367"/>
                    <a:gd name="connsiteX9" fmla="*/ 777479 w 877491"/>
                    <a:gd name="connsiteY9" fmla="*/ 1231111 h 1376367"/>
                    <a:gd name="connsiteX10" fmla="*/ 760810 w 877491"/>
                    <a:gd name="connsiteY10" fmla="*/ 1235873 h 1376367"/>
                    <a:gd name="connsiteX11" fmla="*/ 756048 w 877491"/>
                    <a:gd name="connsiteY11" fmla="*/ 1243017 h 1376367"/>
                    <a:gd name="connsiteX12" fmla="*/ 748904 w 877491"/>
                    <a:gd name="connsiteY12" fmla="*/ 1247780 h 1376367"/>
                    <a:gd name="connsiteX13" fmla="*/ 741760 w 877491"/>
                    <a:gd name="connsiteY13" fmla="*/ 1273973 h 1376367"/>
                    <a:gd name="connsiteX14" fmla="*/ 732235 w 877491"/>
                    <a:gd name="connsiteY14" fmla="*/ 1295405 h 1376367"/>
                    <a:gd name="connsiteX15" fmla="*/ 725091 w 877491"/>
                    <a:gd name="connsiteY15" fmla="*/ 1300167 h 1376367"/>
                    <a:gd name="connsiteX16" fmla="*/ 715566 w 877491"/>
                    <a:gd name="connsiteY16" fmla="*/ 1314455 h 1376367"/>
                    <a:gd name="connsiteX17" fmla="*/ 706041 w 877491"/>
                    <a:gd name="connsiteY17" fmla="*/ 1323980 h 1376367"/>
                    <a:gd name="connsiteX18" fmla="*/ 694135 w 877491"/>
                    <a:gd name="connsiteY18" fmla="*/ 1333505 h 1376367"/>
                    <a:gd name="connsiteX19" fmla="*/ 679848 w 877491"/>
                    <a:gd name="connsiteY19" fmla="*/ 1343030 h 1376367"/>
                    <a:gd name="connsiteX20" fmla="*/ 675085 w 877491"/>
                    <a:gd name="connsiteY20" fmla="*/ 1350173 h 1376367"/>
                    <a:gd name="connsiteX21" fmla="*/ 667941 w 877491"/>
                    <a:gd name="connsiteY21" fmla="*/ 1352555 h 1376367"/>
                    <a:gd name="connsiteX22" fmla="*/ 653654 w 877491"/>
                    <a:gd name="connsiteY22" fmla="*/ 1359698 h 1376367"/>
                    <a:gd name="connsiteX23" fmla="*/ 646510 w 877491"/>
                    <a:gd name="connsiteY23" fmla="*/ 1364461 h 1376367"/>
                    <a:gd name="connsiteX24" fmla="*/ 632223 w 877491"/>
                    <a:gd name="connsiteY24" fmla="*/ 1369223 h 1376367"/>
                    <a:gd name="connsiteX25" fmla="*/ 625079 w 877491"/>
                    <a:gd name="connsiteY25" fmla="*/ 1371605 h 1376367"/>
                    <a:gd name="connsiteX26" fmla="*/ 617935 w 877491"/>
                    <a:gd name="connsiteY26" fmla="*/ 1373986 h 1376367"/>
                    <a:gd name="connsiteX27" fmla="*/ 610791 w 877491"/>
                    <a:gd name="connsiteY27" fmla="*/ 1376367 h 1376367"/>
                    <a:gd name="connsiteX28" fmla="*/ 589360 w 877491"/>
                    <a:gd name="connsiteY28" fmla="*/ 1373986 h 1376367"/>
                    <a:gd name="connsiteX29" fmla="*/ 582216 w 877491"/>
                    <a:gd name="connsiteY29" fmla="*/ 1371605 h 1376367"/>
                    <a:gd name="connsiteX30" fmla="*/ 567929 w 877491"/>
                    <a:gd name="connsiteY30" fmla="*/ 1350173 h 1376367"/>
                    <a:gd name="connsiteX31" fmla="*/ 563166 w 877491"/>
                    <a:gd name="connsiteY31" fmla="*/ 1343030 h 1376367"/>
                    <a:gd name="connsiteX32" fmla="*/ 553641 w 877491"/>
                    <a:gd name="connsiteY32" fmla="*/ 1321598 h 1376367"/>
                    <a:gd name="connsiteX33" fmla="*/ 548879 w 877491"/>
                    <a:gd name="connsiteY33" fmla="*/ 1307311 h 1376367"/>
                    <a:gd name="connsiteX34" fmla="*/ 546498 w 877491"/>
                    <a:gd name="connsiteY34" fmla="*/ 1300167 h 1376367"/>
                    <a:gd name="connsiteX35" fmla="*/ 541735 w 877491"/>
                    <a:gd name="connsiteY35" fmla="*/ 1293023 h 1376367"/>
                    <a:gd name="connsiteX36" fmla="*/ 532210 w 877491"/>
                    <a:gd name="connsiteY36" fmla="*/ 1271592 h 1376367"/>
                    <a:gd name="connsiteX37" fmla="*/ 520304 w 877491"/>
                    <a:gd name="connsiteY37" fmla="*/ 1250161 h 1376367"/>
                    <a:gd name="connsiteX38" fmla="*/ 515541 w 877491"/>
                    <a:gd name="connsiteY38" fmla="*/ 1243017 h 1376367"/>
                    <a:gd name="connsiteX39" fmla="*/ 508398 w 877491"/>
                    <a:gd name="connsiteY39" fmla="*/ 1235873 h 1376367"/>
                    <a:gd name="connsiteX40" fmla="*/ 503635 w 877491"/>
                    <a:gd name="connsiteY40" fmla="*/ 1228730 h 1376367"/>
                    <a:gd name="connsiteX41" fmla="*/ 496491 w 877491"/>
                    <a:gd name="connsiteY41" fmla="*/ 1226348 h 1376367"/>
                    <a:gd name="connsiteX42" fmla="*/ 482204 w 877491"/>
                    <a:gd name="connsiteY42" fmla="*/ 1216823 h 1376367"/>
                    <a:gd name="connsiteX43" fmla="*/ 436960 w 877491"/>
                    <a:gd name="connsiteY43" fmla="*/ 1219205 h 1376367"/>
                    <a:gd name="connsiteX44" fmla="*/ 422673 w 877491"/>
                    <a:gd name="connsiteY44" fmla="*/ 1223967 h 1376367"/>
                    <a:gd name="connsiteX45" fmla="*/ 408385 w 877491"/>
                    <a:gd name="connsiteY45" fmla="*/ 1233492 h 1376367"/>
                    <a:gd name="connsiteX46" fmla="*/ 401241 w 877491"/>
                    <a:gd name="connsiteY46" fmla="*/ 1238255 h 1376367"/>
                    <a:gd name="connsiteX47" fmla="*/ 394098 w 877491"/>
                    <a:gd name="connsiteY47" fmla="*/ 1245398 h 1376367"/>
                    <a:gd name="connsiteX48" fmla="*/ 379810 w 877491"/>
                    <a:gd name="connsiteY48" fmla="*/ 1254923 h 1376367"/>
                    <a:gd name="connsiteX49" fmla="*/ 365523 w 877491"/>
                    <a:gd name="connsiteY49" fmla="*/ 1264448 h 1376367"/>
                    <a:gd name="connsiteX50" fmla="*/ 351235 w 877491"/>
                    <a:gd name="connsiteY50" fmla="*/ 1273973 h 1376367"/>
                    <a:gd name="connsiteX51" fmla="*/ 336948 w 877491"/>
                    <a:gd name="connsiteY51" fmla="*/ 1278736 h 1376367"/>
                    <a:gd name="connsiteX52" fmla="*/ 329804 w 877491"/>
                    <a:gd name="connsiteY52" fmla="*/ 1281117 h 1376367"/>
                    <a:gd name="connsiteX53" fmla="*/ 286941 w 877491"/>
                    <a:gd name="connsiteY53" fmla="*/ 1278736 h 1376367"/>
                    <a:gd name="connsiteX54" fmla="*/ 279798 w 877491"/>
                    <a:gd name="connsiteY54" fmla="*/ 1276355 h 1376367"/>
                    <a:gd name="connsiteX55" fmla="*/ 275035 w 877491"/>
                    <a:gd name="connsiteY55" fmla="*/ 1269211 h 1376367"/>
                    <a:gd name="connsiteX56" fmla="*/ 267891 w 877491"/>
                    <a:gd name="connsiteY56" fmla="*/ 1264448 h 1376367"/>
                    <a:gd name="connsiteX57" fmla="*/ 263129 w 877491"/>
                    <a:gd name="connsiteY57" fmla="*/ 1250161 h 1376367"/>
                    <a:gd name="connsiteX58" fmla="*/ 260748 w 877491"/>
                    <a:gd name="connsiteY58" fmla="*/ 1243017 h 1376367"/>
                    <a:gd name="connsiteX59" fmla="*/ 258366 w 877491"/>
                    <a:gd name="connsiteY59" fmla="*/ 1207298 h 1376367"/>
                    <a:gd name="connsiteX60" fmla="*/ 255985 w 877491"/>
                    <a:gd name="connsiteY60" fmla="*/ 1183486 h 1376367"/>
                    <a:gd name="connsiteX61" fmla="*/ 260748 w 877491"/>
                    <a:gd name="connsiteY61" fmla="*/ 1092998 h 1376367"/>
                    <a:gd name="connsiteX62" fmla="*/ 258366 w 877491"/>
                    <a:gd name="connsiteY62" fmla="*/ 1054898 h 1376367"/>
                    <a:gd name="connsiteX63" fmla="*/ 239316 w 877491"/>
                    <a:gd name="connsiteY63" fmla="*/ 1038230 h 1376367"/>
                    <a:gd name="connsiteX64" fmla="*/ 225029 w 877491"/>
                    <a:gd name="connsiteY64" fmla="*/ 1033467 h 1376367"/>
                    <a:gd name="connsiteX65" fmla="*/ 208360 w 877491"/>
                    <a:gd name="connsiteY65" fmla="*/ 1028705 h 1376367"/>
                    <a:gd name="connsiteX66" fmla="*/ 186929 w 877491"/>
                    <a:gd name="connsiteY66" fmla="*/ 1026323 h 1376367"/>
                    <a:gd name="connsiteX67" fmla="*/ 53579 w 877491"/>
                    <a:gd name="connsiteY67" fmla="*/ 1023942 h 1376367"/>
                    <a:gd name="connsiteX68" fmla="*/ 48816 w 877491"/>
                    <a:gd name="connsiteY68" fmla="*/ 1009655 h 1376367"/>
                    <a:gd name="connsiteX69" fmla="*/ 46435 w 877491"/>
                    <a:gd name="connsiteY69" fmla="*/ 1002511 h 1376367"/>
                    <a:gd name="connsiteX70" fmla="*/ 48816 w 877491"/>
                    <a:gd name="connsiteY70" fmla="*/ 988223 h 1376367"/>
                    <a:gd name="connsiteX71" fmla="*/ 53579 w 877491"/>
                    <a:gd name="connsiteY71" fmla="*/ 973936 h 1376367"/>
                    <a:gd name="connsiteX72" fmla="*/ 55960 w 877491"/>
                    <a:gd name="connsiteY72" fmla="*/ 950123 h 1376367"/>
                    <a:gd name="connsiteX73" fmla="*/ 58341 w 877491"/>
                    <a:gd name="connsiteY73" fmla="*/ 942980 h 1376367"/>
                    <a:gd name="connsiteX74" fmla="*/ 65485 w 877491"/>
                    <a:gd name="connsiteY74" fmla="*/ 940598 h 1376367"/>
                    <a:gd name="connsiteX75" fmla="*/ 79773 w 877491"/>
                    <a:gd name="connsiteY75" fmla="*/ 928692 h 1376367"/>
                    <a:gd name="connsiteX76" fmla="*/ 86916 w 877491"/>
                    <a:gd name="connsiteY76" fmla="*/ 926311 h 1376367"/>
                    <a:gd name="connsiteX77" fmla="*/ 94060 w 877491"/>
                    <a:gd name="connsiteY77" fmla="*/ 912023 h 1376367"/>
                    <a:gd name="connsiteX78" fmla="*/ 98823 w 877491"/>
                    <a:gd name="connsiteY78" fmla="*/ 897736 h 1376367"/>
                    <a:gd name="connsiteX79" fmla="*/ 101204 w 877491"/>
                    <a:gd name="connsiteY79" fmla="*/ 890592 h 1376367"/>
                    <a:gd name="connsiteX80" fmla="*/ 108348 w 877491"/>
                    <a:gd name="connsiteY80" fmla="*/ 885830 h 1376367"/>
                    <a:gd name="connsiteX81" fmla="*/ 117873 w 877491"/>
                    <a:gd name="connsiteY81" fmla="*/ 871542 h 1376367"/>
                    <a:gd name="connsiteX82" fmla="*/ 125016 w 877491"/>
                    <a:gd name="connsiteY82" fmla="*/ 857255 h 1376367"/>
                    <a:gd name="connsiteX83" fmla="*/ 136923 w 877491"/>
                    <a:gd name="connsiteY83" fmla="*/ 835823 h 1376367"/>
                    <a:gd name="connsiteX84" fmla="*/ 144066 w 877491"/>
                    <a:gd name="connsiteY84" fmla="*/ 812011 h 1376367"/>
                    <a:gd name="connsiteX85" fmla="*/ 146448 w 877491"/>
                    <a:gd name="connsiteY85" fmla="*/ 804867 h 1376367"/>
                    <a:gd name="connsiteX86" fmla="*/ 136923 w 877491"/>
                    <a:gd name="connsiteY86" fmla="*/ 766767 h 1376367"/>
                    <a:gd name="connsiteX87" fmla="*/ 129779 w 877491"/>
                    <a:gd name="connsiteY87" fmla="*/ 762005 h 1376367"/>
                    <a:gd name="connsiteX88" fmla="*/ 127398 w 877491"/>
                    <a:gd name="connsiteY88" fmla="*/ 754861 h 1376367"/>
                    <a:gd name="connsiteX89" fmla="*/ 117873 w 877491"/>
                    <a:gd name="connsiteY89" fmla="*/ 745336 h 1376367"/>
                    <a:gd name="connsiteX90" fmla="*/ 113110 w 877491"/>
                    <a:gd name="connsiteY90" fmla="*/ 738192 h 1376367"/>
                    <a:gd name="connsiteX91" fmla="*/ 110729 w 877491"/>
                    <a:gd name="connsiteY91" fmla="*/ 731048 h 1376367"/>
                    <a:gd name="connsiteX92" fmla="*/ 105966 w 877491"/>
                    <a:gd name="connsiteY92" fmla="*/ 723905 h 1376367"/>
                    <a:gd name="connsiteX93" fmla="*/ 98823 w 877491"/>
                    <a:gd name="connsiteY93" fmla="*/ 711998 h 1376367"/>
                    <a:gd name="connsiteX94" fmla="*/ 91679 w 877491"/>
                    <a:gd name="connsiteY94" fmla="*/ 716761 h 1376367"/>
                    <a:gd name="connsiteX95" fmla="*/ 82154 w 877491"/>
                    <a:gd name="connsiteY95" fmla="*/ 700092 h 1376367"/>
                    <a:gd name="connsiteX96" fmla="*/ 75010 w 877491"/>
                    <a:gd name="connsiteY96" fmla="*/ 697711 h 1376367"/>
                    <a:gd name="connsiteX97" fmla="*/ 67866 w 877491"/>
                    <a:gd name="connsiteY97" fmla="*/ 695330 h 1376367"/>
                    <a:gd name="connsiteX98" fmla="*/ 44054 w 877491"/>
                    <a:gd name="connsiteY98" fmla="*/ 688186 h 1376367"/>
                    <a:gd name="connsiteX99" fmla="*/ 36910 w 877491"/>
                    <a:gd name="connsiteY99" fmla="*/ 685805 h 1376367"/>
                    <a:gd name="connsiteX100" fmla="*/ 27385 w 877491"/>
                    <a:gd name="connsiteY100" fmla="*/ 678661 h 1376367"/>
                    <a:gd name="connsiteX101" fmla="*/ 20241 w 877491"/>
                    <a:gd name="connsiteY101" fmla="*/ 671517 h 1376367"/>
                    <a:gd name="connsiteX102" fmla="*/ 5954 w 877491"/>
                    <a:gd name="connsiteY102" fmla="*/ 669136 h 1376367"/>
                    <a:gd name="connsiteX103" fmla="*/ 8335 w 877491"/>
                    <a:gd name="connsiteY103" fmla="*/ 652467 h 1376367"/>
                    <a:gd name="connsiteX104" fmla="*/ 1191 w 877491"/>
                    <a:gd name="connsiteY104" fmla="*/ 626274 h 1376367"/>
                    <a:gd name="connsiteX105" fmla="*/ 15479 w 877491"/>
                    <a:gd name="connsiteY105" fmla="*/ 616748 h 1376367"/>
                    <a:gd name="connsiteX106" fmla="*/ 13098 w 877491"/>
                    <a:gd name="connsiteY106" fmla="*/ 609604 h 1376367"/>
                    <a:gd name="connsiteX107" fmla="*/ 20241 w 877491"/>
                    <a:gd name="connsiteY107" fmla="*/ 604843 h 1376367"/>
                    <a:gd name="connsiteX108" fmla="*/ 29766 w 877491"/>
                    <a:gd name="connsiteY108" fmla="*/ 597698 h 1376367"/>
                    <a:gd name="connsiteX109" fmla="*/ 39292 w 877491"/>
                    <a:gd name="connsiteY109" fmla="*/ 585792 h 1376367"/>
                    <a:gd name="connsiteX110" fmla="*/ 63103 w 877491"/>
                    <a:gd name="connsiteY110" fmla="*/ 578649 h 1376367"/>
                    <a:gd name="connsiteX111" fmla="*/ 60723 w 877491"/>
                    <a:gd name="connsiteY111" fmla="*/ 576266 h 1376367"/>
                    <a:gd name="connsiteX112" fmla="*/ 72629 w 877491"/>
                    <a:gd name="connsiteY112" fmla="*/ 564361 h 1376367"/>
                    <a:gd name="connsiteX113" fmla="*/ 96441 w 877491"/>
                    <a:gd name="connsiteY113" fmla="*/ 557217 h 1376367"/>
                    <a:gd name="connsiteX114" fmla="*/ 117873 w 877491"/>
                    <a:gd name="connsiteY114" fmla="*/ 559598 h 1376367"/>
                    <a:gd name="connsiteX115" fmla="*/ 125016 w 877491"/>
                    <a:gd name="connsiteY115" fmla="*/ 552455 h 1376367"/>
                    <a:gd name="connsiteX116" fmla="*/ 132160 w 877491"/>
                    <a:gd name="connsiteY116" fmla="*/ 550073 h 1376367"/>
                    <a:gd name="connsiteX117" fmla="*/ 139304 w 877491"/>
                    <a:gd name="connsiteY117" fmla="*/ 545311 h 1376367"/>
                    <a:gd name="connsiteX118" fmla="*/ 141685 w 877491"/>
                    <a:gd name="connsiteY118" fmla="*/ 538167 h 1376367"/>
                    <a:gd name="connsiteX119" fmla="*/ 153591 w 877491"/>
                    <a:gd name="connsiteY119" fmla="*/ 526261 h 1376367"/>
                    <a:gd name="connsiteX120" fmla="*/ 158354 w 877491"/>
                    <a:gd name="connsiteY120" fmla="*/ 511973 h 1376367"/>
                    <a:gd name="connsiteX121" fmla="*/ 165498 w 877491"/>
                    <a:gd name="connsiteY121" fmla="*/ 497686 h 1376367"/>
                    <a:gd name="connsiteX122" fmla="*/ 163116 w 877491"/>
                    <a:gd name="connsiteY122" fmla="*/ 466730 h 1376367"/>
                    <a:gd name="connsiteX123" fmla="*/ 155973 w 877491"/>
                    <a:gd name="connsiteY123" fmla="*/ 452442 h 1376367"/>
                    <a:gd name="connsiteX124" fmla="*/ 153591 w 877491"/>
                    <a:gd name="connsiteY124" fmla="*/ 445298 h 1376367"/>
                    <a:gd name="connsiteX125" fmla="*/ 144066 w 877491"/>
                    <a:gd name="connsiteY125" fmla="*/ 428630 h 1376367"/>
                    <a:gd name="connsiteX126" fmla="*/ 141685 w 877491"/>
                    <a:gd name="connsiteY126" fmla="*/ 421486 h 1376367"/>
                    <a:gd name="connsiteX127" fmla="*/ 136923 w 877491"/>
                    <a:gd name="connsiteY127" fmla="*/ 414342 h 1376367"/>
                    <a:gd name="connsiteX128" fmla="*/ 134541 w 877491"/>
                    <a:gd name="connsiteY128" fmla="*/ 404817 h 1376367"/>
                    <a:gd name="connsiteX129" fmla="*/ 129779 w 877491"/>
                    <a:gd name="connsiteY129" fmla="*/ 397673 h 1376367"/>
                    <a:gd name="connsiteX130" fmla="*/ 125016 w 877491"/>
                    <a:gd name="connsiteY130" fmla="*/ 383386 h 1376367"/>
                    <a:gd name="connsiteX131" fmla="*/ 122635 w 877491"/>
                    <a:gd name="connsiteY131" fmla="*/ 376242 h 1376367"/>
                    <a:gd name="connsiteX132" fmla="*/ 117873 w 877491"/>
                    <a:gd name="connsiteY132" fmla="*/ 369098 h 1376367"/>
                    <a:gd name="connsiteX133" fmla="*/ 113110 w 877491"/>
                    <a:gd name="connsiteY133" fmla="*/ 354811 h 1376367"/>
                    <a:gd name="connsiteX134" fmla="*/ 110729 w 877491"/>
                    <a:gd name="connsiteY134" fmla="*/ 302423 h 1376367"/>
                    <a:gd name="connsiteX135" fmla="*/ 113110 w 877491"/>
                    <a:gd name="connsiteY135" fmla="*/ 295280 h 1376367"/>
                    <a:gd name="connsiteX136" fmla="*/ 141685 w 877491"/>
                    <a:gd name="connsiteY136" fmla="*/ 288136 h 1376367"/>
                    <a:gd name="connsiteX137" fmla="*/ 170260 w 877491"/>
                    <a:gd name="connsiteY137" fmla="*/ 285755 h 1376367"/>
                    <a:gd name="connsiteX138" fmla="*/ 179785 w 877491"/>
                    <a:gd name="connsiteY138" fmla="*/ 283373 h 1376367"/>
                    <a:gd name="connsiteX139" fmla="*/ 220266 w 877491"/>
                    <a:gd name="connsiteY139" fmla="*/ 278611 h 1376367"/>
                    <a:gd name="connsiteX140" fmla="*/ 234554 w 877491"/>
                    <a:gd name="connsiteY140" fmla="*/ 276230 h 1376367"/>
                    <a:gd name="connsiteX141" fmla="*/ 308373 w 877491"/>
                    <a:gd name="connsiteY141" fmla="*/ 273848 h 1376367"/>
                    <a:gd name="connsiteX142" fmla="*/ 320279 w 877491"/>
                    <a:gd name="connsiteY142" fmla="*/ 271467 h 1376367"/>
                    <a:gd name="connsiteX143" fmla="*/ 327423 w 877491"/>
                    <a:gd name="connsiteY143" fmla="*/ 269086 h 1376367"/>
                    <a:gd name="connsiteX144" fmla="*/ 336948 w 877491"/>
                    <a:gd name="connsiteY144" fmla="*/ 254798 h 1376367"/>
                    <a:gd name="connsiteX145" fmla="*/ 341710 w 877491"/>
                    <a:gd name="connsiteY145" fmla="*/ 195267 h 1376367"/>
                    <a:gd name="connsiteX146" fmla="*/ 344091 w 877491"/>
                    <a:gd name="connsiteY146" fmla="*/ 169073 h 1376367"/>
                    <a:gd name="connsiteX147" fmla="*/ 348854 w 877491"/>
                    <a:gd name="connsiteY147" fmla="*/ 140498 h 1376367"/>
                    <a:gd name="connsiteX148" fmla="*/ 353616 w 877491"/>
                    <a:gd name="connsiteY148" fmla="*/ 97636 h 1376367"/>
                    <a:gd name="connsiteX149" fmla="*/ 360760 w 877491"/>
                    <a:gd name="connsiteY149" fmla="*/ 83348 h 1376367"/>
                    <a:gd name="connsiteX150" fmla="*/ 367904 w 877491"/>
                    <a:gd name="connsiteY150" fmla="*/ 80967 h 1376367"/>
                    <a:gd name="connsiteX151" fmla="*/ 382191 w 877491"/>
                    <a:gd name="connsiteY151" fmla="*/ 73823 h 1376367"/>
                    <a:gd name="connsiteX152" fmla="*/ 398860 w 877491"/>
                    <a:gd name="connsiteY152" fmla="*/ 78586 h 1376367"/>
                    <a:gd name="connsiteX153" fmla="*/ 406004 w 877491"/>
                    <a:gd name="connsiteY153" fmla="*/ 83348 h 1376367"/>
                    <a:gd name="connsiteX154" fmla="*/ 413148 w 877491"/>
                    <a:gd name="connsiteY154" fmla="*/ 85730 h 1376367"/>
                    <a:gd name="connsiteX155" fmla="*/ 420291 w 877491"/>
                    <a:gd name="connsiteY155" fmla="*/ 90492 h 1376367"/>
                    <a:gd name="connsiteX156" fmla="*/ 441723 w 877491"/>
                    <a:gd name="connsiteY156" fmla="*/ 97636 h 1376367"/>
                    <a:gd name="connsiteX157" fmla="*/ 463154 w 877491"/>
                    <a:gd name="connsiteY157" fmla="*/ 104780 h 1376367"/>
                    <a:gd name="connsiteX158" fmla="*/ 470298 w 877491"/>
                    <a:gd name="connsiteY158" fmla="*/ 107161 h 1376367"/>
                    <a:gd name="connsiteX159" fmla="*/ 477441 w 877491"/>
                    <a:gd name="connsiteY159" fmla="*/ 111923 h 1376367"/>
                    <a:gd name="connsiteX160" fmla="*/ 484585 w 877491"/>
                    <a:gd name="connsiteY160" fmla="*/ 114305 h 1376367"/>
                    <a:gd name="connsiteX161" fmla="*/ 498873 w 877491"/>
                    <a:gd name="connsiteY161" fmla="*/ 123830 h 1376367"/>
                    <a:gd name="connsiteX162" fmla="*/ 506016 w 877491"/>
                    <a:gd name="connsiteY162" fmla="*/ 126211 h 1376367"/>
                    <a:gd name="connsiteX163" fmla="*/ 520304 w 877491"/>
                    <a:gd name="connsiteY163" fmla="*/ 135736 h 1376367"/>
                    <a:gd name="connsiteX164" fmla="*/ 534591 w 877491"/>
                    <a:gd name="connsiteY164" fmla="*/ 140498 h 1376367"/>
                    <a:gd name="connsiteX165" fmla="*/ 541735 w 877491"/>
                    <a:gd name="connsiteY165" fmla="*/ 142880 h 1376367"/>
                    <a:gd name="connsiteX166" fmla="*/ 570310 w 877491"/>
                    <a:gd name="connsiteY166" fmla="*/ 157167 h 1376367"/>
                    <a:gd name="connsiteX167" fmla="*/ 577454 w 877491"/>
                    <a:gd name="connsiteY167" fmla="*/ 159548 h 1376367"/>
                    <a:gd name="connsiteX168" fmla="*/ 584598 w 877491"/>
                    <a:gd name="connsiteY168" fmla="*/ 161930 h 1376367"/>
                    <a:gd name="connsiteX169" fmla="*/ 610791 w 877491"/>
                    <a:gd name="connsiteY169" fmla="*/ 157167 h 1376367"/>
                    <a:gd name="connsiteX170" fmla="*/ 625079 w 877491"/>
                    <a:gd name="connsiteY170" fmla="*/ 147642 h 1376367"/>
                    <a:gd name="connsiteX171" fmla="*/ 636985 w 877491"/>
                    <a:gd name="connsiteY171" fmla="*/ 138117 h 1376367"/>
                    <a:gd name="connsiteX172" fmla="*/ 641748 w 877491"/>
                    <a:gd name="connsiteY172" fmla="*/ 130973 h 1376367"/>
                    <a:gd name="connsiteX173" fmla="*/ 648891 w 877491"/>
                    <a:gd name="connsiteY173" fmla="*/ 126211 h 1376367"/>
                    <a:gd name="connsiteX174" fmla="*/ 656035 w 877491"/>
                    <a:gd name="connsiteY174" fmla="*/ 111923 h 1376367"/>
                    <a:gd name="connsiteX175" fmla="*/ 660798 w 877491"/>
                    <a:gd name="connsiteY175" fmla="*/ 104780 h 1376367"/>
                    <a:gd name="connsiteX176" fmla="*/ 665560 w 877491"/>
                    <a:gd name="connsiteY176" fmla="*/ 90492 h 1376367"/>
                    <a:gd name="connsiteX177" fmla="*/ 667941 w 877491"/>
                    <a:gd name="connsiteY177" fmla="*/ 83348 h 1376367"/>
                    <a:gd name="connsiteX178" fmla="*/ 672704 w 877491"/>
                    <a:gd name="connsiteY178" fmla="*/ 76205 h 1376367"/>
                    <a:gd name="connsiteX179" fmla="*/ 682229 w 877491"/>
                    <a:gd name="connsiteY179" fmla="*/ 52392 h 1376367"/>
                    <a:gd name="connsiteX180" fmla="*/ 686991 w 877491"/>
                    <a:gd name="connsiteY180" fmla="*/ 40486 h 1376367"/>
                    <a:gd name="connsiteX181" fmla="*/ 689373 w 877491"/>
                    <a:gd name="connsiteY181" fmla="*/ 33342 h 1376367"/>
                    <a:gd name="connsiteX182" fmla="*/ 696516 w 877491"/>
                    <a:gd name="connsiteY182" fmla="*/ 28580 h 1376367"/>
                    <a:gd name="connsiteX183" fmla="*/ 706041 w 877491"/>
                    <a:gd name="connsiteY183" fmla="*/ 21436 h 1376367"/>
                    <a:gd name="connsiteX184" fmla="*/ 710804 w 877491"/>
                    <a:gd name="connsiteY184" fmla="*/ 11911 h 1376367"/>
                    <a:gd name="connsiteX185" fmla="*/ 713185 w 877491"/>
                    <a:gd name="connsiteY185" fmla="*/ 4767 h 1376367"/>
                    <a:gd name="connsiteX186" fmla="*/ 722710 w 877491"/>
                    <a:gd name="connsiteY186" fmla="*/ 2386 h 1376367"/>
                    <a:gd name="connsiteX187" fmla="*/ 729854 w 877491"/>
                    <a:gd name="connsiteY187" fmla="*/ 5 h 1376367"/>
                    <a:gd name="connsiteX188" fmla="*/ 765573 w 877491"/>
                    <a:gd name="connsiteY188" fmla="*/ 4767 h 1376367"/>
                    <a:gd name="connsiteX189" fmla="*/ 779860 w 877491"/>
                    <a:gd name="connsiteY189" fmla="*/ 14292 h 1376367"/>
                    <a:gd name="connsiteX190" fmla="*/ 791766 w 877491"/>
                    <a:gd name="connsiteY190" fmla="*/ 23817 h 1376367"/>
                    <a:gd name="connsiteX191" fmla="*/ 796529 w 877491"/>
                    <a:gd name="connsiteY191" fmla="*/ 30961 h 1376367"/>
                    <a:gd name="connsiteX192" fmla="*/ 803673 w 877491"/>
                    <a:gd name="connsiteY192" fmla="*/ 38105 h 1376367"/>
                    <a:gd name="connsiteX193" fmla="*/ 813198 w 877491"/>
                    <a:gd name="connsiteY193" fmla="*/ 52392 h 1376367"/>
                    <a:gd name="connsiteX194" fmla="*/ 817960 w 877491"/>
                    <a:gd name="connsiteY194" fmla="*/ 59536 h 1376367"/>
                    <a:gd name="connsiteX195" fmla="*/ 825104 w 877491"/>
                    <a:gd name="connsiteY195" fmla="*/ 66680 h 1376367"/>
                    <a:gd name="connsiteX196" fmla="*/ 839391 w 877491"/>
                    <a:gd name="connsiteY196" fmla="*/ 88111 h 1376367"/>
                    <a:gd name="connsiteX197" fmla="*/ 844154 w 877491"/>
                    <a:gd name="connsiteY197" fmla="*/ 95255 h 1376367"/>
                    <a:gd name="connsiteX198" fmla="*/ 846535 w 877491"/>
                    <a:gd name="connsiteY198" fmla="*/ 102398 h 1376367"/>
                    <a:gd name="connsiteX199" fmla="*/ 851298 w 877491"/>
                    <a:gd name="connsiteY199" fmla="*/ 109542 h 1376367"/>
                    <a:gd name="connsiteX200" fmla="*/ 860823 w 877491"/>
                    <a:gd name="connsiteY200" fmla="*/ 130973 h 1376367"/>
                    <a:gd name="connsiteX201" fmla="*/ 872729 w 877491"/>
                    <a:gd name="connsiteY201" fmla="*/ 166692 h 1376367"/>
                    <a:gd name="connsiteX202" fmla="*/ 877491 w 877491"/>
                    <a:gd name="connsiteY202" fmla="*/ 173836 h 1376367"/>
                    <a:gd name="connsiteX0" fmla="*/ 841773 w 877491"/>
                    <a:gd name="connsiteY0" fmla="*/ 1140623 h 1376367"/>
                    <a:gd name="connsiteX1" fmla="*/ 851298 w 877491"/>
                    <a:gd name="connsiteY1" fmla="*/ 1162055 h 1376367"/>
                    <a:gd name="connsiteX2" fmla="*/ 853679 w 877491"/>
                    <a:gd name="connsiteY2" fmla="*/ 1169198 h 1376367"/>
                    <a:gd name="connsiteX3" fmla="*/ 853679 w 877491"/>
                    <a:gd name="connsiteY3" fmla="*/ 1202536 h 1376367"/>
                    <a:gd name="connsiteX4" fmla="*/ 834629 w 877491"/>
                    <a:gd name="connsiteY4" fmla="*/ 1219205 h 1376367"/>
                    <a:gd name="connsiteX5" fmla="*/ 827485 w 877491"/>
                    <a:gd name="connsiteY5" fmla="*/ 1223967 h 1376367"/>
                    <a:gd name="connsiteX6" fmla="*/ 817960 w 877491"/>
                    <a:gd name="connsiteY6" fmla="*/ 1226348 h 1376367"/>
                    <a:gd name="connsiteX7" fmla="*/ 810816 w 877491"/>
                    <a:gd name="connsiteY7" fmla="*/ 1228730 h 1376367"/>
                    <a:gd name="connsiteX8" fmla="*/ 777479 w 877491"/>
                    <a:gd name="connsiteY8" fmla="*/ 1231111 h 1376367"/>
                    <a:gd name="connsiteX9" fmla="*/ 760810 w 877491"/>
                    <a:gd name="connsiteY9" fmla="*/ 1235873 h 1376367"/>
                    <a:gd name="connsiteX10" fmla="*/ 756048 w 877491"/>
                    <a:gd name="connsiteY10" fmla="*/ 1243017 h 1376367"/>
                    <a:gd name="connsiteX11" fmla="*/ 748904 w 877491"/>
                    <a:gd name="connsiteY11" fmla="*/ 1247780 h 1376367"/>
                    <a:gd name="connsiteX12" fmla="*/ 741760 w 877491"/>
                    <a:gd name="connsiteY12" fmla="*/ 1273973 h 1376367"/>
                    <a:gd name="connsiteX13" fmla="*/ 732235 w 877491"/>
                    <a:gd name="connsiteY13" fmla="*/ 1295405 h 1376367"/>
                    <a:gd name="connsiteX14" fmla="*/ 725091 w 877491"/>
                    <a:gd name="connsiteY14" fmla="*/ 1300167 h 1376367"/>
                    <a:gd name="connsiteX15" fmla="*/ 715566 w 877491"/>
                    <a:gd name="connsiteY15" fmla="*/ 1314455 h 1376367"/>
                    <a:gd name="connsiteX16" fmla="*/ 706041 w 877491"/>
                    <a:gd name="connsiteY16" fmla="*/ 1323980 h 1376367"/>
                    <a:gd name="connsiteX17" fmla="*/ 694135 w 877491"/>
                    <a:gd name="connsiteY17" fmla="*/ 1333505 h 1376367"/>
                    <a:gd name="connsiteX18" fmla="*/ 679848 w 877491"/>
                    <a:gd name="connsiteY18" fmla="*/ 1343030 h 1376367"/>
                    <a:gd name="connsiteX19" fmla="*/ 675085 w 877491"/>
                    <a:gd name="connsiteY19" fmla="*/ 1350173 h 1376367"/>
                    <a:gd name="connsiteX20" fmla="*/ 667941 w 877491"/>
                    <a:gd name="connsiteY20" fmla="*/ 1352555 h 1376367"/>
                    <a:gd name="connsiteX21" fmla="*/ 653654 w 877491"/>
                    <a:gd name="connsiteY21" fmla="*/ 1359698 h 1376367"/>
                    <a:gd name="connsiteX22" fmla="*/ 646510 w 877491"/>
                    <a:gd name="connsiteY22" fmla="*/ 1364461 h 1376367"/>
                    <a:gd name="connsiteX23" fmla="*/ 632223 w 877491"/>
                    <a:gd name="connsiteY23" fmla="*/ 1369223 h 1376367"/>
                    <a:gd name="connsiteX24" fmla="*/ 625079 w 877491"/>
                    <a:gd name="connsiteY24" fmla="*/ 1371605 h 1376367"/>
                    <a:gd name="connsiteX25" fmla="*/ 617935 w 877491"/>
                    <a:gd name="connsiteY25" fmla="*/ 1373986 h 1376367"/>
                    <a:gd name="connsiteX26" fmla="*/ 610791 w 877491"/>
                    <a:gd name="connsiteY26" fmla="*/ 1376367 h 1376367"/>
                    <a:gd name="connsiteX27" fmla="*/ 589360 w 877491"/>
                    <a:gd name="connsiteY27" fmla="*/ 1373986 h 1376367"/>
                    <a:gd name="connsiteX28" fmla="*/ 582216 w 877491"/>
                    <a:gd name="connsiteY28" fmla="*/ 1371605 h 1376367"/>
                    <a:gd name="connsiteX29" fmla="*/ 567929 w 877491"/>
                    <a:gd name="connsiteY29" fmla="*/ 1350173 h 1376367"/>
                    <a:gd name="connsiteX30" fmla="*/ 563166 w 877491"/>
                    <a:gd name="connsiteY30" fmla="*/ 1343030 h 1376367"/>
                    <a:gd name="connsiteX31" fmla="*/ 553641 w 877491"/>
                    <a:gd name="connsiteY31" fmla="*/ 1321598 h 1376367"/>
                    <a:gd name="connsiteX32" fmla="*/ 548879 w 877491"/>
                    <a:gd name="connsiteY32" fmla="*/ 1307311 h 1376367"/>
                    <a:gd name="connsiteX33" fmla="*/ 546498 w 877491"/>
                    <a:gd name="connsiteY33" fmla="*/ 1300167 h 1376367"/>
                    <a:gd name="connsiteX34" fmla="*/ 541735 w 877491"/>
                    <a:gd name="connsiteY34" fmla="*/ 1293023 h 1376367"/>
                    <a:gd name="connsiteX35" fmla="*/ 532210 w 877491"/>
                    <a:gd name="connsiteY35" fmla="*/ 1271592 h 1376367"/>
                    <a:gd name="connsiteX36" fmla="*/ 520304 w 877491"/>
                    <a:gd name="connsiteY36" fmla="*/ 1250161 h 1376367"/>
                    <a:gd name="connsiteX37" fmla="*/ 515541 w 877491"/>
                    <a:gd name="connsiteY37" fmla="*/ 1243017 h 1376367"/>
                    <a:gd name="connsiteX38" fmla="*/ 508398 w 877491"/>
                    <a:gd name="connsiteY38" fmla="*/ 1235873 h 1376367"/>
                    <a:gd name="connsiteX39" fmla="*/ 503635 w 877491"/>
                    <a:gd name="connsiteY39" fmla="*/ 1228730 h 1376367"/>
                    <a:gd name="connsiteX40" fmla="*/ 496491 w 877491"/>
                    <a:gd name="connsiteY40" fmla="*/ 1226348 h 1376367"/>
                    <a:gd name="connsiteX41" fmla="*/ 482204 w 877491"/>
                    <a:gd name="connsiteY41" fmla="*/ 1216823 h 1376367"/>
                    <a:gd name="connsiteX42" fmla="*/ 436960 w 877491"/>
                    <a:gd name="connsiteY42" fmla="*/ 1219205 h 1376367"/>
                    <a:gd name="connsiteX43" fmla="*/ 422673 w 877491"/>
                    <a:gd name="connsiteY43" fmla="*/ 1223967 h 1376367"/>
                    <a:gd name="connsiteX44" fmla="*/ 408385 w 877491"/>
                    <a:gd name="connsiteY44" fmla="*/ 1233492 h 1376367"/>
                    <a:gd name="connsiteX45" fmla="*/ 401241 w 877491"/>
                    <a:gd name="connsiteY45" fmla="*/ 1238255 h 1376367"/>
                    <a:gd name="connsiteX46" fmla="*/ 394098 w 877491"/>
                    <a:gd name="connsiteY46" fmla="*/ 1245398 h 1376367"/>
                    <a:gd name="connsiteX47" fmla="*/ 379810 w 877491"/>
                    <a:gd name="connsiteY47" fmla="*/ 1254923 h 1376367"/>
                    <a:gd name="connsiteX48" fmla="*/ 365523 w 877491"/>
                    <a:gd name="connsiteY48" fmla="*/ 1264448 h 1376367"/>
                    <a:gd name="connsiteX49" fmla="*/ 351235 w 877491"/>
                    <a:gd name="connsiteY49" fmla="*/ 1273973 h 1376367"/>
                    <a:gd name="connsiteX50" fmla="*/ 336948 w 877491"/>
                    <a:gd name="connsiteY50" fmla="*/ 1278736 h 1376367"/>
                    <a:gd name="connsiteX51" fmla="*/ 329804 w 877491"/>
                    <a:gd name="connsiteY51" fmla="*/ 1281117 h 1376367"/>
                    <a:gd name="connsiteX52" fmla="*/ 286941 w 877491"/>
                    <a:gd name="connsiteY52" fmla="*/ 1278736 h 1376367"/>
                    <a:gd name="connsiteX53" fmla="*/ 279798 w 877491"/>
                    <a:gd name="connsiteY53" fmla="*/ 1276355 h 1376367"/>
                    <a:gd name="connsiteX54" fmla="*/ 275035 w 877491"/>
                    <a:gd name="connsiteY54" fmla="*/ 1269211 h 1376367"/>
                    <a:gd name="connsiteX55" fmla="*/ 267891 w 877491"/>
                    <a:gd name="connsiteY55" fmla="*/ 1264448 h 1376367"/>
                    <a:gd name="connsiteX56" fmla="*/ 263129 w 877491"/>
                    <a:gd name="connsiteY56" fmla="*/ 1250161 h 1376367"/>
                    <a:gd name="connsiteX57" fmla="*/ 260748 w 877491"/>
                    <a:gd name="connsiteY57" fmla="*/ 1243017 h 1376367"/>
                    <a:gd name="connsiteX58" fmla="*/ 258366 w 877491"/>
                    <a:gd name="connsiteY58" fmla="*/ 1207298 h 1376367"/>
                    <a:gd name="connsiteX59" fmla="*/ 255985 w 877491"/>
                    <a:gd name="connsiteY59" fmla="*/ 1183486 h 1376367"/>
                    <a:gd name="connsiteX60" fmla="*/ 260748 w 877491"/>
                    <a:gd name="connsiteY60" fmla="*/ 1092998 h 1376367"/>
                    <a:gd name="connsiteX61" fmla="*/ 258366 w 877491"/>
                    <a:gd name="connsiteY61" fmla="*/ 1054898 h 1376367"/>
                    <a:gd name="connsiteX62" fmla="*/ 239316 w 877491"/>
                    <a:gd name="connsiteY62" fmla="*/ 1038230 h 1376367"/>
                    <a:gd name="connsiteX63" fmla="*/ 225029 w 877491"/>
                    <a:gd name="connsiteY63" fmla="*/ 1033467 h 1376367"/>
                    <a:gd name="connsiteX64" fmla="*/ 208360 w 877491"/>
                    <a:gd name="connsiteY64" fmla="*/ 1028705 h 1376367"/>
                    <a:gd name="connsiteX65" fmla="*/ 186929 w 877491"/>
                    <a:gd name="connsiteY65" fmla="*/ 1026323 h 1376367"/>
                    <a:gd name="connsiteX66" fmla="*/ 53579 w 877491"/>
                    <a:gd name="connsiteY66" fmla="*/ 1023942 h 1376367"/>
                    <a:gd name="connsiteX67" fmla="*/ 48816 w 877491"/>
                    <a:gd name="connsiteY67" fmla="*/ 1009655 h 1376367"/>
                    <a:gd name="connsiteX68" fmla="*/ 46435 w 877491"/>
                    <a:gd name="connsiteY68" fmla="*/ 1002511 h 1376367"/>
                    <a:gd name="connsiteX69" fmla="*/ 48816 w 877491"/>
                    <a:gd name="connsiteY69" fmla="*/ 988223 h 1376367"/>
                    <a:gd name="connsiteX70" fmla="*/ 53579 w 877491"/>
                    <a:gd name="connsiteY70" fmla="*/ 973936 h 1376367"/>
                    <a:gd name="connsiteX71" fmla="*/ 55960 w 877491"/>
                    <a:gd name="connsiteY71" fmla="*/ 950123 h 1376367"/>
                    <a:gd name="connsiteX72" fmla="*/ 58341 w 877491"/>
                    <a:gd name="connsiteY72" fmla="*/ 942980 h 1376367"/>
                    <a:gd name="connsiteX73" fmla="*/ 65485 w 877491"/>
                    <a:gd name="connsiteY73" fmla="*/ 940598 h 1376367"/>
                    <a:gd name="connsiteX74" fmla="*/ 79773 w 877491"/>
                    <a:gd name="connsiteY74" fmla="*/ 928692 h 1376367"/>
                    <a:gd name="connsiteX75" fmla="*/ 86916 w 877491"/>
                    <a:gd name="connsiteY75" fmla="*/ 926311 h 1376367"/>
                    <a:gd name="connsiteX76" fmla="*/ 94060 w 877491"/>
                    <a:gd name="connsiteY76" fmla="*/ 912023 h 1376367"/>
                    <a:gd name="connsiteX77" fmla="*/ 98823 w 877491"/>
                    <a:gd name="connsiteY77" fmla="*/ 897736 h 1376367"/>
                    <a:gd name="connsiteX78" fmla="*/ 101204 w 877491"/>
                    <a:gd name="connsiteY78" fmla="*/ 890592 h 1376367"/>
                    <a:gd name="connsiteX79" fmla="*/ 108348 w 877491"/>
                    <a:gd name="connsiteY79" fmla="*/ 885830 h 1376367"/>
                    <a:gd name="connsiteX80" fmla="*/ 117873 w 877491"/>
                    <a:gd name="connsiteY80" fmla="*/ 871542 h 1376367"/>
                    <a:gd name="connsiteX81" fmla="*/ 125016 w 877491"/>
                    <a:gd name="connsiteY81" fmla="*/ 857255 h 1376367"/>
                    <a:gd name="connsiteX82" fmla="*/ 136923 w 877491"/>
                    <a:gd name="connsiteY82" fmla="*/ 835823 h 1376367"/>
                    <a:gd name="connsiteX83" fmla="*/ 144066 w 877491"/>
                    <a:gd name="connsiteY83" fmla="*/ 812011 h 1376367"/>
                    <a:gd name="connsiteX84" fmla="*/ 146448 w 877491"/>
                    <a:gd name="connsiteY84" fmla="*/ 804867 h 1376367"/>
                    <a:gd name="connsiteX85" fmla="*/ 136923 w 877491"/>
                    <a:gd name="connsiteY85" fmla="*/ 766767 h 1376367"/>
                    <a:gd name="connsiteX86" fmla="*/ 129779 w 877491"/>
                    <a:gd name="connsiteY86" fmla="*/ 762005 h 1376367"/>
                    <a:gd name="connsiteX87" fmla="*/ 127398 w 877491"/>
                    <a:gd name="connsiteY87" fmla="*/ 754861 h 1376367"/>
                    <a:gd name="connsiteX88" fmla="*/ 117873 w 877491"/>
                    <a:gd name="connsiteY88" fmla="*/ 745336 h 1376367"/>
                    <a:gd name="connsiteX89" fmla="*/ 113110 w 877491"/>
                    <a:gd name="connsiteY89" fmla="*/ 738192 h 1376367"/>
                    <a:gd name="connsiteX90" fmla="*/ 110729 w 877491"/>
                    <a:gd name="connsiteY90" fmla="*/ 731048 h 1376367"/>
                    <a:gd name="connsiteX91" fmla="*/ 105966 w 877491"/>
                    <a:gd name="connsiteY91" fmla="*/ 723905 h 1376367"/>
                    <a:gd name="connsiteX92" fmla="*/ 98823 w 877491"/>
                    <a:gd name="connsiteY92" fmla="*/ 711998 h 1376367"/>
                    <a:gd name="connsiteX93" fmla="*/ 91679 w 877491"/>
                    <a:gd name="connsiteY93" fmla="*/ 716761 h 1376367"/>
                    <a:gd name="connsiteX94" fmla="*/ 82154 w 877491"/>
                    <a:gd name="connsiteY94" fmla="*/ 700092 h 1376367"/>
                    <a:gd name="connsiteX95" fmla="*/ 75010 w 877491"/>
                    <a:gd name="connsiteY95" fmla="*/ 697711 h 1376367"/>
                    <a:gd name="connsiteX96" fmla="*/ 67866 w 877491"/>
                    <a:gd name="connsiteY96" fmla="*/ 695330 h 1376367"/>
                    <a:gd name="connsiteX97" fmla="*/ 44054 w 877491"/>
                    <a:gd name="connsiteY97" fmla="*/ 688186 h 1376367"/>
                    <a:gd name="connsiteX98" fmla="*/ 36910 w 877491"/>
                    <a:gd name="connsiteY98" fmla="*/ 685805 h 1376367"/>
                    <a:gd name="connsiteX99" fmla="*/ 27385 w 877491"/>
                    <a:gd name="connsiteY99" fmla="*/ 678661 h 1376367"/>
                    <a:gd name="connsiteX100" fmla="*/ 20241 w 877491"/>
                    <a:gd name="connsiteY100" fmla="*/ 671517 h 1376367"/>
                    <a:gd name="connsiteX101" fmla="*/ 5954 w 877491"/>
                    <a:gd name="connsiteY101" fmla="*/ 669136 h 1376367"/>
                    <a:gd name="connsiteX102" fmla="*/ 8335 w 877491"/>
                    <a:gd name="connsiteY102" fmla="*/ 652467 h 1376367"/>
                    <a:gd name="connsiteX103" fmla="*/ 1191 w 877491"/>
                    <a:gd name="connsiteY103" fmla="*/ 626274 h 1376367"/>
                    <a:gd name="connsiteX104" fmla="*/ 15479 w 877491"/>
                    <a:gd name="connsiteY104" fmla="*/ 616748 h 1376367"/>
                    <a:gd name="connsiteX105" fmla="*/ 13098 w 877491"/>
                    <a:gd name="connsiteY105" fmla="*/ 609604 h 1376367"/>
                    <a:gd name="connsiteX106" fmla="*/ 20241 w 877491"/>
                    <a:gd name="connsiteY106" fmla="*/ 604843 h 1376367"/>
                    <a:gd name="connsiteX107" fmla="*/ 29766 w 877491"/>
                    <a:gd name="connsiteY107" fmla="*/ 597698 h 1376367"/>
                    <a:gd name="connsiteX108" fmla="*/ 39292 w 877491"/>
                    <a:gd name="connsiteY108" fmla="*/ 585792 h 1376367"/>
                    <a:gd name="connsiteX109" fmla="*/ 63103 w 877491"/>
                    <a:gd name="connsiteY109" fmla="*/ 578649 h 1376367"/>
                    <a:gd name="connsiteX110" fmla="*/ 60723 w 877491"/>
                    <a:gd name="connsiteY110" fmla="*/ 576266 h 1376367"/>
                    <a:gd name="connsiteX111" fmla="*/ 72629 w 877491"/>
                    <a:gd name="connsiteY111" fmla="*/ 564361 h 1376367"/>
                    <a:gd name="connsiteX112" fmla="*/ 96441 w 877491"/>
                    <a:gd name="connsiteY112" fmla="*/ 557217 h 1376367"/>
                    <a:gd name="connsiteX113" fmla="*/ 117873 w 877491"/>
                    <a:gd name="connsiteY113" fmla="*/ 559598 h 1376367"/>
                    <a:gd name="connsiteX114" fmla="*/ 125016 w 877491"/>
                    <a:gd name="connsiteY114" fmla="*/ 552455 h 1376367"/>
                    <a:gd name="connsiteX115" fmla="*/ 132160 w 877491"/>
                    <a:gd name="connsiteY115" fmla="*/ 550073 h 1376367"/>
                    <a:gd name="connsiteX116" fmla="*/ 139304 w 877491"/>
                    <a:gd name="connsiteY116" fmla="*/ 545311 h 1376367"/>
                    <a:gd name="connsiteX117" fmla="*/ 141685 w 877491"/>
                    <a:gd name="connsiteY117" fmla="*/ 538167 h 1376367"/>
                    <a:gd name="connsiteX118" fmla="*/ 153591 w 877491"/>
                    <a:gd name="connsiteY118" fmla="*/ 526261 h 1376367"/>
                    <a:gd name="connsiteX119" fmla="*/ 158354 w 877491"/>
                    <a:gd name="connsiteY119" fmla="*/ 511973 h 1376367"/>
                    <a:gd name="connsiteX120" fmla="*/ 165498 w 877491"/>
                    <a:gd name="connsiteY120" fmla="*/ 497686 h 1376367"/>
                    <a:gd name="connsiteX121" fmla="*/ 163116 w 877491"/>
                    <a:gd name="connsiteY121" fmla="*/ 466730 h 1376367"/>
                    <a:gd name="connsiteX122" fmla="*/ 155973 w 877491"/>
                    <a:gd name="connsiteY122" fmla="*/ 452442 h 1376367"/>
                    <a:gd name="connsiteX123" fmla="*/ 153591 w 877491"/>
                    <a:gd name="connsiteY123" fmla="*/ 445298 h 1376367"/>
                    <a:gd name="connsiteX124" fmla="*/ 144066 w 877491"/>
                    <a:gd name="connsiteY124" fmla="*/ 428630 h 1376367"/>
                    <a:gd name="connsiteX125" fmla="*/ 141685 w 877491"/>
                    <a:gd name="connsiteY125" fmla="*/ 421486 h 1376367"/>
                    <a:gd name="connsiteX126" fmla="*/ 136923 w 877491"/>
                    <a:gd name="connsiteY126" fmla="*/ 414342 h 1376367"/>
                    <a:gd name="connsiteX127" fmla="*/ 134541 w 877491"/>
                    <a:gd name="connsiteY127" fmla="*/ 404817 h 1376367"/>
                    <a:gd name="connsiteX128" fmla="*/ 129779 w 877491"/>
                    <a:gd name="connsiteY128" fmla="*/ 397673 h 1376367"/>
                    <a:gd name="connsiteX129" fmla="*/ 125016 w 877491"/>
                    <a:gd name="connsiteY129" fmla="*/ 383386 h 1376367"/>
                    <a:gd name="connsiteX130" fmla="*/ 122635 w 877491"/>
                    <a:gd name="connsiteY130" fmla="*/ 376242 h 1376367"/>
                    <a:gd name="connsiteX131" fmla="*/ 117873 w 877491"/>
                    <a:gd name="connsiteY131" fmla="*/ 369098 h 1376367"/>
                    <a:gd name="connsiteX132" fmla="*/ 113110 w 877491"/>
                    <a:gd name="connsiteY132" fmla="*/ 354811 h 1376367"/>
                    <a:gd name="connsiteX133" fmla="*/ 110729 w 877491"/>
                    <a:gd name="connsiteY133" fmla="*/ 302423 h 1376367"/>
                    <a:gd name="connsiteX134" fmla="*/ 113110 w 877491"/>
                    <a:gd name="connsiteY134" fmla="*/ 295280 h 1376367"/>
                    <a:gd name="connsiteX135" fmla="*/ 141685 w 877491"/>
                    <a:gd name="connsiteY135" fmla="*/ 288136 h 1376367"/>
                    <a:gd name="connsiteX136" fmla="*/ 170260 w 877491"/>
                    <a:gd name="connsiteY136" fmla="*/ 285755 h 1376367"/>
                    <a:gd name="connsiteX137" fmla="*/ 179785 w 877491"/>
                    <a:gd name="connsiteY137" fmla="*/ 283373 h 1376367"/>
                    <a:gd name="connsiteX138" fmla="*/ 220266 w 877491"/>
                    <a:gd name="connsiteY138" fmla="*/ 278611 h 1376367"/>
                    <a:gd name="connsiteX139" fmla="*/ 234554 w 877491"/>
                    <a:gd name="connsiteY139" fmla="*/ 276230 h 1376367"/>
                    <a:gd name="connsiteX140" fmla="*/ 308373 w 877491"/>
                    <a:gd name="connsiteY140" fmla="*/ 273848 h 1376367"/>
                    <a:gd name="connsiteX141" fmla="*/ 320279 w 877491"/>
                    <a:gd name="connsiteY141" fmla="*/ 271467 h 1376367"/>
                    <a:gd name="connsiteX142" fmla="*/ 327423 w 877491"/>
                    <a:gd name="connsiteY142" fmla="*/ 269086 h 1376367"/>
                    <a:gd name="connsiteX143" fmla="*/ 336948 w 877491"/>
                    <a:gd name="connsiteY143" fmla="*/ 254798 h 1376367"/>
                    <a:gd name="connsiteX144" fmla="*/ 341710 w 877491"/>
                    <a:gd name="connsiteY144" fmla="*/ 195267 h 1376367"/>
                    <a:gd name="connsiteX145" fmla="*/ 344091 w 877491"/>
                    <a:gd name="connsiteY145" fmla="*/ 169073 h 1376367"/>
                    <a:gd name="connsiteX146" fmla="*/ 348854 w 877491"/>
                    <a:gd name="connsiteY146" fmla="*/ 140498 h 1376367"/>
                    <a:gd name="connsiteX147" fmla="*/ 353616 w 877491"/>
                    <a:gd name="connsiteY147" fmla="*/ 97636 h 1376367"/>
                    <a:gd name="connsiteX148" fmla="*/ 360760 w 877491"/>
                    <a:gd name="connsiteY148" fmla="*/ 83348 h 1376367"/>
                    <a:gd name="connsiteX149" fmla="*/ 367904 w 877491"/>
                    <a:gd name="connsiteY149" fmla="*/ 80967 h 1376367"/>
                    <a:gd name="connsiteX150" fmla="*/ 382191 w 877491"/>
                    <a:gd name="connsiteY150" fmla="*/ 73823 h 1376367"/>
                    <a:gd name="connsiteX151" fmla="*/ 398860 w 877491"/>
                    <a:gd name="connsiteY151" fmla="*/ 78586 h 1376367"/>
                    <a:gd name="connsiteX152" fmla="*/ 406004 w 877491"/>
                    <a:gd name="connsiteY152" fmla="*/ 83348 h 1376367"/>
                    <a:gd name="connsiteX153" fmla="*/ 413148 w 877491"/>
                    <a:gd name="connsiteY153" fmla="*/ 85730 h 1376367"/>
                    <a:gd name="connsiteX154" fmla="*/ 420291 w 877491"/>
                    <a:gd name="connsiteY154" fmla="*/ 90492 h 1376367"/>
                    <a:gd name="connsiteX155" fmla="*/ 441723 w 877491"/>
                    <a:gd name="connsiteY155" fmla="*/ 97636 h 1376367"/>
                    <a:gd name="connsiteX156" fmla="*/ 463154 w 877491"/>
                    <a:gd name="connsiteY156" fmla="*/ 104780 h 1376367"/>
                    <a:gd name="connsiteX157" fmla="*/ 470298 w 877491"/>
                    <a:gd name="connsiteY157" fmla="*/ 107161 h 1376367"/>
                    <a:gd name="connsiteX158" fmla="*/ 477441 w 877491"/>
                    <a:gd name="connsiteY158" fmla="*/ 111923 h 1376367"/>
                    <a:gd name="connsiteX159" fmla="*/ 484585 w 877491"/>
                    <a:gd name="connsiteY159" fmla="*/ 114305 h 1376367"/>
                    <a:gd name="connsiteX160" fmla="*/ 498873 w 877491"/>
                    <a:gd name="connsiteY160" fmla="*/ 123830 h 1376367"/>
                    <a:gd name="connsiteX161" fmla="*/ 506016 w 877491"/>
                    <a:gd name="connsiteY161" fmla="*/ 126211 h 1376367"/>
                    <a:gd name="connsiteX162" fmla="*/ 520304 w 877491"/>
                    <a:gd name="connsiteY162" fmla="*/ 135736 h 1376367"/>
                    <a:gd name="connsiteX163" fmla="*/ 534591 w 877491"/>
                    <a:gd name="connsiteY163" fmla="*/ 140498 h 1376367"/>
                    <a:gd name="connsiteX164" fmla="*/ 541735 w 877491"/>
                    <a:gd name="connsiteY164" fmla="*/ 142880 h 1376367"/>
                    <a:gd name="connsiteX165" fmla="*/ 570310 w 877491"/>
                    <a:gd name="connsiteY165" fmla="*/ 157167 h 1376367"/>
                    <a:gd name="connsiteX166" fmla="*/ 577454 w 877491"/>
                    <a:gd name="connsiteY166" fmla="*/ 159548 h 1376367"/>
                    <a:gd name="connsiteX167" fmla="*/ 584598 w 877491"/>
                    <a:gd name="connsiteY167" fmla="*/ 161930 h 1376367"/>
                    <a:gd name="connsiteX168" fmla="*/ 610791 w 877491"/>
                    <a:gd name="connsiteY168" fmla="*/ 157167 h 1376367"/>
                    <a:gd name="connsiteX169" fmla="*/ 625079 w 877491"/>
                    <a:gd name="connsiteY169" fmla="*/ 147642 h 1376367"/>
                    <a:gd name="connsiteX170" fmla="*/ 636985 w 877491"/>
                    <a:gd name="connsiteY170" fmla="*/ 138117 h 1376367"/>
                    <a:gd name="connsiteX171" fmla="*/ 641748 w 877491"/>
                    <a:gd name="connsiteY171" fmla="*/ 130973 h 1376367"/>
                    <a:gd name="connsiteX172" fmla="*/ 648891 w 877491"/>
                    <a:gd name="connsiteY172" fmla="*/ 126211 h 1376367"/>
                    <a:gd name="connsiteX173" fmla="*/ 656035 w 877491"/>
                    <a:gd name="connsiteY173" fmla="*/ 111923 h 1376367"/>
                    <a:gd name="connsiteX174" fmla="*/ 660798 w 877491"/>
                    <a:gd name="connsiteY174" fmla="*/ 104780 h 1376367"/>
                    <a:gd name="connsiteX175" fmla="*/ 665560 w 877491"/>
                    <a:gd name="connsiteY175" fmla="*/ 90492 h 1376367"/>
                    <a:gd name="connsiteX176" fmla="*/ 667941 w 877491"/>
                    <a:gd name="connsiteY176" fmla="*/ 83348 h 1376367"/>
                    <a:gd name="connsiteX177" fmla="*/ 672704 w 877491"/>
                    <a:gd name="connsiteY177" fmla="*/ 76205 h 1376367"/>
                    <a:gd name="connsiteX178" fmla="*/ 682229 w 877491"/>
                    <a:gd name="connsiteY178" fmla="*/ 52392 h 1376367"/>
                    <a:gd name="connsiteX179" fmla="*/ 686991 w 877491"/>
                    <a:gd name="connsiteY179" fmla="*/ 40486 h 1376367"/>
                    <a:gd name="connsiteX180" fmla="*/ 689373 w 877491"/>
                    <a:gd name="connsiteY180" fmla="*/ 33342 h 1376367"/>
                    <a:gd name="connsiteX181" fmla="*/ 696516 w 877491"/>
                    <a:gd name="connsiteY181" fmla="*/ 28580 h 1376367"/>
                    <a:gd name="connsiteX182" fmla="*/ 706041 w 877491"/>
                    <a:gd name="connsiteY182" fmla="*/ 21436 h 1376367"/>
                    <a:gd name="connsiteX183" fmla="*/ 710804 w 877491"/>
                    <a:gd name="connsiteY183" fmla="*/ 11911 h 1376367"/>
                    <a:gd name="connsiteX184" fmla="*/ 713185 w 877491"/>
                    <a:gd name="connsiteY184" fmla="*/ 4767 h 1376367"/>
                    <a:gd name="connsiteX185" fmla="*/ 722710 w 877491"/>
                    <a:gd name="connsiteY185" fmla="*/ 2386 h 1376367"/>
                    <a:gd name="connsiteX186" fmla="*/ 729854 w 877491"/>
                    <a:gd name="connsiteY186" fmla="*/ 5 h 1376367"/>
                    <a:gd name="connsiteX187" fmla="*/ 765573 w 877491"/>
                    <a:gd name="connsiteY187" fmla="*/ 4767 h 1376367"/>
                    <a:gd name="connsiteX188" fmla="*/ 779860 w 877491"/>
                    <a:gd name="connsiteY188" fmla="*/ 14292 h 1376367"/>
                    <a:gd name="connsiteX189" fmla="*/ 791766 w 877491"/>
                    <a:gd name="connsiteY189" fmla="*/ 23817 h 1376367"/>
                    <a:gd name="connsiteX190" fmla="*/ 796529 w 877491"/>
                    <a:gd name="connsiteY190" fmla="*/ 30961 h 1376367"/>
                    <a:gd name="connsiteX191" fmla="*/ 803673 w 877491"/>
                    <a:gd name="connsiteY191" fmla="*/ 38105 h 1376367"/>
                    <a:gd name="connsiteX192" fmla="*/ 813198 w 877491"/>
                    <a:gd name="connsiteY192" fmla="*/ 52392 h 1376367"/>
                    <a:gd name="connsiteX193" fmla="*/ 817960 w 877491"/>
                    <a:gd name="connsiteY193" fmla="*/ 59536 h 1376367"/>
                    <a:gd name="connsiteX194" fmla="*/ 825104 w 877491"/>
                    <a:gd name="connsiteY194" fmla="*/ 66680 h 1376367"/>
                    <a:gd name="connsiteX195" fmla="*/ 839391 w 877491"/>
                    <a:gd name="connsiteY195" fmla="*/ 88111 h 1376367"/>
                    <a:gd name="connsiteX196" fmla="*/ 844154 w 877491"/>
                    <a:gd name="connsiteY196" fmla="*/ 95255 h 1376367"/>
                    <a:gd name="connsiteX197" fmla="*/ 846535 w 877491"/>
                    <a:gd name="connsiteY197" fmla="*/ 102398 h 1376367"/>
                    <a:gd name="connsiteX198" fmla="*/ 851298 w 877491"/>
                    <a:gd name="connsiteY198" fmla="*/ 109542 h 1376367"/>
                    <a:gd name="connsiteX199" fmla="*/ 860823 w 877491"/>
                    <a:gd name="connsiteY199" fmla="*/ 130973 h 1376367"/>
                    <a:gd name="connsiteX200" fmla="*/ 872729 w 877491"/>
                    <a:gd name="connsiteY200" fmla="*/ 166692 h 1376367"/>
                    <a:gd name="connsiteX201" fmla="*/ 877491 w 877491"/>
                    <a:gd name="connsiteY201" fmla="*/ 173836 h 1376367"/>
                    <a:gd name="connsiteX0" fmla="*/ 841773 w 877491"/>
                    <a:gd name="connsiteY0" fmla="*/ 1140623 h 1376367"/>
                    <a:gd name="connsiteX1" fmla="*/ 853679 w 877491"/>
                    <a:gd name="connsiteY1" fmla="*/ 1169198 h 1376367"/>
                    <a:gd name="connsiteX2" fmla="*/ 853679 w 877491"/>
                    <a:gd name="connsiteY2" fmla="*/ 1202536 h 1376367"/>
                    <a:gd name="connsiteX3" fmla="*/ 834629 w 877491"/>
                    <a:gd name="connsiteY3" fmla="*/ 1219205 h 1376367"/>
                    <a:gd name="connsiteX4" fmla="*/ 827485 w 877491"/>
                    <a:gd name="connsiteY4" fmla="*/ 1223967 h 1376367"/>
                    <a:gd name="connsiteX5" fmla="*/ 817960 w 877491"/>
                    <a:gd name="connsiteY5" fmla="*/ 1226348 h 1376367"/>
                    <a:gd name="connsiteX6" fmla="*/ 810816 w 877491"/>
                    <a:gd name="connsiteY6" fmla="*/ 1228730 h 1376367"/>
                    <a:gd name="connsiteX7" fmla="*/ 777479 w 877491"/>
                    <a:gd name="connsiteY7" fmla="*/ 1231111 h 1376367"/>
                    <a:gd name="connsiteX8" fmla="*/ 760810 w 877491"/>
                    <a:gd name="connsiteY8" fmla="*/ 1235873 h 1376367"/>
                    <a:gd name="connsiteX9" fmla="*/ 756048 w 877491"/>
                    <a:gd name="connsiteY9" fmla="*/ 1243017 h 1376367"/>
                    <a:gd name="connsiteX10" fmla="*/ 748904 w 877491"/>
                    <a:gd name="connsiteY10" fmla="*/ 1247780 h 1376367"/>
                    <a:gd name="connsiteX11" fmla="*/ 741760 w 877491"/>
                    <a:gd name="connsiteY11" fmla="*/ 1273973 h 1376367"/>
                    <a:gd name="connsiteX12" fmla="*/ 732235 w 877491"/>
                    <a:gd name="connsiteY12" fmla="*/ 1295405 h 1376367"/>
                    <a:gd name="connsiteX13" fmla="*/ 725091 w 877491"/>
                    <a:gd name="connsiteY13" fmla="*/ 1300167 h 1376367"/>
                    <a:gd name="connsiteX14" fmla="*/ 715566 w 877491"/>
                    <a:gd name="connsiteY14" fmla="*/ 1314455 h 1376367"/>
                    <a:gd name="connsiteX15" fmla="*/ 706041 w 877491"/>
                    <a:gd name="connsiteY15" fmla="*/ 1323980 h 1376367"/>
                    <a:gd name="connsiteX16" fmla="*/ 694135 w 877491"/>
                    <a:gd name="connsiteY16" fmla="*/ 1333505 h 1376367"/>
                    <a:gd name="connsiteX17" fmla="*/ 679848 w 877491"/>
                    <a:gd name="connsiteY17" fmla="*/ 1343030 h 1376367"/>
                    <a:gd name="connsiteX18" fmla="*/ 675085 w 877491"/>
                    <a:gd name="connsiteY18" fmla="*/ 1350173 h 1376367"/>
                    <a:gd name="connsiteX19" fmla="*/ 667941 w 877491"/>
                    <a:gd name="connsiteY19" fmla="*/ 1352555 h 1376367"/>
                    <a:gd name="connsiteX20" fmla="*/ 653654 w 877491"/>
                    <a:gd name="connsiteY20" fmla="*/ 1359698 h 1376367"/>
                    <a:gd name="connsiteX21" fmla="*/ 646510 w 877491"/>
                    <a:gd name="connsiteY21" fmla="*/ 1364461 h 1376367"/>
                    <a:gd name="connsiteX22" fmla="*/ 632223 w 877491"/>
                    <a:gd name="connsiteY22" fmla="*/ 1369223 h 1376367"/>
                    <a:gd name="connsiteX23" fmla="*/ 625079 w 877491"/>
                    <a:gd name="connsiteY23" fmla="*/ 1371605 h 1376367"/>
                    <a:gd name="connsiteX24" fmla="*/ 617935 w 877491"/>
                    <a:gd name="connsiteY24" fmla="*/ 1373986 h 1376367"/>
                    <a:gd name="connsiteX25" fmla="*/ 610791 w 877491"/>
                    <a:gd name="connsiteY25" fmla="*/ 1376367 h 1376367"/>
                    <a:gd name="connsiteX26" fmla="*/ 589360 w 877491"/>
                    <a:gd name="connsiteY26" fmla="*/ 1373986 h 1376367"/>
                    <a:gd name="connsiteX27" fmla="*/ 582216 w 877491"/>
                    <a:gd name="connsiteY27" fmla="*/ 1371605 h 1376367"/>
                    <a:gd name="connsiteX28" fmla="*/ 567929 w 877491"/>
                    <a:gd name="connsiteY28" fmla="*/ 1350173 h 1376367"/>
                    <a:gd name="connsiteX29" fmla="*/ 563166 w 877491"/>
                    <a:gd name="connsiteY29" fmla="*/ 1343030 h 1376367"/>
                    <a:gd name="connsiteX30" fmla="*/ 553641 w 877491"/>
                    <a:gd name="connsiteY30" fmla="*/ 1321598 h 1376367"/>
                    <a:gd name="connsiteX31" fmla="*/ 548879 w 877491"/>
                    <a:gd name="connsiteY31" fmla="*/ 1307311 h 1376367"/>
                    <a:gd name="connsiteX32" fmla="*/ 546498 w 877491"/>
                    <a:gd name="connsiteY32" fmla="*/ 1300167 h 1376367"/>
                    <a:gd name="connsiteX33" fmla="*/ 541735 w 877491"/>
                    <a:gd name="connsiteY33" fmla="*/ 1293023 h 1376367"/>
                    <a:gd name="connsiteX34" fmla="*/ 532210 w 877491"/>
                    <a:gd name="connsiteY34" fmla="*/ 1271592 h 1376367"/>
                    <a:gd name="connsiteX35" fmla="*/ 520304 w 877491"/>
                    <a:gd name="connsiteY35" fmla="*/ 1250161 h 1376367"/>
                    <a:gd name="connsiteX36" fmla="*/ 515541 w 877491"/>
                    <a:gd name="connsiteY36" fmla="*/ 1243017 h 1376367"/>
                    <a:gd name="connsiteX37" fmla="*/ 508398 w 877491"/>
                    <a:gd name="connsiteY37" fmla="*/ 1235873 h 1376367"/>
                    <a:gd name="connsiteX38" fmla="*/ 503635 w 877491"/>
                    <a:gd name="connsiteY38" fmla="*/ 1228730 h 1376367"/>
                    <a:gd name="connsiteX39" fmla="*/ 496491 w 877491"/>
                    <a:gd name="connsiteY39" fmla="*/ 1226348 h 1376367"/>
                    <a:gd name="connsiteX40" fmla="*/ 482204 w 877491"/>
                    <a:gd name="connsiteY40" fmla="*/ 1216823 h 1376367"/>
                    <a:gd name="connsiteX41" fmla="*/ 436960 w 877491"/>
                    <a:gd name="connsiteY41" fmla="*/ 1219205 h 1376367"/>
                    <a:gd name="connsiteX42" fmla="*/ 422673 w 877491"/>
                    <a:gd name="connsiteY42" fmla="*/ 1223967 h 1376367"/>
                    <a:gd name="connsiteX43" fmla="*/ 408385 w 877491"/>
                    <a:gd name="connsiteY43" fmla="*/ 1233492 h 1376367"/>
                    <a:gd name="connsiteX44" fmla="*/ 401241 w 877491"/>
                    <a:gd name="connsiteY44" fmla="*/ 1238255 h 1376367"/>
                    <a:gd name="connsiteX45" fmla="*/ 394098 w 877491"/>
                    <a:gd name="connsiteY45" fmla="*/ 1245398 h 1376367"/>
                    <a:gd name="connsiteX46" fmla="*/ 379810 w 877491"/>
                    <a:gd name="connsiteY46" fmla="*/ 1254923 h 1376367"/>
                    <a:gd name="connsiteX47" fmla="*/ 365523 w 877491"/>
                    <a:gd name="connsiteY47" fmla="*/ 1264448 h 1376367"/>
                    <a:gd name="connsiteX48" fmla="*/ 351235 w 877491"/>
                    <a:gd name="connsiteY48" fmla="*/ 1273973 h 1376367"/>
                    <a:gd name="connsiteX49" fmla="*/ 336948 w 877491"/>
                    <a:gd name="connsiteY49" fmla="*/ 1278736 h 1376367"/>
                    <a:gd name="connsiteX50" fmla="*/ 329804 w 877491"/>
                    <a:gd name="connsiteY50" fmla="*/ 1281117 h 1376367"/>
                    <a:gd name="connsiteX51" fmla="*/ 286941 w 877491"/>
                    <a:gd name="connsiteY51" fmla="*/ 1278736 h 1376367"/>
                    <a:gd name="connsiteX52" fmla="*/ 279798 w 877491"/>
                    <a:gd name="connsiteY52" fmla="*/ 1276355 h 1376367"/>
                    <a:gd name="connsiteX53" fmla="*/ 275035 w 877491"/>
                    <a:gd name="connsiteY53" fmla="*/ 1269211 h 1376367"/>
                    <a:gd name="connsiteX54" fmla="*/ 267891 w 877491"/>
                    <a:gd name="connsiteY54" fmla="*/ 1264448 h 1376367"/>
                    <a:gd name="connsiteX55" fmla="*/ 263129 w 877491"/>
                    <a:gd name="connsiteY55" fmla="*/ 1250161 h 1376367"/>
                    <a:gd name="connsiteX56" fmla="*/ 260748 w 877491"/>
                    <a:gd name="connsiteY56" fmla="*/ 1243017 h 1376367"/>
                    <a:gd name="connsiteX57" fmla="*/ 258366 w 877491"/>
                    <a:gd name="connsiteY57" fmla="*/ 1207298 h 1376367"/>
                    <a:gd name="connsiteX58" fmla="*/ 255985 w 877491"/>
                    <a:gd name="connsiteY58" fmla="*/ 1183486 h 1376367"/>
                    <a:gd name="connsiteX59" fmla="*/ 260748 w 877491"/>
                    <a:gd name="connsiteY59" fmla="*/ 1092998 h 1376367"/>
                    <a:gd name="connsiteX60" fmla="*/ 258366 w 877491"/>
                    <a:gd name="connsiteY60" fmla="*/ 1054898 h 1376367"/>
                    <a:gd name="connsiteX61" fmla="*/ 239316 w 877491"/>
                    <a:gd name="connsiteY61" fmla="*/ 1038230 h 1376367"/>
                    <a:gd name="connsiteX62" fmla="*/ 225029 w 877491"/>
                    <a:gd name="connsiteY62" fmla="*/ 1033467 h 1376367"/>
                    <a:gd name="connsiteX63" fmla="*/ 208360 w 877491"/>
                    <a:gd name="connsiteY63" fmla="*/ 1028705 h 1376367"/>
                    <a:gd name="connsiteX64" fmla="*/ 186929 w 877491"/>
                    <a:gd name="connsiteY64" fmla="*/ 1026323 h 1376367"/>
                    <a:gd name="connsiteX65" fmla="*/ 53579 w 877491"/>
                    <a:gd name="connsiteY65" fmla="*/ 1023942 h 1376367"/>
                    <a:gd name="connsiteX66" fmla="*/ 48816 w 877491"/>
                    <a:gd name="connsiteY66" fmla="*/ 1009655 h 1376367"/>
                    <a:gd name="connsiteX67" fmla="*/ 46435 w 877491"/>
                    <a:gd name="connsiteY67" fmla="*/ 1002511 h 1376367"/>
                    <a:gd name="connsiteX68" fmla="*/ 48816 w 877491"/>
                    <a:gd name="connsiteY68" fmla="*/ 988223 h 1376367"/>
                    <a:gd name="connsiteX69" fmla="*/ 53579 w 877491"/>
                    <a:gd name="connsiteY69" fmla="*/ 973936 h 1376367"/>
                    <a:gd name="connsiteX70" fmla="*/ 55960 w 877491"/>
                    <a:gd name="connsiteY70" fmla="*/ 950123 h 1376367"/>
                    <a:gd name="connsiteX71" fmla="*/ 58341 w 877491"/>
                    <a:gd name="connsiteY71" fmla="*/ 942980 h 1376367"/>
                    <a:gd name="connsiteX72" fmla="*/ 65485 w 877491"/>
                    <a:gd name="connsiteY72" fmla="*/ 940598 h 1376367"/>
                    <a:gd name="connsiteX73" fmla="*/ 79773 w 877491"/>
                    <a:gd name="connsiteY73" fmla="*/ 928692 h 1376367"/>
                    <a:gd name="connsiteX74" fmla="*/ 86916 w 877491"/>
                    <a:gd name="connsiteY74" fmla="*/ 926311 h 1376367"/>
                    <a:gd name="connsiteX75" fmla="*/ 94060 w 877491"/>
                    <a:gd name="connsiteY75" fmla="*/ 912023 h 1376367"/>
                    <a:gd name="connsiteX76" fmla="*/ 98823 w 877491"/>
                    <a:gd name="connsiteY76" fmla="*/ 897736 h 1376367"/>
                    <a:gd name="connsiteX77" fmla="*/ 101204 w 877491"/>
                    <a:gd name="connsiteY77" fmla="*/ 890592 h 1376367"/>
                    <a:gd name="connsiteX78" fmla="*/ 108348 w 877491"/>
                    <a:gd name="connsiteY78" fmla="*/ 885830 h 1376367"/>
                    <a:gd name="connsiteX79" fmla="*/ 117873 w 877491"/>
                    <a:gd name="connsiteY79" fmla="*/ 871542 h 1376367"/>
                    <a:gd name="connsiteX80" fmla="*/ 125016 w 877491"/>
                    <a:gd name="connsiteY80" fmla="*/ 857255 h 1376367"/>
                    <a:gd name="connsiteX81" fmla="*/ 136923 w 877491"/>
                    <a:gd name="connsiteY81" fmla="*/ 835823 h 1376367"/>
                    <a:gd name="connsiteX82" fmla="*/ 144066 w 877491"/>
                    <a:gd name="connsiteY82" fmla="*/ 812011 h 1376367"/>
                    <a:gd name="connsiteX83" fmla="*/ 146448 w 877491"/>
                    <a:gd name="connsiteY83" fmla="*/ 804867 h 1376367"/>
                    <a:gd name="connsiteX84" fmla="*/ 136923 w 877491"/>
                    <a:gd name="connsiteY84" fmla="*/ 766767 h 1376367"/>
                    <a:gd name="connsiteX85" fmla="*/ 129779 w 877491"/>
                    <a:gd name="connsiteY85" fmla="*/ 762005 h 1376367"/>
                    <a:gd name="connsiteX86" fmla="*/ 127398 w 877491"/>
                    <a:gd name="connsiteY86" fmla="*/ 754861 h 1376367"/>
                    <a:gd name="connsiteX87" fmla="*/ 117873 w 877491"/>
                    <a:gd name="connsiteY87" fmla="*/ 745336 h 1376367"/>
                    <a:gd name="connsiteX88" fmla="*/ 113110 w 877491"/>
                    <a:gd name="connsiteY88" fmla="*/ 738192 h 1376367"/>
                    <a:gd name="connsiteX89" fmla="*/ 110729 w 877491"/>
                    <a:gd name="connsiteY89" fmla="*/ 731048 h 1376367"/>
                    <a:gd name="connsiteX90" fmla="*/ 105966 w 877491"/>
                    <a:gd name="connsiteY90" fmla="*/ 723905 h 1376367"/>
                    <a:gd name="connsiteX91" fmla="*/ 98823 w 877491"/>
                    <a:gd name="connsiteY91" fmla="*/ 711998 h 1376367"/>
                    <a:gd name="connsiteX92" fmla="*/ 91679 w 877491"/>
                    <a:gd name="connsiteY92" fmla="*/ 716761 h 1376367"/>
                    <a:gd name="connsiteX93" fmla="*/ 82154 w 877491"/>
                    <a:gd name="connsiteY93" fmla="*/ 700092 h 1376367"/>
                    <a:gd name="connsiteX94" fmla="*/ 75010 w 877491"/>
                    <a:gd name="connsiteY94" fmla="*/ 697711 h 1376367"/>
                    <a:gd name="connsiteX95" fmla="*/ 67866 w 877491"/>
                    <a:gd name="connsiteY95" fmla="*/ 695330 h 1376367"/>
                    <a:gd name="connsiteX96" fmla="*/ 44054 w 877491"/>
                    <a:gd name="connsiteY96" fmla="*/ 688186 h 1376367"/>
                    <a:gd name="connsiteX97" fmla="*/ 36910 w 877491"/>
                    <a:gd name="connsiteY97" fmla="*/ 685805 h 1376367"/>
                    <a:gd name="connsiteX98" fmla="*/ 27385 w 877491"/>
                    <a:gd name="connsiteY98" fmla="*/ 678661 h 1376367"/>
                    <a:gd name="connsiteX99" fmla="*/ 20241 w 877491"/>
                    <a:gd name="connsiteY99" fmla="*/ 671517 h 1376367"/>
                    <a:gd name="connsiteX100" fmla="*/ 5954 w 877491"/>
                    <a:gd name="connsiteY100" fmla="*/ 669136 h 1376367"/>
                    <a:gd name="connsiteX101" fmla="*/ 8335 w 877491"/>
                    <a:gd name="connsiteY101" fmla="*/ 652467 h 1376367"/>
                    <a:gd name="connsiteX102" fmla="*/ 1191 w 877491"/>
                    <a:gd name="connsiteY102" fmla="*/ 626274 h 1376367"/>
                    <a:gd name="connsiteX103" fmla="*/ 15479 w 877491"/>
                    <a:gd name="connsiteY103" fmla="*/ 616748 h 1376367"/>
                    <a:gd name="connsiteX104" fmla="*/ 13098 w 877491"/>
                    <a:gd name="connsiteY104" fmla="*/ 609604 h 1376367"/>
                    <a:gd name="connsiteX105" fmla="*/ 20241 w 877491"/>
                    <a:gd name="connsiteY105" fmla="*/ 604843 h 1376367"/>
                    <a:gd name="connsiteX106" fmla="*/ 29766 w 877491"/>
                    <a:gd name="connsiteY106" fmla="*/ 597698 h 1376367"/>
                    <a:gd name="connsiteX107" fmla="*/ 39292 w 877491"/>
                    <a:gd name="connsiteY107" fmla="*/ 585792 h 1376367"/>
                    <a:gd name="connsiteX108" fmla="*/ 63103 w 877491"/>
                    <a:gd name="connsiteY108" fmla="*/ 578649 h 1376367"/>
                    <a:gd name="connsiteX109" fmla="*/ 60723 w 877491"/>
                    <a:gd name="connsiteY109" fmla="*/ 576266 h 1376367"/>
                    <a:gd name="connsiteX110" fmla="*/ 72629 w 877491"/>
                    <a:gd name="connsiteY110" fmla="*/ 564361 h 1376367"/>
                    <a:gd name="connsiteX111" fmla="*/ 96441 w 877491"/>
                    <a:gd name="connsiteY111" fmla="*/ 557217 h 1376367"/>
                    <a:gd name="connsiteX112" fmla="*/ 117873 w 877491"/>
                    <a:gd name="connsiteY112" fmla="*/ 559598 h 1376367"/>
                    <a:gd name="connsiteX113" fmla="*/ 125016 w 877491"/>
                    <a:gd name="connsiteY113" fmla="*/ 552455 h 1376367"/>
                    <a:gd name="connsiteX114" fmla="*/ 132160 w 877491"/>
                    <a:gd name="connsiteY114" fmla="*/ 550073 h 1376367"/>
                    <a:gd name="connsiteX115" fmla="*/ 139304 w 877491"/>
                    <a:gd name="connsiteY115" fmla="*/ 545311 h 1376367"/>
                    <a:gd name="connsiteX116" fmla="*/ 141685 w 877491"/>
                    <a:gd name="connsiteY116" fmla="*/ 538167 h 1376367"/>
                    <a:gd name="connsiteX117" fmla="*/ 153591 w 877491"/>
                    <a:gd name="connsiteY117" fmla="*/ 526261 h 1376367"/>
                    <a:gd name="connsiteX118" fmla="*/ 158354 w 877491"/>
                    <a:gd name="connsiteY118" fmla="*/ 511973 h 1376367"/>
                    <a:gd name="connsiteX119" fmla="*/ 165498 w 877491"/>
                    <a:gd name="connsiteY119" fmla="*/ 497686 h 1376367"/>
                    <a:gd name="connsiteX120" fmla="*/ 163116 w 877491"/>
                    <a:gd name="connsiteY120" fmla="*/ 466730 h 1376367"/>
                    <a:gd name="connsiteX121" fmla="*/ 155973 w 877491"/>
                    <a:gd name="connsiteY121" fmla="*/ 452442 h 1376367"/>
                    <a:gd name="connsiteX122" fmla="*/ 153591 w 877491"/>
                    <a:gd name="connsiteY122" fmla="*/ 445298 h 1376367"/>
                    <a:gd name="connsiteX123" fmla="*/ 144066 w 877491"/>
                    <a:gd name="connsiteY123" fmla="*/ 428630 h 1376367"/>
                    <a:gd name="connsiteX124" fmla="*/ 141685 w 877491"/>
                    <a:gd name="connsiteY124" fmla="*/ 421486 h 1376367"/>
                    <a:gd name="connsiteX125" fmla="*/ 136923 w 877491"/>
                    <a:gd name="connsiteY125" fmla="*/ 414342 h 1376367"/>
                    <a:gd name="connsiteX126" fmla="*/ 134541 w 877491"/>
                    <a:gd name="connsiteY126" fmla="*/ 404817 h 1376367"/>
                    <a:gd name="connsiteX127" fmla="*/ 129779 w 877491"/>
                    <a:gd name="connsiteY127" fmla="*/ 397673 h 1376367"/>
                    <a:gd name="connsiteX128" fmla="*/ 125016 w 877491"/>
                    <a:gd name="connsiteY128" fmla="*/ 383386 h 1376367"/>
                    <a:gd name="connsiteX129" fmla="*/ 122635 w 877491"/>
                    <a:gd name="connsiteY129" fmla="*/ 376242 h 1376367"/>
                    <a:gd name="connsiteX130" fmla="*/ 117873 w 877491"/>
                    <a:gd name="connsiteY130" fmla="*/ 369098 h 1376367"/>
                    <a:gd name="connsiteX131" fmla="*/ 113110 w 877491"/>
                    <a:gd name="connsiteY131" fmla="*/ 354811 h 1376367"/>
                    <a:gd name="connsiteX132" fmla="*/ 110729 w 877491"/>
                    <a:gd name="connsiteY132" fmla="*/ 302423 h 1376367"/>
                    <a:gd name="connsiteX133" fmla="*/ 113110 w 877491"/>
                    <a:gd name="connsiteY133" fmla="*/ 295280 h 1376367"/>
                    <a:gd name="connsiteX134" fmla="*/ 141685 w 877491"/>
                    <a:gd name="connsiteY134" fmla="*/ 288136 h 1376367"/>
                    <a:gd name="connsiteX135" fmla="*/ 170260 w 877491"/>
                    <a:gd name="connsiteY135" fmla="*/ 285755 h 1376367"/>
                    <a:gd name="connsiteX136" fmla="*/ 179785 w 877491"/>
                    <a:gd name="connsiteY136" fmla="*/ 283373 h 1376367"/>
                    <a:gd name="connsiteX137" fmla="*/ 220266 w 877491"/>
                    <a:gd name="connsiteY137" fmla="*/ 278611 h 1376367"/>
                    <a:gd name="connsiteX138" fmla="*/ 234554 w 877491"/>
                    <a:gd name="connsiteY138" fmla="*/ 276230 h 1376367"/>
                    <a:gd name="connsiteX139" fmla="*/ 308373 w 877491"/>
                    <a:gd name="connsiteY139" fmla="*/ 273848 h 1376367"/>
                    <a:gd name="connsiteX140" fmla="*/ 320279 w 877491"/>
                    <a:gd name="connsiteY140" fmla="*/ 271467 h 1376367"/>
                    <a:gd name="connsiteX141" fmla="*/ 327423 w 877491"/>
                    <a:gd name="connsiteY141" fmla="*/ 269086 h 1376367"/>
                    <a:gd name="connsiteX142" fmla="*/ 336948 w 877491"/>
                    <a:gd name="connsiteY142" fmla="*/ 254798 h 1376367"/>
                    <a:gd name="connsiteX143" fmla="*/ 341710 w 877491"/>
                    <a:gd name="connsiteY143" fmla="*/ 195267 h 1376367"/>
                    <a:gd name="connsiteX144" fmla="*/ 344091 w 877491"/>
                    <a:gd name="connsiteY144" fmla="*/ 169073 h 1376367"/>
                    <a:gd name="connsiteX145" fmla="*/ 348854 w 877491"/>
                    <a:gd name="connsiteY145" fmla="*/ 140498 h 1376367"/>
                    <a:gd name="connsiteX146" fmla="*/ 353616 w 877491"/>
                    <a:gd name="connsiteY146" fmla="*/ 97636 h 1376367"/>
                    <a:gd name="connsiteX147" fmla="*/ 360760 w 877491"/>
                    <a:gd name="connsiteY147" fmla="*/ 83348 h 1376367"/>
                    <a:gd name="connsiteX148" fmla="*/ 367904 w 877491"/>
                    <a:gd name="connsiteY148" fmla="*/ 80967 h 1376367"/>
                    <a:gd name="connsiteX149" fmla="*/ 382191 w 877491"/>
                    <a:gd name="connsiteY149" fmla="*/ 73823 h 1376367"/>
                    <a:gd name="connsiteX150" fmla="*/ 398860 w 877491"/>
                    <a:gd name="connsiteY150" fmla="*/ 78586 h 1376367"/>
                    <a:gd name="connsiteX151" fmla="*/ 406004 w 877491"/>
                    <a:gd name="connsiteY151" fmla="*/ 83348 h 1376367"/>
                    <a:gd name="connsiteX152" fmla="*/ 413148 w 877491"/>
                    <a:gd name="connsiteY152" fmla="*/ 85730 h 1376367"/>
                    <a:gd name="connsiteX153" fmla="*/ 420291 w 877491"/>
                    <a:gd name="connsiteY153" fmla="*/ 90492 h 1376367"/>
                    <a:gd name="connsiteX154" fmla="*/ 441723 w 877491"/>
                    <a:gd name="connsiteY154" fmla="*/ 97636 h 1376367"/>
                    <a:gd name="connsiteX155" fmla="*/ 463154 w 877491"/>
                    <a:gd name="connsiteY155" fmla="*/ 104780 h 1376367"/>
                    <a:gd name="connsiteX156" fmla="*/ 470298 w 877491"/>
                    <a:gd name="connsiteY156" fmla="*/ 107161 h 1376367"/>
                    <a:gd name="connsiteX157" fmla="*/ 477441 w 877491"/>
                    <a:gd name="connsiteY157" fmla="*/ 111923 h 1376367"/>
                    <a:gd name="connsiteX158" fmla="*/ 484585 w 877491"/>
                    <a:gd name="connsiteY158" fmla="*/ 114305 h 1376367"/>
                    <a:gd name="connsiteX159" fmla="*/ 498873 w 877491"/>
                    <a:gd name="connsiteY159" fmla="*/ 123830 h 1376367"/>
                    <a:gd name="connsiteX160" fmla="*/ 506016 w 877491"/>
                    <a:gd name="connsiteY160" fmla="*/ 126211 h 1376367"/>
                    <a:gd name="connsiteX161" fmla="*/ 520304 w 877491"/>
                    <a:gd name="connsiteY161" fmla="*/ 135736 h 1376367"/>
                    <a:gd name="connsiteX162" fmla="*/ 534591 w 877491"/>
                    <a:gd name="connsiteY162" fmla="*/ 140498 h 1376367"/>
                    <a:gd name="connsiteX163" fmla="*/ 541735 w 877491"/>
                    <a:gd name="connsiteY163" fmla="*/ 142880 h 1376367"/>
                    <a:gd name="connsiteX164" fmla="*/ 570310 w 877491"/>
                    <a:gd name="connsiteY164" fmla="*/ 157167 h 1376367"/>
                    <a:gd name="connsiteX165" fmla="*/ 577454 w 877491"/>
                    <a:gd name="connsiteY165" fmla="*/ 159548 h 1376367"/>
                    <a:gd name="connsiteX166" fmla="*/ 584598 w 877491"/>
                    <a:gd name="connsiteY166" fmla="*/ 161930 h 1376367"/>
                    <a:gd name="connsiteX167" fmla="*/ 610791 w 877491"/>
                    <a:gd name="connsiteY167" fmla="*/ 157167 h 1376367"/>
                    <a:gd name="connsiteX168" fmla="*/ 625079 w 877491"/>
                    <a:gd name="connsiteY168" fmla="*/ 147642 h 1376367"/>
                    <a:gd name="connsiteX169" fmla="*/ 636985 w 877491"/>
                    <a:gd name="connsiteY169" fmla="*/ 138117 h 1376367"/>
                    <a:gd name="connsiteX170" fmla="*/ 641748 w 877491"/>
                    <a:gd name="connsiteY170" fmla="*/ 130973 h 1376367"/>
                    <a:gd name="connsiteX171" fmla="*/ 648891 w 877491"/>
                    <a:gd name="connsiteY171" fmla="*/ 126211 h 1376367"/>
                    <a:gd name="connsiteX172" fmla="*/ 656035 w 877491"/>
                    <a:gd name="connsiteY172" fmla="*/ 111923 h 1376367"/>
                    <a:gd name="connsiteX173" fmla="*/ 660798 w 877491"/>
                    <a:gd name="connsiteY173" fmla="*/ 104780 h 1376367"/>
                    <a:gd name="connsiteX174" fmla="*/ 665560 w 877491"/>
                    <a:gd name="connsiteY174" fmla="*/ 90492 h 1376367"/>
                    <a:gd name="connsiteX175" fmla="*/ 667941 w 877491"/>
                    <a:gd name="connsiteY175" fmla="*/ 83348 h 1376367"/>
                    <a:gd name="connsiteX176" fmla="*/ 672704 w 877491"/>
                    <a:gd name="connsiteY176" fmla="*/ 76205 h 1376367"/>
                    <a:gd name="connsiteX177" fmla="*/ 682229 w 877491"/>
                    <a:gd name="connsiteY177" fmla="*/ 52392 h 1376367"/>
                    <a:gd name="connsiteX178" fmla="*/ 686991 w 877491"/>
                    <a:gd name="connsiteY178" fmla="*/ 40486 h 1376367"/>
                    <a:gd name="connsiteX179" fmla="*/ 689373 w 877491"/>
                    <a:gd name="connsiteY179" fmla="*/ 33342 h 1376367"/>
                    <a:gd name="connsiteX180" fmla="*/ 696516 w 877491"/>
                    <a:gd name="connsiteY180" fmla="*/ 28580 h 1376367"/>
                    <a:gd name="connsiteX181" fmla="*/ 706041 w 877491"/>
                    <a:gd name="connsiteY181" fmla="*/ 21436 h 1376367"/>
                    <a:gd name="connsiteX182" fmla="*/ 710804 w 877491"/>
                    <a:gd name="connsiteY182" fmla="*/ 11911 h 1376367"/>
                    <a:gd name="connsiteX183" fmla="*/ 713185 w 877491"/>
                    <a:gd name="connsiteY183" fmla="*/ 4767 h 1376367"/>
                    <a:gd name="connsiteX184" fmla="*/ 722710 w 877491"/>
                    <a:gd name="connsiteY184" fmla="*/ 2386 h 1376367"/>
                    <a:gd name="connsiteX185" fmla="*/ 729854 w 877491"/>
                    <a:gd name="connsiteY185" fmla="*/ 5 h 1376367"/>
                    <a:gd name="connsiteX186" fmla="*/ 765573 w 877491"/>
                    <a:gd name="connsiteY186" fmla="*/ 4767 h 1376367"/>
                    <a:gd name="connsiteX187" fmla="*/ 779860 w 877491"/>
                    <a:gd name="connsiteY187" fmla="*/ 14292 h 1376367"/>
                    <a:gd name="connsiteX188" fmla="*/ 791766 w 877491"/>
                    <a:gd name="connsiteY188" fmla="*/ 23817 h 1376367"/>
                    <a:gd name="connsiteX189" fmla="*/ 796529 w 877491"/>
                    <a:gd name="connsiteY189" fmla="*/ 30961 h 1376367"/>
                    <a:gd name="connsiteX190" fmla="*/ 803673 w 877491"/>
                    <a:gd name="connsiteY190" fmla="*/ 38105 h 1376367"/>
                    <a:gd name="connsiteX191" fmla="*/ 813198 w 877491"/>
                    <a:gd name="connsiteY191" fmla="*/ 52392 h 1376367"/>
                    <a:gd name="connsiteX192" fmla="*/ 817960 w 877491"/>
                    <a:gd name="connsiteY192" fmla="*/ 59536 h 1376367"/>
                    <a:gd name="connsiteX193" fmla="*/ 825104 w 877491"/>
                    <a:gd name="connsiteY193" fmla="*/ 66680 h 1376367"/>
                    <a:gd name="connsiteX194" fmla="*/ 839391 w 877491"/>
                    <a:gd name="connsiteY194" fmla="*/ 88111 h 1376367"/>
                    <a:gd name="connsiteX195" fmla="*/ 844154 w 877491"/>
                    <a:gd name="connsiteY195" fmla="*/ 95255 h 1376367"/>
                    <a:gd name="connsiteX196" fmla="*/ 846535 w 877491"/>
                    <a:gd name="connsiteY196" fmla="*/ 102398 h 1376367"/>
                    <a:gd name="connsiteX197" fmla="*/ 851298 w 877491"/>
                    <a:gd name="connsiteY197" fmla="*/ 109542 h 1376367"/>
                    <a:gd name="connsiteX198" fmla="*/ 860823 w 877491"/>
                    <a:gd name="connsiteY198" fmla="*/ 130973 h 1376367"/>
                    <a:gd name="connsiteX199" fmla="*/ 872729 w 877491"/>
                    <a:gd name="connsiteY199" fmla="*/ 166692 h 1376367"/>
                    <a:gd name="connsiteX200" fmla="*/ 877491 w 877491"/>
                    <a:gd name="connsiteY200" fmla="*/ 173836 h 1376367"/>
                    <a:gd name="connsiteX0" fmla="*/ 841773 w 877491"/>
                    <a:gd name="connsiteY0" fmla="*/ 1140623 h 1376367"/>
                    <a:gd name="connsiteX1" fmla="*/ 853679 w 877491"/>
                    <a:gd name="connsiteY1" fmla="*/ 1202536 h 1376367"/>
                    <a:gd name="connsiteX2" fmla="*/ 834629 w 877491"/>
                    <a:gd name="connsiteY2" fmla="*/ 1219205 h 1376367"/>
                    <a:gd name="connsiteX3" fmla="*/ 827485 w 877491"/>
                    <a:gd name="connsiteY3" fmla="*/ 1223967 h 1376367"/>
                    <a:gd name="connsiteX4" fmla="*/ 817960 w 877491"/>
                    <a:gd name="connsiteY4" fmla="*/ 1226348 h 1376367"/>
                    <a:gd name="connsiteX5" fmla="*/ 810816 w 877491"/>
                    <a:gd name="connsiteY5" fmla="*/ 1228730 h 1376367"/>
                    <a:gd name="connsiteX6" fmla="*/ 777479 w 877491"/>
                    <a:gd name="connsiteY6" fmla="*/ 1231111 h 1376367"/>
                    <a:gd name="connsiteX7" fmla="*/ 760810 w 877491"/>
                    <a:gd name="connsiteY7" fmla="*/ 1235873 h 1376367"/>
                    <a:gd name="connsiteX8" fmla="*/ 756048 w 877491"/>
                    <a:gd name="connsiteY8" fmla="*/ 1243017 h 1376367"/>
                    <a:gd name="connsiteX9" fmla="*/ 748904 w 877491"/>
                    <a:gd name="connsiteY9" fmla="*/ 1247780 h 1376367"/>
                    <a:gd name="connsiteX10" fmla="*/ 741760 w 877491"/>
                    <a:gd name="connsiteY10" fmla="*/ 1273973 h 1376367"/>
                    <a:gd name="connsiteX11" fmla="*/ 732235 w 877491"/>
                    <a:gd name="connsiteY11" fmla="*/ 1295405 h 1376367"/>
                    <a:gd name="connsiteX12" fmla="*/ 725091 w 877491"/>
                    <a:gd name="connsiteY12" fmla="*/ 1300167 h 1376367"/>
                    <a:gd name="connsiteX13" fmla="*/ 715566 w 877491"/>
                    <a:gd name="connsiteY13" fmla="*/ 1314455 h 1376367"/>
                    <a:gd name="connsiteX14" fmla="*/ 706041 w 877491"/>
                    <a:gd name="connsiteY14" fmla="*/ 1323980 h 1376367"/>
                    <a:gd name="connsiteX15" fmla="*/ 694135 w 877491"/>
                    <a:gd name="connsiteY15" fmla="*/ 1333505 h 1376367"/>
                    <a:gd name="connsiteX16" fmla="*/ 679848 w 877491"/>
                    <a:gd name="connsiteY16" fmla="*/ 1343030 h 1376367"/>
                    <a:gd name="connsiteX17" fmla="*/ 675085 w 877491"/>
                    <a:gd name="connsiteY17" fmla="*/ 1350173 h 1376367"/>
                    <a:gd name="connsiteX18" fmla="*/ 667941 w 877491"/>
                    <a:gd name="connsiteY18" fmla="*/ 1352555 h 1376367"/>
                    <a:gd name="connsiteX19" fmla="*/ 653654 w 877491"/>
                    <a:gd name="connsiteY19" fmla="*/ 1359698 h 1376367"/>
                    <a:gd name="connsiteX20" fmla="*/ 646510 w 877491"/>
                    <a:gd name="connsiteY20" fmla="*/ 1364461 h 1376367"/>
                    <a:gd name="connsiteX21" fmla="*/ 632223 w 877491"/>
                    <a:gd name="connsiteY21" fmla="*/ 1369223 h 1376367"/>
                    <a:gd name="connsiteX22" fmla="*/ 625079 w 877491"/>
                    <a:gd name="connsiteY22" fmla="*/ 1371605 h 1376367"/>
                    <a:gd name="connsiteX23" fmla="*/ 617935 w 877491"/>
                    <a:gd name="connsiteY23" fmla="*/ 1373986 h 1376367"/>
                    <a:gd name="connsiteX24" fmla="*/ 610791 w 877491"/>
                    <a:gd name="connsiteY24" fmla="*/ 1376367 h 1376367"/>
                    <a:gd name="connsiteX25" fmla="*/ 589360 w 877491"/>
                    <a:gd name="connsiteY25" fmla="*/ 1373986 h 1376367"/>
                    <a:gd name="connsiteX26" fmla="*/ 582216 w 877491"/>
                    <a:gd name="connsiteY26" fmla="*/ 1371605 h 1376367"/>
                    <a:gd name="connsiteX27" fmla="*/ 567929 w 877491"/>
                    <a:gd name="connsiteY27" fmla="*/ 1350173 h 1376367"/>
                    <a:gd name="connsiteX28" fmla="*/ 563166 w 877491"/>
                    <a:gd name="connsiteY28" fmla="*/ 1343030 h 1376367"/>
                    <a:gd name="connsiteX29" fmla="*/ 553641 w 877491"/>
                    <a:gd name="connsiteY29" fmla="*/ 1321598 h 1376367"/>
                    <a:gd name="connsiteX30" fmla="*/ 548879 w 877491"/>
                    <a:gd name="connsiteY30" fmla="*/ 1307311 h 1376367"/>
                    <a:gd name="connsiteX31" fmla="*/ 546498 w 877491"/>
                    <a:gd name="connsiteY31" fmla="*/ 1300167 h 1376367"/>
                    <a:gd name="connsiteX32" fmla="*/ 541735 w 877491"/>
                    <a:gd name="connsiteY32" fmla="*/ 1293023 h 1376367"/>
                    <a:gd name="connsiteX33" fmla="*/ 532210 w 877491"/>
                    <a:gd name="connsiteY33" fmla="*/ 1271592 h 1376367"/>
                    <a:gd name="connsiteX34" fmla="*/ 520304 w 877491"/>
                    <a:gd name="connsiteY34" fmla="*/ 1250161 h 1376367"/>
                    <a:gd name="connsiteX35" fmla="*/ 515541 w 877491"/>
                    <a:gd name="connsiteY35" fmla="*/ 1243017 h 1376367"/>
                    <a:gd name="connsiteX36" fmla="*/ 508398 w 877491"/>
                    <a:gd name="connsiteY36" fmla="*/ 1235873 h 1376367"/>
                    <a:gd name="connsiteX37" fmla="*/ 503635 w 877491"/>
                    <a:gd name="connsiteY37" fmla="*/ 1228730 h 1376367"/>
                    <a:gd name="connsiteX38" fmla="*/ 496491 w 877491"/>
                    <a:gd name="connsiteY38" fmla="*/ 1226348 h 1376367"/>
                    <a:gd name="connsiteX39" fmla="*/ 482204 w 877491"/>
                    <a:gd name="connsiteY39" fmla="*/ 1216823 h 1376367"/>
                    <a:gd name="connsiteX40" fmla="*/ 436960 w 877491"/>
                    <a:gd name="connsiteY40" fmla="*/ 1219205 h 1376367"/>
                    <a:gd name="connsiteX41" fmla="*/ 422673 w 877491"/>
                    <a:gd name="connsiteY41" fmla="*/ 1223967 h 1376367"/>
                    <a:gd name="connsiteX42" fmla="*/ 408385 w 877491"/>
                    <a:gd name="connsiteY42" fmla="*/ 1233492 h 1376367"/>
                    <a:gd name="connsiteX43" fmla="*/ 401241 w 877491"/>
                    <a:gd name="connsiteY43" fmla="*/ 1238255 h 1376367"/>
                    <a:gd name="connsiteX44" fmla="*/ 394098 w 877491"/>
                    <a:gd name="connsiteY44" fmla="*/ 1245398 h 1376367"/>
                    <a:gd name="connsiteX45" fmla="*/ 379810 w 877491"/>
                    <a:gd name="connsiteY45" fmla="*/ 1254923 h 1376367"/>
                    <a:gd name="connsiteX46" fmla="*/ 365523 w 877491"/>
                    <a:gd name="connsiteY46" fmla="*/ 1264448 h 1376367"/>
                    <a:gd name="connsiteX47" fmla="*/ 351235 w 877491"/>
                    <a:gd name="connsiteY47" fmla="*/ 1273973 h 1376367"/>
                    <a:gd name="connsiteX48" fmla="*/ 336948 w 877491"/>
                    <a:gd name="connsiteY48" fmla="*/ 1278736 h 1376367"/>
                    <a:gd name="connsiteX49" fmla="*/ 329804 w 877491"/>
                    <a:gd name="connsiteY49" fmla="*/ 1281117 h 1376367"/>
                    <a:gd name="connsiteX50" fmla="*/ 286941 w 877491"/>
                    <a:gd name="connsiteY50" fmla="*/ 1278736 h 1376367"/>
                    <a:gd name="connsiteX51" fmla="*/ 279798 w 877491"/>
                    <a:gd name="connsiteY51" fmla="*/ 1276355 h 1376367"/>
                    <a:gd name="connsiteX52" fmla="*/ 275035 w 877491"/>
                    <a:gd name="connsiteY52" fmla="*/ 1269211 h 1376367"/>
                    <a:gd name="connsiteX53" fmla="*/ 267891 w 877491"/>
                    <a:gd name="connsiteY53" fmla="*/ 1264448 h 1376367"/>
                    <a:gd name="connsiteX54" fmla="*/ 263129 w 877491"/>
                    <a:gd name="connsiteY54" fmla="*/ 1250161 h 1376367"/>
                    <a:gd name="connsiteX55" fmla="*/ 260748 w 877491"/>
                    <a:gd name="connsiteY55" fmla="*/ 1243017 h 1376367"/>
                    <a:gd name="connsiteX56" fmla="*/ 258366 w 877491"/>
                    <a:gd name="connsiteY56" fmla="*/ 1207298 h 1376367"/>
                    <a:gd name="connsiteX57" fmla="*/ 255985 w 877491"/>
                    <a:gd name="connsiteY57" fmla="*/ 1183486 h 1376367"/>
                    <a:gd name="connsiteX58" fmla="*/ 260748 w 877491"/>
                    <a:gd name="connsiteY58" fmla="*/ 1092998 h 1376367"/>
                    <a:gd name="connsiteX59" fmla="*/ 258366 w 877491"/>
                    <a:gd name="connsiteY59" fmla="*/ 1054898 h 1376367"/>
                    <a:gd name="connsiteX60" fmla="*/ 239316 w 877491"/>
                    <a:gd name="connsiteY60" fmla="*/ 1038230 h 1376367"/>
                    <a:gd name="connsiteX61" fmla="*/ 225029 w 877491"/>
                    <a:gd name="connsiteY61" fmla="*/ 1033467 h 1376367"/>
                    <a:gd name="connsiteX62" fmla="*/ 208360 w 877491"/>
                    <a:gd name="connsiteY62" fmla="*/ 1028705 h 1376367"/>
                    <a:gd name="connsiteX63" fmla="*/ 186929 w 877491"/>
                    <a:gd name="connsiteY63" fmla="*/ 1026323 h 1376367"/>
                    <a:gd name="connsiteX64" fmla="*/ 53579 w 877491"/>
                    <a:gd name="connsiteY64" fmla="*/ 1023942 h 1376367"/>
                    <a:gd name="connsiteX65" fmla="*/ 48816 w 877491"/>
                    <a:gd name="connsiteY65" fmla="*/ 1009655 h 1376367"/>
                    <a:gd name="connsiteX66" fmla="*/ 46435 w 877491"/>
                    <a:gd name="connsiteY66" fmla="*/ 1002511 h 1376367"/>
                    <a:gd name="connsiteX67" fmla="*/ 48816 w 877491"/>
                    <a:gd name="connsiteY67" fmla="*/ 988223 h 1376367"/>
                    <a:gd name="connsiteX68" fmla="*/ 53579 w 877491"/>
                    <a:gd name="connsiteY68" fmla="*/ 973936 h 1376367"/>
                    <a:gd name="connsiteX69" fmla="*/ 55960 w 877491"/>
                    <a:gd name="connsiteY69" fmla="*/ 950123 h 1376367"/>
                    <a:gd name="connsiteX70" fmla="*/ 58341 w 877491"/>
                    <a:gd name="connsiteY70" fmla="*/ 942980 h 1376367"/>
                    <a:gd name="connsiteX71" fmla="*/ 65485 w 877491"/>
                    <a:gd name="connsiteY71" fmla="*/ 940598 h 1376367"/>
                    <a:gd name="connsiteX72" fmla="*/ 79773 w 877491"/>
                    <a:gd name="connsiteY72" fmla="*/ 928692 h 1376367"/>
                    <a:gd name="connsiteX73" fmla="*/ 86916 w 877491"/>
                    <a:gd name="connsiteY73" fmla="*/ 926311 h 1376367"/>
                    <a:gd name="connsiteX74" fmla="*/ 94060 w 877491"/>
                    <a:gd name="connsiteY74" fmla="*/ 912023 h 1376367"/>
                    <a:gd name="connsiteX75" fmla="*/ 98823 w 877491"/>
                    <a:gd name="connsiteY75" fmla="*/ 897736 h 1376367"/>
                    <a:gd name="connsiteX76" fmla="*/ 101204 w 877491"/>
                    <a:gd name="connsiteY76" fmla="*/ 890592 h 1376367"/>
                    <a:gd name="connsiteX77" fmla="*/ 108348 w 877491"/>
                    <a:gd name="connsiteY77" fmla="*/ 885830 h 1376367"/>
                    <a:gd name="connsiteX78" fmla="*/ 117873 w 877491"/>
                    <a:gd name="connsiteY78" fmla="*/ 871542 h 1376367"/>
                    <a:gd name="connsiteX79" fmla="*/ 125016 w 877491"/>
                    <a:gd name="connsiteY79" fmla="*/ 857255 h 1376367"/>
                    <a:gd name="connsiteX80" fmla="*/ 136923 w 877491"/>
                    <a:gd name="connsiteY80" fmla="*/ 835823 h 1376367"/>
                    <a:gd name="connsiteX81" fmla="*/ 144066 w 877491"/>
                    <a:gd name="connsiteY81" fmla="*/ 812011 h 1376367"/>
                    <a:gd name="connsiteX82" fmla="*/ 146448 w 877491"/>
                    <a:gd name="connsiteY82" fmla="*/ 804867 h 1376367"/>
                    <a:gd name="connsiteX83" fmla="*/ 136923 w 877491"/>
                    <a:gd name="connsiteY83" fmla="*/ 766767 h 1376367"/>
                    <a:gd name="connsiteX84" fmla="*/ 129779 w 877491"/>
                    <a:gd name="connsiteY84" fmla="*/ 762005 h 1376367"/>
                    <a:gd name="connsiteX85" fmla="*/ 127398 w 877491"/>
                    <a:gd name="connsiteY85" fmla="*/ 754861 h 1376367"/>
                    <a:gd name="connsiteX86" fmla="*/ 117873 w 877491"/>
                    <a:gd name="connsiteY86" fmla="*/ 745336 h 1376367"/>
                    <a:gd name="connsiteX87" fmla="*/ 113110 w 877491"/>
                    <a:gd name="connsiteY87" fmla="*/ 738192 h 1376367"/>
                    <a:gd name="connsiteX88" fmla="*/ 110729 w 877491"/>
                    <a:gd name="connsiteY88" fmla="*/ 731048 h 1376367"/>
                    <a:gd name="connsiteX89" fmla="*/ 105966 w 877491"/>
                    <a:gd name="connsiteY89" fmla="*/ 723905 h 1376367"/>
                    <a:gd name="connsiteX90" fmla="*/ 98823 w 877491"/>
                    <a:gd name="connsiteY90" fmla="*/ 711998 h 1376367"/>
                    <a:gd name="connsiteX91" fmla="*/ 91679 w 877491"/>
                    <a:gd name="connsiteY91" fmla="*/ 716761 h 1376367"/>
                    <a:gd name="connsiteX92" fmla="*/ 82154 w 877491"/>
                    <a:gd name="connsiteY92" fmla="*/ 700092 h 1376367"/>
                    <a:gd name="connsiteX93" fmla="*/ 75010 w 877491"/>
                    <a:gd name="connsiteY93" fmla="*/ 697711 h 1376367"/>
                    <a:gd name="connsiteX94" fmla="*/ 67866 w 877491"/>
                    <a:gd name="connsiteY94" fmla="*/ 695330 h 1376367"/>
                    <a:gd name="connsiteX95" fmla="*/ 44054 w 877491"/>
                    <a:gd name="connsiteY95" fmla="*/ 688186 h 1376367"/>
                    <a:gd name="connsiteX96" fmla="*/ 36910 w 877491"/>
                    <a:gd name="connsiteY96" fmla="*/ 685805 h 1376367"/>
                    <a:gd name="connsiteX97" fmla="*/ 27385 w 877491"/>
                    <a:gd name="connsiteY97" fmla="*/ 678661 h 1376367"/>
                    <a:gd name="connsiteX98" fmla="*/ 20241 w 877491"/>
                    <a:gd name="connsiteY98" fmla="*/ 671517 h 1376367"/>
                    <a:gd name="connsiteX99" fmla="*/ 5954 w 877491"/>
                    <a:gd name="connsiteY99" fmla="*/ 669136 h 1376367"/>
                    <a:gd name="connsiteX100" fmla="*/ 8335 w 877491"/>
                    <a:gd name="connsiteY100" fmla="*/ 652467 h 1376367"/>
                    <a:gd name="connsiteX101" fmla="*/ 1191 w 877491"/>
                    <a:gd name="connsiteY101" fmla="*/ 626274 h 1376367"/>
                    <a:gd name="connsiteX102" fmla="*/ 15479 w 877491"/>
                    <a:gd name="connsiteY102" fmla="*/ 616748 h 1376367"/>
                    <a:gd name="connsiteX103" fmla="*/ 13098 w 877491"/>
                    <a:gd name="connsiteY103" fmla="*/ 609604 h 1376367"/>
                    <a:gd name="connsiteX104" fmla="*/ 20241 w 877491"/>
                    <a:gd name="connsiteY104" fmla="*/ 604843 h 1376367"/>
                    <a:gd name="connsiteX105" fmla="*/ 29766 w 877491"/>
                    <a:gd name="connsiteY105" fmla="*/ 597698 h 1376367"/>
                    <a:gd name="connsiteX106" fmla="*/ 39292 w 877491"/>
                    <a:gd name="connsiteY106" fmla="*/ 585792 h 1376367"/>
                    <a:gd name="connsiteX107" fmla="*/ 63103 w 877491"/>
                    <a:gd name="connsiteY107" fmla="*/ 578649 h 1376367"/>
                    <a:gd name="connsiteX108" fmla="*/ 60723 w 877491"/>
                    <a:gd name="connsiteY108" fmla="*/ 576266 h 1376367"/>
                    <a:gd name="connsiteX109" fmla="*/ 72629 w 877491"/>
                    <a:gd name="connsiteY109" fmla="*/ 564361 h 1376367"/>
                    <a:gd name="connsiteX110" fmla="*/ 96441 w 877491"/>
                    <a:gd name="connsiteY110" fmla="*/ 557217 h 1376367"/>
                    <a:gd name="connsiteX111" fmla="*/ 117873 w 877491"/>
                    <a:gd name="connsiteY111" fmla="*/ 559598 h 1376367"/>
                    <a:gd name="connsiteX112" fmla="*/ 125016 w 877491"/>
                    <a:gd name="connsiteY112" fmla="*/ 552455 h 1376367"/>
                    <a:gd name="connsiteX113" fmla="*/ 132160 w 877491"/>
                    <a:gd name="connsiteY113" fmla="*/ 550073 h 1376367"/>
                    <a:gd name="connsiteX114" fmla="*/ 139304 w 877491"/>
                    <a:gd name="connsiteY114" fmla="*/ 545311 h 1376367"/>
                    <a:gd name="connsiteX115" fmla="*/ 141685 w 877491"/>
                    <a:gd name="connsiteY115" fmla="*/ 538167 h 1376367"/>
                    <a:gd name="connsiteX116" fmla="*/ 153591 w 877491"/>
                    <a:gd name="connsiteY116" fmla="*/ 526261 h 1376367"/>
                    <a:gd name="connsiteX117" fmla="*/ 158354 w 877491"/>
                    <a:gd name="connsiteY117" fmla="*/ 511973 h 1376367"/>
                    <a:gd name="connsiteX118" fmla="*/ 165498 w 877491"/>
                    <a:gd name="connsiteY118" fmla="*/ 497686 h 1376367"/>
                    <a:gd name="connsiteX119" fmla="*/ 163116 w 877491"/>
                    <a:gd name="connsiteY119" fmla="*/ 466730 h 1376367"/>
                    <a:gd name="connsiteX120" fmla="*/ 155973 w 877491"/>
                    <a:gd name="connsiteY120" fmla="*/ 452442 h 1376367"/>
                    <a:gd name="connsiteX121" fmla="*/ 153591 w 877491"/>
                    <a:gd name="connsiteY121" fmla="*/ 445298 h 1376367"/>
                    <a:gd name="connsiteX122" fmla="*/ 144066 w 877491"/>
                    <a:gd name="connsiteY122" fmla="*/ 428630 h 1376367"/>
                    <a:gd name="connsiteX123" fmla="*/ 141685 w 877491"/>
                    <a:gd name="connsiteY123" fmla="*/ 421486 h 1376367"/>
                    <a:gd name="connsiteX124" fmla="*/ 136923 w 877491"/>
                    <a:gd name="connsiteY124" fmla="*/ 414342 h 1376367"/>
                    <a:gd name="connsiteX125" fmla="*/ 134541 w 877491"/>
                    <a:gd name="connsiteY125" fmla="*/ 404817 h 1376367"/>
                    <a:gd name="connsiteX126" fmla="*/ 129779 w 877491"/>
                    <a:gd name="connsiteY126" fmla="*/ 397673 h 1376367"/>
                    <a:gd name="connsiteX127" fmla="*/ 125016 w 877491"/>
                    <a:gd name="connsiteY127" fmla="*/ 383386 h 1376367"/>
                    <a:gd name="connsiteX128" fmla="*/ 122635 w 877491"/>
                    <a:gd name="connsiteY128" fmla="*/ 376242 h 1376367"/>
                    <a:gd name="connsiteX129" fmla="*/ 117873 w 877491"/>
                    <a:gd name="connsiteY129" fmla="*/ 369098 h 1376367"/>
                    <a:gd name="connsiteX130" fmla="*/ 113110 w 877491"/>
                    <a:gd name="connsiteY130" fmla="*/ 354811 h 1376367"/>
                    <a:gd name="connsiteX131" fmla="*/ 110729 w 877491"/>
                    <a:gd name="connsiteY131" fmla="*/ 302423 h 1376367"/>
                    <a:gd name="connsiteX132" fmla="*/ 113110 w 877491"/>
                    <a:gd name="connsiteY132" fmla="*/ 295280 h 1376367"/>
                    <a:gd name="connsiteX133" fmla="*/ 141685 w 877491"/>
                    <a:gd name="connsiteY133" fmla="*/ 288136 h 1376367"/>
                    <a:gd name="connsiteX134" fmla="*/ 170260 w 877491"/>
                    <a:gd name="connsiteY134" fmla="*/ 285755 h 1376367"/>
                    <a:gd name="connsiteX135" fmla="*/ 179785 w 877491"/>
                    <a:gd name="connsiteY135" fmla="*/ 283373 h 1376367"/>
                    <a:gd name="connsiteX136" fmla="*/ 220266 w 877491"/>
                    <a:gd name="connsiteY136" fmla="*/ 278611 h 1376367"/>
                    <a:gd name="connsiteX137" fmla="*/ 234554 w 877491"/>
                    <a:gd name="connsiteY137" fmla="*/ 276230 h 1376367"/>
                    <a:gd name="connsiteX138" fmla="*/ 308373 w 877491"/>
                    <a:gd name="connsiteY138" fmla="*/ 273848 h 1376367"/>
                    <a:gd name="connsiteX139" fmla="*/ 320279 w 877491"/>
                    <a:gd name="connsiteY139" fmla="*/ 271467 h 1376367"/>
                    <a:gd name="connsiteX140" fmla="*/ 327423 w 877491"/>
                    <a:gd name="connsiteY140" fmla="*/ 269086 h 1376367"/>
                    <a:gd name="connsiteX141" fmla="*/ 336948 w 877491"/>
                    <a:gd name="connsiteY141" fmla="*/ 254798 h 1376367"/>
                    <a:gd name="connsiteX142" fmla="*/ 341710 w 877491"/>
                    <a:gd name="connsiteY142" fmla="*/ 195267 h 1376367"/>
                    <a:gd name="connsiteX143" fmla="*/ 344091 w 877491"/>
                    <a:gd name="connsiteY143" fmla="*/ 169073 h 1376367"/>
                    <a:gd name="connsiteX144" fmla="*/ 348854 w 877491"/>
                    <a:gd name="connsiteY144" fmla="*/ 140498 h 1376367"/>
                    <a:gd name="connsiteX145" fmla="*/ 353616 w 877491"/>
                    <a:gd name="connsiteY145" fmla="*/ 97636 h 1376367"/>
                    <a:gd name="connsiteX146" fmla="*/ 360760 w 877491"/>
                    <a:gd name="connsiteY146" fmla="*/ 83348 h 1376367"/>
                    <a:gd name="connsiteX147" fmla="*/ 367904 w 877491"/>
                    <a:gd name="connsiteY147" fmla="*/ 80967 h 1376367"/>
                    <a:gd name="connsiteX148" fmla="*/ 382191 w 877491"/>
                    <a:gd name="connsiteY148" fmla="*/ 73823 h 1376367"/>
                    <a:gd name="connsiteX149" fmla="*/ 398860 w 877491"/>
                    <a:gd name="connsiteY149" fmla="*/ 78586 h 1376367"/>
                    <a:gd name="connsiteX150" fmla="*/ 406004 w 877491"/>
                    <a:gd name="connsiteY150" fmla="*/ 83348 h 1376367"/>
                    <a:gd name="connsiteX151" fmla="*/ 413148 w 877491"/>
                    <a:gd name="connsiteY151" fmla="*/ 85730 h 1376367"/>
                    <a:gd name="connsiteX152" fmla="*/ 420291 w 877491"/>
                    <a:gd name="connsiteY152" fmla="*/ 90492 h 1376367"/>
                    <a:gd name="connsiteX153" fmla="*/ 441723 w 877491"/>
                    <a:gd name="connsiteY153" fmla="*/ 97636 h 1376367"/>
                    <a:gd name="connsiteX154" fmla="*/ 463154 w 877491"/>
                    <a:gd name="connsiteY154" fmla="*/ 104780 h 1376367"/>
                    <a:gd name="connsiteX155" fmla="*/ 470298 w 877491"/>
                    <a:gd name="connsiteY155" fmla="*/ 107161 h 1376367"/>
                    <a:gd name="connsiteX156" fmla="*/ 477441 w 877491"/>
                    <a:gd name="connsiteY156" fmla="*/ 111923 h 1376367"/>
                    <a:gd name="connsiteX157" fmla="*/ 484585 w 877491"/>
                    <a:gd name="connsiteY157" fmla="*/ 114305 h 1376367"/>
                    <a:gd name="connsiteX158" fmla="*/ 498873 w 877491"/>
                    <a:gd name="connsiteY158" fmla="*/ 123830 h 1376367"/>
                    <a:gd name="connsiteX159" fmla="*/ 506016 w 877491"/>
                    <a:gd name="connsiteY159" fmla="*/ 126211 h 1376367"/>
                    <a:gd name="connsiteX160" fmla="*/ 520304 w 877491"/>
                    <a:gd name="connsiteY160" fmla="*/ 135736 h 1376367"/>
                    <a:gd name="connsiteX161" fmla="*/ 534591 w 877491"/>
                    <a:gd name="connsiteY161" fmla="*/ 140498 h 1376367"/>
                    <a:gd name="connsiteX162" fmla="*/ 541735 w 877491"/>
                    <a:gd name="connsiteY162" fmla="*/ 142880 h 1376367"/>
                    <a:gd name="connsiteX163" fmla="*/ 570310 w 877491"/>
                    <a:gd name="connsiteY163" fmla="*/ 157167 h 1376367"/>
                    <a:gd name="connsiteX164" fmla="*/ 577454 w 877491"/>
                    <a:gd name="connsiteY164" fmla="*/ 159548 h 1376367"/>
                    <a:gd name="connsiteX165" fmla="*/ 584598 w 877491"/>
                    <a:gd name="connsiteY165" fmla="*/ 161930 h 1376367"/>
                    <a:gd name="connsiteX166" fmla="*/ 610791 w 877491"/>
                    <a:gd name="connsiteY166" fmla="*/ 157167 h 1376367"/>
                    <a:gd name="connsiteX167" fmla="*/ 625079 w 877491"/>
                    <a:gd name="connsiteY167" fmla="*/ 147642 h 1376367"/>
                    <a:gd name="connsiteX168" fmla="*/ 636985 w 877491"/>
                    <a:gd name="connsiteY168" fmla="*/ 138117 h 1376367"/>
                    <a:gd name="connsiteX169" fmla="*/ 641748 w 877491"/>
                    <a:gd name="connsiteY169" fmla="*/ 130973 h 1376367"/>
                    <a:gd name="connsiteX170" fmla="*/ 648891 w 877491"/>
                    <a:gd name="connsiteY170" fmla="*/ 126211 h 1376367"/>
                    <a:gd name="connsiteX171" fmla="*/ 656035 w 877491"/>
                    <a:gd name="connsiteY171" fmla="*/ 111923 h 1376367"/>
                    <a:gd name="connsiteX172" fmla="*/ 660798 w 877491"/>
                    <a:gd name="connsiteY172" fmla="*/ 104780 h 1376367"/>
                    <a:gd name="connsiteX173" fmla="*/ 665560 w 877491"/>
                    <a:gd name="connsiteY173" fmla="*/ 90492 h 1376367"/>
                    <a:gd name="connsiteX174" fmla="*/ 667941 w 877491"/>
                    <a:gd name="connsiteY174" fmla="*/ 83348 h 1376367"/>
                    <a:gd name="connsiteX175" fmla="*/ 672704 w 877491"/>
                    <a:gd name="connsiteY175" fmla="*/ 76205 h 1376367"/>
                    <a:gd name="connsiteX176" fmla="*/ 682229 w 877491"/>
                    <a:gd name="connsiteY176" fmla="*/ 52392 h 1376367"/>
                    <a:gd name="connsiteX177" fmla="*/ 686991 w 877491"/>
                    <a:gd name="connsiteY177" fmla="*/ 40486 h 1376367"/>
                    <a:gd name="connsiteX178" fmla="*/ 689373 w 877491"/>
                    <a:gd name="connsiteY178" fmla="*/ 33342 h 1376367"/>
                    <a:gd name="connsiteX179" fmla="*/ 696516 w 877491"/>
                    <a:gd name="connsiteY179" fmla="*/ 28580 h 1376367"/>
                    <a:gd name="connsiteX180" fmla="*/ 706041 w 877491"/>
                    <a:gd name="connsiteY180" fmla="*/ 21436 h 1376367"/>
                    <a:gd name="connsiteX181" fmla="*/ 710804 w 877491"/>
                    <a:gd name="connsiteY181" fmla="*/ 11911 h 1376367"/>
                    <a:gd name="connsiteX182" fmla="*/ 713185 w 877491"/>
                    <a:gd name="connsiteY182" fmla="*/ 4767 h 1376367"/>
                    <a:gd name="connsiteX183" fmla="*/ 722710 w 877491"/>
                    <a:gd name="connsiteY183" fmla="*/ 2386 h 1376367"/>
                    <a:gd name="connsiteX184" fmla="*/ 729854 w 877491"/>
                    <a:gd name="connsiteY184" fmla="*/ 5 h 1376367"/>
                    <a:gd name="connsiteX185" fmla="*/ 765573 w 877491"/>
                    <a:gd name="connsiteY185" fmla="*/ 4767 h 1376367"/>
                    <a:gd name="connsiteX186" fmla="*/ 779860 w 877491"/>
                    <a:gd name="connsiteY186" fmla="*/ 14292 h 1376367"/>
                    <a:gd name="connsiteX187" fmla="*/ 791766 w 877491"/>
                    <a:gd name="connsiteY187" fmla="*/ 23817 h 1376367"/>
                    <a:gd name="connsiteX188" fmla="*/ 796529 w 877491"/>
                    <a:gd name="connsiteY188" fmla="*/ 30961 h 1376367"/>
                    <a:gd name="connsiteX189" fmla="*/ 803673 w 877491"/>
                    <a:gd name="connsiteY189" fmla="*/ 38105 h 1376367"/>
                    <a:gd name="connsiteX190" fmla="*/ 813198 w 877491"/>
                    <a:gd name="connsiteY190" fmla="*/ 52392 h 1376367"/>
                    <a:gd name="connsiteX191" fmla="*/ 817960 w 877491"/>
                    <a:gd name="connsiteY191" fmla="*/ 59536 h 1376367"/>
                    <a:gd name="connsiteX192" fmla="*/ 825104 w 877491"/>
                    <a:gd name="connsiteY192" fmla="*/ 66680 h 1376367"/>
                    <a:gd name="connsiteX193" fmla="*/ 839391 w 877491"/>
                    <a:gd name="connsiteY193" fmla="*/ 88111 h 1376367"/>
                    <a:gd name="connsiteX194" fmla="*/ 844154 w 877491"/>
                    <a:gd name="connsiteY194" fmla="*/ 95255 h 1376367"/>
                    <a:gd name="connsiteX195" fmla="*/ 846535 w 877491"/>
                    <a:gd name="connsiteY195" fmla="*/ 102398 h 1376367"/>
                    <a:gd name="connsiteX196" fmla="*/ 851298 w 877491"/>
                    <a:gd name="connsiteY196" fmla="*/ 109542 h 1376367"/>
                    <a:gd name="connsiteX197" fmla="*/ 860823 w 877491"/>
                    <a:gd name="connsiteY197" fmla="*/ 130973 h 1376367"/>
                    <a:gd name="connsiteX198" fmla="*/ 872729 w 877491"/>
                    <a:gd name="connsiteY198" fmla="*/ 166692 h 1376367"/>
                    <a:gd name="connsiteX199" fmla="*/ 877491 w 877491"/>
                    <a:gd name="connsiteY199" fmla="*/ 173836 h 1376367"/>
                    <a:gd name="connsiteX0" fmla="*/ 853679 w 877491"/>
                    <a:gd name="connsiteY0" fmla="*/ 1202536 h 1376367"/>
                    <a:gd name="connsiteX1" fmla="*/ 834629 w 877491"/>
                    <a:gd name="connsiteY1" fmla="*/ 1219205 h 1376367"/>
                    <a:gd name="connsiteX2" fmla="*/ 827485 w 877491"/>
                    <a:gd name="connsiteY2" fmla="*/ 1223967 h 1376367"/>
                    <a:gd name="connsiteX3" fmla="*/ 817960 w 877491"/>
                    <a:gd name="connsiteY3" fmla="*/ 1226348 h 1376367"/>
                    <a:gd name="connsiteX4" fmla="*/ 810816 w 877491"/>
                    <a:gd name="connsiteY4" fmla="*/ 1228730 h 1376367"/>
                    <a:gd name="connsiteX5" fmla="*/ 777479 w 877491"/>
                    <a:gd name="connsiteY5" fmla="*/ 1231111 h 1376367"/>
                    <a:gd name="connsiteX6" fmla="*/ 760810 w 877491"/>
                    <a:gd name="connsiteY6" fmla="*/ 1235873 h 1376367"/>
                    <a:gd name="connsiteX7" fmla="*/ 756048 w 877491"/>
                    <a:gd name="connsiteY7" fmla="*/ 1243017 h 1376367"/>
                    <a:gd name="connsiteX8" fmla="*/ 748904 w 877491"/>
                    <a:gd name="connsiteY8" fmla="*/ 1247780 h 1376367"/>
                    <a:gd name="connsiteX9" fmla="*/ 741760 w 877491"/>
                    <a:gd name="connsiteY9" fmla="*/ 1273973 h 1376367"/>
                    <a:gd name="connsiteX10" fmla="*/ 732235 w 877491"/>
                    <a:gd name="connsiteY10" fmla="*/ 1295405 h 1376367"/>
                    <a:gd name="connsiteX11" fmla="*/ 725091 w 877491"/>
                    <a:gd name="connsiteY11" fmla="*/ 1300167 h 1376367"/>
                    <a:gd name="connsiteX12" fmla="*/ 715566 w 877491"/>
                    <a:gd name="connsiteY12" fmla="*/ 1314455 h 1376367"/>
                    <a:gd name="connsiteX13" fmla="*/ 706041 w 877491"/>
                    <a:gd name="connsiteY13" fmla="*/ 1323980 h 1376367"/>
                    <a:gd name="connsiteX14" fmla="*/ 694135 w 877491"/>
                    <a:gd name="connsiteY14" fmla="*/ 1333505 h 1376367"/>
                    <a:gd name="connsiteX15" fmla="*/ 679848 w 877491"/>
                    <a:gd name="connsiteY15" fmla="*/ 1343030 h 1376367"/>
                    <a:gd name="connsiteX16" fmla="*/ 675085 w 877491"/>
                    <a:gd name="connsiteY16" fmla="*/ 1350173 h 1376367"/>
                    <a:gd name="connsiteX17" fmla="*/ 667941 w 877491"/>
                    <a:gd name="connsiteY17" fmla="*/ 1352555 h 1376367"/>
                    <a:gd name="connsiteX18" fmla="*/ 653654 w 877491"/>
                    <a:gd name="connsiteY18" fmla="*/ 1359698 h 1376367"/>
                    <a:gd name="connsiteX19" fmla="*/ 646510 w 877491"/>
                    <a:gd name="connsiteY19" fmla="*/ 1364461 h 1376367"/>
                    <a:gd name="connsiteX20" fmla="*/ 632223 w 877491"/>
                    <a:gd name="connsiteY20" fmla="*/ 1369223 h 1376367"/>
                    <a:gd name="connsiteX21" fmla="*/ 625079 w 877491"/>
                    <a:gd name="connsiteY21" fmla="*/ 1371605 h 1376367"/>
                    <a:gd name="connsiteX22" fmla="*/ 617935 w 877491"/>
                    <a:gd name="connsiteY22" fmla="*/ 1373986 h 1376367"/>
                    <a:gd name="connsiteX23" fmla="*/ 610791 w 877491"/>
                    <a:gd name="connsiteY23" fmla="*/ 1376367 h 1376367"/>
                    <a:gd name="connsiteX24" fmla="*/ 589360 w 877491"/>
                    <a:gd name="connsiteY24" fmla="*/ 1373986 h 1376367"/>
                    <a:gd name="connsiteX25" fmla="*/ 582216 w 877491"/>
                    <a:gd name="connsiteY25" fmla="*/ 1371605 h 1376367"/>
                    <a:gd name="connsiteX26" fmla="*/ 567929 w 877491"/>
                    <a:gd name="connsiteY26" fmla="*/ 1350173 h 1376367"/>
                    <a:gd name="connsiteX27" fmla="*/ 563166 w 877491"/>
                    <a:gd name="connsiteY27" fmla="*/ 1343030 h 1376367"/>
                    <a:gd name="connsiteX28" fmla="*/ 553641 w 877491"/>
                    <a:gd name="connsiteY28" fmla="*/ 1321598 h 1376367"/>
                    <a:gd name="connsiteX29" fmla="*/ 548879 w 877491"/>
                    <a:gd name="connsiteY29" fmla="*/ 1307311 h 1376367"/>
                    <a:gd name="connsiteX30" fmla="*/ 546498 w 877491"/>
                    <a:gd name="connsiteY30" fmla="*/ 1300167 h 1376367"/>
                    <a:gd name="connsiteX31" fmla="*/ 541735 w 877491"/>
                    <a:gd name="connsiteY31" fmla="*/ 1293023 h 1376367"/>
                    <a:gd name="connsiteX32" fmla="*/ 532210 w 877491"/>
                    <a:gd name="connsiteY32" fmla="*/ 1271592 h 1376367"/>
                    <a:gd name="connsiteX33" fmla="*/ 520304 w 877491"/>
                    <a:gd name="connsiteY33" fmla="*/ 1250161 h 1376367"/>
                    <a:gd name="connsiteX34" fmla="*/ 515541 w 877491"/>
                    <a:gd name="connsiteY34" fmla="*/ 1243017 h 1376367"/>
                    <a:gd name="connsiteX35" fmla="*/ 508398 w 877491"/>
                    <a:gd name="connsiteY35" fmla="*/ 1235873 h 1376367"/>
                    <a:gd name="connsiteX36" fmla="*/ 503635 w 877491"/>
                    <a:gd name="connsiteY36" fmla="*/ 1228730 h 1376367"/>
                    <a:gd name="connsiteX37" fmla="*/ 496491 w 877491"/>
                    <a:gd name="connsiteY37" fmla="*/ 1226348 h 1376367"/>
                    <a:gd name="connsiteX38" fmla="*/ 482204 w 877491"/>
                    <a:gd name="connsiteY38" fmla="*/ 1216823 h 1376367"/>
                    <a:gd name="connsiteX39" fmla="*/ 436960 w 877491"/>
                    <a:gd name="connsiteY39" fmla="*/ 1219205 h 1376367"/>
                    <a:gd name="connsiteX40" fmla="*/ 422673 w 877491"/>
                    <a:gd name="connsiteY40" fmla="*/ 1223967 h 1376367"/>
                    <a:gd name="connsiteX41" fmla="*/ 408385 w 877491"/>
                    <a:gd name="connsiteY41" fmla="*/ 1233492 h 1376367"/>
                    <a:gd name="connsiteX42" fmla="*/ 401241 w 877491"/>
                    <a:gd name="connsiteY42" fmla="*/ 1238255 h 1376367"/>
                    <a:gd name="connsiteX43" fmla="*/ 394098 w 877491"/>
                    <a:gd name="connsiteY43" fmla="*/ 1245398 h 1376367"/>
                    <a:gd name="connsiteX44" fmla="*/ 379810 w 877491"/>
                    <a:gd name="connsiteY44" fmla="*/ 1254923 h 1376367"/>
                    <a:gd name="connsiteX45" fmla="*/ 365523 w 877491"/>
                    <a:gd name="connsiteY45" fmla="*/ 1264448 h 1376367"/>
                    <a:gd name="connsiteX46" fmla="*/ 351235 w 877491"/>
                    <a:gd name="connsiteY46" fmla="*/ 1273973 h 1376367"/>
                    <a:gd name="connsiteX47" fmla="*/ 336948 w 877491"/>
                    <a:gd name="connsiteY47" fmla="*/ 1278736 h 1376367"/>
                    <a:gd name="connsiteX48" fmla="*/ 329804 w 877491"/>
                    <a:gd name="connsiteY48" fmla="*/ 1281117 h 1376367"/>
                    <a:gd name="connsiteX49" fmla="*/ 286941 w 877491"/>
                    <a:gd name="connsiteY49" fmla="*/ 1278736 h 1376367"/>
                    <a:gd name="connsiteX50" fmla="*/ 279798 w 877491"/>
                    <a:gd name="connsiteY50" fmla="*/ 1276355 h 1376367"/>
                    <a:gd name="connsiteX51" fmla="*/ 275035 w 877491"/>
                    <a:gd name="connsiteY51" fmla="*/ 1269211 h 1376367"/>
                    <a:gd name="connsiteX52" fmla="*/ 267891 w 877491"/>
                    <a:gd name="connsiteY52" fmla="*/ 1264448 h 1376367"/>
                    <a:gd name="connsiteX53" fmla="*/ 263129 w 877491"/>
                    <a:gd name="connsiteY53" fmla="*/ 1250161 h 1376367"/>
                    <a:gd name="connsiteX54" fmla="*/ 260748 w 877491"/>
                    <a:gd name="connsiteY54" fmla="*/ 1243017 h 1376367"/>
                    <a:gd name="connsiteX55" fmla="*/ 258366 w 877491"/>
                    <a:gd name="connsiteY55" fmla="*/ 1207298 h 1376367"/>
                    <a:gd name="connsiteX56" fmla="*/ 255985 w 877491"/>
                    <a:gd name="connsiteY56" fmla="*/ 1183486 h 1376367"/>
                    <a:gd name="connsiteX57" fmla="*/ 260748 w 877491"/>
                    <a:gd name="connsiteY57" fmla="*/ 1092998 h 1376367"/>
                    <a:gd name="connsiteX58" fmla="*/ 258366 w 877491"/>
                    <a:gd name="connsiteY58" fmla="*/ 1054898 h 1376367"/>
                    <a:gd name="connsiteX59" fmla="*/ 239316 w 877491"/>
                    <a:gd name="connsiteY59" fmla="*/ 1038230 h 1376367"/>
                    <a:gd name="connsiteX60" fmla="*/ 225029 w 877491"/>
                    <a:gd name="connsiteY60" fmla="*/ 1033467 h 1376367"/>
                    <a:gd name="connsiteX61" fmla="*/ 208360 w 877491"/>
                    <a:gd name="connsiteY61" fmla="*/ 1028705 h 1376367"/>
                    <a:gd name="connsiteX62" fmla="*/ 186929 w 877491"/>
                    <a:gd name="connsiteY62" fmla="*/ 1026323 h 1376367"/>
                    <a:gd name="connsiteX63" fmla="*/ 53579 w 877491"/>
                    <a:gd name="connsiteY63" fmla="*/ 1023942 h 1376367"/>
                    <a:gd name="connsiteX64" fmla="*/ 48816 w 877491"/>
                    <a:gd name="connsiteY64" fmla="*/ 1009655 h 1376367"/>
                    <a:gd name="connsiteX65" fmla="*/ 46435 w 877491"/>
                    <a:gd name="connsiteY65" fmla="*/ 1002511 h 1376367"/>
                    <a:gd name="connsiteX66" fmla="*/ 48816 w 877491"/>
                    <a:gd name="connsiteY66" fmla="*/ 988223 h 1376367"/>
                    <a:gd name="connsiteX67" fmla="*/ 53579 w 877491"/>
                    <a:gd name="connsiteY67" fmla="*/ 973936 h 1376367"/>
                    <a:gd name="connsiteX68" fmla="*/ 55960 w 877491"/>
                    <a:gd name="connsiteY68" fmla="*/ 950123 h 1376367"/>
                    <a:gd name="connsiteX69" fmla="*/ 58341 w 877491"/>
                    <a:gd name="connsiteY69" fmla="*/ 942980 h 1376367"/>
                    <a:gd name="connsiteX70" fmla="*/ 65485 w 877491"/>
                    <a:gd name="connsiteY70" fmla="*/ 940598 h 1376367"/>
                    <a:gd name="connsiteX71" fmla="*/ 79773 w 877491"/>
                    <a:gd name="connsiteY71" fmla="*/ 928692 h 1376367"/>
                    <a:gd name="connsiteX72" fmla="*/ 86916 w 877491"/>
                    <a:gd name="connsiteY72" fmla="*/ 926311 h 1376367"/>
                    <a:gd name="connsiteX73" fmla="*/ 94060 w 877491"/>
                    <a:gd name="connsiteY73" fmla="*/ 912023 h 1376367"/>
                    <a:gd name="connsiteX74" fmla="*/ 98823 w 877491"/>
                    <a:gd name="connsiteY74" fmla="*/ 897736 h 1376367"/>
                    <a:gd name="connsiteX75" fmla="*/ 101204 w 877491"/>
                    <a:gd name="connsiteY75" fmla="*/ 890592 h 1376367"/>
                    <a:gd name="connsiteX76" fmla="*/ 108348 w 877491"/>
                    <a:gd name="connsiteY76" fmla="*/ 885830 h 1376367"/>
                    <a:gd name="connsiteX77" fmla="*/ 117873 w 877491"/>
                    <a:gd name="connsiteY77" fmla="*/ 871542 h 1376367"/>
                    <a:gd name="connsiteX78" fmla="*/ 125016 w 877491"/>
                    <a:gd name="connsiteY78" fmla="*/ 857255 h 1376367"/>
                    <a:gd name="connsiteX79" fmla="*/ 136923 w 877491"/>
                    <a:gd name="connsiteY79" fmla="*/ 835823 h 1376367"/>
                    <a:gd name="connsiteX80" fmla="*/ 144066 w 877491"/>
                    <a:gd name="connsiteY80" fmla="*/ 812011 h 1376367"/>
                    <a:gd name="connsiteX81" fmla="*/ 146448 w 877491"/>
                    <a:gd name="connsiteY81" fmla="*/ 804867 h 1376367"/>
                    <a:gd name="connsiteX82" fmla="*/ 136923 w 877491"/>
                    <a:gd name="connsiteY82" fmla="*/ 766767 h 1376367"/>
                    <a:gd name="connsiteX83" fmla="*/ 129779 w 877491"/>
                    <a:gd name="connsiteY83" fmla="*/ 762005 h 1376367"/>
                    <a:gd name="connsiteX84" fmla="*/ 127398 w 877491"/>
                    <a:gd name="connsiteY84" fmla="*/ 754861 h 1376367"/>
                    <a:gd name="connsiteX85" fmla="*/ 117873 w 877491"/>
                    <a:gd name="connsiteY85" fmla="*/ 745336 h 1376367"/>
                    <a:gd name="connsiteX86" fmla="*/ 113110 w 877491"/>
                    <a:gd name="connsiteY86" fmla="*/ 738192 h 1376367"/>
                    <a:gd name="connsiteX87" fmla="*/ 110729 w 877491"/>
                    <a:gd name="connsiteY87" fmla="*/ 731048 h 1376367"/>
                    <a:gd name="connsiteX88" fmla="*/ 105966 w 877491"/>
                    <a:gd name="connsiteY88" fmla="*/ 723905 h 1376367"/>
                    <a:gd name="connsiteX89" fmla="*/ 98823 w 877491"/>
                    <a:gd name="connsiteY89" fmla="*/ 711998 h 1376367"/>
                    <a:gd name="connsiteX90" fmla="*/ 91679 w 877491"/>
                    <a:gd name="connsiteY90" fmla="*/ 716761 h 1376367"/>
                    <a:gd name="connsiteX91" fmla="*/ 82154 w 877491"/>
                    <a:gd name="connsiteY91" fmla="*/ 700092 h 1376367"/>
                    <a:gd name="connsiteX92" fmla="*/ 75010 w 877491"/>
                    <a:gd name="connsiteY92" fmla="*/ 697711 h 1376367"/>
                    <a:gd name="connsiteX93" fmla="*/ 67866 w 877491"/>
                    <a:gd name="connsiteY93" fmla="*/ 695330 h 1376367"/>
                    <a:gd name="connsiteX94" fmla="*/ 44054 w 877491"/>
                    <a:gd name="connsiteY94" fmla="*/ 688186 h 1376367"/>
                    <a:gd name="connsiteX95" fmla="*/ 36910 w 877491"/>
                    <a:gd name="connsiteY95" fmla="*/ 685805 h 1376367"/>
                    <a:gd name="connsiteX96" fmla="*/ 27385 w 877491"/>
                    <a:gd name="connsiteY96" fmla="*/ 678661 h 1376367"/>
                    <a:gd name="connsiteX97" fmla="*/ 20241 w 877491"/>
                    <a:gd name="connsiteY97" fmla="*/ 671517 h 1376367"/>
                    <a:gd name="connsiteX98" fmla="*/ 5954 w 877491"/>
                    <a:gd name="connsiteY98" fmla="*/ 669136 h 1376367"/>
                    <a:gd name="connsiteX99" fmla="*/ 8335 w 877491"/>
                    <a:gd name="connsiteY99" fmla="*/ 652467 h 1376367"/>
                    <a:gd name="connsiteX100" fmla="*/ 1191 w 877491"/>
                    <a:gd name="connsiteY100" fmla="*/ 626274 h 1376367"/>
                    <a:gd name="connsiteX101" fmla="*/ 15479 w 877491"/>
                    <a:gd name="connsiteY101" fmla="*/ 616748 h 1376367"/>
                    <a:gd name="connsiteX102" fmla="*/ 13098 w 877491"/>
                    <a:gd name="connsiteY102" fmla="*/ 609604 h 1376367"/>
                    <a:gd name="connsiteX103" fmla="*/ 20241 w 877491"/>
                    <a:gd name="connsiteY103" fmla="*/ 604843 h 1376367"/>
                    <a:gd name="connsiteX104" fmla="*/ 29766 w 877491"/>
                    <a:gd name="connsiteY104" fmla="*/ 597698 h 1376367"/>
                    <a:gd name="connsiteX105" fmla="*/ 39292 w 877491"/>
                    <a:gd name="connsiteY105" fmla="*/ 585792 h 1376367"/>
                    <a:gd name="connsiteX106" fmla="*/ 63103 w 877491"/>
                    <a:gd name="connsiteY106" fmla="*/ 578649 h 1376367"/>
                    <a:gd name="connsiteX107" fmla="*/ 60723 w 877491"/>
                    <a:gd name="connsiteY107" fmla="*/ 576266 h 1376367"/>
                    <a:gd name="connsiteX108" fmla="*/ 72629 w 877491"/>
                    <a:gd name="connsiteY108" fmla="*/ 564361 h 1376367"/>
                    <a:gd name="connsiteX109" fmla="*/ 96441 w 877491"/>
                    <a:gd name="connsiteY109" fmla="*/ 557217 h 1376367"/>
                    <a:gd name="connsiteX110" fmla="*/ 117873 w 877491"/>
                    <a:gd name="connsiteY110" fmla="*/ 559598 h 1376367"/>
                    <a:gd name="connsiteX111" fmla="*/ 125016 w 877491"/>
                    <a:gd name="connsiteY111" fmla="*/ 552455 h 1376367"/>
                    <a:gd name="connsiteX112" fmla="*/ 132160 w 877491"/>
                    <a:gd name="connsiteY112" fmla="*/ 550073 h 1376367"/>
                    <a:gd name="connsiteX113" fmla="*/ 139304 w 877491"/>
                    <a:gd name="connsiteY113" fmla="*/ 545311 h 1376367"/>
                    <a:gd name="connsiteX114" fmla="*/ 141685 w 877491"/>
                    <a:gd name="connsiteY114" fmla="*/ 538167 h 1376367"/>
                    <a:gd name="connsiteX115" fmla="*/ 153591 w 877491"/>
                    <a:gd name="connsiteY115" fmla="*/ 526261 h 1376367"/>
                    <a:gd name="connsiteX116" fmla="*/ 158354 w 877491"/>
                    <a:gd name="connsiteY116" fmla="*/ 511973 h 1376367"/>
                    <a:gd name="connsiteX117" fmla="*/ 165498 w 877491"/>
                    <a:gd name="connsiteY117" fmla="*/ 497686 h 1376367"/>
                    <a:gd name="connsiteX118" fmla="*/ 163116 w 877491"/>
                    <a:gd name="connsiteY118" fmla="*/ 466730 h 1376367"/>
                    <a:gd name="connsiteX119" fmla="*/ 155973 w 877491"/>
                    <a:gd name="connsiteY119" fmla="*/ 452442 h 1376367"/>
                    <a:gd name="connsiteX120" fmla="*/ 153591 w 877491"/>
                    <a:gd name="connsiteY120" fmla="*/ 445298 h 1376367"/>
                    <a:gd name="connsiteX121" fmla="*/ 144066 w 877491"/>
                    <a:gd name="connsiteY121" fmla="*/ 428630 h 1376367"/>
                    <a:gd name="connsiteX122" fmla="*/ 141685 w 877491"/>
                    <a:gd name="connsiteY122" fmla="*/ 421486 h 1376367"/>
                    <a:gd name="connsiteX123" fmla="*/ 136923 w 877491"/>
                    <a:gd name="connsiteY123" fmla="*/ 414342 h 1376367"/>
                    <a:gd name="connsiteX124" fmla="*/ 134541 w 877491"/>
                    <a:gd name="connsiteY124" fmla="*/ 404817 h 1376367"/>
                    <a:gd name="connsiteX125" fmla="*/ 129779 w 877491"/>
                    <a:gd name="connsiteY125" fmla="*/ 397673 h 1376367"/>
                    <a:gd name="connsiteX126" fmla="*/ 125016 w 877491"/>
                    <a:gd name="connsiteY126" fmla="*/ 383386 h 1376367"/>
                    <a:gd name="connsiteX127" fmla="*/ 122635 w 877491"/>
                    <a:gd name="connsiteY127" fmla="*/ 376242 h 1376367"/>
                    <a:gd name="connsiteX128" fmla="*/ 117873 w 877491"/>
                    <a:gd name="connsiteY128" fmla="*/ 369098 h 1376367"/>
                    <a:gd name="connsiteX129" fmla="*/ 113110 w 877491"/>
                    <a:gd name="connsiteY129" fmla="*/ 354811 h 1376367"/>
                    <a:gd name="connsiteX130" fmla="*/ 110729 w 877491"/>
                    <a:gd name="connsiteY130" fmla="*/ 302423 h 1376367"/>
                    <a:gd name="connsiteX131" fmla="*/ 113110 w 877491"/>
                    <a:gd name="connsiteY131" fmla="*/ 295280 h 1376367"/>
                    <a:gd name="connsiteX132" fmla="*/ 141685 w 877491"/>
                    <a:gd name="connsiteY132" fmla="*/ 288136 h 1376367"/>
                    <a:gd name="connsiteX133" fmla="*/ 170260 w 877491"/>
                    <a:gd name="connsiteY133" fmla="*/ 285755 h 1376367"/>
                    <a:gd name="connsiteX134" fmla="*/ 179785 w 877491"/>
                    <a:gd name="connsiteY134" fmla="*/ 283373 h 1376367"/>
                    <a:gd name="connsiteX135" fmla="*/ 220266 w 877491"/>
                    <a:gd name="connsiteY135" fmla="*/ 278611 h 1376367"/>
                    <a:gd name="connsiteX136" fmla="*/ 234554 w 877491"/>
                    <a:gd name="connsiteY136" fmla="*/ 276230 h 1376367"/>
                    <a:gd name="connsiteX137" fmla="*/ 308373 w 877491"/>
                    <a:gd name="connsiteY137" fmla="*/ 273848 h 1376367"/>
                    <a:gd name="connsiteX138" fmla="*/ 320279 w 877491"/>
                    <a:gd name="connsiteY138" fmla="*/ 271467 h 1376367"/>
                    <a:gd name="connsiteX139" fmla="*/ 327423 w 877491"/>
                    <a:gd name="connsiteY139" fmla="*/ 269086 h 1376367"/>
                    <a:gd name="connsiteX140" fmla="*/ 336948 w 877491"/>
                    <a:gd name="connsiteY140" fmla="*/ 254798 h 1376367"/>
                    <a:gd name="connsiteX141" fmla="*/ 341710 w 877491"/>
                    <a:gd name="connsiteY141" fmla="*/ 195267 h 1376367"/>
                    <a:gd name="connsiteX142" fmla="*/ 344091 w 877491"/>
                    <a:gd name="connsiteY142" fmla="*/ 169073 h 1376367"/>
                    <a:gd name="connsiteX143" fmla="*/ 348854 w 877491"/>
                    <a:gd name="connsiteY143" fmla="*/ 140498 h 1376367"/>
                    <a:gd name="connsiteX144" fmla="*/ 353616 w 877491"/>
                    <a:gd name="connsiteY144" fmla="*/ 97636 h 1376367"/>
                    <a:gd name="connsiteX145" fmla="*/ 360760 w 877491"/>
                    <a:gd name="connsiteY145" fmla="*/ 83348 h 1376367"/>
                    <a:gd name="connsiteX146" fmla="*/ 367904 w 877491"/>
                    <a:gd name="connsiteY146" fmla="*/ 80967 h 1376367"/>
                    <a:gd name="connsiteX147" fmla="*/ 382191 w 877491"/>
                    <a:gd name="connsiteY147" fmla="*/ 73823 h 1376367"/>
                    <a:gd name="connsiteX148" fmla="*/ 398860 w 877491"/>
                    <a:gd name="connsiteY148" fmla="*/ 78586 h 1376367"/>
                    <a:gd name="connsiteX149" fmla="*/ 406004 w 877491"/>
                    <a:gd name="connsiteY149" fmla="*/ 83348 h 1376367"/>
                    <a:gd name="connsiteX150" fmla="*/ 413148 w 877491"/>
                    <a:gd name="connsiteY150" fmla="*/ 85730 h 1376367"/>
                    <a:gd name="connsiteX151" fmla="*/ 420291 w 877491"/>
                    <a:gd name="connsiteY151" fmla="*/ 90492 h 1376367"/>
                    <a:gd name="connsiteX152" fmla="*/ 441723 w 877491"/>
                    <a:gd name="connsiteY152" fmla="*/ 97636 h 1376367"/>
                    <a:gd name="connsiteX153" fmla="*/ 463154 w 877491"/>
                    <a:gd name="connsiteY153" fmla="*/ 104780 h 1376367"/>
                    <a:gd name="connsiteX154" fmla="*/ 470298 w 877491"/>
                    <a:gd name="connsiteY154" fmla="*/ 107161 h 1376367"/>
                    <a:gd name="connsiteX155" fmla="*/ 477441 w 877491"/>
                    <a:gd name="connsiteY155" fmla="*/ 111923 h 1376367"/>
                    <a:gd name="connsiteX156" fmla="*/ 484585 w 877491"/>
                    <a:gd name="connsiteY156" fmla="*/ 114305 h 1376367"/>
                    <a:gd name="connsiteX157" fmla="*/ 498873 w 877491"/>
                    <a:gd name="connsiteY157" fmla="*/ 123830 h 1376367"/>
                    <a:gd name="connsiteX158" fmla="*/ 506016 w 877491"/>
                    <a:gd name="connsiteY158" fmla="*/ 126211 h 1376367"/>
                    <a:gd name="connsiteX159" fmla="*/ 520304 w 877491"/>
                    <a:gd name="connsiteY159" fmla="*/ 135736 h 1376367"/>
                    <a:gd name="connsiteX160" fmla="*/ 534591 w 877491"/>
                    <a:gd name="connsiteY160" fmla="*/ 140498 h 1376367"/>
                    <a:gd name="connsiteX161" fmla="*/ 541735 w 877491"/>
                    <a:gd name="connsiteY161" fmla="*/ 142880 h 1376367"/>
                    <a:gd name="connsiteX162" fmla="*/ 570310 w 877491"/>
                    <a:gd name="connsiteY162" fmla="*/ 157167 h 1376367"/>
                    <a:gd name="connsiteX163" fmla="*/ 577454 w 877491"/>
                    <a:gd name="connsiteY163" fmla="*/ 159548 h 1376367"/>
                    <a:gd name="connsiteX164" fmla="*/ 584598 w 877491"/>
                    <a:gd name="connsiteY164" fmla="*/ 161930 h 1376367"/>
                    <a:gd name="connsiteX165" fmla="*/ 610791 w 877491"/>
                    <a:gd name="connsiteY165" fmla="*/ 157167 h 1376367"/>
                    <a:gd name="connsiteX166" fmla="*/ 625079 w 877491"/>
                    <a:gd name="connsiteY166" fmla="*/ 147642 h 1376367"/>
                    <a:gd name="connsiteX167" fmla="*/ 636985 w 877491"/>
                    <a:gd name="connsiteY167" fmla="*/ 138117 h 1376367"/>
                    <a:gd name="connsiteX168" fmla="*/ 641748 w 877491"/>
                    <a:gd name="connsiteY168" fmla="*/ 130973 h 1376367"/>
                    <a:gd name="connsiteX169" fmla="*/ 648891 w 877491"/>
                    <a:gd name="connsiteY169" fmla="*/ 126211 h 1376367"/>
                    <a:gd name="connsiteX170" fmla="*/ 656035 w 877491"/>
                    <a:gd name="connsiteY170" fmla="*/ 111923 h 1376367"/>
                    <a:gd name="connsiteX171" fmla="*/ 660798 w 877491"/>
                    <a:gd name="connsiteY171" fmla="*/ 104780 h 1376367"/>
                    <a:gd name="connsiteX172" fmla="*/ 665560 w 877491"/>
                    <a:gd name="connsiteY172" fmla="*/ 90492 h 1376367"/>
                    <a:gd name="connsiteX173" fmla="*/ 667941 w 877491"/>
                    <a:gd name="connsiteY173" fmla="*/ 83348 h 1376367"/>
                    <a:gd name="connsiteX174" fmla="*/ 672704 w 877491"/>
                    <a:gd name="connsiteY174" fmla="*/ 76205 h 1376367"/>
                    <a:gd name="connsiteX175" fmla="*/ 682229 w 877491"/>
                    <a:gd name="connsiteY175" fmla="*/ 52392 h 1376367"/>
                    <a:gd name="connsiteX176" fmla="*/ 686991 w 877491"/>
                    <a:gd name="connsiteY176" fmla="*/ 40486 h 1376367"/>
                    <a:gd name="connsiteX177" fmla="*/ 689373 w 877491"/>
                    <a:gd name="connsiteY177" fmla="*/ 33342 h 1376367"/>
                    <a:gd name="connsiteX178" fmla="*/ 696516 w 877491"/>
                    <a:gd name="connsiteY178" fmla="*/ 28580 h 1376367"/>
                    <a:gd name="connsiteX179" fmla="*/ 706041 w 877491"/>
                    <a:gd name="connsiteY179" fmla="*/ 21436 h 1376367"/>
                    <a:gd name="connsiteX180" fmla="*/ 710804 w 877491"/>
                    <a:gd name="connsiteY180" fmla="*/ 11911 h 1376367"/>
                    <a:gd name="connsiteX181" fmla="*/ 713185 w 877491"/>
                    <a:gd name="connsiteY181" fmla="*/ 4767 h 1376367"/>
                    <a:gd name="connsiteX182" fmla="*/ 722710 w 877491"/>
                    <a:gd name="connsiteY182" fmla="*/ 2386 h 1376367"/>
                    <a:gd name="connsiteX183" fmla="*/ 729854 w 877491"/>
                    <a:gd name="connsiteY183" fmla="*/ 5 h 1376367"/>
                    <a:gd name="connsiteX184" fmla="*/ 765573 w 877491"/>
                    <a:gd name="connsiteY184" fmla="*/ 4767 h 1376367"/>
                    <a:gd name="connsiteX185" fmla="*/ 779860 w 877491"/>
                    <a:gd name="connsiteY185" fmla="*/ 14292 h 1376367"/>
                    <a:gd name="connsiteX186" fmla="*/ 791766 w 877491"/>
                    <a:gd name="connsiteY186" fmla="*/ 23817 h 1376367"/>
                    <a:gd name="connsiteX187" fmla="*/ 796529 w 877491"/>
                    <a:gd name="connsiteY187" fmla="*/ 30961 h 1376367"/>
                    <a:gd name="connsiteX188" fmla="*/ 803673 w 877491"/>
                    <a:gd name="connsiteY188" fmla="*/ 38105 h 1376367"/>
                    <a:gd name="connsiteX189" fmla="*/ 813198 w 877491"/>
                    <a:gd name="connsiteY189" fmla="*/ 52392 h 1376367"/>
                    <a:gd name="connsiteX190" fmla="*/ 817960 w 877491"/>
                    <a:gd name="connsiteY190" fmla="*/ 59536 h 1376367"/>
                    <a:gd name="connsiteX191" fmla="*/ 825104 w 877491"/>
                    <a:gd name="connsiteY191" fmla="*/ 66680 h 1376367"/>
                    <a:gd name="connsiteX192" fmla="*/ 839391 w 877491"/>
                    <a:gd name="connsiteY192" fmla="*/ 88111 h 1376367"/>
                    <a:gd name="connsiteX193" fmla="*/ 844154 w 877491"/>
                    <a:gd name="connsiteY193" fmla="*/ 95255 h 1376367"/>
                    <a:gd name="connsiteX194" fmla="*/ 846535 w 877491"/>
                    <a:gd name="connsiteY194" fmla="*/ 102398 h 1376367"/>
                    <a:gd name="connsiteX195" fmla="*/ 851298 w 877491"/>
                    <a:gd name="connsiteY195" fmla="*/ 109542 h 1376367"/>
                    <a:gd name="connsiteX196" fmla="*/ 860823 w 877491"/>
                    <a:gd name="connsiteY196" fmla="*/ 130973 h 1376367"/>
                    <a:gd name="connsiteX197" fmla="*/ 872729 w 877491"/>
                    <a:gd name="connsiteY197" fmla="*/ 166692 h 1376367"/>
                    <a:gd name="connsiteX198" fmla="*/ 877491 w 877491"/>
                    <a:gd name="connsiteY198" fmla="*/ 173836 h 1376367"/>
                    <a:gd name="connsiteX0" fmla="*/ 857128 w 877491"/>
                    <a:gd name="connsiteY0" fmla="*/ 1224636 h 1376367"/>
                    <a:gd name="connsiteX1" fmla="*/ 834629 w 877491"/>
                    <a:gd name="connsiteY1" fmla="*/ 1219205 h 1376367"/>
                    <a:gd name="connsiteX2" fmla="*/ 827485 w 877491"/>
                    <a:gd name="connsiteY2" fmla="*/ 1223967 h 1376367"/>
                    <a:gd name="connsiteX3" fmla="*/ 817960 w 877491"/>
                    <a:gd name="connsiteY3" fmla="*/ 1226348 h 1376367"/>
                    <a:gd name="connsiteX4" fmla="*/ 810816 w 877491"/>
                    <a:gd name="connsiteY4" fmla="*/ 1228730 h 1376367"/>
                    <a:gd name="connsiteX5" fmla="*/ 777479 w 877491"/>
                    <a:gd name="connsiteY5" fmla="*/ 1231111 h 1376367"/>
                    <a:gd name="connsiteX6" fmla="*/ 760810 w 877491"/>
                    <a:gd name="connsiteY6" fmla="*/ 1235873 h 1376367"/>
                    <a:gd name="connsiteX7" fmla="*/ 756048 w 877491"/>
                    <a:gd name="connsiteY7" fmla="*/ 1243017 h 1376367"/>
                    <a:gd name="connsiteX8" fmla="*/ 748904 w 877491"/>
                    <a:gd name="connsiteY8" fmla="*/ 1247780 h 1376367"/>
                    <a:gd name="connsiteX9" fmla="*/ 741760 w 877491"/>
                    <a:gd name="connsiteY9" fmla="*/ 1273973 h 1376367"/>
                    <a:gd name="connsiteX10" fmla="*/ 732235 w 877491"/>
                    <a:gd name="connsiteY10" fmla="*/ 1295405 h 1376367"/>
                    <a:gd name="connsiteX11" fmla="*/ 725091 w 877491"/>
                    <a:gd name="connsiteY11" fmla="*/ 1300167 h 1376367"/>
                    <a:gd name="connsiteX12" fmla="*/ 715566 w 877491"/>
                    <a:gd name="connsiteY12" fmla="*/ 1314455 h 1376367"/>
                    <a:gd name="connsiteX13" fmla="*/ 706041 w 877491"/>
                    <a:gd name="connsiteY13" fmla="*/ 1323980 h 1376367"/>
                    <a:gd name="connsiteX14" fmla="*/ 694135 w 877491"/>
                    <a:gd name="connsiteY14" fmla="*/ 1333505 h 1376367"/>
                    <a:gd name="connsiteX15" fmla="*/ 679848 w 877491"/>
                    <a:gd name="connsiteY15" fmla="*/ 1343030 h 1376367"/>
                    <a:gd name="connsiteX16" fmla="*/ 675085 w 877491"/>
                    <a:gd name="connsiteY16" fmla="*/ 1350173 h 1376367"/>
                    <a:gd name="connsiteX17" fmla="*/ 667941 w 877491"/>
                    <a:gd name="connsiteY17" fmla="*/ 1352555 h 1376367"/>
                    <a:gd name="connsiteX18" fmla="*/ 653654 w 877491"/>
                    <a:gd name="connsiteY18" fmla="*/ 1359698 h 1376367"/>
                    <a:gd name="connsiteX19" fmla="*/ 646510 w 877491"/>
                    <a:gd name="connsiteY19" fmla="*/ 1364461 h 1376367"/>
                    <a:gd name="connsiteX20" fmla="*/ 632223 w 877491"/>
                    <a:gd name="connsiteY20" fmla="*/ 1369223 h 1376367"/>
                    <a:gd name="connsiteX21" fmla="*/ 625079 w 877491"/>
                    <a:gd name="connsiteY21" fmla="*/ 1371605 h 1376367"/>
                    <a:gd name="connsiteX22" fmla="*/ 617935 w 877491"/>
                    <a:gd name="connsiteY22" fmla="*/ 1373986 h 1376367"/>
                    <a:gd name="connsiteX23" fmla="*/ 610791 w 877491"/>
                    <a:gd name="connsiteY23" fmla="*/ 1376367 h 1376367"/>
                    <a:gd name="connsiteX24" fmla="*/ 589360 w 877491"/>
                    <a:gd name="connsiteY24" fmla="*/ 1373986 h 1376367"/>
                    <a:gd name="connsiteX25" fmla="*/ 582216 w 877491"/>
                    <a:gd name="connsiteY25" fmla="*/ 1371605 h 1376367"/>
                    <a:gd name="connsiteX26" fmla="*/ 567929 w 877491"/>
                    <a:gd name="connsiteY26" fmla="*/ 1350173 h 1376367"/>
                    <a:gd name="connsiteX27" fmla="*/ 563166 w 877491"/>
                    <a:gd name="connsiteY27" fmla="*/ 1343030 h 1376367"/>
                    <a:gd name="connsiteX28" fmla="*/ 553641 w 877491"/>
                    <a:gd name="connsiteY28" fmla="*/ 1321598 h 1376367"/>
                    <a:gd name="connsiteX29" fmla="*/ 548879 w 877491"/>
                    <a:gd name="connsiteY29" fmla="*/ 1307311 h 1376367"/>
                    <a:gd name="connsiteX30" fmla="*/ 546498 w 877491"/>
                    <a:gd name="connsiteY30" fmla="*/ 1300167 h 1376367"/>
                    <a:gd name="connsiteX31" fmla="*/ 541735 w 877491"/>
                    <a:gd name="connsiteY31" fmla="*/ 1293023 h 1376367"/>
                    <a:gd name="connsiteX32" fmla="*/ 532210 w 877491"/>
                    <a:gd name="connsiteY32" fmla="*/ 1271592 h 1376367"/>
                    <a:gd name="connsiteX33" fmla="*/ 520304 w 877491"/>
                    <a:gd name="connsiteY33" fmla="*/ 1250161 h 1376367"/>
                    <a:gd name="connsiteX34" fmla="*/ 515541 w 877491"/>
                    <a:gd name="connsiteY34" fmla="*/ 1243017 h 1376367"/>
                    <a:gd name="connsiteX35" fmla="*/ 508398 w 877491"/>
                    <a:gd name="connsiteY35" fmla="*/ 1235873 h 1376367"/>
                    <a:gd name="connsiteX36" fmla="*/ 503635 w 877491"/>
                    <a:gd name="connsiteY36" fmla="*/ 1228730 h 1376367"/>
                    <a:gd name="connsiteX37" fmla="*/ 496491 w 877491"/>
                    <a:gd name="connsiteY37" fmla="*/ 1226348 h 1376367"/>
                    <a:gd name="connsiteX38" fmla="*/ 482204 w 877491"/>
                    <a:gd name="connsiteY38" fmla="*/ 1216823 h 1376367"/>
                    <a:gd name="connsiteX39" fmla="*/ 436960 w 877491"/>
                    <a:gd name="connsiteY39" fmla="*/ 1219205 h 1376367"/>
                    <a:gd name="connsiteX40" fmla="*/ 422673 w 877491"/>
                    <a:gd name="connsiteY40" fmla="*/ 1223967 h 1376367"/>
                    <a:gd name="connsiteX41" fmla="*/ 408385 w 877491"/>
                    <a:gd name="connsiteY41" fmla="*/ 1233492 h 1376367"/>
                    <a:gd name="connsiteX42" fmla="*/ 401241 w 877491"/>
                    <a:gd name="connsiteY42" fmla="*/ 1238255 h 1376367"/>
                    <a:gd name="connsiteX43" fmla="*/ 394098 w 877491"/>
                    <a:gd name="connsiteY43" fmla="*/ 1245398 h 1376367"/>
                    <a:gd name="connsiteX44" fmla="*/ 379810 w 877491"/>
                    <a:gd name="connsiteY44" fmla="*/ 1254923 h 1376367"/>
                    <a:gd name="connsiteX45" fmla="*/ 365523 w 877491"/>
                    <a:gd name="connsiteY45" fmla="*/ 1264448 h 1376367"/>
                    <a:gd name="connsiteX46" fmla="*/ 351235 w 877491"/>
                    <a:gd name="connsiteY46" fmla="*/ 1273973 h 1376367"/>
                    <a:gd name="connsiteX47" fmla="*/ 336948 w 877491"/>
                    <a:gd name="connsiteY47" fmla="*/ 1278736 h 1376367"/>
                    <a:gd name="connsiteX48" fmla="*/ 329804 w 877491"/>
                    <a:gd name="connsiteY48" fmla="*/ 1281117 h 1376367"/>
                    <a:gd name="connsiteX49" fmla="*/ 286941 w 877491"/>
                    <a:gd name="connsiteY49" fmla="*/ 1278736 h 1376367"/>
                    <a:gd name="connsiteX50" fmla="*/ 279798 w 877491"/>
                    <a:gd name="connsiteY50" fmla="*/ 1276355 h 1376367"/>
                    <a:gd name="connsiteX51" fmla="*/ 275035 w 877491"/>
                    <a:gd name="connsiteY51" fmla="*/ 1269211 h 1376367"/>
                    <a:gd name="connsiteX52" fmla="*/ 267891 w 877491"/>
                    <a:gd name="connsiteY52" fmla="*/ 1264448 h 1376367"/>
                    <a:gd name="connsiteX53" fmla="*/ 263129 w 877491"/>
                    <a:gd name="connsiteY53" fmla="*/ 1250161 h 1376367"/>
                    <a:gd name="connsiteX54" fmla="*/ 260748 w 877491"/>
                    <a:gd name="connsiteY54" fmla="*/ 1243017 h 1376367"/>
                    <a:gd name="connsiteX55" fmla="*/ 258366 w 877491"/>
                    <a:gd name="connsiteY55" fmla="*/ 1207298 h 1376367"/>
                    <a:gd name="connsiteX56" fmla="*/ 255985 w 877491"/>
                    <a:gd name="connsiteY56" fmla="*/ 1183486 h 1376367"/>
                    <a:gd name="connsiteX57" fmla="*/ 260748 w 877491"/>
                    <a:gd name="connsiteY57" fmla="*/ 1092998 h 1376367"/>
                    <a:gd name="connsiteX58" fmla="*/ 258366 w 877491"/>
                    <a:gd name="connsiteY58" fmla="*/ 1054898 h 1376367"/>
                    <a:gd name="connsiteX59" fmla="*/ 239316 w 877491"/>
                    <a:gd name="connsiteY59" fmla="*/ 1038230 h 1376367"/>
                    <a:gd name="connsiteX60" fmla="*/ 225029 w 877491"/>
                    <a:gd name="connsiteY60" fmla="*/ 1033467 h 1376367"/>
                    <a:gd name="connsiteX61" fmla="*/ 208360 w 877491"/>
                    <a:gd name="connsiteY61" fmla="*/ 1028705 h 1376367"/>
                    <a:gd name="connsiteX62" fmla="*/ 186929 w 877491"/>
                    <a:gd name="connsiteY62" fmla="*/ 1026323 h 1376367"/>
                    <a:gd name="connsiteX63" fmla="*/ 53579 w 877491"/>
                    <a:gd name="connsiteY63" fmla="*/ 1023942 h 1376367"/>
                    <a:gd name="connsiteX64" fmla="*/ 48816 w 877491"/>
                    <a:gd name="connsiteY64" fmla="*/ 1009655 h 1376367"/>
                    <a:gd name="connsiteX65" fmla="*/ 46435 w 877491"/>
                    <a:gd name="connsiteY65" fmla="*/ 1002511 h 1376367"/>
                    <a:gd name="connsiteX66" fmla="*/ 48816 w 877491"/>
                    <a:gd name="connsiteY66" fmla="*/ 988223 h 1376367"/>
                    <a:gd name="connsiteX67" fmla="*/ 53579 w 877491"/>
                    <a:gd name="connsiteY67" fmla="*/ 973936 h 1376367"/>
                    <a:gd name="connsiteX68" fmla="*/ 55960 w 877491"/>
                    <a:gd name="connsiteY68" fmla="*/ 950123 h 1376367"/>
                    <a:gd name="connsiteX69" fmla="*/ 58341 w 877491"/>
                    <a:gd name="connsiteY69" fmla="*/ 942980 h 1376367"/>
                    <a:gd name="connsiteX70" fmla="*/ 65485 w 877491"/>
                    <a:gd name="connsiteY70" fmla="*/ 940598 h 1376367"/>
                    <a:gd name="connsiteX71" fmla="*/ 79773 w 877491"/>
                    <a:gd name="connsiteY71" fmla="*/ 928692 h 1376367"/>
                    <a:gd name="connsiteX72" fmla="*/ 86916 w 877491"/>
                    <a:gd name="connsiteY72" fmla="*/ 926311 h 1376367"/>
                    <a:gd name="connsiteX73" fmla="*/ 94060 w 877491"/>
                    <a:gd name="connsiteY73" fmla="*/ 912023 h 1376367"/>
                    <a:gd name="connsiteX74" fmla="*/ 98823 w 877491"/>
                    <a:gd name="connsiteY74" fmla="*/ 897736 h 1376367"/>
                    <a:gd name="connsiteX75" fmla="*/ 101204 w 877491"/>
                    <a:gd name="connsiteY75" fmla="*/ 890592 h 1376367"/>
                    <a:gd name="connsiteX76" fmla="*/ 108348 w 877491"/>
                    <a:gd name="connsiteY76" fmla="*/ 885830 h 1376367"/>
                    <a:gd name="connsiteX77" fmla="*/ 117873 w 877491"/>
                    <a:gd name="connsiteY77" fmla="*/ 871542 h 1376367"/>
                    <a:gd name="connsiteX78" fmla="*/ 125016 w 877491"/>
                    <a:gd name="connsiteY78" fmla="*/ 857255 h 1376367"/>
                    <a:gd name="connsiteX79" fmla="*/ 136923 w 877491"/>
                    <a:gd name="connsiteY79" fmla="*/ 835823 h 1376367"/>
                    <a:gd name="connsiteX80" fmla="*/ 144066 w 877491"/>
                    <a:gd name="connsiteY80" fmla="*/ 812011 h 1376367"/>
                    <a:gd name="connsiteX81" fmla="*/ 146448 w 877491"/>
                    <a:gd name="connsiteY81" fmla="*/ 804867 h 1376367"/>
                    <a:gd name="connsiteX82" fmla="*/ 136923 w 877491"/>
                    <a:gd name="connsiteY82" fmla="*/ 766767 h 1376367"/>
                    <a:gd name="connsiteX83" fmla="*/ 129779 w 877491"/>
                    <a:gd name="connsiteY83" fmla="*/ 762005 h 1376367"/>
                    <a:gd name="connsiteX84" fmla="*/ 127398 w 877491"/>
                    <a:gd name="connsiteY84" fmla="*/ 754861 h 1376367"/>
                    <a:gd name="connsiteX85" fmla="*/ 117873 w 877491"/>
                    <a:gd name="connsiteY85" fmla="*/ 745336 h 1376367"/>
                    <a:gd name="connsiteX86" fmla="*/ 113110 w 877491"/>
                    <a:gd name="connsiteY86" fmla="*/ 738192 h 1376367"/>
                    <a:gd name="connsiteX87" fmla="*/ 110729 w 877491"/>
                    <a:gd name="connsiteY87" fmla="*/ 731048 h 1376367"/>
                    <a:gd name="connsiteX88" fmla="*/ 105966 w 877491"/>
                    <a:gd name="connsiteY88" fmla="*/ 723905 h 1376367"/>
                    <a:gd name="connsiteX89" fmla="*/ 98823 w 877491"/>
                    <a:gd name="connsiteY89" fmla="*/ 711998 h 1376367"/>
                    <a:gd name="connsiteX90" fmla="*/ 91679 w 877491"/>
                    <a:gd name="connsiteY90" fmla="*/ 716761 h 1376367"/>
                    <a:gd name="connsiteX91" fmla="*/ 82154 w 877491"/>
                    <a:gd name="connsiteY91" fmla="*/ 700092 h 1376367"/>
                    <a:gd name="connsiteX92" fmla="*/ 75010 w 877491"/>
                    <a:gd name="connsiteY92" fmla="*/ 697711 h 1376367"/>
                    <a:gd name="connsiteX93" fmla="*/ 67866 w 877491"/>
                    <a:gd name="connsiteY93" fmla="*/ 695330 h 1376367"/>
                    <a:gd name="connsiteX94" fmla="*/ 44054 w 877491"/>
                    <a:gd name="connsiteY94" fmla="*/ 688186 h 1376367"/>
                    <a:gd name="connsiteX95" fmla="*/ 36910 w 877491"/>
                    <a:gd name="connsiteY95" fmla="*/ 685805 h 1376367"/>
                    <a:gd name="connsiteX96" fmla="*/ 27385 w 877491"/>
                    <a:gd name="connsiteY96" fmla="*/ 678661 h 1376367"/>
                    <a:gd name="connsiteX97" fmla="*/ 20241 w 877491"/>
                    <a:gd name="connsiteY97" fmla="*/ 671517 h 1376367"/>
                    <a:gd name="connsiteX98" fmla="*/ 5954 w 877491"/>
                    <a:gd name="connsiteY98" fmla="*/ 669136 h 1376367"/>
                    <a:gd name="connsiteX99" fmla="*/ 8335 w 877491"/>
                    <a:gd name="connsiteY99" fmla="*/ 652467 h 1376367"/>
                    <a:gd name="connsiteX100" fmla="*/ 1191 w 877491"/>
                    <a:gd name="connsiteY100" fmla="*/ 626274 h 1376367"/>
                    <a:gd name="connsiteX101" fmla="*/ 15479 w 877491"/>
                    <a:gd name="connsiteY101" fmla="*/ 616748 h 1376367"/>
                    <a:gd name="connsiteX102" fmla="*/ 13098 w 877491"/>
                    <a:gd name="connsiteY102" fmla="*/ 609604 h 1376367"/>
                    <a:gd name="connsiteX103" fmla="*/ 20241 w 877491"/>
                    <a:gd name="connsiteY103" fmla="*/ 604843 h 1376367"/>
                    <a:gd name="connsiteX104" fmla="*/ 29766 w 877491"/>
                    <a:gd name="connsiteY104" fmla="*/ 597698 h 1376367"/>
                    <a:gd name="connsiteX105" fmla="*/ 39292 w 877491"/>
                    <a:gd name="connsiteY105" fmla="*/ 585792 h 1376367"/>
                    <a:gd name="connsiteX106" fmla="*/ 63103 w 877491"/>
                    <a:gd name="connsiteY106" fmla="*/ 578649 h 1376367"/>
                    <a:gd name="connsiteX107" fmla="*/ 60723 w 877491"/>
                    <a:gd name="connsiteY107" fmla="*/ 576266 h 1376367"/>
                    <a:gd name="connsiteX108" fmla="*/ 72629 w 877491"/>
                    <a:gd name="connsiteY108" fmla="*/ 564361 h 1376367"/>
                    <a:gd name="connsiteX109" fmla="*/ 96441 w 877491"/>
                    <a:gd name="connsiteY109" fmla="*/ 557217 h 1376367"/>
                    <a:gd name="connsiteX110" fmla="*/ 117873 w 877491"/>
                    <a:gd name="connsiteY110" fmla="*/ 559598 h 1376367"/>
                    <a:gd name="connsiteX111" fmla="*/ 125016 w 877491"/>
                    <a:gd name="connsiteY111" fmla="*/ 552455 h 1376367"/>
                    <a:gd name="connsiteX112" fmla="*/ 132160 w 877491"/>
                    <a:gd name="connsiteY112" fmla="*/ 550073 h 1376367"/>
                    <a:gd name="connsiteX113" fmla="*/ 139304 w 877491"/>
                    <a:gd name="connsiteY113" fmla="*/ 545311 h 1376367"/>
                    <a:gd name="connsiteX114" fmla="*/ 141685 w 877491"/>
                    <a:gd name="connsiteY114" fmla="*/ 538167 h 1376367"/>
                    <a:gd name="connsiteX115" fmla="*/ 153591 w 877491"/>
                    <a:gd name="connsiteY115" fmla="*/ 526261 h 1376367"/>
                    <a:gd name="connsiteX116" fmla="*/ 158354 w 877491"/>
                    <a:gd name="connsiteY116" fmla="*/ 511973 h 1376367"/>
                    <a:gd name="connsiteX117" fmla="*/ 165498 w 877491"/>
                    <a:gd name="connsiteY117" fmla="*/ 497686 h 1376367"/>
                    <a:gd name="connsiteX118" fmla="*/ 163116 w 877491"/>
                    <a:gd name="connsiteY118" fmla="*/ 466730 h 1376367"/>
                    <a:gd name="connsiteX119" fmla="*/ 155973 w 877491"/>
                    <a:gd name="connsiteY119" fmla="*/ 452442 h 1376367"/>
                    <a:gd name="connsiteX120" fmla="*/ 153591 w 877491"/>
                    <a:gd name="connsiteY120" fmla="*/ 445298 h 1376367"/>
                    <a:gd name="connsiteX121" fmla="*/ 144066 w 877491"/>
                    <a:gd name="connsiteY121" fmla="*/ 428630 h 1376367"/>
                    <a:gd name="connsiteX122" fmla="*/ 141685 w 877491"/>
                    <a:gd name="connsiteY122" fmla="*/ 421486 h 1376367"/>
                    <a:gd name="connsiteX123" fmla="*/ 136923 w 877491"/>
                    <a:gd name="connsiteY123" fmla="*/ 414342 h 1376367"/>
                    <a:gd name="connsiteX124" fmla="*/ 134541 w 877491"/>
                    <a:gd name="connsiteY124" fmla="*/ 404817 h 1376367"/>
                    <a:gd name="connsiteX125" fmla="*/ 129779 w 877491"/>
                    <a:gd name="connsiteY125" fmla="*/ 397673 h 1376367"/>
                    <a:gd name="connsiteX126" fmla="*/ 125016 w 877491"/>
                    <a:gd name="connsiteY126" fmla="*/ 383386 h 1376367"/>
                    <a:gd name="connsiteX127" fmla="*/ 122635 w 877491"/>
                    <a:gd name="connsiteY127" fmla="*/ 376242 h 1376367"/>
                    <a:gd name="connsiteX128" fmla="*/ 117873 w 877491"/>
                    <a:gd name="connsiteY128" fmla="*/ 369098 h 1376367"/>
                    <a:gd name="connsiteX129" fmla="*/ 113110 w 877491"/>
                    <a:gd name="connsiteY129" fmla="*/ 354811 h 1376367"/>
                    <a:gd name="connsiteX130" fmla="*/ 110729 w 877491"/>
                    <a:gd name="connsiteY130" fmla="*/ 302423 h 1376367"/>
                    <a:gd name="connsiteX131" fmla="*/ 113110 w 877491"/>
                    <a:gd name="connsiteY131" fmla="*/ 295280 h 1376367"/>
                    <a:gd name="connsiteX132" fmla="*/ 141685 w 877491"/>
                    <a:gd name="connsiteY132" fmla="*/ 288136 h 1376367"/>
                    <a:gd name="connsiteX133" fmla="*/ 170260 w 877491"/>
                    <a:gd name="connsiteY133" fmla="*/ 285755 h 1376367"/>
                    <a:gd name="connsiteX134" fmla="*/ 179785 w 877491"/>
                    <a:gd name="connsiteY134" fmla="*/ 283373 h 1376367"/>
                    <a:gd name="connsiteX135" fmla="*/ 220266 w 877491"/>
                    <a:gd name="connsiteY135" fmla="*/ 278611 h 1376367"/>
                    <a:gd name="connsiteX136" fmla="*/ 234554 w 877491"/>
                    <a:gd name="connsiteY136" fmla="*/ 276230 h 1376367"/>
                    <a:gd name="connsiteX137" fmla="*/ 308373 w 877491"/>
                    <a:gd name="connsiteY137" fmla="*/ 273848 h 1376367"/>
                    <a:gd name="connsiteX138" fmla="*/ 320279 w 877491"/>
                    <a:gd name="connsiteY138" fmla="*/ 271467 h 1376367"/>
                    <a:gd name="connsiteX139" fmla="*/ 327423 w 877491"/>
                    <a:gd name="connsiteY139" fmla="*/ 269086 h 1376367"/>
                    <a:gd name="connsiteX140" fmla="*/ 336948 w 877491"/>
                    <a:gd name="connsiteY140" fmla="*/ 254798 h 1376367"/>
                    <a:gd name="connsiteX141" fmla="*/ 341710 w 877491"/>
                    <a:gd name="connsiteY141" fmla="*/ 195267 h 1376367"/>
                    <a:gd name="connsiteX142" fmla="*/ 344091 w 877491"/>
                    <a:gd name="connsiteY142" fmla="*/ 169073 h 1376367"/>
                    <a:gd name="connsiteX143" fmla="*/ 348854 w 877491"/>
                    <a:gd name="connsiteY143" fmla="*/ 140498 h 1376367"/>
                    <a:gd name="connsiteX144" fmla="*/ 353616 w 877491"/>
                    <a:gd name="connsiteY144" fmla="*/ 97636 h 1376367"/>
                    <a:gd name="connsiteX145" fmla="*/ 360760 w 877491"/>
                    <a:gd name="connsiteY145" fmla="*/ 83348 h 1376367"/>
                    <a:gd name="connsiteX146" fmla="*/ 367904 w 877491"/>
                    <a:gd name="connsiteY146" fmla="*/ 80967 h 1376367"/>
                    <a:gd name="connsiteX147" fmla="*/ 382191 w 877491"/>
                    <a:gd name="connsiteY147" fmla="*/ 73823 h 1376367"/>
                    <a:gd name="connsiteX148" fmla="*/ 398860 w 877491"/>
                    <a:gd name="connsiteY148" fmla="*/ 78586 h 1376367"/>
                    <a:gd name="connsiteX149" fmla="*/ 406004 w 877491"/>
                    <a:gd name="connsiteY149" fmla="*/ 83348 h 1376367"/>
                    <a:gd name="connsiteX150" fmla="*/ 413148 w 877491"/>
                    <a:gd name="connsiteY150" fmla="*/ 85730 h 1376367"/>
                    <a:gd name="connsiteX151" fmla="*/ 420291 w 877491"/>
                    <a:gd name="connsiteY151" fmla="*/ 90492 h 1376367"/>
                    <a:gd name="connsiteX152" fmla="*/ 441723 w 877491"/>
                    <a:gd name="connsiteY152" fmla="*/ 97636 h 1376367"/>
                    <a:gd name="connsiteX153" fmla="*/ 463154 w 877491"/>
                    <a:gd name="connsiteY153" fmla="*/ 104780 h 1376367"/>
                    <a:gd name="connsiteX154" fmla="*/ 470298 w 877491"/>
                    <a:gd name="connsiteY154" fmla="*/ 107161 h 1376367"/>
                    <a:gd name="connsiteX155" fmla="*/ 477441 w 877491"/>
                    <a:gd name="connsiteY155" fmla="*/ 111923 h 1376367"/>
                    <a:gd name="connsiteX156" fmla="*/ 484585 w 877491"/>
                    <a:gd name="connsiteY156" fmla="*/ 114305 h 1376367"/>
                    <a:gd name="connsiteX157" fmla="*/ 498873 w 877491"/>
                    <a:gd name="connsiteY157" fmla="*/ 123830 h 1376367"/>
                    <a:gd name="connsiteX158" fmla="*/ 506016 w 877491"/>
                    <a:gd name="connsiteY158" fmla="*/ 126211 h 1376367"/>
                    <a:gd name="connsiteX159" fmla="*/ 520304 w 877491"/>
                    <a:gd name="connsiteY159" fmla="*/ 135736 h 1376367"/>
                    <a:gd name="connsiteX160" fmla="*/ 534591 w 877491"/>
                    <a:gd name="connsiteY160" fmla="*/ 140498 h 1376367"/>
                    <a:gd name="connsiteX161" fmla="*/ 541735 w 877491"/>
                    <a:gd name="connsiteY161" fmla="*/ 142880 h 1376367"/>
                    <a:gd name="connsiteX162" fmla="*/ 570310 w 877491"/>
                    <a:gd name="connsiteY162" fmla="*/ 157167 h 1376367"/>
                    <a:gd name="connsiteX163" fmla="*/ 577454 w 877491"/>
                    <a:gd name="connsiteY163" fmla="*/ 159548 h 1376367"/>
                    <a:gd name="connsiteX164" fmla="*/ 584598 w 877491"/>
                    <a:gd name="connsiteY164" fmla="*/ 161930 h 1376367"/>
                    <a:gd name="connsiteX165" fmla="*/ 610791 w 877491"/>
                    <a:gd name="connsiteY165" fmla="*/ 157167 h 1376367"/>
                    <a:gd name="connsiteX166" fmla="*/ 625079 w 877491"/>
                    <a:gd name="connsiteY166" fmla="*/ 147642 h 1376367"/>
                    <a:gd name="connsiteX167" fmla="*/ 636985 w 877491"/>
                    <a:gd name="connsiteY167" fmla="*/ 138117 h 1376367"/>
                    <a:gd name="connsiteX168" fmla="*/ 641748 w 877491"/>
                    <a:gd name="connsiteY168" fmla="*/ 130973 h 1376367"/>
                    <a:gd name="connsiteX169" fmla="*/ 648891 w 877491"/>
                    <a:gd name="connsiteY169" fmla="*/ 126211 h 1376367"/>
                    <a:gd name="connsiteX170" fmla="*/ 656035 w 877491"/>
                    <a:gd name="connsiteY170" fmla="*/ 111923 h 1376367"/>
                    <a:gd name="connsiteX171" fmla="*/ 660798 w 877491"/>
                    <a:gd name="connsiteY171" fmla="*/ 104780 h 1376367"/>
                    <a:gd name="connsiteX172" fmla="*/ 665560 w 877491"/>
                    <a:gd name="connsiteY172" fmla="*/ 90492 h 1376367"/>
                    <a:gd name="connsiteX173" fmla="*/ 667941 w 877491"/>
                    <a:gd name="connsiteY173" fmla="*/ 83348 h 1376367"/>
                    <a:gd name="connsiteX174" fmla="*/ 672704 w 877491"/>
                    <a:gd name="connsiteY174" fmla="*/ 76205 h 1376367"/>
                    <a:gd name="connsiteX175" fmla="*/ 682229 w 877491"/>
                    <a:gd name="connsiteY175" fmla="*/ 52392 h 1376367"/>
                    <a:gd name="connsiteX176" fmla="*/ 686991 w 877491"/>
                    <a:gd name="connsiteY176" fmla="*/ 40486 h 1376367"/>
                    <a:gd name="connsiteX177" fmla="*/ 689373 w 877491"/>
                    <a:gd name="connsiteY177" fmla="*/ 33342 h 1376367"/>
                    <a:gd name="connsiteX178" fmla="*/ 696516 w 877491"/>
                    <a:gd name="connsiteY178" fmla="*/ 28580 h 1376367"/>
                    <a:gd name="connsiteX179" fmla="*/ 706041 w 877491"/>
                    <a:gd name="connsiteY179" fmla="*/ 21436 h 1376367"/>
                    <a:gd name="connsiteX180" fmla="*/ 710804 w 877491"/>
                    <a:gd name="connsiteY180" fmla="*/ 11911 h 1376367"/>
                    <a:gd name="connsiteX181" fmla="*/ 713185 w 877491"/>
                    <a:gd name="connsiteY181" fmla="*/ 4767 h 1376367"/>
                    <a:gd name="connsiteX182" fmla="*/ 722710 w 877491"/>
                    <a:gd name="connsiteY182" fmla="*/ 2386 h 1376367"/>
                    <a:gd name="connsiteX183" fmla="*/ 729854 w 877491"/>
                    <a:gd name="connsiteY183" fmla="*/ 5 h 1376367"/>
                    <a:gd name="connsiteX184" fmla="*/ 765573 w 877491"/>
                    <a:gd name="connsiteY184" fmla="*/ 4767 h 1376367"/>
                    <a:gd name="connsiteX185" fmla="*/ 779860 w 877491"/>
                    <a:gd name="connsiteY185" fmla="*/ 14292 h 1376367"/>
                    <a:gd name="connsiteX186" fmla="*/ 791766 w 877491"/>
                    <a:gd name="connsiteY186" fmla="*/ 23817 h 1376367"/>
                    <a:gd name="connsiteX187" fmla="*/ 796529 w 877491"/>
                    <a:gd name="connsiteY187" fmla="*/ 30961 h 1376367"/>
                    <a:gd name="connsiteX188" fmla="*/ 803673 w 877491"/>
                    <a:gd name="connsiteY188" fmla="*/ 38105 h 1376367"/>
                    <a:gd name="connsiteX189" fmla="*/ 813198 w 877491"/>
                    <a:gd name="connsiteY189" fmla="*/ 52392 h 1376367"/>
                    <a:gd name="connsiteX190" fmla="*/ 817960 w 877491"/>
                    <a:gd name="connsiteY190" fmla="*/ 59536 h 1376367"/>
                    <a:gd name="connsiteX191" fmla="*/ 825104 w 877491"/>
                    <a:gd name="connsiteY191" fmla="*/ 66680 h 1376367"/>
                    <a:gd name="connsiteX192" fmla="*/ 839391 w 877491"/>
                    <a:gd name="connsiteY192" fmla="*/ 88111 h 1376367"/>
                    <a:gd name="connsiteX193" fmla="*/ 844154 w 877491"/>
                    <a:gd name="connsiteY193" fmla="*/ 95255 h 1376367"/>
                    <a:gd name="connsiteX194" fmla="*/ 846535 w 877491"/>
                    <a:gd name="connsiteY194" fmla="*/ 102398 h 1376367"/>
                    <a:gd name="connsiteX195" fmla="*/ 851298 w 877491"/>
                    <a:gd name="connsiteY195" fmla="*/ 109542 h 1376367"/>
                    <a:gd name="connsiteX196" fmla="*/ 860823 w 877491"/>
                    <a:gd name="connsiteY196" fmla="*/ 130973 h 1376367"/>
                    <a:gd name="connsiteX197" fmla="*/ 872729 w 877491"/>
                    <a:gd name="connsiteY197" fmla="*/ 166692 h 1376367"/>
                    <a:gd name="connsiteX198" fmla="*/ 877491 w 877491"/>
                    <a:gd name="connsiteY198" fmla="*/ 173836 h 1376367"/>
                    <a:gd name="connsiteX0" fmla="*/ 857128 w 877491"/>
                    <a:gd name="connsiteY0" fmla="*/ 1224636 h 1376367"/>
                    <a:gd name="connsiteX1" fmla="*/ 857128 w 877491"/>
                    <a:gd name="connsiteY1" fmla="*/ 1224636 h 1376367"/>
                    <a:gd name="connsiteX2" fmla="*/ 827485 w 877491"/>
                    <a:gd name="connsiteY2" fmla="*/ 1223967 h 1376367"/>
                    <a:gd name="connsiteX3" fmla="*/ 817960 w 877491"/>
                    <a:gd name="connsiteY3" fmla="*/ 1226348 h 1376367"/>
                    <a:gd name="connsiteX4" fmla="*/ 810816 w 877491"/>
                    <a:gd name="connsiteY4" fmla="*/ 1228730 h 1376367"/>
                    <a:gd name="connsiteX5" fmla="*/ 777479 w 877491"/>
                    <a:gd name="connsiteY5" fmla="*/ 1231111 h 1376367"/>
                    <a:gd name="connsiteX6" fmla="*/ 760810 w 877491"/>
                    <a:gd name="connsiteY6" fmla="*/ 1235873 h 1376367"/>
                    <a:gd name="connsiteX7" fmla="*/ 756048 w 877491"/>
                    <a:gd name="connsiteY7" fmla="*/ 1243017 h 1376367"/>
                    <a:gd name="connsiteX8" fmla="*/ 748904 w 877491"/>
                    <a:gd name="connsiteY8" fmla="*/ 1247780 h 1376367"/>
                    <a:gd name="connsiteX9" fmla="*/ 741760 w 877491"/>
                    <a:gd name="connsiteY9" fmla="*/ 1273973 h 1376367"/>
                    <a:gd name="connsiteX10" fmla="*/ 732235 w 877491"/>
                    <a:gd name="connsiteY10" fmla="*/ 1295405 h 1376367"/>
                    <a:gd name="connsiteX11" fmla="*/ 725091 w 877491"/>
                    <a:gd name="connsiteY11" fmla="*/ 1300167 h 1376367"/>
                    <a:gd name="connsiteX12" fmla="*/ 715566 w 877491"/>
                    <a:gd name="connsiteY12" fmla="*/ 1314455 h 1376367"/>
                    <a:gd name="connsiteX13" fmla="*/ 706041 w 877491"/>
                    <a:gd name="connsiteY13" fmla="*/ 1323980 h 1376367"/>
                    <a:gd name="connsiteX14" fmla="*/ 694135 w 877491"/>
                    <a:gd name="connsiteY14" fmla="*/ 1333505 h 1376367"/>
                    <a:gd name="connsiteX15" fmla="*/ 679848 w 877491"/>
                    <a:gd name="connsiteY15" fmla="*/ 1343030 h 1376367"/>
                    <a:gd name="connsiteX16" fmla="*/ 675085 w 877491"/>
                    <a:gd name="connsiteY16" fmla="*/ 1350173 h 1376367"/>
                    <a:gd name="connsiteX17" fmla="*/ 667941 w 877491"/>
                    <a:gd name="connsiteY17" fmla="*/ 1352555 h 1376367"/>
                    <a:gd name="connsiteX18" fmla="*/ 653654 w 877491"/>
                    <a:gd name="connsiteY18" fmla="*/ 1359698 h 1376367"/>
                    <a:gd name="connsiteX19" fmla="*/ 646510 w 877491"/>
                    <a:gd name="connsiteY19" fmla="*/ 1364461 h 1376367"/>
                    <a:gd name="connsiteX20" fmla="*/ 632223 w 877491"/>
                    <a:gd name="connsiteY20" fmla="*/ 1369223 h 1376367"/>
                    <a:gd name="connsiteX21" fmla="*/ 625079 w 877491"/>
                    <a:gd name="connsiteY21" fmla="*/ 1371605 h 1376367"/>
                    <a:gd name="connsiteX22" fmla="*/ 617935 w 877491"/>
                    <a:gd name="connsiteY22" fmla="*/ 1373986 h 1376367"/>
                    <a:gd name="connsiteX23" fmla="*/ 610791 w 877491"/>
                    <a:gd name="connsiteY23" fmla="*/ 1376367 h 1376367"/>
                    <a:gd name="connsiteX24" fmla="*/ 589360 w 877491"/>
                    <a:gd name="connsiteY24" fmla="*/ 1373986 h 1376367"/>
                    <a:gd name="connsiteX25" fmla="*/ 582216 w 877491"/>
                    <a:gd name="connsiteY25" fmla="*/ 1371605 h 1376367"/>
                    <a:gd name="connsiteX26" fmla="*/ 567929 w 877491"/>
                    <a:gd name="connsiteY26" fmla="*/ 1350173 h 1376367"/>
                    <a:gd name="connsiteX27" fmla="*/ 563166 w 877491"/>
                    <a:gd name="connsiteY27" fmla="*/ 1343030 h 1376367"/>
                    <a:gd name="connsiteX28" fmla="*/ 553641 w 877491"/>
                    <a:gd name="connsiteY28" fmla="*/ 1321598 h 1376367"/>
                    <a:gd name="connsiteX29" fmla="*/ 548879 w 877491"/>
                    <a:gd name="connsiteY29" fmla="*/ 1307311 h 1376367"/>
                    <a:gd name="connsiteX30" fmla="*/ 546498 w 877491"/>
                    <a:gd name="connsiteY30" fmla="*/ 1300167 h 1376367"/>
                    <a:gd name="connsiteX31" fmla="*/ 541735 w 877491"/>
                    <a:gd name="connsiteY31" fmla="*/ 1293023 h 1376367"/>
                    <a:gd name="connsiteX32" fmla="*/ 532210 w 877491"/>
                    <a:gd name="connsiteY32" fmla="*/ 1271592 h 1376367"/>
                    <a:gd name="connsiteX33" fmla="*/ 520304 w 877491"/>
                    <a:gd name="connsiteY33" fmla="*/ 1250161 h 1376367"/>
                    <a:gd name="connsiteX34" fmla="*/ 515541 w 877491"/>
                    <a:gd name="connsiteY34" fmla="*/ 1243017 h 1376367"/>
                    <a:gd name="connsiteX35" fmla="*/ 508398 w 877491"/>
                    <a:gd name="connsiteY35" fmla="*/ 1235873 h 1376367"/>
                    <a:gd name="connsiteX36" fmla="*/ 503635 w 877491"/>
                    <a:gd name="connsiteY36" fmla="*/ 1228730 h 1376367"/>
                    <a:gd name="connsiteX37" fmla="*/ 496491 w 877491"/>
                    <a:gd name="connsiteY37" fmla="*/ 1226348 h 1376367"/>
                    <a:gd name="connsiteX38" fmla="*/ 482204 w 877491"/>
                    <a:gd name="connsiteY38" fmla="*/ 1216823 h 1376367"/>
                    <a:gd name="connsiteX39" fmla="*/ 436960 w 877491"/>
                    <a:gd name="connsiteY39" fmla="*/ 1219205 h 1376367"/>
                    <a:gd name="connsiteX40" fmla="*/ 422673 w 877491"/>
                    <a:gd name="connsiteY40" fmla="*/ 1223967 h 1376367"/>
                    <a:gd name="connsiteX41" fmla="*/ 408385 w 877491"/>
                    <a:gd name="connsiteY41" fmla="*/ 1233492 h 1376367"/>
                    <a:gd name="connsiteX42" fmla="*/ 401241 w 877491"/>
                    <a:gd name="connsiteY42" fmla="*/ 1238255 h 1376367"/>
                    <a:gd name="connsiteX43" fmla="*/ 394098 w 877491"/>
                    <a:gd name="connsiteY43" fmla="*/ 1245398 h 1376367"/>
                    <a:gd name="connsiteX44" fmla="*/ 379810 w 877491"/>
                    <a:gd name="connsiteY44" fmla="*/ 1254923 h 1376367"/>
                    <a:gd name="connsiteX45" fmla="*/ 365523 w 877491"/>
                    <a:gd name="connsiteY45" fmla="*/ 1264448 h 1376367"/>
                    <a:gd name="connsiteX46" fmla="*/ 351235 w 877491"/>
                    <a:gd name="connsiteY46" fmla="*/ 1273973 h 1376367"/>
                    <a:gd name="connsiteX47" fmla="*/ 336948 w 877491"/>
                    <a:gd name="connsiteY47" fmla="*/ 1278736 h 1376367"/>
                    <a:gd name="connsiteX48" fmla="*/ 329804 w 877491"/>
                    <a:gd name="connsiteY48" fmla="*/ 1281117 h 1376367"/>
                    <a:gd name="connsiteX49" fmla="*/ 286941 w 877491"/>
                    <a:gd name="connsiteY49" fmla="*/ 1278736 h 1376367"/>
                    <a:gd name="connsiteX50" fmla="*/ 279798 w 877491"/>
                    <a:gd name="connsiteY50" fmla="*/ 1276355 h 1376367"/>
                    <a:gd name="connsiteX51" fmla="*/ 275035 w 877491"/>
                    <a:gd name="connsiteY51" fmla="*/ 1269211 h 1376367"/>
                    <a:gd name="connsiteX52" fmla="*/ 267891 w 877491"/>
                    <a:gd name="connsiteY52" fmla="*/ 1264448 h 1376367"/>
                    <a:gd name="connsiteX53" fmla="*/ 263129 w 877491"/>
                    <a:gd name="connsiteY53" fmla="*/ 1250161 h 1376367"/>
                    <a:gd name="connsiteX54" fmla="*/ 260748 w 877491"/>
                    <a:gd name="connsiteY54" fmla="*/ 1243017 h 1376367"/>
                    <a:gd name="connsiteX55" fmla="*/ 258366 w 877491"/>
                    <a:gd name="connsiteY55" fmla="*/ 1207298 h 1376367"/>
                    <a:gd name="connsiteX56" fmla="*/ 255985 w 877491"/>
                    <a:gd name="connsiteY56" fmla="*/ 1183486 h 1376367"/>
                    <a:gd name="connsiteX57" fmla="*/ 260748 w 877491"/>
                    <a:gd name="connsiteY57" fmla="*/ 1092998 h 1376367"/>
                    <a:gd name="connsiteX58" fmla="*/ 258366 w 877491"/>
                    <a:gd name="connsiteY58" fmla="*/ 1054898 h 1376367"/>
                    <a:gd name="connsiteX59" fmla="*/ 239316 w 877491"/>
                    <a:gd name="connsiteY59" fmla="*/ 1038230 h 1376367"/>
                    <a:gd name="connsiteX60" fmla="*/ 225029 w 877491"/>
                    <a:gd name="connsiteY60" fmla="*/ 1033467 h 1376367"/>
                    <a:gd name="connsiteX61" fmla="*/ 208360 w 877491"/>
                    <a:gd name="connsiteY61" fmla="*/ 1028705 h 1376367"/>
                    <a:gd name="connsiteX62" fmla="*/ 186929 w 877491"/>
                    <a:gd name="connsiteY62" fmla="*/ 1026323 h 1376367"/>
                    <a:gd name="connsiteX63" fmla="*/ 53579 w 877491"/>
                    <a:gd name="connsiteY63" fmla="*/ 1023942 h 1376367"/>
                    <a:gd name="connsiteX64" fmla="*/ 48816 w 877491"/>
                    <a:gd name="connsiteY64" fmla="*/ 1009655 h 1376367"/>
                    <a:gd name="connsiteX65" fmla="*/ 46435 w 877491"/>
                    <a:gd name="connsiteY65" fmla="*/ 1002511 h 1376367"/>
                    <a:gd name="connsiteX66" fmla="*/ 48816 w 877491"/>
                    <a:gd name="connsiteY66" fmla="*/ 988223 h 1376367"/>
                    <a:gd name="connsiteX67" fmla="*/ 53579 w 877491"/>
                    <a:gd name="connsiteY67" fmla="*/ 973936 h 1376367"/>
                    <a:gd name="connsiteX68" fmla="*/ 55960 w 877491"/>
                    <a:gd name="connsiteY68" fmla="*/ 950123 h 1376367"/>
                    <a:gd name="connsiteX69" fmla="*/ 58341 w 877491"/>
                    <a:gd name="connsiteY69" fmla="*/ 942980 h 1376367"/>
                    <a:gd name="connsiteX70" fmla="*/ 65485 w 877491"/>
                    <a:gd name="connsiteY70" fmla="*/ 940598 h 1376367"/>
                    <a:gd name="connsiteX71" fmla="*/ 79773 w 877491"/>
                    <a:gd name="connsiteY71" fmla="*/ 928692 h 1376367"/>
                    <a:gd name="connsiteX72" fmla="*/ 86916 w 877491"/>
                    <a:gd name="connsiteY72" fmla="*/ 926311 h 1376367"/>
                    <a:gd name="connsiteX73" fmla="*/ 94060 w 877491"/>
                    <a:gd name="connsiteY73" fmla="*/ 912023 h 1376367"/>
                    <a:gd name="connsiteX74" fmla="*/ 98823 w 877491"/>
                    <a:gd name="connsiteY74" fmla="*/ 897736 h 1376367"/>
                    <a:gd name="connsiteX75" fmla="*/ 101204 w 877491"/>
                    <a:gd name="connsiteY75" fmla="*/ 890592 h 1376367"/>
                    <a:gd name="connsiteX76" fmla="*/ 108348 w 877491"/>
                    <a:gd name="connsiteY76" fmla="*/ 885830 h 1376367"/>
                    <a:gd name="connsiteX77" fmla="*/ 117873 w 877491"/>
                    <a:gd name="connsiteY77" fmla="*/ 871542 h 1376367"/>
                    <a:gd name="connsiteX78" fmla="*/ 125016 w 877491"/>
                    <a:gd name="connsiteY78" fmla="*/ 857255 h 1376367"/>
                    <a:gd name="connsiteX79" fmla="*/ 136923 w 877491"/>
                    <a:gd name="connsiteY79" fmla="*/ 835823 h 1376367"/>
                    <a:gd name="connsiteX80" fmla="*/ 144066 w 877491"/>
                    <a:gd name="connsiteY80" fmla="*/ 812011 h 1376367"/>
                    <a:gd name="connsiteX81" fmla="*/ 146448 w 877491"/>
                    <a:gd name="connsiteY81" fmla="*/ 804867 h 1376367"/>
                    <a:gd name="connsiteX82" fmla="*/ 136923 w 877491"/>
                    <a:gd name="connsiteY82" fmla="*/ 766767 h 1376367"/>
                    <a:gd name="connsiteX83" fmla="*/ 129779 w 877491"/>
                    <a:gd name="connsiteY83" fmla="*/ 762005 h 1376367"/>
                    <a:gd name="connsiteX84" fmla="*/ 127398 w 877491"/>
                    <a:gd name="connsiteY84" fmla="*/ 754861 h 1376367"/>
                    <a:gd name="connsiteX85" fmla="*/ 117873 w 877491"/>
                    <a:gd name="connsiteY85" fmla="*/ 745336 h 1376367"/>
                    <a:gd name="connsiteX86" fmla="*/ 113110 w 877491"/>
                    <a:gd name="connsiteY86" fmla="*/ 738192 h 1376367"/>
                    <a:gd name="connsiteX87" fmla="*/ 110729 w 877491"/>
                    <a:gd name="connsiteY87" fmla="*/ 731048 h 1376367"/>
                    <a:gd name="connsiteX88" fmla="*/ 105966 w 877491"/>
                    <a:gd name="connsiteY88" fmla="*/ 723905 h 1376367"/>
                    <a:gd name="connsiteX89" fmla="*/ 98823 w 877491"/>
                    <a:gd name="connsiteY89" fmla="*/ 711998 h 1376367"/>
                    <a:gd name="connsiteX90" fmla="*/ 91679 w 877491"/>
                    <a:gd name="connsiteY90" fmla="*/ 716761 h 1376367"/>
                    <a:gd name="connsiteX91" fmla="*/ 82154 w 877491"/>
                    <a:gd name="connsiteY91" fmla="*/ 700092 h 1376367"/>
                    <a:gd name="connsiteX92" fmla="*/ 75010 w 877491"/>
                    <a:gd name="connsiteY92" fmla="*/ 697711 h 1376367"/>
                    <a:gd name="connsiteX93" fmla="*/ 67866 w 877491"/>
                    <a:gd name="connsiteY93" fmla="*/ 695330 h 1376367"/>
                    <a:gd name="connsiteX94" fmla="*/ 44054 w 877491"/>
                    <a:gd name="connsiteY94" fmla="*/ 688186 h 1376367"/>
                    <a:gd name="connsiteX95" fmla="*/ 36910 w 877491"/>
                    <a:gd name="connsiteY95" fmla="*/ 685805 h 1376367"/>
                    <a:gd name="connsiteX96" fmla="*/ 27385 w 877491"/>
                    <a:gd name="connsiteY96" fmla="*/ 678661 h 1376367"/>
                    <a:gd name="connsiteX97" fmla="*/ 20241 w 877491"/>
                    <a:gd name="connsiteY97" fmla="*/ 671517 h 1376367"/>
                    <a:gd name="connsiteX98" fmla="*/ 5954 w 877491"/>
                    <a:gd name="connsiteY98" fmla="*/ 669136 h 1376367"/>
                    <a:gd name="connsiteX99" fmla="*/ 8335 w 877491"/>
                    <a:gd name="connsiteY99" fmla="*/ 652467 h 1376367"/>
                    <a:gd name="connsiteX100" fmla="*/ 1191 w 877491"/>
                    <a:gd name="connsiteY100" fmla="*/ 626274 h 1376367"/>
                    <a:gd name="connsiteX101" fmla="*/ 15479 w 877491"/>
                    <a:gd name="connsiteY101" fmla="*/ 616748 h 1376367"/>
                    <a:gd name="connsiteX102" fmla="*/ 13098 w 877491"/>
                    <a:gd name="connsiteY102" fmla="*/ 609604 h 1376367"/>
                    <a:gd name="connsiteX103" fmla="*/ 20241 w 877491"/>
                    <a:gd name="connsiteY103" fmla="*/ 604843 h 1376367"/>
                    <a:gd name="connsiteX104" fmla="*/ 29766 w 877491"/>
                    <a:gd name="connsiteY104" fmla="*/ 597698 h 1376367"/>
                    <a:gd name="connsiteX105" fmla="*/ 39292 w 877491"/>
                    <a:gd name="connsiteY105" fmla="*/ 585792 h 1376367"/>
                    <a:gd name="connsiteX106" fmla="*/ 63103 w 877491"/>
                    <a:gd name="connsiteY106" fmla="*/ 578649 h 1376367"/>
                    <a:gd name="connsiteX107" fmla="*/ 60723 w 877491"/>
                    <a:gd name="connsiteY107" fmla="*/ 576266 h 1376367"/>
                    <a:gd name="connsiteX108" fmla="*/ 72629 w 877491"/>
                    <a:gd name="connsiteY108" fmla="*/ 564361 h 1376367"/>
                    <a:gd name="connsiteX109" fmla="*/ 96441 w 877491"/>
                    <a:gd name="connsiteY109" fmla="*/ 557217 h 1376367"/>
                    <a:gd name="connsiteX110" fmla="*/ 117873 w 877491"/>
                    <a:gd name="connsiteY110" fmla="*/ 559598 h 1376367"/>
                    <a:gd name="connsiteX111" fmla="*/ 125016 w 877491"/>
                    <a:gd name="connsiteY111" fmla="*/ 552455 h 1376367"/>
                    <a:gd name="connsiteX112" fmla="*/ 132160 w 877491"/>
                    <a:gd name="connsiteY112" fmla="*/ 550073 h 1376367"/>
                    <a:gd name="connsiteX113" fmla="*/ 139304 w 877491"/>
                    <a:gd name="connsiteY113" fmla="*/ 545311 h 1376367"/>
                    <a:gd name="connsiteX114" fmla="*/ 141685 w 877491"/>
                    <a:gd name="connsiteY114" fmla="*/ 538167 h 1376367"/>
                    <a:gd name="connsiteX115" fmla="*/ 153591 w 877491"/>
                    <a:gd name="connsiteY115" fmla="*/ 526261 h 1376367"/>
                    <a:gd name="connsiteX116" fmla="*/ 158354 w 877491"/>
                    <a:gd name="connsiteY116" fmla="*/ 511973 h 1376367"/>
                    <a:gd name="connsiteX117" fmla="*/ 165498 w 877491"/>
                    <a:gd name="connsiteY117" fmla="*/ 497686 h 1376367"/>
                    <a:gd name="connsiteX118" fmla="*/ 163116 w 877491"/>
                    <a:gd name="connsiteY118" fmla="*/ 466730 h 1376367"/>
                    <a:gd name="connsiteX119" fmla="*/ 155973 w 877491"/>
                    <a:gd name="connsiteY119" fmla="*/ 452442 h 1376367"/>
                    <a:gd name="connsiteX120" fmla="*/ 153591 w 877491"/>
                    <a:gd name="connsiteY120" fmla="*/ 445298 h 1376367"/>
                    <a:gd name="connsiteX121" fmla="*/ 144066 w 877491"/>
                    <a:gd name="connsiteY121" fmla="*/ 428630 h 1376367"/>
                    <a:gd name="connsiteX122" fmla="*/ 141685 w 877491"/>
                    <a:gd name="connsiteY122" fmla="*/ 421486 h 1376367"/>
                    <a:gd name="connsiteX123" fmla="*/ 136923 w 877491"/>
                    <a:gd name="connsiteY123" fmla="*/ 414342 h 1376367"/>
                    <a:gd name="connsiteX124" fmla="*/ 134541 w 877491"/>
                    <a:gd name="connsiteY124" fmla="*/ 404817 h 1376367"/>
                    <a:gd name="connsiteX125" fmla="*/ 129779 w 877491"/>
                    <a:gd name="connsiteY125" fmla="*/ 397673 h 1376367"/>
                    <a:gd name="connsiteX126" fmla="*/ 125016 w 877491"/>
                    <a:gd name="connsiteY126" fmla="*/ 383386 h 1376367"/>
                    <a:gd name="connsiteX127" fmla="*/ 122635 w 877491"/>
                    <a:gd name="connsiteY127" fmla="*/ 376242 h 1376367"/>
                    <a:gd name="connsiteX128" fmla="*/ 117873 w 877491"/>
                    <a:gd name="connsiteY128" fmla="*/ 369098 h 1376367"/>
                    <a:gd name="connsiteX129" fmla="*/ 113110 w 877491"/>
                    <a:gd name="connsiteY129" fmla="*/ 354811 h 1376367"/>
                    <a:gd name="connsiteX130" fmla="*/ 110729 w 877491"/>
                    <a:gd name="connsiteY130" fmla="*/ 302423 h 1376367"/>
                    <a:gd name="connsiteX131" fmla="*/ 113110 w 877491"/>
                    <a:gd name="connsiteY131" fmla="*/ 295280 h 1376367"/>
                    <a:gd name="connsiteX132" fmla="*/ 141685 w 877491"/>
                    <a:gd name="connsiteY132" fmla="*/ 288136 h 1376367"/>
                    <a:gd name="connsiteX133" fmla="*/ 170260 w 877491"/>
                    <a:gd name="connsiteY133" fmla="*/ 285755 h 1376367"/>
                    <a:gd name="connsiteX134" fmla="*/ 179785 w 877491"/>
                    <a:gd name="connsiteY134" fmla="*/ 283373 h 1376367"/>
                    <a:gd name="connsiteX135" fmla="*/ 220266 w 877491"/>
                    <a:gd name="connsiteY135" fmla="*/ 278611 h 1376367"/>
                    <a:gd name="connsiteX136" fmla="*/ 234554 w 877491"/>
                    <a:gd name="connsiteY136" fmla="*/ 276230 h 1376367"/>
                    <a:gd name="connsiteX137" fmla="*/ 308373 w 877491"/>
                    <a:gd name="connsiteY137" fmla="*/ 273848 h 1376367"/>
                    <a:gd name="connsiteX138" fmla="*/ 320279 w 877491"/>
                    <a:gd name="connsiteY138" fmla="*/ 271467 h 1376367"/>
                    <a:gd name="connsiteX139" fmla="*/ 327423 w 877491"/>
                    <a:gd name="connsiteY139" fmla="*/ 269086 h 1376367"/>
                    <a:gd name="connsiteX140" fmla="*/ 336948 w 877491"/>
                    <a:gd name="connsiteY140" fmla="*/ 254798 h 1376367"/>
                    <a:gd name="connsiteX141" fmla="*/ 341710 w 877491"/>
                    <a:gd name="connsiteY141" fmla="*/ 195267 h 1376367"/>
                    <a:gd name="connsiteX142" fmla="*/ 344091 w 877491"/>
                    <a:gd name="connsiteY142" fmla="*/ 169073 h 1376367"/>
                    <a:gd name="connsiteX143" fmla="*/ 348854 w 877491"/>
                    <a:gd name="connsiteY143" fmla="*/ 140498 h 1376367"/>
                    <a:gd name="connsiteX144" fmla="*/ 353616 w 877491"/>
                    <a:gd name="connsiteY144" fmla="*/ 97636 h 1376367"/>
                    <a:gd name="connsiteX145" fmla="*/ 360760 w 877491"/>
                    <a:gd name="connsiteY145" fmla="*/ 83348 h 1376367"/>
                    <a:gd name="connsiteX146" fmla="*/ 367904 w 877491"/>
                    <a:gd name="connsiteY146" fmla="*/ 80967 h 1376367"/>
                    <a:gd name="connsiteX147" fmla="*/ 382191 w 877491"/>
                    <a:gd name="connsiteY147" fmla="*/ 73823 h 1376367"/>
                    <a:gd name="connsiteX148" fmla="*/ 398860 w 877491"/>
                    <a:gd name="connsiteY148" fmla="*/ 78586 h 1376367"/>
                    <a:gd name="connsiteX149" fmla="*/ 406004 w 877491"/>
                    <a:gd name="connsiteY149" fmla="*/ 83348 h 1376367"/>
                    <a:gd name="connsiteX150" fmla="*/ 413148 w 877491"/>
                    <a:gd name="connsiteY150" fmla="*/ 85730 h 1376367"/>
                    <a:gd name="connsiteX151" fmla="*/ 420291 w 877491"/>
                    <a:gd name="connsiteY151" fmla="*/ 90492 h 1376367"/>
                    <a:gd name="connsiteX152" fmla="*/ 441723 w 877491"/>
                    <a:gd name="connsiteY152" fmla="*/ 97636 h 1376367"/>
                    <a:gd name="connsiteX153" fmla="*/ 463154 w 877491"/>
                    <a:gd name="connsiteY153" fmla="*/ 104780 h 1376367"/>
                    <a:gd name="connsiteX154" fmla="*/ 470298 w 877491"/>
                    <a:gd name="connsiteY154" fmla="*/ 107161 h 1376367"/>
                    <a:gd name="connsiteX155" fmla="*/ 477441 w 877491"/>
                    <a:gd name="connsiteY155" fmla="*/ 111923 h 1376367"/>
                    <a:gd name="connsiteX156" fmla="*/ 484585 w 877491"/>
                    <a:gd name="connsiteY156" fmla="*/ 114305 h 1376367"/>
                    <a:gd name="connsiteX157" fmla="*/ 498873 w 877491"/>
                    <a:gd name="connsiteY157" fmla="*/ 123830 h 1376367"/>
                    <a:gd name="connsiteX158" fmla="*/ 506016 w 877491"/>
                    <a:gd name="connsiteY158" fmla="*/ 126211 h 1376367"/>
                    <a:gd name="connsiteX159" fmla="*/ 520304 w 877491"/>
                    <a:gd name="connsiteY159" fmla="*/ 135736 h 1376367"/>
                    <a:gd name="connsiteX160" fmla="*/ 534591 w 877491"/>
                    <a:gd name="connsiteY160" fmla="*/ 140498 h 1376367"/>
                    <a:gd name="connsiteX161" fmla="*/ 541735 w 877491"/>
                    <a:gd name="connsiteY161" fmla="*/ 142880 h 1376367"/>
                    <a:gd name="connsiteX162" fmla="*/ 570310 w 877491"/>
                    <a:gd name="connsiteY162" fmla="*/ 157167 h 1376367"/>
                    <a:gd name="connsiteX163" fmla="*/ 577454 w 877491"/>
                    <a:gd name="connsiteY163" fmla="*/ 159548 h 1376367"/>
                    <a:gd name="connsiteX164" fmla="*/ 584598 w 877491"/>
                    <a:gd name="connsiteY164" fmla="*/ 161930 h 1376367"/>
                    <a:gd name="connsiteX165" fmla="*/ 610791 w 877491"/>
                    <a:gd name="connsiteY165" fmla="*/ 157167 h 1376367"/>
                    <a:gd name="connsiteX166" fmla="*/ 625079 w 877491"/>
                    <a:gd name="connsiteY166" fmla="*/ 147642 h 1376367"/>
                    <a:gd name="connsiteX167" fmla="*/ 636985 w 877491"/>
                    <a:gd name="connsiteY167" fmla="*/ 138117 h 1376367"/>
                    <a:gd name="connsiteX168" fmla="*/ 641748 w 877491"/>
                    <a:gd name="connsiteY168" fmla="*/ 130973 h 1376367"/>
                    <a:gd name="connsiteX169" fmla="*/ 648891 w 877491"/>
                    <a:gd name="connsiteY169" fmla="*/ 126211 h 1376367"/>
                    <a:gd name="connsiteX170" fmla="*/ 656035 w 877491"/>
                    <a:gd name="connsiteY170" fmla="*/ 111923 h 1376367"/>
                    <a:gd name="connsiteX171" fmla="*/ 660798 w 877491"/>
                    <a:gd name="connsiteY171" fmla="*/ 104780 h 1376367"/>
                    <a:gd name="connsiteX172" fmla="*/ 665560 w 877491"/>
                    <a:gd name="connsiteY172" fmla="*/ 90492 h 1376367"/>
                    <a:gd name="connsiteX173" fmla="*/ 667941 w 877491"/>
                    <a:gd name="connsiteY173" fmla="*/ 83348 h 1376367"/>
                    <a:gd name="connsiteX174" fmla="*/ 672704 w 877491"/>
                    <a:gd name="connsiteY174" fmla="*/ 76205 h 1376367"/>
                    <a:gd name="connsiteX175" fmla="*/ 682229 w 877491"/>
                    <a:gd name="connsiteY175" fmla="*/ 52392 h 1376367"/>
                    <a:gd name="connsiteX176" fmla="*/ 686991 w 877491"/>
                    <a:gd name="connsiteY176" fmla="*/ 40486 h 1376367"/>
                    <a:gd name="connsiteX177" fmla="*/ 689373 w 877491"/>
                    <a:gd name="connsiteY177" fmla="*/ 33342 h 1376367"/>
                    <a:gd name="connsiteX178" fmla="*/ 696516 w 877491"/>
                    <a:gd name="connsiteY178" fmla="*/ 28580 h 1376367"/>
                    <a:gd name="connsiteX179" fmla="*/ 706041 w 877491"/>
                    <a:gd name="connsiteY179" fmla="*/ 21436 h 1376367"/>
                    <a:gd name="connsiteX180" fmla="*/ 710804 w 877491"/>
                    <a:gd name="connsiteY180" fmla="*/ 11911 h 1376367"/>
                    <a:gd name="connsiteX181" fmla="*/ 713185 w 877491"/>
                    <a:gd name="connsiteY181" fmla="*/ 4767 h 1376367"/>
                    <a:gd name="connsiteX182" fmla="*/ 722710 w 877491"/>
                    <a:gd name="connsiteY182" fmla="*/ 2386 h 1376367"/>
                    <a:gd name="connsiteX183" fmla="*/ 729854 w 877491"/>
                    <a:gd name="connsiteY183" fmla="*/ 5 h 1376367"/>
                    <a:gd name="connsiteX184" fmla="*/ 765573 w 877491"/>
                    <a:gd name="connsiteY184" fmla="*/ 4767 h 1376367"/>
                    <a:gd name="connsiteX185" fmla="*/ 779860 w 877491"/>
                    <a:gd name="connsiteY185" fmla="*/ 14292 h 1376367"/>
                    <a:gd name="connsiteX186" fmla="*/ 791766 w 877491"/>
                    <a:gd name="connsiteY186" fmla="*/ 23817 h 1376367"/>
                    <a:gd name="connsiteX187" fmla="*/ 796529 w 877491"/>
                    <a:gd name="connsiteY187" fmla="*/ 30961 h 1376367"/>
                    <a:gd name="connsiteX188" fmla="*/ 803673 w 877491"/>
                    <a:gd name="connsiteY188" fmla="*/ 38105 h 1376367"/>
                    <a:gd name="connsiteX189" fmla="*/ 813198 w 877491"/>
                    <a:gd name="connsiteY189" fmla="*/ 52392 h 1376367"/>
                    <a:gd name="connsiteX190" fmla="*/ 817960 w 877491"/>
                    <a:gd name="connsiteY190" fmla="*/ 59536 h 1376367"/>
                    <a:gd name="connsiteX191" fmla="*/ 825104 w 877491"/>
                    <a:gd name="connsiteY191" fmla="*/ 66680 h 1376367"/>
                    <a:gd name="connsiteX192" fmla="*/ 839391 w 877491"/>
                    <a:gd name="connsiteY192" fmla="*/ 88111 h 1376367"/>
                    <a:gd name="connsiteX193" fmla="*/ 844154 w 877491"/>
                    <a:gd name="connsiteY193" fmla="*/ 95255 h 1376367"/>
                    <a:gd name="connsiteX194" fmla="*/ 846535 w 877491"/>
                    <a:gd name="connsiteY194" fmla="*/ 102398 h 1376367"/>
                    <a:gd name="connsiteX195" fmla="*/ 851298 w 877491"/>
                    <a:gd name="connsiteY195" fmla="*/ 109542 h 1376367"/>
                    <a:gd name="connsiteX196" fmla="*/ 860823 w 877491"/>
                    <a:gd name="connsiteY196" fmla="*/ 130973 h 1376367"/>
                    <a:gd name="connsiteX197" fmla="*/ 872729 w 877491"/>
                    <a:gd name="connsiteY197" fmla="*/ 166692 h 1376367"/>
                    <a:gd name="connsiteX198" fmla="*/ 877491 w 877491"/>
                    <a:gd name="connsiteY198" fmla="*/ 173836 h 1376367"/>
                    <a:gd name="connsiteX0" fmla="*/ 857128 w 877491"/>
                    <a:gd name="connsiteY0" fmla="*/ 1224636 h 1376367"/>
                    <a:gd name="connsiteX1" fmla="*/ 857128 w 877491"/>
                    <a:gd name="connsiteY1" fmla="*/ 1224636 h 1376367"/>
                    <a:gd name="connsiteX2" fmla="*/ 827485 w 877491"/>
                    <a:gd name="connsiteY2" fmla="*/ 1223967 h 1376367"/>
                    <a:gd name="connsiteX3" fmla="*/ 817960 w 877491"/>
                    <a:gd name="connsiteY3" fmla="*/ 1226348 h 1376367"/>
                    <a:gd name="connsiteX4" fmla="*/ 810816 w 877491"/>
                    <a:gd name="connsiteY4" fmla="*/ 1228730 h 1376367"/>
                    <a:gd name="connsiteX5" fmla="*/ 777479 w 877491"/>
                    <a:gd name="connsiteY5" fmla="*/ 1231111 h 1376367"/>
                    <a:gd name="connsiteX6" fmla="*/ 760810 w 877491"/>
                    <a:gd name="connsiteY6" fmla="*/ 1235873 h 1376367"/>
                    <a:gd name="connsiteX7" fmla="*/ 756048 w 877491"/>
                    <a:gd name="connsiteY7" fmla="*/ 1243017 h 1376367"/>
                    <a:gd name="connsiteX8" fmla="*/ 748904 w 877491"/>
                    <a:gd name="connsiteY8" fmla="*/ 1247780 h 1376367"/>
                    <a:gd name="connsiteX9" fmla="*/ 741760 w 877491"/>
                    <a:gd name="connsiteY9" fmla="*/ 1273973 h 1376367"/>
                    <a:gd name="connsiteX10" fmla="*/ 732235 w 877491"/>
                    <a:gd name="connsiteY10" fmla="*/ 1295405 h 1376367"/>
                    <a:gd name="connsiteX11" fmla="*/ 725091 w 877491"/>
                    <a:gd name="connsiteY11" fmla="*/ 1300167 h 1376367"/>
                    <a:gd name="connsiteX12" fmla="*/ 715566 w 877491"/>
                    <a:gd name="connsiteY12" fmla="*/ 1314455 h 1376367"/>
                    <a:gd name="connsiteX13" fmla="*/ 706041 w 877491"/>
                    <a:gd name="connsiteY13" fmla="*/ 1323980 h 1376367"/>
                    <a:gd name="connsiteX14" fmla="*/ 694135 w 877491"/>
                    <a:gd name="connsiteY14" fmla="*/ 1333505 h 1376367"/>
                    <a:gd name="connsiteX15" fmla="*/ 679848 w 877491"/>
                    <a:gd name="connsiteY15" fmla="*/ 1343030 h 1376367"/>
                    <a:gd name="connsiteX16" fmla="*/ 675085 w 877491"/>
                    <a:gd name="connsiteY16" fmla="*/ 1350173 h 1376367"/>
                    <a:gd name="connsiteX17" fmla="*/ 667941 w 877491"/>
                    <a:gd name="connsiteY17" fmla="*/ 1352555 h 1376367"/>
                    <a:gd name="connsiteX18" fmla="*/ 653654 w 877491"/>
                    <a:gd name="connsiteY18" fmla="*/ 1359698 h 1376367"/>
                    <a:gd name="connsiteX19" fmla="*/ 646510 w 877491"/>
                    <a:gd name="connsiteY19" fmla="*/ 1364461 h 1376367"/>
                    <a:gd name="connsiteX20" fmla="*/ 632223 w 877491"/>
                    <a:gd name="connsiteY20" fmla="*/ 1369223 h 1376367"/>
                    <a:gd name="connsiteX21" fmla="*/ 625079 w 877491"/>
                    <a:gd name="connsiteY21" fmla="*/ 1371605 h 1376367"/>
                    <a:gd name="connsiteX22" fmla="*/ 617935 w 877491"/>
                    <a:gd name="connsiteY22" fmla="*/ 1373986 h 1376367"/>
                    <a:gd name="connsiteX23" fmla="*/ 610791 w 877491"/>
                    <a:gd name="connsiteY23" fmla="*/ 1376367 h 1376367"/>
                    <a:gd name="connsiteX24" fmla="*/ 589360 w 877491"/>
                    <a:gd name="connsiteY24" fmla="*/ 1373986 h 1376367"/>
                    <a:gd name="connsiteX25" fmla="*/ 582216 w 877491"/>
                    <a:gd name="connsiteY25" fmla="*/ 1371605 h 1376367"/>
                    <a:gd name="connsiteX26" fmla="*/ 567929 w 877491"/>
                    <a:gd name="connsiteY26" fmla="*/ 1350173 h 1376367"/>
                    <a:gd name="connsiteX27" fmla="*/ 563166 w 877491"/>
                    <a:gd name="connsiteY27" fmla="*/ 1343030 h 1376367"/>
                    <a:gd name="connsiteX28" fmla="*/ 553641 w 877491"/>
                    <a:gd name="connsiteY28" fmla="*/ 1321598 h 1376367"/>
                    <a:gd name="connsiteX29" fmla="*/ 548879 w 877491"/>
                    <a:gd name="connsiteY29" fmla="*/ 1307311 h 1376367"/>
                    <a:gd name="connsiteX30" fmla="*/ 546498 w 877491"/>
                    <a:gd name="connsiteY30" fmla="*/ 1300167 h 1376367"/>
                    <a:gd name="connsiteX31" fmla="*/ 541735 w 877491"/>
                    <a:gd name="connsiteY31" fmla="*/ 1293023 h 1376367"/>
                    <a:gd name="connsiteX32" fmla="*/ 532210 w 877491"/>
                    <a:gd name="connsiteY32" fmla="*/ 1271592 h 1376367"/>
                    <a:gd name="connsiteX33" fmla="*/ 520304 w 877491"/>
                    <a:gd name="connsiteY33" fmla="*/ 1250161 h 1376367"/>
                    <a:gd name="connsiteX34" fmla="*/ 515541 w 877491"/>
                    <a:gd name="connsiteY34" fmla="*/ 1243017 h 1376367"/>
                    <a:gd name="connsiteX35" fmla="*/ 508398 w 877491"/>
                    <a:gd name="connsiteY35" fmla="*/ 1235873 h 1376367"/>
                    <a:gd name="connsiteX36" fmla="*/ 503635 w 877491"/>
                    <a:gd name="connsiteY36" fmla="*/ 1228730 h 1376367"/>
                    <a:gd name="connsiteX37" fmla="*/ 496491 w 877491"/>
                    <a:gd name="connsiteY37" fmla="*/ 1226348 h 1376367"/>
                    <a:gd name="connsiteX38" fmla="*/ 482204 w 877491"/>
                    <a:gd name="connsiteY38" fmla="*/ 1216823 h 1376367"/>
                    <a:gd name="connsiteX39" fmla="*/ 436960 w 877491"/>
                    <a:gd name="connsiteY39" fmla="*/ 1219205 h 1376367"/>
                    <a:gd name="connsiteX40" fmla="*/ 422673 w 877491"/>
                    <a:gd name="connsiteY40" fmla="*/ 1223967 h 1376367"/>
                    <a:gd name="connsiteX41" fmla="*/ 408385 w 877491"/>
                    <a:gd name="connsiteY41" fmla="*/ 1233492 h 1376367"/>
                    <a:gd name="connsiteX42" fmla="*/ 401241 w 877491"/>
                    <a:gd name="connsiteY42" fmla="*/ 1238255 h 1376367"/>
                    <a:gd name="connsiteX43" fmla="*/ 394098 w 877491"/>
                    <a:gd name="connsiteY43" fmla="*/ 1245398 h 1376367"/>
                    <a:gd name="connsiteX44" fmla="*/ 379810 w 877491"/>
                    <a:gd name="connsiteY44" fmla="*/ 1254923 h 1376367"/>
                    <a:gd name="connsiteX45" fmla="*/ 365523 w 877491"/>
                    <a:gd name="connsiteY45" fmla="*/ 1264448 h 1376367"/>
                    <a:gd name="connsiteX46" fmla="*/ 351235 w 877491"/>
                    <a:gd name="connsiteY46" fmla="*/ 1273973 h 1376367"/>
                    <a:gd name="connsiteX47" fmla="*/ 336948 w 877491"/>
                    <a:gd name="connsiteY47" fmla="*/ 1278736 h 1376367"/>
                    <a:gd name="connsiteX48" fmla="*/ 329804 w 877491"/>
                    <a:gd name="connsiteY48" fmla="*/ 1281117 h 1376367"/>
                    <a:gd name="connsiteX49" fmla="*/ 286941 w 877491"/>
                    <a:gd name="connsiteY49" fmla="*/ 1278736 h 1376367"/>
                    <a:gd name="connsiteX50" fmla="*/ 279798 w 877491"/>
                    <a:gd name="connsiteY50" fmla="*/ 1276355 h 1376367"/>
                    <a:gd name="connsiteX51" fmla="*/ 275035 w 877491"/>
                    <a:gd name="connsiteY51" fmla="*/ 1269211 h 1376367"/>
                    <a:gd name="connsiteX52" fmla="*/ 267891 w 877491"/>
                    <a:gd name="connsiteY52" fmla="*/ 1264448 h 1376367"/>
                    <a:gd name="connsiteX53" fmla="*/ 263129 w 877491"/>
                    <a:gd name="connsiteY53" fmla="*/ 1250161 h 1376367"/>
                    <a:gd name="connsiteX54" fmla="*/ 260748 w 877491"/>
                    <a:gd name="connsiteY54" fmla="*/ 1243017 h 1376367"/>
                    <a:gd name="connsiteX55" fmla="*/ 258366 w 877491"/>
                    <a:gd name="connsiteY55" fmla="*/ 1207298 h 1376367"/>
                    <a:gd name="connsiteX56" fmla="*/ 255985 w 877491"/>
                    <a:gd name="connsiteY56" fmla="*/ 1183486 h 1376367"/>
                    <a:gd name="connsiteX57" fmla="*/ 260748 w 877491"/>
                    <a:gd name="connsiteY57" fmla="*/ 1092998 h 1376367"/>
                    <a:gd name="connsiteX58" fmla="*/ 258366 w 877491"/>
                    <a:gd name="connsiteY58" fmla="*/ 1054898 h 1376367"/>
                    <a:gd name="connsiteX59" fmla="*/ 239316 w 877491"/>
                    <a:gd name="connsiteY59" fmla="*/ 1038230 h 1376367"/>
                    <a:gd name="connsiteX60" fmla="*/ 225029 w 877491"/>
                    <a:gd name="connsiteY60" fmla="*/ 1033467 h 1376367"/>
                    <a:gd name="connsiteX61" fmla="*/ 208360 w 877491"/>
                    <a:gd name="connsiteY61" fmla="*/ 1028705 h 1376367"/>
                    <a:gd name="connsiteX62" fmla="*/ 186929 w 877491"/>
                    <a:gd name="connsiteY62" fmla="*/ 1026323 h 1376367"/>
                    <a:gd name="connsiteX63" fmla="*/ 53579 w 877491"/>
                    <a:gd name="connsiteY63" fmla="*/ 1023942 h 1376367"/>
                    <a:gd name="connsiteX64" fmla="*/ 48816 w 877491"/>
                    <a:gd name="connsiteY64" fmla="*/ 1009655 h 1376367"/>
                    <a:gd name="connsiteX65" fmla="*/ 46435 w 877491"/>
                    <a:gd name="connsiteY65" fmla="*/ 1002511 h 1376367"/>
                    <a:gd name="connsiteX66" fmla="*/ 48816 w 877491"/>
                    <a:gd name="connsiteY66" fmla="*/ 988223 h 1376367"/>
                    <a:gd name="connsiteX67" fmla="*/ 53579 w 877491"/>
                    <a:gd name="connsiteY67" fmla="*/ 973936 h 1376367"/>
                    <a:gd name="connsiteX68" fmla="*/ 55960 w 877491"/>
                    <a:gd name="connsiteY68" fmla="*/ 950123 h 1376367"/>
                    <a:gd name="connsiteX69" fmla="*/ 58341 w 877491"/>
                    <a:gd name="connsiteY69" fmla="*/ 942980 h 1376367"/>
                    <a:gd name="connsiteX70" fmla="*/ 65485 w 877491"/>
                    <a:gd name="connsiteY70" fmla="*/ 940598 h 1376367"/>
                    <a:gd name="connsiteX71" fmla="*/ 79773 w 877491"/>
                    <a:gd name="connsiteY71" fmla="*/ 928692 h 1376367"/>
                    <a:gd name="connsiteX72" fmla="*/ 86916 w 877491"/>
                    <a:gd name="connsiteY72" fmla="*/ 926311 h 1376367"/>
                    <a:gd name="connsiteX73" fmla="*/ 94060 w 877491"/>
                    <a:gd name="connsiteY73" fmla="*/ 912023 h 1376367"/>
                    <a:gd name="connsiteX74" fmla="*/ 98823 w 877491"/>
                    <a:gd name="connsiteY74" fmla="*/ 897736 h 1376367"/>
                    <a:gd name="connsiteX75" fmla="*/ 101204 w 877491"/>
                    <a:gd name="connsiteY75" fmla="*/ 890592 h 1376367"/>
                    <a:gd name="connsiteX76" fmla="*/ 108348 w 877491"/>
                    <a:gd name="connsiteY76" fmla="*/ 885830 h 1376367"/>
                    <a:gd name="connsiteX77" fmla="*/ 117873 w 877491"/>
                    <a:gd name="connsiteY77" fmla="*/ 871542 h 1376367"/>
                    <a:gd name="connsiteX78" fmla="*/ 125016 w 877491"/>
                    <a:gd name="connsiteY78" fmla="*/ 857255 h 1376367"/>
                    <a:gd name="connsiteX79" fmla="*/ 136923 w 877491"/>
                    <a:gd name="connsiteY79" fmla="*/ 835823 h 1376367"/>
                    <a:gd name="connsiteX80" fmla="*/ 144066 w 877491"/>
                    <a:gd name="connsiteY80" fmla="*/ 812011 h 1376367"/>
                    <a:gd name="connsiteX81" fmla="*/ 146448 w 877491"/>
                    <a:gd name="connsiteY81" fmla="*/ 804867 h 1376367"/>
                    <a:gd name="connsiteX82" fmla="*/ 136923 w 877491"/>
                    <a:gd name="connsiteY82" fmla="*/ 766767 h 1376367"/>
                    <a:gd name="connsiteX83" fmla="*/ 129779 w 877491"/>
                    <a:gd name="connsiteY83" fmla="*/ 762005 h 1376367"/>
                    <a:gd name="connsiteX84" fmla="*/ 127398 w 877491"/>
                    <a:gd name="connsiteY84" fmla="*/ 754861 h 1376367"/>
                    <a:gd name="connsiteX85" fmla="*/ 117873 w 877491"/>
                    <a:gd name="connsiteY85" fmla="*/ 745336 h 1376367"/>
                    <a:gd name="connsiteX86" fmla="*/ 113110 w 877491"/>
                    <a:gd name="connsiteY86" fmla="*/ 738192 h 1376367"/>
                    <a:gd name="connsiteX87" fmla="*/ 110729 w 877491"/>
                    <a:gd name="connsiteY87" fmla="*/ 731048 h 1376367"/>
                    <a:gd name="connsiteX88" fmla="*/ 105966 w 877491"/>
                    <a:gd name="connsiteY88" fmla="*/ 723905 h 1376367"/>
                    <a:gd name="connsiteX89" fmla="*/ 98823 w 877491"/>
                    <a:gd name="connsiteY89" fmla="*/ 711998 h 1376367"/>
                    <a:gd name="connsiteX90" fmla="*/ 91679 w 877491"/>
                    <a:gd name="connsiteY90" fmla="*/ 716761 h 1376367"/>
                    <a:gd name="connsiteX91" fmla="*/ 82154 w 877491"/>
                    <a:gd name="connsiteY91" fmla="*/ 700092 h 1376367"/>
                    <a:gd name="connsiteX92" fmla="*/ 75010 w 877491"/>
                    <a:gd name="connsiteY92" fmla="*/ 697711 h 1376367"/>
                    <a:gd name="connsiteX93" fmla="*/ 67866 w 877491"/>
                    <a:gd name="connsiteY93" fmla="*/ 695330 h 1376367"/>
                    <a:gd name="connsiteX94" fmla="*/ 44054 w 877491"/>
                    <a:gd name="connsiteY94" fmla="*/ 688186 h 1376367"/>
                    <a:gd name="connsiteX95" fmla="*/ 36910 w 877491"/>
                    <a:gd name="connsiteY95" fmla="*/ 685805 h 1376367"/>
                    <a:gd name="connsiteX96" fmla="*/ 27385 w 877491"/>
                    <a:gd name="connsiteY96" fmla="*/ 678661 h 1376367"/>
                    <a:gd name="connsiteX97" fmla="*/ 20241 w 877491"/>
                    <a:gd name="connsiteY97" fmla="*/ 671517 h 1376367"/>
                    <a:gd name="connsiteX98" fmla="*/ 5954 w 877491"/>
                    <a:gd name="connsiteY98" fmla="*/ 669136 h 1376367"/>
                    <a:gd name="connsiteX99" fmla="*/ 8335 w 877491"/>
                    <a:gd name="connsiteY99" fmla="*/ 652467 h 1376367"/>
                    <a:gd name="connsiteX100" fmla="*/ 1191 w 877491"/>
                    <a:gd name="connsiteY100" fmla="*/ 626274 h 1376367"/>
                    <a:gd name="connsiteX101" fmla="*/ 15479 w 877491"/>
                    <a:gd name="connsiteY101" fmla="*/ 616748 h 1376367"/>
                    <a:gd name="connsiteX102" fmla="*/ 13098 w 877491"/>
                    <a:gd name="connsiteY102" fmla="*/ 609604 h 1376367"/>
                    <a:gd name="connsiteX103" fmla="*/ 20241 w 877491"/>
                    <a:gd name="connsiteY103" fmla="*/ 604843 h 1376367"/>
                    <a:gd name="connsiteX104" fmla="*/ 29766 w 877491"/>
                    <a:gd name="connsiteY104" fmla="*/ 597698 h 1376367"/>
                    <a:gd name="connsiteX105" fmla="*/ 39292 w 877491"/>
                    <a:gd name="connsiteY105" fmla="*/ 585792 h 1376367"/>
                    <a:gd name="connsiteX106" fmla="*/ 63103 w 877491"/>
                    <a:gd name="connsiteY106" fmla="*/ 578649 h 1376367"/>
                    <a:gd name="connsiteX107" fmla="*/ 60723 w 877491"/>
                    <a:gd name="connsiteY107" fmla="*/ 576266 h 1376367"/>
                    <a:gd name="connsiteX108" fmla="*/ 72629 w 877491"/>
                    <a:gd name="connsiteY108" fmla="*/ 564361 h 1376367"/>
                    <a:gd name="connsiteX109" fmla="*/ 96441 w 877491"/>
                    <a:gd name="connsiteY109" fmla="*/ 557217 h 1376367"/>
                    <a:gd name="connsiteX110" fmla="*/ 117873 w 877491"/>
                    <a:gd name="connsiteY110" fmla="*/ 559598 h 1376367"/>
                    <a:gd name="connsiteX111" fmla="*/ 125016 w 877491"/>
                    <a:gd name="connsiteY111" fmla="*/ 552455 h 1376367"/>
                    <a:gd name="connsiteX112" fmla="*/ 132160 w 877491"/>
                    <a:gd name="connsiteY112" fmla="*/ 550073 h 1376367"/>
                    <a:gd name="connsiteX113" fmla="*/ 139304 w 877491"/>
                    <a:gd name="connsiteY113" fmla="*/ 545311 h 1376367"/>
                    <a:gd name="connsiteX114" fmla="*/ 141685 w 877491"/>
                    <a:gd name="connsiteY114" fmla="*/ 538167 h 1376367"/>
                    <a:gd name="connsiteX115" fmla="*/ 153591 w 877491"/>
                    <a:gd name="connsiteY115" fmla="*/ 526261 h 1376367"/>
                    <a:gd name="connsiteX116" fmla="*/ 158354 w 877491"/>
                    <a:gd name="connsiteY116" fmla="*/ 511973 h 1376367"/>
                    <a:gd name="connsiteX117" fmla="*/ 165498 w 877491"/>
                    <a:gd name="connsiteY117" fmla="*/ 497686 h 1376367"/>
                    <a:gd name="connsiteX118" fmla="*/ 163116 w 877491"/>
                    <a:gd name="connsiteY118" fmla="*/ 466730 h 1376367"/>
                    <a:gd name="connsiteX119" fmla="*/ 155973 w 877491"/>
                    <a:gd name="connsiteY119" fmla="*/ 452442 h 1376367"/>
                    <a:gd name="connsiteX120" fmla="*/ 153591 w 877491"/>
                    <a:gd name="connsiteY120" fmla="*/ 445298 h 1376367"/>
                    <a:gd name="connsiteX121" fmla="*/ 144066 w 877491"/>
                    <a:gd name="connsiteY121" fmla="*/ 428630 h 1376367"/>
                    <a:gd name="connsiteX122" fmla="*/ 141685 w 877491"/>
                    <a:gd name="connsiteY122" fmla="*/ 421486 h 1376367"/>
                    <a:gd name="connsiteX123" fmla="*/ 136923 w 877491"/>
                    <a:gd name="connsiteY123" fmla="*/ 414342 h 1376367"/>
                    <a:gd name="connsiteX124" fmla="*/ 134541 w 877491"/>
                    <a:gd name="connsiteY124" fmla="*/ 404817 h 1376367"/>
                    <a:gd name="connsiteX125" fmla="*/ 129779 w 877491"/>
                    <a:gd name="connsiteY125" fmla="*/ 397673 h 1376367"/>
                    <a:gd name="connsiteX126" fmla="*/ 125016 w 877491"/>
                    <a:gd name="connsiteY126" fmla="*/ 383386 h 1376367"/>
                    <a:gd name="connsiteX127" fmla="*/ 122635 w 877491"/>
                    <a:gd name="connsiteY127" fmla="*/ 376242 h 1376367"/>
                    <a:gd name="connsiteX128" fmla="*/ 117873 w 877491"/>
                    <a:gd name="connsiteY128" fmla="*/ 369098 h 1376367"/>
                    <a:gd name="connsiteX129" fmla="*/ 113110 w 877491"/>
                    <a:gd name="connsiteY129" fmla="*/ 354811 h 1376367"/>
                    <a:gd name="connsiteX130" fmla="*/ 110729 w 877491"/>
                    <a:gd name="connsiteY130" fmla="*/ 302423 h 1376367"/>
                    <a:gd name="connsiteX131" fmla="*/ 113110 w 877491"/>
                    <a:gd name="connsiteY131" fmla="*/ 295280 h 1376367"/>
                    <a:gd name="connsiteX132" fmla="*/ 141685 w 877491"/>
                    <a:gd name="connsiteY132" fmla="*/ 288136 h 1376367"/>
                    <a:gd name="connsiteX133" fmla="*/ 170260 w 877491"/>
                    <a:gd name="connsiteY133" fmla="*/ 285755 h 1376367"/>
                    <a:gd name="connsiteX134" fmla="*/ 179785 w 877491"/>
                    <a:gd name="connsiteY134" fmla="*/ 283373 h 1376367"/>
                    <a:gd name="connsiteX135" fmla="*/ 220266 w 877491"/>
                    <a:gd name="connsiteY135" fmla="*/ 278611 h 1376367"/>
                    <a:gd name="connsiteX136" fmla="*/ 234554 w 877491"/>
                    <a:gd name="connsiteY136" fmla="*/ 276230 h 1376367"/>
                    <a:gd name="connsiteX137" fmla="*/ 308373 w 877491"/>
                    <a:gd name="connsiteY137" fmla="*/ 273848 h 1376367"/>
                    <a:gd name="connsiteX138" fmla="*/ 320279 w 877491"/>
                    <a:gd name="connsiteY138" fmla="*/ 271467 h 1376367"/>
                    <a:gd name="connsiteX139" fmla="*/ 327423 w 877491"/>
                    <a:gd name="connsiteY139" fmla="*/ 269086 h 1376367"/>
                    <a:gd name="connsiteX140" fmla="*/ 336948 w 877491"/>
                    <a:gd name="connsiteY140" fmla="*/ 254798 h 1376367"/>
                    <a:gd name="connsiteX141" fmla="*/ 341710 w 877491"/>
                    <a:gd name="connsiteY141" fmla="*/ 195267 h 1376367"/>
                    <a:gd name="connsiteX142" fmla="*/ 344091 w 877491"/>
                    <a:gd name="connsiteY142" fmla="*/ 169073 h 1376367"/>
                    <a:gd name="connsiteX143" fmla="*/ 348854 w 877491"/>
                    <a:gd name="connsiteY143" fmla="*/ 140498 h 1376367"/>
                    <a:gd name="connsiteX144" fmla="*/ 353616 w 877491"/>
                    <a:gd name="connsiteY144" fmla="*/ 97636 h 1376367"/>
                    <a:gd name="connsiteX145" fmla="*/ 360760 w 877491"/>
                    <a:gd name="connsiteY145" fmla="*/ 83348 h 1376367"/>
                    <a:gd name="connsiteX146" fmla="*/ 367904 w 877491"/>
                    <a:gd name="connsiteY146" fmla="*/ 80967 h 1376367"/>
                    <a:gd name="connsiteX147" fmla="*/ 382191 w 877491"/>
                    <a:gd name="connsiteY147" fmla="*/ 73823 h 1376367"/>
                    <a:gd name="connsiteX148" fmla="*/ 398860 w 877491"/>
                    <a:gd name="connsiteY148" fmla="*/ 78586 h 1376367"/>
                    <a:gd name="connsiteX149" fmla="*/ 406004 w 877491"/>
                    <a:gd name="connsiteY149" fmla="*/ 83348 h 1376367"/>
                    <a:gd name="connsiteX150" fmla="*/ 413148 w 877491"/>
                    <a:gd name="connsiteY150" fmla="*/ 85730 h 1376367"/>
                    <a:gd name="connsiteX151" fmla="*/ 420291 w 877491"/>
                    <a:gd name="connsiteY151" fmla="*/ 90492 h 1376367"/>
                    <a:gd name="connsiteX152" fmla="*/ 441723 w 877491"/>
                    <a:gd name="connsiteY152" fmla="*/ 97636 h 1376367"/>
                    <a:gd name="connsiteX153" fmla="*/ 463154 w 877491"/>
                    <a:gd name="connsiteY153" fmla="*/ 104780 h 1376367"/>
                    <a:gd name="connsiteX154" fmla="*/ 470298 w 877491"/>
                    <a:gd name="connsiteY154" fmla="*/ 107161 h 1376367"/>
                    <a:gd name="connsiteX155" fmla="*/ 477441 w 877491"/>
                    <a:gd name="connsiteY155" fmla="*/ 111923 h 1376367"/>
                    <a:gd name="connsiteX156" fmla="*/ 484585 w 877491"/>
                    <a:gd name="connsiteY156" fmla="*/ 114305 h 1376367"/>
                    <a:gd name="connsiteX157" fmla="*/ 498873 w 877491"/>
                    <a:gd name="connsiteY157" fmla="*/ 123830 h 1376367"/>
                    <a:gd name="connsiteX158" fmla="*/ 506016 w 877491"/>
                    <a:gd name="connsiteY158" fmla="*/ 126211 h 1376367"/>
                    <a:gd name="connsiteX159" fmla="*/ 520304 w 877491"/>
                    <a:gd name="connsiteY159" fmla="*/ 135736 h 1376367"/>
                    <a:gd name="connsiteX160" fmla="*/ 534591 w 877491"/>
                    <a:gd name="connsiteY160" fmla="*/ 140498 h 1376367"/>
                    <a:gd name="connsiteX161" fmla="*/ 541735 w 877491"/>
                    <a:gd name="connsiteY161" fmla="*/ 142880 h 1376367"/>
                    <a:gd name="connsiteX162" fmla="*/ 570310 w 877491"/>
                    <a:gd name="connsiteY162" fmla="*/ 157167 h 1376367"/>
                    <a:gd name="connsiteX163" fmla="*/ 577454 w 877491"/>
                    <a:gd name="connsiteY163" fmla="*/ 159548 h 1376367"/>
                    <a:gd name="connsiteX164" fmla="*/ 584598 w 877491"/>
                    <a:gd name="connsiteY164" fmla="*/ 161930 h 1376367"/>
                    <a:gd name="connsiteX165" fmla="*/ 610791 w 877491"/>
                    <a:gd name="connsiteY165" fmla="*/ 157167 h 1376367"/>
                    <a:gd name="connsiteX166" fmla="*/ 625079 w 877491"/>
                    <a:gd name="connsiteY166" fmla="*/ 147642 h 1376367"/>
                    <a:gd name="connsiteX167" fmla="*/ 636985 w 877491"/>
                    <a:gd name="connsiteY167" fmla="*/ 138117 h 1376367"/>
                    <a:gd name="connsiteX168" fmla="*/ 641748 w 877491"/>
                    <a:gd name="connsiteY168" fmla="*/ 130973 h 1376367"/>
                    <a:gd name="connsiteX169" fmla="*/ 648891 w 877491"/>
                    <a:gd name="connsiteY169" fmla="*/ 126211 h 1376367"/>
                    <a:gd name="connsiteX170" fmla="*/ 656035 w 877491"/>
                    <a:gd name="connsiteY170" fmla="*/ 111923 h 1376367"/>
                    <a:gd name="connsiteX171" fmla="*/ 660798 w 877491"/>
                    <a:gd name="connsiteY171" fmla="*/ 104780 h 1376367"/>
                    <a:gd name="connsiteX172" fmla="*/ 665560 w 877491"/>
                    <a:gd name="connsiteY172" fmla="*/ 90492 h 1376367"/>
                    <a:gd name="connsiteX173" fmla="*/ 667941 w 877491"/>
                    <a:gd name="connsiteY173" fmla="*/ 83348 h 1376367"/>
                    <a:gd name="connsiteX174" fmla="*/ 672704 w 877491"/>
                    <a:gd name="connsiteY174" fmla="*/ 76205 h 1376367"/>
                    <a:gd name="connsiteX175" fmla="*/ 682229 w 877491"/>
                    <a:gd name="connsiteY175" fmla="*/ 52392 h 1376367"/>
                    <a:gd name="connsiteX176" fmla="*/ 686991 w 877491"/>
                    <a:gd name="connsiteY176" fmla="*/ 40486 h 1376367"/>
                    <a:gd name="connsiteX177" fmla="*/ 689373 w 877491"/>
                    <a:gd name="connsiteY177" fmla="*/ 33342 h 1376367"/>
                    <a:gd name="connsiteX178" fmla="*/ 696516 w 877491"/>
                    <a:gd name="connsiteY178" fmla="*/ 28580 h 1376367"/>
                    <a:gd name="connsiteX179" fmla="*/ 706041 w 877491"/>
                    <a:gd name="connsiteY179" fmla="*/ 21436 h 1376367"/>
                    <a:gd name="connsiteX180" fmla="*/ 710804 w 877491"/>
                    <a:gd name="connsiteY180" fmla="*/ 11911 h 1376367"/>
                    <a:gd name="connsiteX181" fmla="*/ 713185 w 877491"/>
                    <a:gd name="connsiteY181" fmla="*/ 4767 h 1376367"/>
                    <a:gd name="connsiteX182" fmla="*/ 722710 w 877491"/>
                    <a:gd name="connsiteY182" fmla="*/ 2386 h 1376367"/>
                    <a:gd name="connsiteX183" fmla="*/ 729854 w 877491"/>
                    <a:gd name="connsiteY183" fmla="*/ 5 h 1376367"/>
                    <a:gd name="connsiteX184" fmla="*/ 765573 w 877491"/>
                    <a:gd name="connsiteY184" fmla="*/ 4767 h 1376367"/>
                    <a:gd name="connsiteX185" fmla="*/ 779860 w 877491"/>
                    <a:gd name="connsiteY185" fmla="*/ 14292 h 1376367"/>
                    <a:gd name="connsiteX186" fmla="*/ 791766 w 877491"/>
                    <a:gd name="connsiteY186" fmla="*/ 23817 h 1376367"/>
                    <a:gd name="connsiteX187" fmla="*/ 796529 w 877491"/>
                    <a:gd name="connsiteY187" fmla="*/ 30961 h 1376367"/>
                    <a:gd name="connsiteX188" fmla="*/ 803673 w 877491"/>
                    <a:gd name="connsiteY188" fmla="*/ 38105 h 1376367"/>
                    <a:gd name="connsiteX189" fmla="*/ 813198 w 877491"/>
                    <a:gd name="connsiteY189" fmla="*/ 52392 h 1376367"/>
                    <a:gd name="connsiteX190" fmla="*/ 817960 w 877491"/>
                    <a:gd name="connsiteY190" fmla="*/ 59536 h 1376367"/>
                    <a:gd name="connsiteX191" fmla="*/ 825104 w 877491"/>
                    <a:gd name="connsiteY191" fmla="*/ 66680 h 1376367"/>
                    <a:gd name="connsiteX192" fmla="*/ 839391 w 877491"/>
                    <a:gd name="connsiteY192" fmla="*/ 88111 h 1376367"/>
                    <a:gd name="connsiteX193" fmla="*/ 844154 w 877491"/>
                    <a:gd name="connsiteY193" fmla="*/ 95255 h 1376367"/>
                    <a:gd name="connsiteX194" fmla="*/ 846535 w 877491"/>
                    <a:gd name="connsiteY194" fmla="*/ 102398 h 1376367"/>
                    <a:gd name="connsiteX195" fmla="*/ 851298 w 877491"/>
                    <a:gd name="connsiteY195" fmla="*/ 109542 h 1376367"/>
                    <a:gd name="connsiteX196" fmla="*/ 860823 w 877491"/>
                    <a:gd name="connsiteY196" fmla="*/ 130973 h 1376367"/>
                    <a:gd name="connsiteX197" fmla="*/ 872729 w 877491"/>
                    <a:gd name="connsiteY197" fmla="*/ 166692 h 1376367"/>
                    <a:gd name="connsiteX198" fmla="*/ 877491 w 877491"/>
                    <a:gd name="connsiteY198" fmla="*/ 173836 h 1376367"/>
                    <a:gd name="connsiteX0" fmla="*/ 857128 w 877491"/>
                    <a:gd name="connsiteY0" fmla="*/ 1224636 h 1376367"/>
                    <a:gd name="connsiteX1" fmla="*/ 857128 w 877491"/>
                    <a:gd name="connsiteY1" fmla="*/ 1122583 h 1376367"/>
                    <a:gd name="connsiteX2" fmla="*/ 827485 w 877491"/>
                    <a:gd name="connsiteY2" fmla="*/ 1223967 h 1376367"/>
                    <a:gd name="connsiteX3" fmla="*/ 817960 w 877491"/>
                    <a:gd name="connsiteY3" fmla="*/ 1226348 h 1376367"/>
                    <a:gd name="connsiteX4" fmla="*/ 810816 w 877491"/>
                    <a:gd name="connsiteY4" fmla="*/ 1228730 h 1376367"/>
                    <a:gd name="connsiteX5" fmla="*/ 777479 w 877491"/>
                    <a:gd name="connsiteY5" fmla="*/ 1231111 h 1376367"/>
                    <a:gd name="connsiteX6" fmla="*/ 760810 w 877491"/>
                    <a:gd name="connsiteY6" fmla="*/ 1235873 h 1376367"/>
                    <a:gd name="connsiteX7" fmla="*/ 756048 w 877491"/>
                    <a:gd name="connsiteY7" fmla="*/ 1243017 h 1376367"/>
                    <a:gd name="connsiteX8" fmla="*/ 748904 w 877491"/>
                    <a:gd name="connsiteY8" fmla="*/ 1247780 h 1376367"/>
                    <a:gd name="connsiteX9" fmla="*/ 741760 w 877491"/>
                    <a:gd name="connsiteY9" fmla="*/ 1273973 h 1376367"/>
                    <a:gd name="connsiteX10" fmla="*/ 732235 w 877491"/>
                    <a:gd name="connsiteY10" fmla="*/ 1295405 h 1376367"/>
                    <a:gd name="connsiteX11" fmla="*/ 725091 w 877491"/>
                    <a:gd name="connsiteY11" fmla="*/ 1300167 h 1376367"/>
                    <a:gd name="connsiteX12" fmla="*/ 715566 w 877491"/>
                    <a:gd name="connsiteY12" fmla="*/ 1314455 h 1376367"/>
                    <a:gd name="connsiteX13" fmla="*/ 706041 w 877491"/>
                    <a:gd name="connsiteY13" fmla="*/ 1323980 h 1376367"/>
                    <a:gd name="connsiteX14" fmla="*/ 694135 w 877491"/>
                    <a:gd name="connsiteY14" fmla="*/ 1333505 h 1376367"/>
                    <a:gd name="connsiteX15" fmla="*/ 679848 w 877491"/>
                    <a:gd name="connsiteY15" fmla="*/ 1343030 h 1376367"/>
                    <a:gd name="connsiteX16" fmla="*/ 675085 w 877491"/>
                    <a:gd name="connsiteY16" fmla="*/ 1350173 h 1376367"/>
                    <a:gd name="connsiteX17" fmla="*/ 667941 w 877491"/>
                    <a:gd name="connsiteY17" fmla="*/ 1352555 h 1376367"/>
                    <a:gd name="connsiteX18" fmla="*/ 653654 w 877491"/>
                    <a:gd name="connsiteY18" fmla="*/ 1359698 h 1376367"/>
                    <a:gd name="connsiteX19" fmla="*/ 646510 w 877491"/>
                    <a:gd name="connsiteY19" fmla="*/ 1364461 h 1376367"/>
                    <a:gd name="connsiteX20" fmla="*/ 632223 w 877491"/>
                    <a:gd name="connsiteY20" fmla="*/ 1369223 h 1376367"/>
                    <a:gd name="connsiteX21" fmla="*/ 625079 w 877491"/>
                    <a:gd name="connsiteY21" fmla="*/ 1371605 h 1376367"/>
                    <a:gd name="connsiteX22" fmla="*/ 617935 w 877491"/>
                    <a:gd name="connsiteY22" fmla="*/ 1373986 h 1376367"/>
                    <a:gd name="connsiteX23" fmla="*/ 610791 w 877491"/>
                    <a:gd name="connsiteY23" fmla="*/ 1376367 h 1376367"/>
                    <a:gd name="connsiteX24" fmla="*/ 589360 w 877491"/>
                    <a:gd name="connsiteY24" fmla="*/ 1373986 h 1376367"/>
                    <a:gd name="connsiteX25" fmla="*/ 582216 w 877491"/>
                    <a:gd name="connsiteY25" fmla="*/ 1371605 h 1376367"/>
                    <a:gd name="connsiteX26" fmla="*/ 567929 w 877491"/>
                    <a:gd name="connsiteY26" fmla="*/ 1350173 h 1376367"/>
                    <a:gd name="connsiteX27" fmla="*/ 563166 w 877491"/>
                    <a:gd name="connsiteY27" fmla="*/ 1343030 h 1376367"/>
                    <a:gd name="connsiteX28" fmla="*/ 553641 w 877491"/>
                    <a:gd name="connsiteY28" fmla="*/ 1321598 h 1376367"/>
                    <a:gd name="connsiteX29" fmla="*/ 548879 w 877491"/>
                    <a:gd name="connsiteY29" fmla="*/ 1307311 h 1376367"/>
                    <a:gd name="connsiteX30" fmla="*/ 546498 w 877491"/>
                    <a:gd name="connsiteY30" fmla="*/ 1300167 h 1376367"/>
                    <a:gd name="connsiteX31" fmla="*/ 541735 w 877491"/>
                    <a:gd name="connsiteY31" fmla="*/ 1293023 h 1376367"/>
                    <a:gd name="connsiteX32" fmla="*/ 532210 w 877491"/>
                    <a:gd name="connsiteY32" fmla="*/ 1271592 h 1376367"/>
                    <a:gd name="connsiteX33" fmla="*/ 520304 w 877491"/>
                    <a:gd name="connsiteY33" fmla="*/ 1250161 h 1376367"/>
                    <a:gd name="connsiteX34" fmla="*/ 515541 w 877491"/>
                    <a:gd name="connsiteY34" fmla="*/ 1243017 h 1376367"/>
                    <a:gd name="connsiteX35" fmla="*/ 508398 w 877491"/>
                    <a:gd name="connsiteY35" fmla="*/ 1235873 h 1376367"/>
                    <a:gd name="connsiteX36" fmla="*/ 503635 w 877491"/>
                    <a:gd name="connsiteY36" fmla="*/ 1228730 h 1376367"/>
                    <a:gd name="connsiteX37" fmla="*/ 496491 w 877491"/>
                    <a:gd name="connsiteY37" fmla="*/ 1226348 h 1376367"/>
                    <a:gd name="connsiteX38" fmla="*/ 482204 w 877491"/>
                    <a:gd name="connsiteY38" fmla="*/ 1216823 h 1376367"/>
                    <a:gd name="connsiteX39" fmla="*/ 436960 w 877491"/>
                    <a:gd name="connsiteY39" fmla="*/ 1219205 h 1376367"/>
                    <a:gd name="connsiteX40" fmla="*/ 422673 w 877491"/>
                    <a:gd name="connsiteY40" fmla="*/ 1223967 h 1376367"/>
                    <a:gd name="connsiteX41" fmla="*/ 408385 w 877491"/>
                    <a:gd name="connsiteY41" fmla="*/ 1233492 h 1376367"/>
                    <a:gd name="connsiteX42" fmla="*/ 401241 w 877491"/>
                    <a:gd name="connsiteY42" fmla="*/ 1238255 h 1376367"/>
                    <a:gd name="connsiteX43" fmla="*/ 394098 w 877491"/>
                    <a:gd name="connsiteY43" fmla="*/ 1245398 h 1376367"/>
                    <a:gd name="connsiteX44" fmla="*/ 379810 w 877491"/>
                    <a:gd name="connsiteY44" fmla="*/ 1254923 h 1376367"/>
                    <a:gd name="connsiteX45" fmla="*/ 365523 w 877491"/>
                    <a:gd name="connsiteY45" fmla="*/ 1264448 h 1376367"/>
                    <a:gd name="connsiteX46" fmla="*/ 351235 w 877491"/>
                    <a:gd name="connsiteY46" fmla="*/ 1273973 h 1376367"/>
                    <a:gd name="connsiteX47" fmla="*/ 336948 w 877491"/>
                    <a:gd name="connsiteY47" fmla="*/ 1278736 h 1376367"/>
                    <a:gd name="connsiteX48" fmla="*/ 329804 w 877491"/>
                    <a:gd name="connsiteY48" fmla="*/ 1281117 h 1376367"/>
                    <a:gd name="connsiteX49" fmla="*/ 286941 w 877491"/>
                    <a:gd name="connsiteY49" fmla="*/ 1278736 h 1376367"/>
                    <a:gd name="connsiteX50" fmla="*/ 279798 w 877491"/>
                    <a:gd name="connsiteY50" fmla="*/ 1276355 h 1376367"/>
                    <a:gd name="connsiteX51" fmla="*/ 275035 w 877491"/>
                    <a:gd name="connsiteY51" fmla="*/ 1269211 h 1376367"/>
                    <a:gd name="connsiteX52" fmla="*/ 267891 w 877491"/>
                    <a:gd name="connsiteY52" fmla="*/ 1264448 h 1376367"/>
                    <a:gd name="connsiteX53" fmla="*/ 263129 w 877491"/>
                    <a:gd name="connsiteY53" fmla="*/ 1250161 h 1376367"/>
                    <a:gd name="connsiteX54" fmla="*/ 260748 w 877491"/>
                    <a:gd name="connsiteY54" fmla="*/ 1243017 h 1376367"/>
                    <a:gd name="connsiteX55" fmla="*/ 258366 w 877491"/>
                    <a:gd name="connsiteY55" fmla="*/ 1207298 h 1376367"/>
                    <a:gd name="connsiteX56" fmla="*/ 255985 w 877491"/>
                    <a:gd name="connsiteY56" fmla="*/ 1183486 h 1376367"/>
                    <a:gd name="connsiteX57" fmla="*/ 260748 w 877491"/>
                    <a:gd name="connsiteY57" fmla="*/ 1092998 h 1376367"/>
                    <a:gd name="connsiteX58" fmla="*/ 258366 w 877491"/>
                    <a:gd name="connsiteY58" fmla="*/ 1054898 h 1376367"/>
                    <a:gd name="connsiteX59" fmla="*/ 239316 w 877491"/>
                    <a:gd name="connsiteY59" fmla="*/ 1038230 h 1376367"/>
                    <a:gd name="connsiteX60" fmla="*/ 225029 w 877491"/>
                    <a:gd name="connsiteY60" fmla="*/ 1033467 h 1376367"/>
                    <a:gd name="connsiteX61" fmla="*/ 208360 w 877491"/>
                    <a:gd name="connsiteY61" fmla="*/ 1028705 h 1376367"/>
                    <a:gd name="connsiteX62" fmla="*/ 186929 w 877491"/>
                    <a:gd name="connsiteY62" fmla="*/ 1026323 h 1376367"/>
                    <a:gd name="connsiteX63" fmla="*/ 53579 w 877491"/>
                    <a:gd name="connsiteY63" fmla="*/ 1023942 h 1376367"/>
                    <a:gd name="connsiteX64" fmla="*/ 48816 w 877491"/>
                    <a:gd name="connsiteY64" fmla="*/ 1009655 h 1376367"/>
                    <a:gd name="connsiteX65" fmla="*/ 46435 w 877491"/>
                    <a:gd name="connsiteY65" fmla="*/ 1002511 h 1376367"/>
                    <a:gd name="connsiteX66" fmla="*/ 48816 w 877491"/>
                    <a:gd name="connsiteY66" fmla="*/ 988223 h 1376367"/>
                    <a:gd name="connsiteX67" fmla="*/ 53579 w 877491"/>
                    <a:gd name="connsiteY67" fmla="*/ 973936 h 1376367"/>
                    <a:gd name="connsiteX68" fmla="*/ 55960 w 877491"/>
                    <a:gd name="connsiteY68" fmla="*/ 950123 h 1376367"/>
                    <a:gd name="connsiteX69" fmla="*/ 58341 w 877491"/>
                    <a:gd name="connsiteY69" fmla="*/ 942980 h 1376367"/>
                    <a:gd name="connsiteX70" fmla="*/ 65485 w 877491"/>
                    <a:gd name="connsiteY70" fmla="*/ 940598 h 1376367"/>
                    <a:gd name="connsiteX71" fmla="*/ 79773 w 877491"/>
                    <a:gd name="connsiteY71" fmla="*/ 928692 h 1376367"/>
                    <a:gd name="connsiteX72" fmla="*/ 86916 w 877491"/>
                    <a:gd name="connsiteY72" fmla="*/ 926311 h 1376367"/>
                    <a:gd name="connsiteX73" fmla="*/ 94060 w 877491"/>
                    <a:gd name="connsiteY73" fmla="*/ 912023 h 1376367"/>
                    <a:gd name="connsiteX74" fmla="*/ 98823 w 877491"/>
                    <a:gd name="connsiteY74" fmla="*/ 897736 h 1376367"/>
                    <a:gd name="connsiteX75" fmla="*/ 101204 w 877491"/>
                    <a:gd name="connsiteY75" fmla="*/ 890592 h 1376367"/>
                    <a:gd name="connsiteX76" fmla="*/ 108348 w 877491"/>
                    <a:gd name="connsiteY76" fmla="*/ 885830 h 1376367"/>
                    <a:gd name="connsiteX77" fmla="*/ 117873 w 877491"/>
                    <a:gd name="connsiteY77" fmla="*/ 871542 h 1376367"/>
                    <a:gd name="connsiteX78" fmla="*/ 125016 w 877491"/>
                    <a:gd name="connsiteY78" fmla="*/ 857255 h 1376367"/>
                    <a:gd name="connsiteX79" fmla="*/ 136923 w 877491"/>
                    <a:gd name="connsiteY79" fmla="*/ 835823 h 1376367"/>
                    <a:gd name="connsiteX80" fmla="*/ 144066 w 877491"/>
                    <a:gd name="connsiteY80" fmla="*/ 812011 h 1376367"/>
                    <a:gd name="connsiteX81" fmla="*/ 146448 w 877491"/>
                    <a:gd name="connsiteY81" fmla="*/ 804867 h 1376367"/>
                    <a:gd name="connsiteX82" fmla="*/ 136923 w 877491"/>
                    <a:gd name="connsiteY82" fmla="*/ 766767 h 1376367"/>
                    <a:gd name="connsiteX83" fmla="*/ 129779 w 877491"/>
                    <a:gd name="connsiteY83" fmla="*/ 762005 h 1376367"/>
                    <a:gd name="connsiteX84" fmla="*/ 127398 w 877491"/>
                    <a:gd name="connsiteY84" fmla="*/ 754861 h 1376367"/>
                    <a:gd name="connsiteX85" fmla="*/ 117873 w 877491"/>
                    <a:gd name="connsiteY85" fmla="*/ 745336 h 1376367"/>
                    <a:gd name="connsiteX86" fmla="*/ 113110 w 877491"/>
                    <a:gd name="connsiteY86" fmla="*/ 738192 h 1376367"/>
                    <a:gd name="connsiteX87" fmla="*/ 110729 w 877491"/>
                    <a:gd name="connsiteY87" fmla="*/ 731048 h 1376367"/>
                    <a:gd name="connsiteX88" fmla="*/ 105966 w 877491"/>
                    <a:gd name="connsiteY88" fmla="*/ 723905 h 1376367"/>
                    <a:gd name="connsiteX89" fmla="*/ 98823 w 877491"/>
                    <a:gd name="connsiteY89" fmla="*/ 711998 h 1376367"/>
                    <a:gd name="connsiteX90" fmla="*/ 91679 w 877491"/>
                    <a:gd name="connsiteY90" fmla="*/ 716761 h 1376367"/>
                    <a:gd name="connsiteX91" fmla="*/ 82154 w 877491"/>
                    <a:gd name="connsiteY91" fmla="*/ 700092 h 1376367"/>
                    <a:gd name="connsiteX92" fmla="*/ 75010 w 877491"/>
                    <a:gd name="connsiteY92" fmla="*/ 697711 h 1376367"/>
                    <a:gd name="connsiteX93" fmla="*/ 67866 w 877491"/>
                    <a:gd name="connsiteY93" fmla="*/ 695330 h 1376367"/>
                    <a:gd name="connsiteX94" fmla="*/ 44054 w 877491"/>
                    <a:gd name="connsiteY94" fmla="*/ 688186 h 1376367"/>
                    <a:gd name="connsiteX95" fmla="*/ 36910 w 877491"/>
                    <a:gd name="connsiteY95" fmla="*/ 685805 h 1376367"/>
                    <a:gd name="connsiteX96" fmla="*/ 27385 w 877491"/>
                    <a:gd name="connsiteY96" fmla="*/ 678661 h 1376367"/>
                    <a:gd name="connsiteX97" fmla="*/ 20241 w 877491"/>
                    <a:gd name="connsiteY97" fmla="*/ 671517 h 1376367"/>
                    <a:gd name="connsiteX98" fmla="*/ 5954 w 877491"/>
                    <a:gd name="connsiteY98" fmla="*/ 669136 h 1376367"/>
                    <a:gd name="connsiteX99" fmla="*/ 8335 w 877491"/>
                    <a:gd name="connsiteY99" fmla="*/ 652467 h 1376367"/>
                    <a:gd name="connsiteX100" fmla="*/ 1191 w 877491"/>
                    <a:gd name="connsiteY100" fmla="*/ 626274 h 1376367"/>
                    <a:gd name="connsiteX101" fmla="*/ 15479 w 877491"/>
                    <a:gd name="connsiteY101" fmla="*/ 616748 h 1376367"/>
                    <a:gd name="connsiteX102" fmla="*/ 13098 w 877491"/>
                    <a:gd name="connsiteY102" fmla="*/ 609604 h 1376367"/>
                    <a:gd name="connsiteX103" fmla="*/ 20241 w 877491"/>
                    <a:gd name="connsiteY103" fmla="*/ 604843 h 1376367"/>
                    <a:gd name="connsiteX104" fmla="*/ 29766 w 877491"/>
                    <a:gd name="connsiteY104" fmla="*/ 597698 h 1376367"/>
                    <a:gd name="connsiteX105" fmla="*/ 39292 w 877491"/>
                    <a:gd name="connsiteY105" fmla="*/ 585792 h 1376367"/>
                    <a:gd name="connsiteX106" fmla="*/ 63103 w 877491"/>
                    <a:gd name="connsiteY106" fmla="*/ 578649 h 1376367"/>
                    <a:gd name="connsiteX107" fmla="*/ 60723 w 877491"/>
                    <a:gd name="connsiteY107" fmla="*/ 576266 h 1376367"/>
                    <a:gd name="connsiteX108" fmla="*/ 72629 w 877491"/>
                    <a:gd name="connsiteY108" fmla="*/ 564361 h 1376367"/>
                    <a:gd name="connsiteX109" fmla="*/ 96441 w 877491"/>
                    <a:gd name="connsiteY109" fmla="*/ 557217 h 1376367"/>
                    <a:gd name="connsiteX110" fmla="*/ 117873 w 877491"/>
                    <a:gd name="connsiteY110" fmla="*/ 559598 h 1376367"/>
                    <a:gd name="connsiteX111" fmla="*/ 125016 w 877491"/>
                    <a:gd name="connsiteY111" fmla="*/ 552455 h 1376367"/>
                    <a:gd name="connsiteX112" fmla="*/ 132160 w 877491"/>
                    <a:gd name="connsiteY112" fmla="*/ 550073 h 1376367"/>
                    <a:gd name="connsiteX113" fmla="*/ 139304 w 877491"/>
                    <a:gd name="connsiteY113" fmla="*/ 545311 h 1376367"/>
                    <a:gd name="connsiteX114" fmla="*/ 141685 w 877491"/>
                    <a:gd name="connsiteY114" fmla="*/ 538167 h 1376367"/>
                    <a:gd name="connsiteX115" fmla="*/ 153591 w 877491"/>
                    <a:gd name="connsiteY115" fmla="*/ 526261 h 1376367"/>
                    <a:gd name="connsiteX116" fmla="*/ 158354 w 877491"/>
                    <a:gd name="connsiteY116" fmla="*/ 511973 h 1376367"/>
                    <a:gd name="connsiteX117" fmla="*/ 165498 w 877491"/>
                    <a:gd name="connsiteY117" fmla="*/ 497686 h 1376367"/>
                    <a:gd name="connsiteX118" fmla="*/ 163116 w 877491"/>
                    <a:gd name="connsiteY118" fmla="*/ 466730 h 1376367"/>
                    <a:gd name="connsiteX119" fmla="*/ 155973 w 877491"/>
                    <a:gd name="connsiteY119" fmla="*/ 452442 h 1376367"/>
                    <a:gd name="connsiteX120" fmla="*/ 153591 w 877491"/>
                    <a:gd name="connsiteY120" fmla="*/ 445298 h 1376367"/>
                    <a:gd name="connsiteX121" fmla="*/ 144066 w 877491"/>
                    <a:gd name="connsiteY121" fmla="*/ 428630 h 1376367"/>
                    <a:gd name="connsiteX122" fmla="*/ 141685 w 877491"/>
                    <a:gd name="connsiteY122" fmla="*/ 421486 h 1376367"/>
                    <a:gd name="connsiteX123" fmla="*/ 136923 w 877491"/>
                    <a:gd name="connsiteY123" fmla="*/ 414342 h 1376367"/>
                    <a:gd name="connsiteX124" fmla="*/ 134541 w 877491"/>
                    <a:gd name="connsiteY124" fmla="*/ 404817 h 1376367"/>
                    <a:gd name="connsiteX125" fmla="*/ 129779 w 877491"/>
                    <a:gd name="connsiteY125" fmla="*/ 397673 h 1376367"/>
                    <a:gd name="connsiteX126" fmla="*/ 125016 w 877491"/>
                    <a:gd name="connsiteY126" fmla="*/ 383386 h 1376367"/>
                    <a:gd name="connsiteX127" fmla="*/ 122635 w 877491"/>
                    <a:gd name="connsiteY127" fmla="*/ 376242 h 1376367"/>
                    <a:gd name="connsiteX128" fmla="*/ 117873 w 877491"/>
                    <a:gd name="connsiteY128" fmla="*/ 369098 h 1376367"/>
                    <a:gd name="connsiteX129" fmla="*/ 113110 w 877491"/>
                    <a:gd name="connsiteY129" fmla="*/ 354811 h 1376367"/>
                    <a:gd name="connsiteX130" fmla="*/ 110729 w 877491"/>
                    <a:gd name="connsiteY130" fmla="*/ 302423 h 1376367"/>
                    <a:gd name="connsiteX131" fmla="*/ 113110 w 877491"/>
                    <a:gd name="connsiteY131" fmla="*/ 295280 h 1376367"/>
                    <a:gd name="connsiteX132" fmla="*/ 141685 w 877491"/>
                    <a:gd name="connsiteY132" fmla="*/ 288136 h 1376367"/>
                    <a:gd name="connsiteX133" fmla="*/ 170260 w 877491"/>
                    <a:gd name="connsiteY133" fmla="*/ 285755 h 1376367"/>
                    <a:gd name="connsiteX134" fmla="*/ 179785 w 877491"/>
                    <a:gd name="connsiteY134" fmla="*/ 283373 h 1376367"/>
                    <a:gd name="connsiteX135" fmla="*/ 220266 w 877491"/>
                    <a:gd name="connsiteY135" fmla="*/ 278611 h 1376367"/>
                    <a:gd name="connsiteX136" fmla="*/ 234554 w 877491"/>
                    <a:gd name="connsiteY136" fmla="*/ 276230 h 1376367"/>
                    <a:gd name="connsiteX137" fmla="*/ 308373 w 877491"/>
                    <a:gd name="connsiteY137" fmla="*/ 273848 h 1376367"/>
                    <a:gd name="connsiteX138" fmla="*/ 320279 w 877491"/>
                    <a:gd name="connsiteY138" fmla="*/ 271467 h 1376367"/>
                    <a:gd name="connsiteX139" fmla="*/ 327423 w 877491"/>
                    <a:gd name="connsiteY139" fmla="*/ 269086 h 1376367"/>
                    <a:gd name="connsiteX140" fmla="*/ 336948 w 877491"/>
                    <a:gd name="connsiteY140" fmla="*/ 254798 h 1376367"/>
                    <a:gd name="connsiteX141" fmla="*/ 341710 w 877491"/>
                    <a:gd name="connsiteY141" fmla="*/ 195267 h 1376367"/>
                    <a:gd name="connsiteX142" fmla="*/ 344091 w 877491"/>
                    <a:gd name="connsiteY142" fmla="*/ 169073 h 1376367"/>
                    <a:gd name="connsiteX143" fmla="*/ 348854 w 877491"/>
                    <a:gd name="connsiteY143" fmla="*/ 140498 h 1376367"/>
                    <a:gd name="connsiteX144" fmla="*/ 353616 w 877491"/>
                    <a:gd name="connsiteY144" fmla="*/ 97636 h 1376367"/>
                    <a:gd name="connsiteX145" fmla="*/ 360760 w 877491"/>
                    <a:gd name="connsiteY145" fmla="*/ 83348 h 1376367"/>
                    <a:gd name="connsiteX146" fmla="*/ 367904 w 877491"/>
                    <a:gd name="connsiteY146" fmla="*/ 80967 h 1376367"/>
                    <a:gd name="connsiteX147" fmla="*/ 382191 w 877491"/>
                    <a:gd name="connsiteY147" fmla="*/ 73823 h 1376367"/>
                    <a:gd name="connsiteX148" fmla="*/ 398860 w 877491"/>
                    <a:gd name="connsiteY148" fmla="*/ 78586 h 1376367"/>
                    <a:gd name="connsiteX149" fmla="*/ 406004 w 877491"/>
                    <a:gd name="connsiteY149" fmla="*/ 83348 h 1376367"/>
                    <a:gd name="connsiteX150" fmla="*/ 413148 w 877491"/>
                    <a:gd name="connsiteY150" fmla="*/ 85730 h 1376367"/>
                    <a:gd name="connsiteX151" fmla="*/ 420291 w 877491"/>
                    <a:gd name="connsiteY151" fmla="*/ 90492 h 1376367"/>
                    <a:gd name="connsiteX152" fmla="*/ 441723 w 877491"/>
                    <a:gd name="connsiteY152" fmla="*/ 97636 h 1376367"/>
                    <a:gd name="connsiteX153" fmla="*/ 463154 w 877491"/>
                    <a:gd name="connsiteY153" fmla="*/ 104780 h 1376367"/>
                    <a:gd name="connsiteX154" fmla="*/ 470298 w 877491"/>
                    <a:gd name="connsiteY154" fmla="*/ 107161 h 1376367"/>
                    <a:gd name="connsiteX155" fmla="*/ 477441 w 877491"/>
                    <a:gd name="connsiteY155" fmla="*/ 111923 h 1376367"/>
                    <a:gd name="connsiteX156" fmla="*/ 484585 w 877491"/>
                    <a:gd name="connsiteY156" fmla="*/ 114305 h 1376367"/>
                    <a:gd name="connsiteX157" fmla="*/ 498873 w 877491"/>
                    <a:gd name="connsiteY157" fmla="*/ 123830 h 1376367"/>
                    <a:gd name="connsiteX158" fmla="*/ 506016 w 877491"/>
                    <a:gd name="connsiteY158" fmla="*/ 126211 h 1376367"/>
                    <a:gd name="connsiteX159" fmla="*/ 520304 w 877491"/>
                    <a:gd name="connsiteY159" fmla="*/ 135736 h 1376367"/>
                    <a:gd name="connsiteX160" fmla="*/ 534591 w 877491"/>
                    <a:gd name="connsiteY160" fmla="*/ 140498 h 1376367"/>
                    <a:gd name="connsiteX161" fmla="*/ 541735 w 877491"/>
                    <a:gd name="connsiteY161" fmla="*/ 142880 h 1376367"/>
                    <a:gd name="connsiteX162" fmla="*/ 570310 w 877491"/>
                    <a:gd name="connsiteY162" fmla="*/ 157167 h 1376367"/>
                    <a:gd name="connsiteX163" fmla="*/ 577454 w 877491"/>
                    <a:gd name="connsiteY163" fmla="*/ 159548 h 1376367"/>
                    <a:gd name="connsiteX164" fmla="*/ 584598 w 877491"/>
                    <a:gd name="connsiteY164" fmla="*/ 161930 h 1376367"/>
                    <a:gd name="connsiteX165" fmla="*/ 610791 w 877491"/>
                    <a:gd name="connsiteY165" fmla="*/ 157167 h 1376367"/>
                    <a:gd name="connsiteX166" fmla="*/ 625079 w 877491"/>
                    <a:gd name="connsiteY166" fmla="*/ 147642 h 1376367"/>
                    <a:gd name="connsiteX167" fmla="*/ 636985 w 877491"/>
                    <a:gd name="connsiteY167" fmla="*/ 138117 h 1376367"/>
                    <a:gd name="connsiteX168" fmla="*/ 641748 w 877491"/>
                    <a:gd name="connsiteY168" fmla="*/ 130973 h 1376367"/>
                    <a:gd name="connsiteX169" fmla="*/ 648891 w 877491"/>
                    <a:gd name="connsiteY169" fmla="*/ 126211 h 1376367"/>
                    <a:gd name="connsiteX170" fmla="*/ 656035 w 877491"/>
                    <a:gd name="connsiteY170" fmla="*/ 111923 h 1376367"/>
                    <a:gd name="connsiteX171" fmla="*/ 660798 w 877491"/>
                    <a:gd name="connsiteY171" fmla="*/ 104780 h 1376367"/>
                    <a:gd name="connsiteX172" fmla="*/ 665560 w 877491"/>
                    <a:gd name="connsiteY172" fmla="*/ 90492 h 1376367"/>
                    <a:gd name="connsiteX173" fmla="*/ 667941 w 877491"/>
                    <a:gd name="connsiteY173" fmla="*/ 83348 h 1376367"/>
                    <a:gd name="connsiteX174" fmla="*/ 672704 w 877491"/>
                    <a:gd name="connsiteY174" fmla="*/ 76205 h 1376367"/>
                    <a:gd name="connsiteX175" fmla="*/ 682229 w 877491"/>
                    <a:gd name="connsiteY175" fmla="*/ 52392 h 1376367"/>
                    <a:gd name="connsiteX176" fmla="*/ 686991 w 877491"/>
                    <a:gd name="connsiteY176" fmla="*/ 40486 h 1376367"/>
                    <a:gd name="connsiteX177" fmla="*/ 689373 w 877491"/>
                    <a:gd name="connsiteY177" fmla="*/ 33342 h 1376367"/>
                    <a:gd name="connsiteX178" fmla="*/ 696516 w 877491"/>
                    <a:gd name="connsiteY178" fmla="*/ 28580 h 1376367"/>
                    <a:gd name="connsiteX179" fmla="*/ 706041 w 877491"/>
                    <a:gd name="connsiteY179" fmla="*/ 21436 h 1376367"/>
                    <a:gd name="connsiteX180" fmla="*/ 710804 w 877491"/>
                    <a:gd name="connsiteY180" fmla="*/ 11911 h 1376367"/>
                    <a:gd name="connsiteX181" fmla="*/ 713185 w 877491"/>
                    <a:gd name="connsiteY181" fmla="*/ 4767 h 1376367"/>
                    <a:gd name="connsiteX182" fmla="*/ 722710 w 877491"/>
                    <a:gd name="connsiteY182" fmla="*/ 2386 h 1376367"/>
                    <a:gd name="connsiteX183" fmla="*/ 729854 w 877491"/>
                    <a:gd name="connsiteY183" fmla="*/ 5 h 1376367"/>
                    <a:gd name="connsiteX184" fmla="*/ 765573 w 877491"/>
                    <a:gd name="connsiteY184" fmla="*/ 4767 h 1376367"/>
                    <a:gd name="connsiteX185" fmla="*/ 779860 w 877491"/>
                    <a:gd name="connsiteY185" fmla="*/ 14292 h 1376367"/>
                    <a:gd name="connsiteX186" fmla="*/ 791766 w 877491"/>
                    <a:gd name="connsiteY186" fmla="*/ 23817 h 1376367"/>
                    <a:gd name="connsiteX187" fmla="*/ 796529 w 877491"/>
                    <a:gd name="connsiteY187" fmla="*/ 30961 h 1376367"/>
                    <a:gd name="connsiteX188" fmla="*/ 803673 w 877491"/>
                    <a:gd name="connsiteY188" fmla="*/ 38105 h 1376367"/>
                    <a:gd name="connsiteX189" fmla="*/ 813198 w 877491"/>
                    <a:gd name="connsiteY189" fmla="*/ 52392 h 1376367"/>
                    <a:gd name="connsiteX190" fmla="*/ 817960 w 877491"/>
                    <a:gd name="connsiteY190" fmla="*/ 59536 h 1376367"/>
                    <a:gd name="connsiteX191" fmla="*/ 825104 w 877491"/>
                    <a:gd name="connsiteY191" fmla="*/ 66680 h 1376367"/>
                    <a:gd name="connsiteX192" fmla="*/ 839391 w 877491"/>
                    <a:gd name="connsiteY192" fmla="*/ 88111 h 1376367"/>
                    <a:gd name="connsiteX193" fmla="*/ 844154 w 877491"/>
                    <a:gd name="connsiteY193" fmla="*/ 95255 h 1376367"/>
                    <a:gd name="connsiteX194" fmla="*/ 846535 w 877491"/>
                    <a:gd name="connsiteY194" fmla="*/ 102398 h 1376367"/>
                    <a:gd name="connsiteX195" fmla="*/ 851298 w 877491"/>
                    <a:gd name="connsiteY195" fmla="*/ 109542 h 1376367"/>
                    <a:gd name="connsiteX196" fmla="*/ 860823 w 877491"/>
                    <a:gd name="connsiteY196" fmla="*/ 130973 h 1376367"/>
                    <a:gd name="connsiteX197" fmla="*/ 872729 w 877491"/>
                    <a:gd name="connsiteY197" fmla="*/ 166692 h 1376367"/>
                    <a:gd name="connsiteX198" fmla="*/ 877491 w 877491"/>
                    <a:gd name="connsiteY198" fmla="*/ 173836 h 1376367"/>
                    <a:gd name="connsiteX0" fmla="*/ 857128 w 877491"/>
                    <a:gd name="connsiteY0" fmla="*/ 1224636 h 1376367"/>
                    <a:gd name="connsiteX1" fmla="*/ 857128 w 877491"/>
                    <a:gd name="connsiteY1" fmla="*/ 1224636 h 1376367"/>
                    <a:gd name="connsiteX2" fmla="*/ 827485 w 877491"/>
                    <a:gd name="connsiteY2" fmla="*/ 1223967 h 1376367"/>
                    <a:gd name="connsiteX3" fmla="*/ 817960 w 877491"/>
                    <a:gd name="connsiteY3" fmla="*/ 1226348 h 1376367"/>
                    <a:gd name="connsiteX4" fmla="*/ 810816 w 877491"/>
                    <a:gd name="connsiteY4" fmla="*/ 1228730 h 1376367"/>
                    <a:gd name="connsiteX5" fmla="*/ 777479 w 877491"/>
                    <a:gd name="connsiteY5" fmla="*/ 1231111 h 1376367"/>
                    <a:gd name="connsiteX6" fmla="*/ 760810 w 877491"/>
                    <a:gd name="connsiteY6" fmla="*/ 1235873 h 1376367"/>
                    <a:gd name="connsiteX7" fmla="*/ 756048 w 877491"/>
                    <a:gd name="connsiteY7" fmla="*/ 1243017 h 1376367"/>
                    <a:gd name="connsiteX8" fmla="*/ 748904 w 877491"/>
                    <a:gd name="connsiteY8" fmla="*/ 1247780 h 1376367"/>
                    <a:gd name="connsiteX9" fmla="*/ 741760 w 877491"/>
                    <a:gd name="connsiteY9" fmla="*/ 1273973 h 1376367"/>
                    <a:gd name="connsiteX10" fmla="*/ 732235 w 877491"/>
                    <a:gd name="connsiteY10" fmla="*/ 1295405 h 1376367"/>
                    <a:gd name="connsiteX11" fmla="*/ 725091 w 877491"/>
                    <a:gd name="connsiteY11" fmla="*/ 1300167 h 1376367"/>
                    <a:gd name="connsiteX12" fmla="*/ 715566 w 877491"/>
                    <a:gd name="connsiteY12" fmla="*/ 1314455 h 1376367"/>
                    <a:gd name="connsiteX13" fmla="*/ 706041 w 877491"/>
                    <a:gd name="connsiteY13" fmla="*/ 1323980 h 1376367"/>
                    <a:gd name="connsiteX14" fmla="*/ 694135 w 877491"/>
                    <a:gd name="connsiteY14" fmla="*/ 1333505 h 1376367"/>
                    <a:gd name="connsiteX15" fmla="*/ 679848 w 877491"/>
                    <a:gd name="connsiteY15" fmla="*/ 1343030 h 1376367"/>
                    <a:gd name="connsiteX16" fmla="*/ 675085 w 877491"/>
                    <a:gd name="connsiteY16" fmla="*/ 1350173 h 1376367"/>
                    <a:gd name="connsiteX17" fmla="*/ 667941 w 877491"/>
                    <a:gd name="connsiteY17" fmla="*/ 1352555 h 1376367"/>
                    <a:gd name="connsiteX18" fmla="*/ 653654 w 877491"/>
                    <a:gd name="connsiteY18" fmla="*/ 1359698 h 1376367"/>
                    <a:gd name="connsiteX19" fmla="*/ 646510 w 877491"/>
                    <a:gd name="connsiteY19" fmla="*/ 1364461 h 1376367"/>
                    <a:gd name="connsiteX20" fmla="*/ 632223 w 877491"/>
                    <a:gd name="connsiteY20" fmla="*/ 1369223 h 1376367"/>
                    <a:gd name="connsiteX21" fmla="*/ 625079 w 877491"/>
                    <a:gd name="connsiteY21" fmla="*/ 1371605 h 1376367"/>
                    <a:gd name="connsiteX22" fmla="*/ 617935 w 877491"/>
                    <a:gd name="connsiteY22" fmla="*/ 1373986 h 1376367"/>
                    <a:gd name="connsiteX23" fmla="*/ 610791 w 877491"/>
                    <a:gd name="connsiteY23" fmla="*/ 1376367 h 1376367"/>
                    <a:gd name="connsiteX24" fmla="*/ 589360 w 877491"/>
                    <a:gd name="connsiteY24" fmla="*/ 1373986 h 1376367"/>
                    <a:gd name="connsiteX25" fmla="*/ 582216 w 877491"/>
                    <a:gd name="connsiteY25" fmla="*/ 1371605 h 1376367"/>
                    <a:gd name="connsiteX26" fmla="*/ 567929 w 877491"/>
                    <a:gd name="connsiteY26" fmla="*/ 1350173 h 1376367"/>
                    <a:gd name="connsiteX27" fmla="*/ 563166 w 877491"/>
                    <a:gd name="connsiteY27" fmla="*/ 1343030 h 1376367"/>
                    <a:gd name="connsiteX28" fmla="*/ 553641 w 877491"/>
                    <a:gd name="connsiteY28" fmla="*/ 1321598 h 1376367"/>
                    <a:gd name="connsiteX29" fmla="*/ 548879 w 877491"/>
                    <a:gd name="connsiteY29" fmla="*/ 1307311 h 1376367"/>
                    <a:gd name="connsiteX30" fmla="*/ 546498 w 877491"/>
                    <a:gd name="connsiteY30" fmla="*/ 1300167 h 1376367"/>
                    <a:gd name="connsiteX31" fmla="*/ 541735 w 877491"/>
                    <a:gd name="connsiteY31" fmla="*/ 1293023 h 1376367"/>
                    <a:gd name="connsiteX32" fmla="*/ 532210 w 877491"/>
                    <a:gd name="connsiteY32" fmla="*/ 1271592 h 1376367"/>
                    <a:gd name="connsiteX33" fmla="*/ 520304 w 877491"/>
                    <a:gd name="connsiteY33" fmla="*/ 1250161 h 1376367"/>
                    <a:gd name="connsiteX34" fmla="*/ 515541 w 877491"/>
                    <a:gd name="connsiteY34" fmla="*/ 1243017 h 1376367"/>
                    <a:gd name="connsiteX35" fmla="*/ 508398 w 877491"/>
                    <a:gd name="connsiteY35" fmla="*/ 1235873 h 1376367"/>
                    <a:gd name="connsiteX36" fmla="*/ 503635 w 877491"/>
                    <a:gd name="connsiteY36" fmla="*/ 1228730 h 1376367"/>
                    <a:gd name="connsiteX37" fmla="*/ 496491 w 877491"/>
                    <a:gd name="connsiteY37" fmla="*/ 1226348 h 1376367"/>
                    <a:gd name="connsiteX38" fmla="*/ 482204 w 877491"/>
                    <a:gd name="connsiteY38" fmla="*/ 1216823 h 1376367"/>
                    <a:gd name="connsiteX39" fmla="*/ 436960 w 877491"/>
                    <a:gd name="connsiteY39" fmla="*/ 1219205 h 1376367"/>
                    <a:gd name="connsiteX40" fmla="*/ 422673 w 877491"/>
                    <a:gd name="connsiteY40" fmla="*/ 1223967 h 1376367"/>
                    <a:gd name="connsiteX41" fmla="*/ 408385 w 877491"/>
                    <a:gd name="connsiteY41" fmla="*/ 1233492 h 1376367"/>
                    <a:gd name="connsiteX42" fmla="*/ 401241 w 877491"/>
                    <a:gd name="connsiteY42" fmla="*/ 1238255 h 1376367"/>
                    <a:gd name="connsiteX43" fmla="*/ 394098 w 877491"/>
                    <a:gd name="connsiteY43" fmla="*/ 1245398 h 1376367"/>
                    <a:gd name="connsiteX44" fmla="*/ 379810 w 877491"/>
                    <a:gd name="connsiteY44" fmla="*/ 1254923 h 1376367"/>
                    <a:gd name="connsiteX45" fmla="*/ 365523 w 877491"/>
                    <a:gd name="connsiteY45" fmla="*/ 1264448 h 1376367"/>
                    <a:gd name="connsiteX46" fmla="*/ 351235 w 877491"/>
                    <a:gd name="connsiteY46" fmla="*/ 1273973 h 1376367"/>
                    <a:gd name="connsiteX47" fmla="*/ 336948 w 877491"/>
                    <a:gd name="connsiteY47" fmla="*/ 1278736 h 1376367"/>
                    <a:gd name="connsiteX48" fmla="*/ 329804 w 877491"/>
                    <a:gd name="connsiteY48" fmla="*/ 1281117 h 1376367"/>
                    <a:gd name="connsiteX49" fmla="*/ 286941 w 877491"/>
                    <a:gd name="connsiteY49" fmla="*/ 1278736 h 1376367"/>
                    <a:gd name="connsiteX50" fmla="*/ 279798 w 877491"/>
                    <a:gd name="connsiteY50" fmla="*/ 1276355 h 1376367"/>
                    <a:gd name="connsiteX51" fmla="*/ 275035 w 877491"/>
                    <a:gd name="connsiteY51" fmla="*/ 1269211 h 1376367"/>
                    <a:gd name="connsiteX52" fmla="*/ 267891 w 877491"/>
                    <a:gd name="connsiteY52" fmla="*/ 1264448 h 1376367"/>
                    <a:gd name="connsiteX53" fmla="*/ 263129 w 877491"/>
                    <a:gd name="connsiteY53" fmla="*/ 1250161 h 1376367"/>
                    <a:gd name="connsiteX54" fmla="*/ 260748 w 877491"/>
                    <a:gd name="connsiteY54" fmla="*/ 1243017 h 1376367"/>
                    <a:gd name="connsiteX55" fmla="*/ 258366 w 877491"/>
                    <a:gd name="connsiteY55" fmla="*/ 1207298 h 1376367"/>
                    <a:gd name="connsiteX56" fmla="*/ 255985 w 877491"/>
                    <a:gd name="connsiteY56" fmla="*/ 1183486 h 1376367"/>
                    <a:gd name="connsiteX57" fmla="*/ 260748 w 877491"/>
                    <a:gd name="connsiteY57" fmla="*/ 1092998 h 1376367"/>
                    <a:gd name="connsiteX58" fmla="*/ 258366 w 877491"/>
                    <a:gd name="connsiteY58" fmla="*/ 1054898 h 1376367"/>
                    <a:gd name="connsiteX59" fmla="*/ 239316 w 877491"/>
                    <a:gd name="connsiteY59" fmla="*/ 1038230 h 1376367"/>
                    <a:gd name="connsiteX60" fmla="*/ 225029 w 877491"/>
                    <a:gd name="connsiteY60" fmla="*/ 1033467 h 1376367"/>
                    <a:gd name="connsiteX61" fmla="*/ 208360 w 877491"/>
                    <a:gd name="connsiteY61" fmla="*/ 1028705 h 1376367"/>
                    <a:gd name="connsiteX62" fmla="*/ 186929 w 877491"/>
                    <a:gd name="connsiteY62" fmla="*/ 1026323 h 1376367"/>
                    <a:gd name="connsiteX63" fmla="*/ 53579 w 877491"/>
                    <a:gd name="connsiteY63" fmla="*/ 1023942 h 1376367"/>
                    <a:gd name="connsiteX64" fmla="*/ 48816 w 877491"/>
                    <a:gd name="connsiteY64" fmla="*/ 1009655 h 1376367"/>
                    <a:gd name="connsiteX65" fmla="*/ 46435 w 877491"/>
                    <a:gd name="connsiteY65" fmla="*/ 1002511 h 1376367"/>
                    <a:gd name="connsiteX66" fmla="*/ 48816 w 877491"/>
                    <a:gd name="connsiteY66" fmla="*/ 988223 h 1376367"/>
                    <a:gd name="connsiteX67" fmla="*/ 53579 w 877491"/>
                    <a:gd name="connsiteY67" fmla="*/ 973936 h 1376367"/>
                    <a:gd name="connsiteX68" fmla="*/ 55960 w 877491"/>
                    <a:gd name="connsiteY68" fmla="*/ 950123 h 1376367"/>
                    <a:gd name="connsiteX69" fmla="*/ 58341 w 877491"/>
                    <a:gd name="connsiteY69" fmla="*/ 942980 h 1376367"/>
                    <a:gd name="connsiteX70" fmla="*/ 65485 w 877491"/>
                    <a:gd name="connsiteY70" fmla="*/ 940598 h 1376367"/>
                    <a:gd name="connsiteX71" fmla="*/ 79773 w 877491"/>
                    <a:gd name="connsiteY71" fmla="*/ 928692 h 1376367"/>
                    <a:gd name="connsiteX72" fmla="*/ 86916 w 877491"/>
                    <a:gd name="connsiteY72" fmla="*/ 926311 h 1376367"/>
                    <a:gd name="connsiteX73" fmla="*/ 94060 w 877491"/>
                    <a:gd name="connsiteY73" fmla="*/ 912023 h 1376367"/>
                    <a:gd name="connsiteX74" fmla="*/ 98823 w 877491"/>
                    <a:gd name="connsiteY74" fmla="*/ 897736 h 1376367"/>
                    <a:gd name="connsiteX75" fmla="*/ 101204 w 877491"/>
                    <a:gd name="connsiteY75" fmla="*/ 890592 h 1376367"/>
                    <a:gd name="connsiteX76" fmla="*/ 108348 w 877491"/>
                    <a:gd name="connsiteY76" fmla="*/ 885830 h 1376367"/>
                    <a:gd name="connsiteX77" fmla="*/ 117873 w 877491"/>
                    <a:gd name="connsiteY77" fmla="*/ 871542 h 1376367"/>
                    <a:gd name="connsiteX78" fmla="*/ 125016 w 877491"/>
                    <a:gd name="connsiteY78" fmla="*/ 857255 h 1376367"/>
                    <a:gd name="connsiteX79" fmla="*/ 136923 w 877491"/>
                    <a:gd name="connsiteY79" fmla="*/ 835823 h 1376367"/>
                    <a:gd name="connsiteX80" fmla="*/ 144066 w 877491"/>
                    <a:gd name="connsiteY80" fmla="*/ 812011 h 1376367"/>
                    <a:gd name="connsiteX81" fmla="*/ 146448 w 877491"/>
                    <a:gd name="connsiteY81" fmla="*/ 804867 h 1376367"/>
                    <a:gd name="connsiteX82" fmla="*/ 136923 w 877491"/>
                    <a:gd name="connsiteY82" fmla="*/ 766767 h 1376367"/>
                    <a:gd name="connsiteX83" fmla="*/ 129779 w 877491"/>
                    <a:gd name="connsiteY83" fmla="*/ 762005 h 1376367"/>
                    <a:gd name="connsiteX84" fmla="*/ 127398 w 877491"/>
                    <a:gd name="connsiteY84" fmla="*/ 754861 h 1376367"/>
                    <a:gd name="connsiteX85" fmla="*/ 117873 w 877491"/>
                    <a:gd name="connsiteY85" fmla="*/ 745336 h 1376367"/>
                    <a:gd name="connsiteX86" fmla="*/ 113110 w 877491"/>
                    <a:gd name="connsiteY86" fmla="*/ 738192 h 1376367"/>
                    <a:gd name="connsiteX87" fmla="*/ 110729 w 877491"/>
                    <a:gd name="connsiteY87" fmla="*/ 731048 h 1376367"/>
                    <a:gd name="connsiteX88" fmla="*/ 105966 w 877491"/>
                    <a:gd name="connsiteY88" fmla="*/ 723905 h 1376367"/>
                    <a:gd name="connsiteX89" fmla="*/ 98823 w 877491"/>
                    <a:gd name="connsiteY89" fmla="*/ 711998 h 1376367"/>
                    <a:gd name="connsiteX90" fmla="*/ 91679 w 877491"/>
                    <a:gd name="connsiteY90" fmla="*/ 716761 h 1376367"/>
                    <a:gd name="connsiteX91" fmla="*/ 82154 w 877491"/>
                    <a:gd name="connsiteY91" fmla="*/ 700092 h 1376367"/>
                    <a:gd name="connsiteX92" fmla="*/ 75010 w 877491"/>
                    <a:gd name="connsiteY92" fmla="*/ 697711 h 1376367"/>
                    <a:gd name="connsiteX93" fmla="*/ 67866 w 877491"/>
                    <a:gd name="connsiteY93" fmla="*/ 695330 h 1376367"/>
                    <a:gd name="connsiteX94" fmla="*/ 44054 w 877491"/>
                    <a:gd name="connsiteY94" fmla="*/ 688186 h 1376367"/>
                    <a:gd name="connsiteX95" fmla="*/ 36910 w 877491"/>
                    <a:gd name="connsiteY95" fmla="*/ 685805 h 1376367"/>
                    <a:gd name="connsiteX96" fmla="*/ 27385 w 877491"/>
                    <a:gd name="connsiteY96" fmla="*/ 678661 h 1376367"/>
                    <a:gd name="connsiteX97" fmla="*/ 20241 w 877491"/>
                    <a:gd name="connsiteY97" fmla="*/ 671517 h 1376367"/>
                    <a:gd name="connsiteX98" fmla="*/ 5954 w 877491"/>
                    <a:gd name="connsiteY98" fmla="*/ 669136 h 1376367"/>
                    <a:gd name="connsiteX99" fmla="*/ 8335 w 877491"/>
                    <a:gd name="connsiteY99" fmla="*/ 652467 h 1376367"/>
                    <a:gd name="connsiteX100" fmla="*/ 1191 w 877491"/>
                    <a:gd name="connsiteY100" fmla="*/ 626274 h 1376367"/>
                    <a:gd name="connsiteX101" fmla="*/ 15479 w 877491"/>
                    <a:gd name="connsiteY101" fmla="*/ 616748 h 1376367"/>
                    <a:gd name="connsiteX102" fmla="*/ 13098 w 877491"/>
                    <a:gd name="connsiteY102" fmla="*/ 609604 h 1376367"/>
                    <a:gd name="connsiteX103" fmla="*/ 20241 w 877491"/>
                    <a:gd name="connsiteY103" fmla="*/ 604843 h 1376367"/>
                    <a:gd name="connsiteX104" fmla="*/ 29766 w 877491"/>
                    <a:gd name="connsiteY104" fmla="*/ 597698 h 1376367"/>
                    <a:gd name="connsiteX105" fmla="*/ 39292 w 877491"/>
                    <a:gd name="connsiteY105" fmla="*/ 585792 h 1376367"/>
                    <a:gd name="connsiteX106" fmla="*/ 63103 w 877491"/>
                    <a:gd name="connsiteY106" fmla="*/ 578649 h 1376367"/>
                    <a:gd name="connsiteX107" fmla="*/ 60723 w 877491"/>
                    <a:gd name="connsiteY107" fmla="*/ 576266 h 1376367"/>
                    <a:gd name="connsiteX108" fmla="*/ 72629 w 877491"/>
                    <a:gd name="connsiteY108" fmla="*/ 564361 h 1376367"/>
                    <a:gd name="connsiteX109" fmla="*/ 96441 w 877491"/>
                    <a:gd name="connsiteY109" fmla="*/ 557217 h 1376367"/>
                    <a:gd name="connsiteX110" fmla="*/ 117873 w 877491"/>
                    <a:gd name="connsiteY110" fmla="*/ 559598 h 1376367"/>
                    <a:gd name="connsiteX111" fmla="*/ 125016 w 877491"/>
                    <a:gd name="connsiteY111" fmla="*/ 552455 h 1376367"/>
                    <a:gd name="connsiteX112" fmla="*/ 132160 w 877491"/>
                    <a:gd name="connsiteY112" fmla="*/ 550073 h 1376367"/>
                    <a:gd name="connsiteX113" fmla="*/ 139304 w 877491"/>
                    <a:gd name="connsiteY113" fmla="*/ 545311 h 1376367"/>
                    <a:gd name="connsiteX114" fmla="*/ 141685 w 877491"/>
                    <a:gd name="connsiteY114" fmla="*/ 538167 h 1376367"/>
                    <a:gd name="connsiteX115" fmla="*/ 153591 w 877491"/>
                    <a:gd name="connsiteY115" fmla="*/ 526261 h 1376367"/>
                    <a:gd name="connsiteX116" fmla="*/ 158354 w 877491"/>
                    <a:gd name="connsiteY116" fmla="*/ 511973 h 1376367"/>
                    <a:gd name="connsiteX117" fmla="*/ 165498 w 877491"/>
                    <a:gd name="connsiteY117" fmla="*/ 497686 h 1376367"/>
                    <a:gd name="connsiteX118" fmla="*/ 163116 w 877491"/>
                    <a:gd name="connsiteY118" fmla="*/ 466730 h 1376367"/>
                    <a:gd name="connsiteX119" fmla="*/ 155973 w 877491"/>
                    <a:gd name="connsiteY119" fmla="*/ 452442 h 1376367"/>
                    <a:gd name="connsiteX120" fmla="*/ 153591 w 877491"/>
                    <a:gd name="connsiteY120" fmla="*/ 445298 h 1376367"/>
                    <a:gd name="connsiteX121" fmla="*/ 144066 w 877491"/>
                    <a:gd name="connsiteY121" fmla="*/ 428630 h 1376367"/>
                    <a:gd name="connsiteX122" fmla="*/ 141685 w 877491"/>
                    <a:gd name="connsiteY122" fmla="*/ 421486 h 1376367"/>
                    <a:gd name="connsiteX123" fmla="*/ 136923 w 877491"/>
                    <a:gd name="connsiteY123" fmla="*/ 414342 h 1376367"/>
                    <a:gd name="connsiteX124" fmla="*/ 134541 w 877491"/>
                    <a:gd name="connsiteY124" fmla="*/ 404817 h 1376367"/>
                    <a:gd name="connsiteX125" fmla="*/ 129779 w 877491"/>
                    <a:gd name="connsiteY125" fmla="*/ 397673 h 1376367"/>
                    <a:gd name="connsiteX126" fmla="*/ 125016 w 877491"/>
                    <a:gd name="connsiteY126" fmla="*/ 383386 h 1376367"/>
                    <a:gd name="connsiteX127" fmla="*/ 122635 w 877491"/>
                    <a:gd name="connsiteY127" fmla="*/ 376242 h 1376367"/>
                    <a:gd name="connsiteX128" fmla="*/ 117873 w 877491"/>
                    <a:gd name="connsiteY128" fmla="*/ 369098 h 1376367"/>
                    <a:gd name="connsiteX129" fmla="*/ 113110 w 877491"/>
                    <a:gd name="connsiteY129" fmla="*/ 354811 h 1376367"/>
                    <a:gd name="connsiteX130" fmla="*/ 110729 w 877491"/>
                    <a:gd name="connsiteY130" fmla="*/ 302423 h 1376367"/>
                    <a:gd name="connsiteX131" fmla="*/ 113110 w 877491"/>
                    <a:gd name="connsiteY131" fmla="*/ 295280 h 1376367"/>
                    <a:gd name="connsiteX132" fmla="*/ 141685 w 877491"/>
                    <a:gd name="connsiteY132" fmla="*/ 288136 h 1376367"/>
                    <a:gd name="connsiteX133" fmla="*/ 170260 w 877491"/>
                    <a:gd name="connsiteY133" fmla="*/ 285755 h 1376367"/>
                    <a:gd name="connsiteX134" fmla="*/ 179785 w 877491"/>
                    <a:gd name="connsiteY134" fmla="*/ 283373 h 1376367"/>
                    <a:gd name="connsiteX135" fmla="*/ 220266 w 877491"/>
                    <a:gd name="connsiteY135" fmla="*/ 278611 h 1376367"/>
                    <a:gd name="connsiteX136" fmla="*/ 234554 w 877491"/>
                    <a:gd name="connsiteY136" fmla="*/ 276230 h 1376367"/>
                    <a:gd name="connsiteX137" fmla="*/ 308373 w 877491"/>
                    <a:gd name="connsiteY137" fmla="*/ 273848 h 1376367"/>
                    <a:gd name="connsiteX138" fmla="*/ 320279 w 877491"/>
                    <a:gd name="connsiteY138" fmla="*/ 271467 h 1376367"/>
                    <a:gd name="connsiteX139" fmla="*/ 327423 w 877491"/>
                    <a:gd name="connsiteY139" fmla="*/ 269086 h 1376367"/>
                    <a:gd name="connsiteX140" fmla="*/ 336948 w 877491"/>
                    <a:gd name="connsiteY140" fmla="*/ 254798 h 1376367"/>
                    <a:gd name="connsiteX141" fmla="*/ 341710 w 877491"/>
                    <a:gd name="connsiteY141" fmla="*/ 195267 h 1376367"/>
                    <a:gd name="connsiteX142" fmla="*/ 344091 w 877491"/>
                    <a:gd name="connsiteY142" fmla="*/ 169073 h 1376367"/>
                    <a:gd name="connsiteX143" fmla="*/ 348854 w 877491"/>
                    <a:gd name="connsiteY143" fmla="*/ 140498 h 1376367"/>
                    <a:gd name="connsiteX144" fmla="*/ 353616 w 877491"/>
                    <a:gd name="connsiteY144" fmla="*/ 97636 h 1376367"/>
                    <a:gd name="connsiteX145" fmla="*/ 360760 w 877491"/>
                    <a:gd name="connsiteY145" fmla="*/ 83348 h 1376367"/>
                    <a:gd name="connsiteX146" fmla="*/ 367904 w 877491"/>
                    <a:gd name="connsiteY146" fmla="*/ 80967 h 1376367"/>
                    <a:gd name="connsiteX147" fmla="*/ 382191 w 877491"/>
                    <a:gd name="connsiteY147" fmla="*/ 73823 h 1376367"/>
                    <a:gd name="connsiteX148" fmla="*/ 398860 w 877491"/>
                    <a:gd name="connsiteY148" fmla="*/ 78586 h 1376367"/>
                    <a:gd name="connsiteX149" fmla="*/ 406004 w 877491"/>
                    <a:gd name="connsiteY149" fmla="*/ 83348 h 1376367"/>
                    <a:gd name="connsiteX150" fmla="*/ 413148 w 877491"/>
                    <a:gd name="connsiteY150" fmla="*/ 85730 h 1376367"/>
                    <a:gd name="connsiteX151" fmla="*/ 420291 w 877491"/>
                    <a:gd name="connsiteY151" fmla="*/ 90492 h 1376367"/>
                    <a:gd name="connsiteX152" fmla="*/ 441723 w 877491"/>
                    <a:gd name="connsiteY152" fmla="*/ 97636 h 1376367"/>
                    <a:gd name="connsiteX153" fmla="*/ 463154 w 877491"/>
                    <a:gd name="connsiteY153" fmla="*/ 104780 h 1376367"/>
                    <a:gd name="connsiteX154" fmla="*/ 470298 w 877491"/>
                    <a:gd name="connsiteY154" fmla="*/ 107161 h 1376367"/>
                    <a:gd name="connsiteX155" fmla="*/ 477441 w 877491"/>
                    <a:gd name="connsiteY155" fmla="*/ 111923 h 1376367"/>
                    <a:gd name="connsiteX156" fmla="*/ 484585 w 877491"/>
                    <a:gd name="connsiteY156" fmla="*/ 114305 h 1376367"/>
                    <a:gd name="connsiteX157" fmla="*/ 498873 w 877491"/>
                    <a:gd name="connsiteY157" fmla="*/ 123830 h 1376367"/>
                    <a:gd name="connsiteX158" fmla="*/ 506016 w 877491"/>
                    <a:gd name="connsiteY158" fmla="*/ 126211 h 1376367"/>
                    <a:gd name="connsiteX159" fmla="*/ 520304 w 877491"/>
                    <a:gd name="connsiteY159" fmla="*/ 135736 h 1376367"/>
                    <a:gd name="connsiteX160" fmla="*/ 534591 w 877491"/>
                    <a:gd name="connsiteY160" fmla="*/ 140498 h 1376367"/>
                    <a:gd name="connsiteX161" fmla="*/ 541735 w 877491"/>
                    <a:gd name="connsiteY161" fmla="*/ 142880 h 1376367"/>
                    <a:gd name="connsiteX162" fmla="*/ 570310 w 877491"/>
                    <a:gd name="connsiteY162" fmla="*/ 157167 h 1376367"/>
                    <a:gd name="connsiteX163" fmla="*/ 577454 w 877491"/>
                    <a:gd name="connsiteY163" fmla="*/ 159548 h 1376367"/>
                    <a:gd name="connsiteX164" fmla="*/ 584598 w 877491"/>
                    <a:gd name="connsiteY164" fmla="*/ 161930 h 1376367"/>
                    <a:gd name="connsiteX165" fmla="*/ 610791 w 877491"/>
                    <a:gd name="connsiteY165" fmla="*/ 157167 h 1376367"/>
                    <a:gd name="connsiteX166" fmla="*/ 625079 w 877491"/>
                    <a:gd name="connsiteY166" fmla="*/ 147642 h 1376367"/>
                    <a:gd name="connsiteX167" fmla="*/ 636985 w 877491"/>
                    <a:gd name="connsiteY167" fmla="*/ 138117 h 1376367"/>
                    <a:gd name="connsiteX168" fmla="*/ 641748 w 877491"/>
                    <a:gd name="connsiteY168" fmla="*/ 130973 h 1376367"/>
                    <a:gd name="connsiteX169" fmla="*/ 648891 w 877491"/>
                    <a:gd name="connsiteY169" fmla="*/ 126211 h 1376367"/>
                    <a:gd name="connsiteX170" fmla="*/ 656035 w 877491"/>
                    <a:gd name="connsiteY170" fmla="*/ 111923 h 1376367"/>
                    <a:gd name="connsiteX171" fmla="*/ 660798 w 877491"/>
                    <a:gd name="connsiteY171" fmla="*/ 104780 h 1376367"/>
                    <a:gd name="connsiteX172" fmla="*/ 665560 w 877491"/>
                    <a:gd name="connsiteY172" fmla="*/ 90492 h 1376367"/>
                    <a:gd name="connsiteX173" fmla="*/ 667941 w 877491"/>
                    <a:gd name="connsiteY173" fmla="*/ 83348 h 1376367"/>
                    <a:gd name="connsiteX174" fmla="*/ 672704 w 877491"/>
                    <a:gd name="connsiteY174" fmla="*/ 76205 h 1376367"/>
                    <a:gd name="connsiteX175" fmla="*/ 682229 w 877491"/>
                    <a:gd name="connsiteY175" fmla="*/ 52392 h 1376367"/>
                    <a:gd name="connsiteX176" fmla="*/ 686991 w 877491"/>
                    <a:gd name="connsiteY176" fmla="*/ 40486 h 1376367"/>
                    <a:gd name="connsiteX177" fmla="*/ 689373 w 877491"/>
                    <a:gd name="connsiteY177" fmla="*/ 33342 h 1376367"/>
                    <a:gd name="connsiteX178" fmla="*/ 696516 w 877491"/>
                    <a:gd name="connsiteY178" fmla="*/ 28580 h 1376367"/>
                    <a:gd name="connsiteX179" fmla="*/ 706041 w 877491"/>
                    <a:gd name="connsiteY179" fmla="*/ 21436 h 1376367"/>
                    <a:gd name="connsiteX180" fmla="*/ 710804 w 877491"/>
                    <a:gd name="connsiteY180" fmla="*/ 11911 h 1376367"/>
                    <a:gd name="connsiteX181" fmla="*/ 713185 w 877491"/>
                    <a:gd name="connsiteY181" fmla="*/ 4767 h 1376367"/>
                    <a:gd name="connsiteX182" fmla="*/ 722710 w 877491"/>
                    <a:gd name="connsiteY182" fmla="*/ 2386 h 1376367"/>
                    <a:gd name="connsiteX183" fmla="*/ 729854 w 877491"/>
                    <a:gd name="connsiteY183" fmla="*/ 5 h 1376367"/>
                    <a:gd name="connsiteX184" fmla="*/ 765573 w 877491"/>
                    <a:gd name="connsiteY184" fmla="*/ 4767 h 1376367"/>
                    <a:gd name="connsiteX185" fmla="*/ 779860 w 877491"/>
                    <a:gd name="connsiteY185" fmla="*/ 14292 h 1376367"/>
                    <a:gd name="connsiteX186" fmla="*/ 791766 w 877491"/>
                    <a:gd name="connsiteY186" fmla="*/ 23817 h 1376367"/>
                    <a:gd name="connsiteX187" fmla="*/ 796529 w 877491"/>
                    <a:gd name="connsiteY187" fmla="*/ 30961 h 1376367"/>
                    <a:gd name="connsiteX188" fmla="*/ 803673 w 877491"/>
                    <a:gd name="connsiteY188" fmla="*/ 38105 h 1376367"/>
                    <a:gd name="connsiteX189" fmla="*/ 813198 w 877491"/>
                    <a:gd name="connsiteY189" fmla="*/ 52392 h 1376367"/>
                    <a:gd name="connsiteX190" fmla="*/ 817960 w 877491"/>
                    <a:gd name="connsiteY190" fmla="*/ 59536 h 1376367"/>
                    <a:gd name="connsiteX191" fmla="*/ 825104 w 877491"/>
                    <a:gd name="connsiteY191" fmla="*/ 66680 h 1376367"/>
                    <a:gd name="connsiteX192" fmla="*/ 839391 w 877491"/>
                    <a:gd name="connsiteY192" fmla="*/ 88111 h 1376367"/>
                    <a:gd name="connsiteX193" fmla="*/ 844154 w 877491"/>
                    <a:gd name="connsiteY193" fmla="*/ 95255 h 1376367"/>
                    <a:gd name="connsiteX194" fmla="*/ 846535 w 877491"/>
                    <a:gd name="connsiteY194" fmla="*/ 102398 h 1376367"/>
                    <a:gd name="connsiteX195" fmla="*/ 851298 w 877491"/>
                    <a:gd name="connsiteY195" fmla="*/ 109542 h 1376367"/>
                    <a:gd name="connsiteX196" fmla="*/ 860823 w 877491"/>
                    <a:gd name="connsiteY196" fmla="*/ 130973 h 1376367"/>
                    <a:gd name="connsiteX197" fmla="*/ 872729 w 877491"/>
                    <a:gd name="connsiteY197" fmla="*/ 166692 h 1376367"/>
                    <a:gd name="connsiteX198" fmla="*/ 877491 w 877491"/>
                    <a:gd name="connsiteY198" fmla="*/ 173836 h 1376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Lst>
                  <a:rect l="l" t="t" r="r" b="b"/>
                  <a:pathLst>
                    <a:path w="877491" h="1376367">
                      <a:moveTo>
                        <a:pt x="857128" y="1224636"/>
                      </a:moveTo>
                      <a:lnTo>
                        <a:pt x="857128" y="1224636"/>
                      </a:lnTo>
                      <a:cubicBezTo>
                        <a:pt x="854747" y="1226223"/>
                        <a:pt x="830261" y="1223273"/>
                        <a:pt x="827485" y="1223967"/>
                      </a:cubicBezTo>
                      <a:cubicBezTo>
                        <a:pt x="824310" y="1224761"/>
                        <a:pt x="821107" y="1225449"/>
                        <a:pt x="817960" y="1226348"/>
                      </a:cubicBezTo>
                      <a:cubicBezTo>
                        <a:pt x="815546" y="1227038"/>
                        <a:pt x="813309" y="1228437"/>
                        <a:pt x="810816" y="1228730"/>
                      </a:cubicBezTo>
                      <a:cubicBezTo>
                        <a:pt x="799752" y="1230032"/>
                        <a:pt x="788591" y="1230317"/>
                        <a:pt x="777479" y="1231111"/>
                      </a:cubicBezTo>
                      <a:cubicBezTo>
                        <a:pt x="776857" y="1231266"/>
                        <a:pt x="762362" y="1234631"/>
                        <a:pt x="760810" y="1235873"/>
                      </a:cubicBezTo>
                      <a:cubicBezTo>
                        <a:pt x="758575" y="1237661"/>
                        <a:pt x="758072" y="1240993"/>
                        <a:pt x="756048" y="1243017"/>
                      </a:cubicBezTo>
                      <a:cubicBezTo>
                        <a:pt x="754024" y="1245041"/>
                        <a:pt x="751285" y="1246192"/>
                        <a:pt x="748904" y="1247780"/>
                      </a:cubicBezTo>
                      <a:cubicBezTo>
                        <a:pt x="739303" y="1262178"/>
                        <a:pt x="747375" y="1247765"/>
                        <a:pt x="741760" y="1273973"/>
                      </a:cubicBezTo>
                      <a:cubicBezTo>
                        <a:pt x="740474" y="1279977"/>
                        <a:pt x="737285" y="1290355"/>
                        <a:pt x="732235" y="1295405"/>
                      </a:cubicBezTo>
                      <a:cubicBezTo>
                        <a:pt x="730211" y="1297429"/>
                        <a:pt x="727472" y="1298580"/>
                        <a:pt x="725091" y="1300167"/>
                      </a:cubicBezTo>
                      <a:cubicBezTo>
                        <a:pt x="719430" y="1317152"/>
                        <a:pt x="727457" y="1296620"/>
                        <a:pt x="715566" y="1314455"/>
                      </a:cubicBezTo>
                      <a:cubicBezTo>
                        <a:pt x="708309" y="1325341"/>
                        <a:pt x="719649" y="1319443"/>
                        <a:pt x="706041" y="1323980"/>
                      </a:cubicBezTo>
                      <a:cubicBezTo>
                        <a:pt x="697243" y="1337177"/>
                        <a:pt x="706313" y="1326739"/>
                        <a:pt x="694135" y="1333505"/>
                      </a:cubicBezTo>
                      <a:cubicBezTo>
                        <a:pt x="689132" y="1336285"/>
                        <a:pt x="679848" y="1343030"/>
                        <a:pt x="679848" y="1343030"/>
                      </a:cubicBezTo>
                      <a:cubicBezTo>
                        <a:pt x="678260" y="1345411"/>
                        <a:pt x="677320" y="1348385"/>
                        <a:pt x="675085" y="1350173"/>
                      </a:cubicBezTo>
                      <a:cubicBezTo>
                        <a:pt x="673125" y="1351741"/>
                        <a:pt x="670186" y="1351432"/>
                        <a:pt x="667941" y="1352555"/>
                      </a:cubicBezTo>
                      <a:cubicBezTo>
                        <a:pt x="649484" y="1361784"/>
                        <a:pt x="671605" y="1353715"/>
                        <a:pt x="653654" y="1359698"/>
                      </a:cubicBezTo>
                      <a:cubicBezTo>
                        <a:pt x="651273" y="1361286"/>
                        <a:pt x="649125" y="1363299"/>
                        <a:pt x="646510" y="1364461"/>
                      </a:cubicBezTo>
                      <a:cubicBezTo>
                        <a:pt x="641923" y="1366500"/>
                        <a:pt x="636985" y="1367636"/>
                        <a:pt x="632223" y="1369223"/>
                      </a:cubicBezTo>
                      <a:lnTo>
                        <a:pt x="625079" y="1371605"/>
                      </a:lnTo>
                      <a:lnTo>
                        <a:pt x="617935" y="1373986"/>
                      </a:lnTo>
                      <a:lnTo>
                        <a:pt x="610791" y="1376367"/>
                      </a:lnTo>
                      <a:cubicBezTo>
                        <a:pt x="603647" y="1375573"/>
                        <a:pt x="596450" y="1375168"/>
                        <a:pt x="589360" y="1373986"/>
                      </a:cubicBezTo>
                      <a:cubicBezTo>
                        <a:pt x="586884" y="1373573"/>
                        <a:pt x="583991" y="1373380"/>
                        <a:pt x="582216" y="1371605"/>
                      </a:cubicBezTo>
                      <a:cubicBezTo>
                        <a:pt x="582210" y="1371599"/>
                        <a:pt x="570313" y="1353748"/>
                        <a:pt x="567929" y="1350173"/>
                      </a:cubicBezTo>
                      <a:lnTo>
                        <a:pt x="563166" y="1343030"/>
                      </a:lnTo>
                      <a:cubicBezTo>
                        <a:pt x="557499" y="1326027"/>
                        <a:pt x="561189" y="1332919"/>
                        <a:pt x="553641" y="1321598"/>
                      </a:cubicBezTo>
                      <a:lnTo>
                        <a:pt x="548879" y="1307311"/>
                      </a:lnTo>
                      <a:cubicBezTo>
                        <a:pt x="548085" y="1304930"/>
                        <a:pt x="547890" y="1302255"/>
                        <a:pt x="546498" y="1300167"/>
                      </a:cubicBezTo>
                      <a:lnTo>
                        <a:pt x="541735" y="1293023"/>
                      </a:lnTo>
                      <a:cubicBezTo>
                        <a:pt x="536068" y="1276021"/>
                        <a:pt x="539758" y="1282913"/>
                        <a:pt x="532210" y="1271592"/>
                      </a:cubicBezTo>
                      <a:cubicBezTo>
                        <a:pt x="528019" y="1259018"/>
                        <a:pt x="531221" y="1266536"/>
                        <a:pt x="520304" y="1250161"/>
                      </a:cubicBezTo>
                      <a:cubicBezTo>
                        <a:pt x="518716" y="1247780"/>
                        <a:pt x="517565" y="1245041"/>
                        <a:pt x="515541" y="1243017"/>
                      </a:cubicBezTo>
                      <a:cubicBezTo>
                        <a:pt x="513160" y="1240636"/>
                        <a:pt x="510554" y="1238460"/>
                        <a:pt x="508398" y="1235873"/>
                      </a:cubicBezTo>
                      <a:cubicBezTo>
                        <a:pt x="506566" y="1233675"/>
                        <a:pt x="505870" y="1230518"/>
                        <a:pt x="503635" y="1228730"/>
                      </a:cubicBezTo>
                      <a:cubicBezTo>
                        <a:pt x="501675" y="1227162"/>
                        <a:pt x="498685" y="1227567"/>
                        <a:pt x="496491" y="1226348"/>
                      </a:cubicBezTo>
                      <a:cubicBezTo>
                        <a:pt x="491488" y="1223568"/>
                        <a:pt x="482204" y="1216823"/>
                        <a:pt x="482204" y="1216823"/>
                      </a:cubicBezTo>
                      <a:cubicBezTo>
                        <a:pt x="467123" y="1217617"/>
                        <a:pt x="451955" y="1217406"/>
                        <a:pt x="436960" y="1219205"/>
                      </a:cubicBezTo>
                      <a:cubicBezTo>
                        <a:pt x="431976" y="1219803"/>
                        <a:pt x="422673" y="1223967"/>
                        <a:pt x="422673" y="1223967"/>
                      </a:cubicBezTo>
                      <a:lnTo>
                        <a:pt x="408385" y="1233492"/>
                      </a:lnTo>
                      <a:cubicBezTo>
                        <a:pt x="406004" y="1235080"/>
                        <a:pt x="403265" y="1236231"/>
                        <a:pt x="401241" y="1238255"/>
                      </a:cubicBezTo>
                      <a:cubicBezTo>
                        <a:pt x="398860" y="1240636"/>
                        <a:pt x="396756" y="1243331"/>
                        <a:pt x="394098" y="1245398"/>
                      </a:cubicBezTo>
                      <a:cubicBezTo>
                        <a:pt x="389580" y="1248912"/>
                        <a:pt x="384573" y="1251748"/>
                        <a:pt x="379810" y="1254923"/>
                      </a:cubicBezTo>
                      <a:lnTo>
                        <a:pt x="365523" y="1264448"/>
                      </a:lnTo>
                      <a:lnTo>
                        <a:pt x="351235" y="1273973"/>
                      </a:lnTo>
                      <a:lnTo>
                        <a:pt x="336948" y="1278736"/>
                      </a:lnTo>
                      <a:lnTo>
                        <a:pt x="329804" y="1281117"/>
                      </a:lnTo>
                      <a:cubicBezTo>
                        <a:pt x="315516" y="1280323"/>
                        <a:pt x="301186" y="1280093"/>
                        <a:pt x="286941" y="1278736"/>
                      </a:cubicBezTo>
                      <a:cubicBezTo>
                        <a:pt x="284443" y="1278498"/>
                        <a:pt x="281758" y="1277923"/>
                        <a:pt x="279798" y="1276355"/>
                      </a:cubicBezTo>
                      <a:cubicBezTo>
                        <a:pt x="277563" y="1274567"/>
                        <a:pt x="277059" y="1271235"/>
                        <a:pt x="275035" y="1269211"/>
                      </a:cubicBezTo>
                      <a:cubicBezTo>
                        <a:pt x="273011" y="1267187"/>
                        <a:pt x="270272" y="1266036"/>
                        <a:pt x="267891" y="1264448"/>
                      </a:cubicBezTo>
                      <a:lnTo>
                        <a:pt x="263129" y="1250161"/>
                      </a:lnTo>
                      <a:lnTo>
                        <a:pt x="260748" y="1243017"/>
                      </a:lnTo>
                      <a:cubicBezTo>
                        <a:pt x="259954" y="1231111"/>
                        <a:pt x="259318" y="1219193"/>
                        <a:pt x="258366" y="1207298"/>
                      </a:cubicBezTo>
                      <a:cubicBezTo>
                        <a:pt x="257730" y="1199346"/>
                        <a:pt x="255985" y="1191463"/>
                        <a:pt x="255985" y="1183486"/>
                      </a:cubicBezTo>
                      <a:cubicBezTo>
                        <a:pt x="255985" y="1160271"/>
                        <a:pt x="259043" y="1118560"/>
                        <a:pt x="260748" y="1092998"/>
                      </a:cubicBezTo>
                      <a:cubicBezTo>
                        <a:pt x="259954" y="1080298"/>
                        <a:pt x="260351" y="1067467"/>
                        <a:pt x="258366" y="1054898"/>
                      </a:cubicBezTo>
                      <a:cubicBezTo>
                        <a:pt x="257286" y="1048055"/>
                        <a:pt x="242270" y="1039215"/>
                        <a:pt x="239316" y="1038230"/>
                      </a:cubicBezTo>
                      <a:lnTo>
                        <a:pt x="225029" y="1033467"/>
                      </a:lnTo>
                      <a:cubicBezTo>
                        <a:pt x="219696" y="1031689"/>
                        <a:pt x="213911" y="1029559"/>
                        <a:pt x="208360" y="1028705"/>
                      </a:cubicBezTo>
                      <a:cubicBezTo>
                        <a:pt x="201256" y="1027612"/>
                        <a:pt x="194113" y="1026544"/>
                        <a:pt x="186929" y="1026323"/>
                      </a:cubicBezTo>
                      <a:cubicBezTo>
                        <a:pt x="142493" y="1024956"/>
                        <a:pt x="98029" y="1024736"/>
                        <a:pt x="53579" y="1023942"/>
                      </a:cubicBezTo>
                      <a:lnTo>
                        <a:pt x="48816" y="1009655"/>
                      </a:lnTo>
                      <a:lnTo>
                        <a:pt x="46435" y="1002511"/>
                      </a:lnTo>
                      <a:cubicBezTo>
                        <a:pt x="47229" y="997748"/>
                        <a:pt x="47645" y="992907"/>
                        <a:pt x="48816" y="988223"/>
                      </a:cubicBezTo>
                      <a:cubicBezTo>
                        <a:pt x="50034" y="983353"/>
                        <a:pt x="53579" y="973936"/>
                        <a:pt x="53579" y="973936"/>
                      </a:cubicBezTo>
                      <a:cubicBezTo>
                        <a:pt x="54373" y="965998"/>
                        <a:pt x="54747" y="958008"/>
                        <a:pt x="55960" y="950123"/>
                      </a:cubicBezTo>
                      <a:cubicBezTo>
                        <a:pt x="56342" y="947642"/>
                        <a:pt x="56566" y="944755"/>
                        <a:pt x="58341" y="942980"/>
                      </a:cubicBezTo>
                      <a:cubicBezTo>
                        <a:pt x="60116" y="941205"/>
                        <a:pt x="63104" y="941392"/>
                        <a:pt x="65485" y="940598"/>
                      </a:cubicBezTo>
                      <a:cubicBezTo>
                        <a:pt x="70751" y="935333"/>
                        <a:pt x="73144" y="932007"/>
                        <a:pt x="79773" y="928692"/>
                      </a:cubicBezTo>
                      <a:cubicBezTo>
                        <a:pt x="82018" y="927570"/>
                        <a:pt x="84535" y="927105"/>
                        <a:pt x="86916" y="926311"/>
                      </a:cubicBezTo>
                      <a:cubicBezTo>
                        <a:pt x="95605" y="900250"/>
                        <a:pt x="81747" y="939728"/>
                        <a:pt x="94060" y="912023"/>
                      </a:cubicBezTo>
                      <a:cubicBezTo>
                        <a:pt x="96099" y="907436"/>
                        <a:pt x="97235" y="902498"/>
                        <a:pt x="98823" y="897736"/>
                      </a:cubicBezTo>
                      <a:cubicBezTo>
                        <a:pt x="99617" y="895355"/>
                        <a:pt x="99115" y="891984"/>
                        <a:pt x="101204" y="890592"/>
                      </a:cubicBezTo>
                      <a:lnTo>
                        <a:pt x="108348" y="885830"/>
                      </a:lnTo>
                      <a:cubicBezTo>
                        <a:pt x="112533" y="873275"/>
                        <a:pt x="107963" y="883435"/>
                        <a:pt x="117873" y="871542"/>
                      </a:cubicBezTo>
                      <a:cubicBezTo>
                        <a:pt x="128443" y="858858"/>
                        <a:pt x="117857" y="870140"/>
                        <a:pt x="125016" y="857255"/>
                      </a:cubicBezTo>
                      <a:cubicBezTo>
                        <a:pt x="135045" y="839203"/>
                        <a:pt x="133120" y="849132"/>
                        <a:pt x="136923" y="835823"/>
                      </a:cubicBezTo>
                      <a:cubicBezTo>
                        <a:pt x="144124" y="810623"/>
                        <a:pt x="132744" y="845976"/>
                        <a:pt x="144066" y="812011"/>
                      </a:cubicBezTo>
                      <a:lnTo>
                        <a:pt x="146448" y="804867"/>
                      </a:lnTo>
                      <a:cubicBezTo>
                        <a:pt x="145314" y="793532"/>
                        <a:pt x="146399" y="776243"/>
                        <a:pt x="136923" y="766767"/>
                      </a:cubicBezTo>
                      <a:cubicBezTo>
                        <a:pt x="134899" y="764743"/>
                        <a:pt x="132160" y="763592"/>
                        <a:pt x="129779" y="762005"/>
                      </a:cubicBezTo>
                      <a:cubicBezTo>
                        <a:pt x="128985" y="759624"/>
                        <a:pt x="128857" y="756904"/>
                        <a:pt x="127398" y="754861"/>
                      </a:cubicBezTo>
                      <a:cubicBezTo>
                        <a:pt x="124788" y="751207"/>
                        <a:pt x="120795" y="748745"/>
                        <a:pt x="117873" y="745336"/>
                      </a:cubicBezTo>
                      <a:cubicBezTo>
                        <a:pt x="116010" y="743163"/>
                        <a:pt x="114698" y="740573"/>
                        <a:pt x="113110" y="738192"/>
                      </a:cubicBezTo>
                      <a:cubicBezTo>
                        <a:pt x="112316" y="735811"/>
                        <a:pt x="111852" y="733293"/>
                        <a:pt x="110729" y="731048"/>
                      </a:cubicBezTo>
                      <a:cubicBezTo>
                        <a:pt x="109449" y="728488"/>
                        <a:pt x="107483" y="726332"/>
                        <a:pt x="105966" y="723905"/>
                      </a:cubicBezTo>
                      <a:cubicBezTo>
                        <a:pt x="103513" y="719980"/>
                        <a:pt x="101204" y="713189"/>
                        <a:pt x="98823" y="711998"/>
                      </a:cubicBezTo>
                      <a:cubicBezTo>
                        <a:pt x="96442" y="710807"/>
                        <a:pt x="93721" y="718220"/>
                        <a:pt x="91679" y="716761"/>
                      </a:cubicBezTo>
                      <a:cubicBezTo>
                        <a:pt x="87594" y="713843"/>
                        <a:pt x="84932" y="703267"/>
                        <a:pt x="82154" y="700092"/>
                      </a:cubicBezTo>
                      <a:cubicBezTo>
                        <a:pt x="79376" y="696917"/>
                        <a:pt x="77391" y="698505"/>
                        <a:pt x="75010" y="697711"/>
                      </a:cubicBezTo>
                      <a:cubicBezTo>
                        <a:pt x="72629" y="696917"/>
                        <a:pt x="70301" y="695939"/>
                        <a:pt x="67866" y="695330"/>
                      </a:cubicBezTo>
                      <a:cubicBezTo>
                        <a:pt x="53470" y="691730"/>
                        <a:pt x="61447" y="693983"/>
                        <a:pt x="44054" y="688186"/>
                      </a:cubicBezTo>
                      <a:lnTo>
                        <a:pt x="36910" y="685805"/>
                      </a:lnTo>
                      <a:cubicBezTo>
                        <a:pt x="33735" y="683424"/>
                        <a:pt x="30398" y="681244"/>
                        <a:pt x="27385" y="678661"/>
                      </a:cubicBezTo>
                      <a:cubicBezTo>
                        <a:pt x="24828" y="676469"/>
                        <a:pt x="23813" y="673105"/>
                        <a:pt x="20241" y="671517"/>
                      </a:cubicBezTo>
                      <a:cubicBezTo>
                        <a:pt x="16669" y="669930"/>
                        <a:pt x="8335" y="669930"/>
                        <a:pt x="5954" y="669136"/>
                      </a:cubicBezTo>
                      <a:cubicBezTo>
                        <a:pt x="5160" y="666755"/>
                        <a:pt x="9129" y="659611"/>
                        <a:pt x="8335" y="652467"/>
                      </a:cubicBezTo>
                      <a:cubicBezTo>
                        <a:pt x="7541" y="645323"/>
                        <a:pt x="0" y="632227"/>
                        <a:pt x="1191" y="626274"/>
                      </a:cubicBezTo>
                      <a:cubicBezTo>
                        <a:pt x="2382" y="620321"/>
                        <a:pt x="13495" y="619526"/>
                        <a:pt x="15479" y="616748"/>
                      </a:cubicBezTo>
                      <a:cubicBezTo>
                        <a:pt x="17464" y="613970"/>
                        <a:pt x="10717" y="610398"/>
                        <a:pt x="13098" y="609604"/>
                      </a:cubicBezTo>
                      <a:cubicBezTo>
                        <a:pt x="15479" y="608017"/>
                        <a:pt x="17463" y="606827"/>
                        <a:pt x="20241" y="604843"/>
                      </a:cubicBezTo>
                      <a:cubicBezTo>
                        <a:pt x="23019" y="602859"/>
                        <a:pt x="26591" y="600873"/>
                        <a:pt x="29766" y="597698"/>
                      </a:cubicBezTo>
                      <a:cubicBezTo>
                        <a:pt x="32941" y="594523"/>
                        <a:pt x="33736" y="588967"/>
                        <a:pt x="39292" y="585792"/>
                      </a:cubicBezTo>
                      <a:cubicBezTo>
                        <a:pt x="44848" y="582617"/>
                        <a:pt x="59531" y="580237"/>
                        <a:pt x="63103" y="578649"/>
                      </a:cubicBezTo>
                      <a:cubicBezTo>
                        <a:pt x="66675" y="577061"/>
                        <a:pt x="59135" y="578647"/>
                        <a:pt x="60723" y="576266"/>
                      </a:cubicBezTo>
                      <a:cubicBezTo>
                        <a:pt x="62311" y="573885"/>
                        <a:pt x="66676" y="567536"/>
                        <a:pt x="72629" y="564361"/>
                      </a:cubicBezTo>
                      <a:cubicBezTo>
                        <a:pt x="78582" y="561186"/>
                        <a:pt x="61498" y="580512"/>
                        <a:pt x="96441" y="557217"/>
                      </a:cubicBezTo>
                      <a:cubicBezTo>
                        <a:pt x="96446" y="557214"/>
                        <a:pt x="113111" y="560392"/>
                        <a:pt x="117873" y="559598"/>
                      </a:cubicBezTo>
                      <a:cubicBezTo>
                        <a:pt x="122635" y="558804"/>
                        <a:pt x="122214" y="554323"/>
                        <a:pt x="125016" y="552455"/>
                      </a:cubicBezTo>
                      <a:cubicBezTo>
                        <a:pt x="127105" y="551063"/>
                        <a:pt x="129915" y="551196"/>
                        <a:pt x="132160" y="550073"/>
                      </a:cubicBezTo>
                      <a:cubicBezTo>
                        <a:pt x="134720" y="548793"/>
                        <a:pt x="136923" y="546898"/>
                        <a:pt x="139304" y="545311"/>
                      </a:cubicBezTo>
                      <a:cubicBezTo>
                        <a:pt x="140098" y="542930"/>
                        <a:pt x="140117" y="540127"/>
                        <a:pt x="141685" y="538167"/>
                      </a:cubicBezTo>
                      <a:cubicBezTo>
                        <a:pt x="152006" y="525266"/>
                        <a:pt x="146446" y="542338"/>
                        <a:pt x="153591" y="526261"/>
                      </a:cubicBezTo>
                      <a:cubicBezTo>
                        <a:pt x="155630" y="521673"/>
                        <a:pt x="155569" y="516150"/>
                        <a:pt x="158354" y="511973"/>
                      </a:cubicBezTo>
                      <a:cubicBezTo>
                        <a:pt x="164508" y="502741"/>
                        <a:pt x="162211" y="507545"/>
                        <a:pt x="165498" y="497686"/>
                      </a:cubicBezTo>
                      <a:cubicBezTo>
                        <a:pt x="164704" y="487367"/>
                        <a:pt x="164400" y="476999"/>
                        <a:pt x="163116" y="466730"/>
                      </a:cubicBezTo>
                      <a:cubicBezTo>
                        <a:pt x="162118" y="458750"/>
                        <a:pt x="159518" y="459533"/>
                        <a:pt x="155973" y="452442"/>
                      </a:cubicBezTo>
                      <a:cubicBezTo>
                        <a:pt x="154850" y="450197"/>
                        <a:pt x="154580" y="447605"/>
                        <a:pt x="153591" y="445298"/>
                      </a:cubicBezTo>
                      <a:cubicBezTo>
                        <a:pt x="149963" y="436834"/>
                        <a:pt x="148852" y="435808"/>
                        <a:pt x="144066" y="428630"/>
                      </a:cubicBezTo>
                      <a:cubicBezTo>
                        <a:pt x="143272" y="426249"/>
                        <a:pt x="142807" y="423731"/>
                        <a:pt x="141685" y="421486"/>
                      </a:cubicBezTo>
                      <a:cubicBezTo>
                        <a:pt x="140405" y="418926"/>
                        <a:pt x="138050" y="416972"/>
                        <a:pt x="136923" y="414342"/>
                      </a:cubicBezTo>
                      <a:cubicBezTo>
                        <a:pt x="135634" y="411334"/>
                        <a:pt x="135830" y="407825"/>
                        <a:pt x="134541" y="404817"/>
                      </a:cubicBezTo>
                      <a:cubicBezTo>
                        <a:pt x="133414" y="402187"/>
                        <a:pt x="130941" y="400288"/>
                        <a:pt x="129779" y="397673"/>
                      </a:cubicBezTo>
                      <a:cubicBezTo>
                        <a:pt x="127740" y="393086"/>
                        <a:pt x="126604" y="388148"/>
                        <a:pt x="125016" y="383386"/>
                      </a:cubicBezTo>
                      <a:cubicBezTo>
                        <a:pt x="124222" y="381005"/>
                        <a:pt x="124027" y="378331"/>
                        <a:pt x="122635" y="376242"/>
                      </a:cubicBezTo>
                      <a:cubicBezTo>
                        <a:pt x="121048" y="373861"/>
                        <a:pt x="119035" y="371713"/>
                        <a:pt x="117873" y="369098"/>
                      </a:cubicBezTo>
                      <a:cubicBezTo>
                        <a:pt x="115834" y="364511"/>
                        <a:pt x="113110" y="354811"/>
                        <a:pt x="113110" y="354811"/>
                      </a:cubicBezTo>
                      <a:cubicBezTo>
                        <a:pt x="112316" y="337348"/>
                        <a:pt x="110729" y="319904"/>
                        <a:pt x="110729" y="302423"/>
                      </a:cubicBezTo>
                      <a:cubicBezTo>
                        <a:pt x="110729" y="299913"/>
                        <a:pt x="111068" y="296739"/>
                        <a:pt x="113110" y="295280"/>
                      </a:cubicBezTo>
                      <a:cubicBezTo>
                        <a:pt x="118220" y="291630"/>
                        <a:pt x="135677" y="288803"/>
                        <a:pt x="141685" y="288136"/>
                      </a:cubicBezTo>
                      <a:cubicBezTo>
                        <a:pt x="151185" y="287081"/>
                        <a:pt x="160735" y="286549"/>
                        <a:pt x="170260" y="285755"/>
                      </a:cubicBezTo>
                      <a:cubicBezTo>
                        <a:pt x="173435" y="284961"/>
                        <a:pt x="176565" y="283959"/>
                        <a:pt x="179785" y="283373"/>
                      </a:cubicBezTo>
                      <a:cubicBezTo>
                        <a:pt x="196594" y="280316"/>
                        <a:pt x="201893" y="280907"/>
                        <a:pt x="220266" y="278611"/>
                      </a:cubicBezTo>
                      <a:cubicBezTo>
                        <a:pt x="225057" y="278012"/>
                        <a:pt x="229733" y="276491"/>
                        <a:pt x="234554" y="276230"/>
                      </a:cubicBezTo>
                      <a:cubicBezTo>
                        <a:pt x="259137" y="274901"/>
                        <a:pt x="283767" y="274642"/>
                        <a:pt x="308373" y="273848"/>
                      </a:cubicBezTo>
                      <a:cubicBezTo>
                        <a:pt x="312342" y="273054"/>
                        <a:pt x="316353" y="272449"/>
                        <a:pt x="320279" y="271467"/>
                      </a:cubicBezTo>
                      <a:cubicBezTo>
                        <a:pt x="322714" y="270858"/>
                        <a:pt x="325648" y="270861"/>
                        <a:pt x="327423" y="269086"/>
                      </a:cubicBezTo>
                      <a:cubicBezTo>
                        <a:pt x="331470" y="265039"/>
                        <a:pt x="336948" y="254798"/>
                        <a:pt x="336948" y="254798"/>
                      </a:cubicBezTo>
                      <a:cubicBezTo>
                        <a:pt x="345003" y="230634"/>
                        <a:pt x="338199" y="253212"/>
                        <a:pt x="341710" y="195267"/>
                      </a:cubicBezTo>
                      <a:cubicBezTo>
                        <a:pt x="342240" y="186516"/>
                        <a:pt x="343219" y="177797"/>
                        <a:pt x="344091" y="169073"/>
                      </a:cubicBezTo>
                      <a:cubicBezTo>
                        <a:pt x="346370" y="146289"/>
                        <a:pt x="344333" y="154062"/>
                        <a:pt x="348854" y="140498"/>
                      </a:cubicBezTo>
                      <a:cubicBezTo>
                        <a:pt x="349857" y="129462"/>
                        <a:pt x="351203" y="109701"/>
                        <a:pt x="353616" y="97636"/>
                      </a:cubicBezTo>
                      <a:cubicBezTo>
                        <a:pt x="354437" y="93529"/>
                        <a:pt x="357417" y="86022"/>
                        <a:pt x="360760" y="83348"/>
                      </a:cubicBezTo>
                      <a:cubicBezTo>
                        <a:pt x="362720" y="81780"/>
                        <a:pt x="365659" y="82089"/>
                        <a:pt x="367904" y="80967"/>
                      </a:cubicBezTo>
                      <a:cubicBezTo>
                        <a:pt x="386379" y="71731"/>
                        <a:pt x="364227" y="79813"/>
                        <a:pt x="382191" y="73823"/>
                      </a:cubicBezTo>
                      <a:cubicBezTo>
                        <a:pt x="385238" y="74585"/>
                        <a:pt x="395447" y="76880"/>
                        <a:pt x="398860" y="78586"/>
                      </a:cubicBezTo>
                      <a:cubicBezTo>
                        <a:pt x="401420" y="79866"/>
                        <a:pt x="403444" y="82068"/>
                        <a:pt x="406004" y="83348"/>
                      </a:cubicBezTo>
                      <a:cubicBezTo>
                        <a:pt x="408249" y="84471"/>
                        <a:pt x="410903" y="84607"/>
                        <a:pt x="413148" y="85730"/>
                      </a:cubicBezTo>
                      <a:cubicBezTo>
                        <a:pt x="415707" y="87010"/>
                        <a:pt x="417676" y="89330"/>
                        <a:pt x="420291" y="90492"/>
                      </a:cubicBezTo>
                      <a:cubicBezTo>
                        <a:pt x="420303" y="90497"/>
                        <a:pt x="438145" y="96443"/>
                        <a:pt x="441723" y="97636"/>
                      </a:cubicBezTo>
                      <a:lnTo>
                        <a:pt x="463154" y="104780"/>
                      </a:lnTo>
                      <a:lnTo>
                        <a:pt x="470298" y="107161"/>
                      </a:lnTo>
                      <a:cubicBezTo>
                        <a:pt x="472679" y="108748"/>
                        <a:pt x="474882" y="110643"/>
                        <a:pt x="477441" y="111923"/>
                      </a:cubicBezTo>
                      <a:cubicBezTo>
                        <a:pt x="479686" y="113046"/>
                        <a:pt x="482391" y="113086"/>
                        <a:pt x="484585" y="114305"/>
                      </a:cubicBezTo>
                      <a:cubicBezTo>
                        <a:pt x="489589" y="117085"/>
                        <a:pt x="493443" y="122020"/>
                        <a:pt x="498873" y="123830"/>
                      </a:cubicBezTo>
                      <a:cubicBezTo>
                        <a:pt x="501254" y="124624"/>
                        <a:pt x="503822" y="124992"/>
                        <a:pt x="506016" y="126211"/>
                      </a:cubicBezTo>
                      <a:cubicBezTo>
                        <a:pt x="511020" y="128991"/>
                        <a:pt x="514874" y="133926"/>
                        <a:pt x="520304" y="135736"/>
                      </a:cubicBezTo>
                      <a:lnTo>
                        <a:pt x="534591" y="140498"/>
                      </a:lnTo>
                      <a:cubicBezTo>
                        <a:pt x="536972" y="141292"/>
                        <a:pt x="539646" y="141488"/>
                        <a:pt x="541735" y="142880"/>
                      </a:cubicBezTo>
                      <a:cubicBezTo>
                        <a:pt x="560199" y="155189"/>
                        <a:pt x="550593" y="150595"/>
                        <a:pt x="570310" y="157167"/>
                      </a:cubicBezTo>
                      <a:lnTo>
                        <a:pt x="577454" y="159548"/>
                      </a:lnTo>
                      <a:lnTo>
                        <a:pt x="584598" y="161930"/>
                      </a:lnTo>
                      <a:cubicBezTo>
                        <a:pt x="588747" y="161411"/>
                        <a:pt x="604398" y="160719"/>
                        <a:pt x="610791" y="157167"/>
                      </a:cubicBezTo>
                      <a:cubicBezTo>
                        <a:pt x="615795" y="154387"/>
                        <a:pt x="625079" y="147642"/>
                        <a:pt x="625079" y="147642"/>
                      </a:cubicBezTo>
                      <a:cubicBezTo>
                        <a:pt x="638724" y="127171"/>
                        <a:pt x="620556" y="151260"/>
                        <a:pt x="636985" y="138117"/>
                      </a:cubicBezTo>
                      <a:cubicBezTo>
                        <a:pt x="639220" y="136329"/>
                        <a:pt x="639724" y="132997"/>
                        <a:pt x="641748" y="130973"/>
                      </a:cubicBezTo>
                      <a:cubicBezTo>
                        <a:pt x="643771" y="128950"/>
                        <a:pt x="646510" y="127798"/>
                        <a:pt x="648891" y="126211"/>
                      </a:cubicBezTo>
                      <a:cubicBezTo>
                        <a:pt x="662545" y="105732"/>
                        <a:pt x="646173" y="131646"/>
                        <a:pt x="656035" y="111923"/>
                      </a:cubicBezTo>
                      <a:cubicBezTo>
                        <a:pt x="657315" y="109363"/>
                        <a:pt x="659210" y="107161"/>
                        <a:pt x="660798" y="104780"/>
                      </a:cubicBezTo>
                      <a:lnTo>
                        <a:pt x="665560" y="90492"/>
                      </a:lnTo>
                      <a:cubicBezTo>
                        <a:pt x="666354" y="88111"/>
                        <a:pt x="666548" y="85436"/>
                        <a:pt x="667941" y="83348"/>
                      </a:cubicBezTo>
                      <a:lnTo>
                        <a:pt x="672704" y="76205"/>
                      </a:lnTo>
                      <a:cubicBezTo>
                        <a:pt x="681893" y="48635"/>
                        <a:pt x="672884" y="73417"/>
                        <a:pt x="682229" y="52392"/>
                      </a:cubicBezTo>
                      <a:cubicBezTo>
                        <a:pt x="683965" y="48486"/>
                        <a:pt x="685490" y="44488"/>
                        <a:pt x="686991" y="40486"/>
                      </a:cubicBezTo>
                      <a:cubicBezTo>
                        <a:pt x="687872" y="38136"/>
                        <a:pt x="687805" y="35302"/>
                        <a:pt x="689373" y="33342"/>
                      </a:cubicBezTo>
                      <a:cubicBezTo>
                        <a:pt x="691161" y="31107"/>
                        <a:pt x="694187" y="30243"/>
                        <a:pt x="696516" y="28580"/>
                      </a:cubicBezTo>
                      <a:cubicBezTo>
                        <a:pt x="699746" y="26273"/>
                        <a:pt x="702866" y="23817"/>
                        <a:pt x="706041" y="21436"/>
                      </a:cubicBezTo>
                      <a:cubicBezTo>
                        <a:pt x="707629" y="18261"/>
                        <a:pt x="709406" y="15174"/>
                        <a:pt x="710804" y="11911"/>
                      </a:cubicBezTo>
                      <a:cubicBezTo>
                        <a:pt x="711793" y="9604"/>
                        <a:pt x="711225" y="6335"/>
                        <a:pt x="713185" y="4767"/>
                      </a:cubicBezTo>
                      <a:cubicBezTo>
                        <a:pt x="715741" y="2723"/>
                        <a:pt x="719563" y="3285"/>
                        <a:pt x="722710" y="2386"/>
                      </a:cubicBezTo>
                      <a:cubicBezTo>
                        <a:pt x="725124" y="1696"/>
                        <a:pt x="727473" y="799"/>
                        <a:pt x="729854" y="5"/>
                      </a:cubicBezTo>
                      <a:cubicBezTo>
                        <a:pt x="731875" y="173"/>
                        <a:pt x="756992" y="0"/>
                        <a:pt x="765573" y="4767"/>
                      </a:cubicBezTo>
                      <a:cubicBezTo>
                        <a:pt x="770576" y="7547"/>
                        <a:pt x="779860" y="14292"/>
                        <a:pt x="779860" y="14292"/>
                      </a:cubicBezTo>
                      <a:cubicBezTo>
                        <a:pt x="793511" y="34768"/>
                        <a:pt x="775334" y="10671"/>
                        <a:pt x="791766" y="23817"/>
                      </a:cubicBezTo>
                      <a:cubicBezTo>
                        <a:pt x="794001" y="25605"/>
                        <a:pt x="794697" y="28762"/>
                        <a:pt x="796529" y="30961"/>
                      </a:cubicBezTo>
                      <a:cubicBezTo>
                        <a:pt x="798685" y="33548"/>
                        <a:pt x="801605" y="35447"/>
                        <a:pt x="803673" y="38105"/>
                      </a:cubicBezTo>
                      <a:cubicBezTo>
                        <a:pt x="807187" y="42623"/>
                        <a:pt x="810023" y="47630"/>
                        <a:pt x="813198" y="52392"/>
                      </a:cubicBezTo>
                      <a:cubicBezTo>
                        <a:pt x="814785" y="54773"/>
                        <a:pt x="815936" y="57512"/>
                        <a:pt x="817960" y="59536"/>
                      </a:cubicBezTo>
                      <a:cubicBezTo>
                        <a:pt x="820341" y="61917"/>
                        <a:pt x="823036" y="64022"/>
                        <a:pt x="825104" y="66680"/>
                      </a:cubicBezTo>
                      <a:cubicBezTo>
                        <a:pt x="825121" y="66702"/>
                        <a:pt x="837002" y="84528"/>
                        <a:pt x="839391" y="88111"/>
                      </a:cubicBezTo>
                      <a:lnTo>
                        <a:pt x="844154" y="95255"/>
                      </a:lnTo>
                      <a:cubicBezTo>
                        <a:pt x="844948" y="97636"/>
                        <a:pt x="845413" y="100153"/>
                        <a:pt x="846535" y="102398"/>
                      </a:cubicBezTo>
                      <a:cubicBezTo>
                        <a:pt x="847815" y="104958"/>
                        <a:pt x="850136" y="106927"/>
                        <a:pt x="851298" y="109542"/>
                      </a:cubicBezTo>
                      <a:cubicBezTo>
                        <a:pt x="862631" y="135043"/>
                        <a:pt x="850045" y="114809"/>
                        <a:pt x="860823" y="130973"/>
                      </a:cubicBezTo>
                      <a:lnTo>
                        <a:pt x="872729" y="166692"/>
                      </a:lnTo>
                      <a:cubicBezTo>
                        <a:pt x="875361" y="174589"/>
                        <a:pt x="872600" y="173836"/>
                        <a:pt x="877491" y="173836"/>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 name="Freeform 122"/>
                <p:cNvSpPr/>
                <p:nvPr/>
              </p:nvSpPr>
              <p:spPr>
                <a:xfrm>
                  <a:off x="6458731" y="5084806"/>
                  <a:ext cx="1001942" cy="1000526"/>
                </a:xfrm>
                <a:custGeom>
                  <a:avLst/>
                  <a:gdLst>
                    <a:gd name="connsiteX0" fmla="*/ 57153 w 1400178"/>
                    <a:gd name="connsiteY0" fmla="*/ 1178897 h 1338441"/>
                    <a:gd name="connsiteX1" fmla="*/ 69059 w 1400178"/>
                    <a:gd name="connsiteY1" fmla="*/ 1197947 h 1338441"/>
                    <a:gd name="connsiteX2" fmla="*/ 73822 w 1400178"/>
                    <a:gd name="connsiteY2" fmla="*/ 1205091 h 1338441"/>
                    <a:gd name="connsiteX3" fmla="*/ 90491 w 1400178"/>
                    <a:gd name="connsiteY3" fmla="*/ 1221759 h 1338441"/>
                    <a:gd name="connsiteX4" fmla="*/ 97634 w 1400178"/>
                    <a:gd name="connsiteY4" fmla="*/ 1226522 h 1338441"/>
                    <a:gd name="connsiteX5" fmla="*/ 111922 w 1400178"/>
                    <a:gd name="connsiteY5" fmla="*/ 1231284 h 1338441"/>
                    <a:gd name="connsiteX6" fmla="*/ 185741 w 1400178"/>
                    <a:gd name="connsiteY6" fmla="*/ 1226522 h 1338441"/>
                    <a:gd name="connsiteX7" fmla="*/ 200028 w 1400178"/>
                    <a:gd name="connsiteY7" fmla="*/ 1221759 h 1338441"/>
                    <a:gd name="connsiteX8" fmla="*/ 207172 w 1400178"/>
                    <a:gd name="connsiteY8" fmla="*/ 1219378 h 1338441"/>
                    <a:gd name="connsiteX9" fmla="*/ 214316 w 1400178"/>
                    <a:gd name="connsiteY9" fmla="*/ 1216997 h 1338441"/>
                    <a:gd name="connsiteX10" fmla="*/ 228603 w 1400178"/>
                    <a:gd name="connsiteY10" fmla="*/ 1209853 h 1338441"/>
                    <a:gd name="connsiteX11" fmla="*/ 235747 w 1400178"/>
                    <a:gd name="connsiteY11" fmla="*/ 1205091 h 1338441"/>
                    <a:gd name="connsiteX12" fmla="*/ 242891 w 1400178"/>
                    <a:gd name="connsiteY12" fmla="*/ 1202709 h 1338441"/>
                    <a:gd name="connsiteX13" fmla="*/ 257178 w 1400178"/>
                    <a:gd name="connsiteY13" fmla="*/ 1193184 h 1338441"/>
                    <a:gd name="connsiteX14" fmla="*/ 271466 w 1400178"/>
                    <a:gd name="connsiteY14" fmla="*/ 1183659 h 1338441"/>
                    <a:gd name="connsiteX15" fmla="*/ 278609 w 1400178"/>
                    <a:gd name="connsiteY15" fmla="*/ 1178897 h 1338441"/>
                    <a:gd name="connsiteX16" fmla="*/ 285753 w 1400178"/>
                    <a:gd name="connsiteY16" fmla="*/ 1176516 h 1338441"/>
                    <a:gd name="connsiteX17" fmla="*/ 300041 w 1400178"/>
                    <a:gd name="connsiteY17" fmla="*/ 1169372 h 1338441"/>
                    <a:gd name="connsiteX18" fmla="*/ 307184 w 1400178"/>
                    <a:gd name="connsiteY18" fmla="*/ 1164609 h 1338441"/>
                    <a:gd name="connsiteX19" fmla="*/ 314328 w 1400178"/>
                    <a:gd name="connsiteY19" fmla="*/ 1162228 h 1338441"/>
                    <a:gd name="connsiteX20" fmla="*/ 321472 w 1400178"/>
                    <a:gd name="connsiteY20" fmla="*/ 1157466 h 1338441"/>
                    <a:gd name="connsiteX21" fmla="*/ 335759 w 1400178"/>
                    <a:gd name="connsiteY21" fmla="*/ 1152703 h 1338441"/>
                    <a:gd name="connsiteX22" fmla="*/ 342903 w 1400178"/>
                    <a:gd name="connsiteY22" fmla="*/ 1147941 h 1338441"/>
                    <a:gd name="connsiteX23" fmla="*/ 364334 w 1400178"/>
                    <a:gd name="connsiteY23" fmla="*/ 1143178 h 1338441"/>
                    <a:gd name="connsiteX24" fmla="*/ 409578 w 1400178"/>
                    <a:gd name="connsiteY24" fmla="*/ 1145559 h 1338441"/>
                    <a:gd name="connsiteX25" fmla="*/ 416722 w 1400178"/>
                    <a:gd name="connsiteY25" fmla="*/ 1150322 h 1338441"/>
                    <a:gd name="connsiteX26" fmla="*/ 423866 w 1400178"/>
                    <a:gd name="connsiteY26" fmla="*/ 1152703 h 1338441"/>
                    <a:gd name="connsiteX27" fmla="*/ 435772 w 1400178"/>
                    <a:gd name="connsiteY27" fmla="*/ 1164609 h 1338441"/>
                    <a:gd name="connsiteX28" fmla="*/ 445297 w 1400178"/>
                    <a:gd name="connsiteY28" fmla="*/ 1186041 h 1338441"/>
                    <a:gd name="connsiteX29" fmla="*/ 450059 w 1400178"/>
                    <a:gd name="connsiteY29" fmla="*/ 1193184 h 1338441"/>
                    <a:gd name="connsiteX30" fmla="*/ 452441 w 1400178"/>
                    <a:gd name="connsiteY30" fmla="*/ 1200328 h 1338441"/>
                    <a:gd name="connsiteX31" fmla="*/ 461966 w 1400178"/>
                    <a:gd name="connsiteY31" fmla="*/ 1214616 h 1338441"/>
                    <a:gd name="connsiteX32" fmla="*/ 464347 w 1400178"/>
                    <a:gd name="connsiteY32" fmla="*/ 1221759 h 1338441"/>
                    <a:gd name="connsiteX33" fmla="*/ 473872 w 1400178"/>
                    <a:gd name="connsiteY33" fmla="*/ 1236047 h 1338441"/>
                    <a:gd name="connsiteX34" fmla="*/ 481016 w 1400178"/>
                    <a:gd name="connsiteY34" fmla="*/ 1257478 h 1338441"/>
                    <a:gd name="connsiteX35" fmla="*/ 483397 w 1400178"/>
                    <a:gd name="connsiteY35" fmla="*/ 1264622 h 1338441"/>
                    <a:gd name="connsiteX36" fmla="*/ 488159 w 1400178"/>
                    <a:gd name="connsiteY36" fmla="*/ 1271766 h 1338441"/>
                    <a:gd name="connsiteX37" fmla="*/ 492922 w 1400178"/>
                    <a:gd name="connsiteY37" fmla="*/ 1288434 h 1338441"/>
                    <a:gd name="connsiteX38" fmla="*/ 495303 w 1400178"/>
                    <a:gd name="connsiteY38" fmla="*/ 1295578 h 1338441"/>
                    <a:gd name="connsiteX39" fmla="*/ 500066 w 1400178"/>
                    <a:gd name="connsiteY39" fmla="*/ 1302722 h 1338441"/>
                    <a:gd name="connsiteX40" fmla="*/ 509591 w 1400178"/>
                    <a:gd name="connsiteY40" fmla="*/ 1314628 h 1338441"/>
                    <a:gd name="connsiteX41" fmla="*/ 514353 w 1400178"/>
                    <a:gd name="connsiteY41" fmla="*/ 1321772 h 1338441"/>
                    <a:gd name="connsiteX42" fmla="*/ 528641 w 1400178"/>
                    <a:gd name="connsiteY42" fmla="*/ 1326534 h 1338441"/>
                    <a:gd name="connsiteX43" fmla="*/ 557216 w 1400178"/>
                    <a:gd name="connsiteY43" fmla="*/ 1321772 h 1338441"/>
                    <a:gd name="connsiteX44" fmla="*/ 571503 w 1400178"/>
                    <a:gd name="connsiteY44" fmla="*/ 1312247 h 1338441"/>
                    <a:gd name="connsiteX45" fmla="*/ 578647 w 1400178"/>
                    <a:gd name="connsiteY45" fmla="*/ 1307484 h 1338441"/>
                    <a:gd name="connsiteX46" fmla="*/ 590553 w 1400178"/>
                    <a:gd name="connsiteY46" fmla="*/ 1295578 h 1338441"/>
                    <a:gd name="connsiteX47" fmla="*/ 595316 w 1400178"/>
                    <a:gd name="connsiteY47" fmla="*/ 1288434 h 1338441"/>
                    <a:gd name="connsiteX48" fmla="*/ 609603 w 1400178"/>
                    <a:gd name="connsiteY48" fmla="*/ 1278909 h 1338441"/>
                    <a:gd name="connsiteX49" fmla="*/ 628653 w 1400178"/>
                    <a:gd name="connsiteY49" fmla="*/ 1262241 h 1338441"/>
                    <a:gd name="connsiteX50" fmla="*/ 642941 w 1400178"/>
                    <a:gd name="connsiteY50" fmla="*/ 1252716 h 1338441"/>
                    <a:gd name="connsiteX51" fmla="*/ 650084 w 1400178"/>
                    <a:gd name="connsiteY51" fmla="*/ 1247953 h 1338441"/>
                    <a:gd name="connsiteX52" fmla="*/ 657228 w 1400178"/>
                    <a:gd name="connsiteY52" fmla="*/ 1245572 h 1338441"/>
                    <a:gd name="connsiteX53" fmla="*/ 664372 w 1400178"/>
                    <a:gd name="connsiteY53" fmla="*/ 1240809 h 1338441"/>
                    <a:gd name="connsiteX54" fmla="*/ 678659 w 1400178"/>
                    <a:gd name="connsiteY54" fmla="*/ 1236047 h 1338441"/>
                    <a:gd name="connsiteX55" fmla="*/ 719141 w 1400178"/>
                    <a:gd name="connsiteY55" fmla="*/ 1243191 h 1338441"/>
                    <a:gd name="connsiteX56" fmla="*/ 726284 w 1400178"/>
                    <a:gd name="connsiteY56" fmla="*/ 1247953 h 1338441"/>
                    <a:gd name="connsiteX57" fmla="*/ 738191 w 1400178"/>
                    <a:gd name="connsiteY57" fmla="*/ 1257478 h 1338441"/>
                    <a:gd name="connsiteX58" fmla="*/ 742953 w 1400178"/>
                    <a:gd name="connsiteY58" fmla="*/ 1264622 h 1338441"/>
                    <a:gd name="connsiteX59" fmla="*/ 757241 w 1400178"/>
                    <a:gd name="connsiteY59" fmla="*/ 1274147 h 1338441"/>
                    <a:gd name="connsiteX60" fmla="*/ 764384 w 1400178"/>
                    <a:gd name="connsiteY60" fmla="*/ 1278909 h 1338441"/>
                    <a:gd name="connsiteX61" fmla="*/ 769147 w 1400178"/>
                    <a:gd name="connsiteY61" fmla="*/ 1286053 h 1338441"/>
                    <a:gd name="connsiteX62" fmla="*/ 776291 w 1400178"/>
                    <a:gd name="connsiteY62" fmla="*/ 1288434 h 1338441"/>
                    <a:gd name="connsiteX63" fmla="*/ 785816 w 1400178"/>
                    <a:gd name="connsiteY63" fmla="*/ 1297959 h 1338441"/>
                    <a:gd name="connsiteX64" fmla="*/ 800103 w 1400178"/>
                    <a:gd name="connsiteY64" fmla="*/ 1307484 h 1338441"/>
                    <a:gd name="connsiteX65" fmla="*/ 807247 w 1400178"/>
                    <a:gd name="connsiteY65" fmla="*/ 1312247 h 1338441"/>
                    <a:gd name="connsiteX66" fmla="*/ 814391 w 1400178"/>
                    <a:gd name="connsiteY66" fmla="*/ 1314628 h 1338441"/>
                    <a:gd name="connsiteX67" fmla="*/ 828678 w 1400178"/>
                    <a:gd name="connsiteY67" fmla="*/ 1321772 h 1338441"/>
                    <a:gd name="connsiteX68" fmla="*/ 835822 w 1400178"/>
                    <a:gd name="connsiteY68" fmla="*/ 1326534 h 1338441"/>
                    <a:gd name="connsiteX69" fmla="*/ 850109 w 1400178"/>
                    <a:gd name="connsiteY69" fmla="*/ 1331297 h 1338441"/>
                    <a:gd name="connsiteX70" fmla="*/ 864397 w 1400178"/>
                    <a:gd name="connsiteY70" fmla="*/ 1338441 h 1338441"/>
                    <a:gd name="connsiteX71" fmla="*/ 897734 w 1400178"/>
                    <a:gd name="connsiteY71" fmla="*/ 1336059 h 1338441"/>
                    <a:gd name="connsiteX72" fmla="*/ 912022 w 1400178"/>
                    <a:gd name="connsiteY72" fmla="*/ 1331297 h 1338441"/>
                    <a:gd name="connsiteX73" fmla="*/ 919166 w 1400178"/>
                    <a:gd name="connsiteY73" fmla="*/ 1326534 h 1338441"/>
                    <a:gd name="connsiteX74" fmla="*/ 928691 w 1400178"/>
                    <a:gd name="connsiteY74" fmla="*/ 1312247 h 1338441"/>
                    <a:gd name="connsiteX75" fmla="*/ 938216 w 1400178"/>
                    <a:gd name="connsiteY75" fmla="*/ 1283672 h 1338441"/>
                    <a:gd name="connsiteX76" fmla="*/ 940597 w 1400178"/>
                    <a:gd name="connsiteY76" fmla="*/ 1276528 h 1338441"/>
                    <a:gd name="connsiteX77" fmla="*/ 947741 w 1400178"/>
                    <a:gd name="connsiteY77" fmla="*/ 1262241 h 1338441"/>
                    <a:gd name="connsiteX78" fmla="*/ 952503 w 1400178"/>
                    <a:gd name="connsiteY78" fmla="*/ 1255097 h 1338441"/>
                    <a:gd name="connsiteX79" fmla="*/ 957266 w 1400178"/>
                    <a:gd name="connsiteY79" fmla="*/ 1240809 h 1338441"/>
                    <a:gd name="connsiteX80" fmla="*/ 962028 w 1400178"/>
                    <a:gd name="connsiteY80" fmla="*/ 1226522 h 1338441"/>
                    <a:gd name="connsiteX81" fmla="*/ 964409 w 1400178"/>
                    <a:gd name="connsiteY81" fmla="*/ 1219378 h 1338441"/>
                    <a:gd name="connsiteX82" fmla="*/ 969172 w 1400178"/>
                    <a:gd name="connsiteY82" fmla="*/ 1212234 h 1338441"/>
                    <a:gd name="connsiteX83" fmla="*/ 973934 w 1400178"/>
                    <a:gd name="connsiteY83" fmla="*/ 1197947 h 1338441"/>
                    <a:gd name="connsiteX84" fmla="*/ 978697 w 1400178"/>
                    <a:gd name="connsiteY84" fmla="*/ 1181278 h 1338441"/>
                    <a:gd name="connsiteX85" fmla="*/ 988222 w 1400178"/>
                    <a:gd name="connsiteY85" fmla="*/ 1166991 h 1338441"/>
                    <a:gd name="connsiteX86" fmla="*/ 995366 w 1400178"/>
                    <a:gd name="connsiteY86" fmla="*/ 1162228 h 1338441"/>
                    <a:gd name="connsiteX87" fmla="*/ 1000128 w 1400178"/>
                    <a:gd name="connsiteY87" fmla="*/ 1155084 h 1338441"/>
                    <a:gd name="connsiteX88" fmla="*/ 1007272 w 1400178"/>
                    <a:gd name="connsiteY88" fmla="*/ 1152703 h 1338441"/>
                    <a:gd name="connsiteX89" fmla="*/ 1059659 w 1400178"/>
                    <a:gd name="connsiteY89" fmla="*/ 1155084 h 1338441"/>
                    <a:gd name="connsiteX90" fmla="*/ 1071566 w 1400178"/>
                    <a:gd name="connsiteY90" fmla="*/ 1157466 h 1338441"/>
                    <a:gd name="connsiteX91" fmla="*/ 1085853 w 1400178"/>
                    <a:gd name="connsiteY91" fmla="*/ 1162228 h 1338441"/>
                    <a:gd name="connsiteX92" fmla="*/ 1100141 w 1400178"/>
                    <a:gd name="connsiteY92" fmla="*/ 1169372 h 1338441"/>
                    <a:gd name="connsiteX93" fmla="*/ 1107284 w 1400178"/>
                    <a:gd name="connsiteY93" fmla="*/ 1174134 h 1338441"/>
                    <a:gd name="connsiteX94" fmla="*/ 1116809 w 1400178"/>
                    <a:gd name="connsiteY94" fmla="*/ 1176516 h 1338441"/>
                    <a:gd name="connsiteX95" fmla="*/ 1123953 w 1400178"/>
                    <a:gd name="connsiteY95" fmla="*/ 1178897 h 1338441"/>
                    <a:gd name="connsiteX96" fmla="*/ 1185866 w 1400178"/>
                    <a:gd name="connsiteY96" fmla="*/ 1176516 h 1338441"/>
                    <a:gd name="connsiteX97" fmla="*/ 1193009 w 1400178"/>
                    <a:gd name="connsiteY97" fmla="*/ 1174134 h 1338441"/>
                    <a:gd name="connsiteX98" fmla="*/ 1195391 w 1400178"/>
                    <a:gd name="connsiteY98" fmla="*/ 1166991 h 1338441"/>
                    <a:gd name="connsiteX99" fmla="*/ 1197772 w 1400178"/>
                    <a:gd name="connsiteY99" fmla="*/ 1143178 h 1338441"/>
                    <a:gd name="connsiteX100" fmla="*/ 1200153 w 1400178"/>
                    <a:gd name="connsiteY100" fmla="*/ 1131272 h 1338441"/>
                    <a:gd name="connsiteX101" fmla="*/ 1197772 w 1400178"/>
                    <a:gd name="connsiteY101" fmla="*/ 1097934 h 1338441"/>
                    <a:gd name="connsiteX102" fmla="*/ 1193009 w 1400178"/>
                    <a:gd name="connsiteY102" fmla="*/ 1083647 h 1338441"/>
                    <a:gd name="connsiteX103" fmla="*/ 1188247 w 1400178"/>
                    <a:gd name="connsiteY103" fmla="*/ 1069359 h 1338441"/>
                    <a:gd name="connsiteX104" fmla="*/ 1183484 w 1400178"/>
                    <a:gd name="connsiteY104" fmla="*/ 1052691 h 1338441"/>
                    <a:gd name="connsiteX105" fmla="*/ 1176341 w 1400178"/>
                    <a:gd name="connsiteY105" fmla="*/ 1028878 h 1338441"/>
                    <a:gd name="connsiteX106" fmla="*/ 1173959 w 1400178"/>
                    <a:gd name="connsiteY106" fmla="*/ 1012209 h 1338441"/>
                    <a:gd name="connsiteX107" fmla="*/ 1176341 w 1400178"/>
                    <a:gd name="connsiteY107" fmla="*/ 950297 h 1338441"/>
                    <a:gd name="connsiteX108" fmla="*/ 1178722 w 1400178"/>
                    <a:gd name="connsiteY108" fmla="*/ 943153 h 1338441"/>
                    <a:gd name="connsiteX109" fmla="*/ 1185866 w 1400178"/>
                    <a:gd name="connsiteY109" fmla="*/ 940772 h 1338441"/>
                    <a:gd name="connsiteX110" fmla="*/ 1207297 w 1400178"/>
                    <a:gd name="connsiteY110" fmla="*/ 931247 h 1338441"/>
                    <a:gd name="connsiteX111" fmla="*/ 1214441 w 1400178"/>
                    <a:gd name="connsiteY111" fmla="*/ 928866 h 1338441"/>
                    <a:gd name="connsiteX112" fmla="*/ 1221584 w 1400178"/>
                    <a:gd name="connsiteY112" fmla="*/ 926484 h 1338441"/>
                    <a:gd name="connsiteX113" fmla="*/ 1254922 w 1400178"/>
                    <a:gd name="connsiteY113" fmla="*/ 921722 h 1338441"/>
                    <a:gd name="connsiteX114" fmla="*/ 1271591 w 1400178"/>
                    <a:gd name="connsiteY114" fmla="*/ 919341 h 1338441"/>
                    <a:gd name="connsiteX115" fmla="*/ 1314453 w 1400178"/>
                    <a:gd name="connsiteY115" fmla="*/ 905053 h 1338441"/>
                    <a:gd name="connsiteX116" fmla="*/ 1328741 w 1400178"/>
                    <a:gd name="connsiteY116" fmla="*/ 900291 h 1338441"/>
                    <a:gd name="connsiteX117" fmla="*/ 1335884 w 1400178"/>
                    <a:gd name="connsiteY117" fmla="*/ 897909 h 1338441"/>
                    <a:gd name="connsiteX118" fmla="*/ 1350172 w 1400178"/>
                    <a:gd name="connsiteY118" fmla="*/ 888384 h 1338441"/>
                    <a:gd name="connsiteX119" fmla="*/ 1364459 w 1400178"/>
                    <a:gd name="connsiteY119" fmla="*/ 883622 h 1338441"/>
                    <a:gd name="connsiteX120" fmla="*/ 1366841 w 1400178"/>
                    <a:gd name="connsiteY120" fmla="*/ 876478 h 1338441"/>
                    <a:gd name="connsiteX121" fmla="*/ 1373984 w 1400178"/>
                    <a:gd name="connsiteY121" fmla="*/ 871716 h 1338441"/>
                    <a:gd name="connsiteX122" fmla="*/ 1378747 w 1400178"/>
                    <a:gd name="connsiteY122" fmla="*/ 864572 h 1338441"/>
                    <a:gd name="connsiteX123" fmla="*/ 1381128 w 1400178"/>
                    <a:gd name="connsiteY123" fmla="*/ 857428 h 1338441"/>
                    <a:gd name="connsiteX124" fmla="*/ 1373984 w 1400178"/>
                    <a:gd name="connsiteY124" fmla="*/ 833616 h 1338441"/>
                    <a:gd name="connsiteX125" fmla="*/ 1366841 w 1400178"/>
                    <a:gd name="connsiteY125" fmla="*/ 826472 h 1338441"/>
                    <a:gd name="connsiteX126" fmla="*/ 1354934 w 1400178"/>
                    <a:gd name="connsiteY126" fmla="*/ 814566 h 1338441"/>
                    <a:gd name="connsiteX127" fmla="*/ 1350172 w 1400178"/>
                    <a:gd name="connsiteY127" fmla="*/ 797897 h 1338441"/>
                    <a:gd name="connsiteX128" fmla="*/ 1345409 w 1400178"/>
                    <a:gd name="connsiteY128" fmla="*/ 790753 h 1338441"/>
                    <a:gd name="connsiteX129" fmla="*/ 1338266 w 1400178"/>
                    <a:gd name="connsiteY129" fmla="*/ 788372 h 1338441"/>
                    <a:gd name="connsiteX130" fmla="*/ 1333503 w 1400178"/>
                    <a:gd name="connsiteY130" fmla="*/ 781228 h 1338441"/>
                    <a:gd name="connsiteX131" fmla="*/ 1326359 w 1400178"/>
                    <a:gd name="connsiteY131" fmla="*/ 778847 h 1338441"/>
                    <a:gd name="connsiteX132" fmla="*/ 1316834 w 1400178"/>
                    <a:gd name="connsiteY132" fmla="*/ 769322 h 1338441"/>
                    <a:gd name="connsiteX133" fmla="*/ 1314453 w 1400178"/>
                    <a:gd name="connsiteY133" fmla="*/ 762178 h 1338441"/>
                    <a:gd name="connsiteX134" fmla="*/ 1307309 w 1400178"/>
                    <a:gd name="connsiteY134" fmla="*/ 759797 h 1338441"/>
                    <a:gd name="connsiteX135" fmla="*/ 1293022 w 1400178"/>
                    <a:gd name="connsiteY135" fmla="*/ 750272 h 1338441"/>
                    <a:gd name="connsiteX136" fmla="*/ 1285878 w 1400178"/>
                    <a:gd name="connsiteY136" fmla="*/ 745509 h 1338441"/>
                    <a:gd name="connsiteX137" fmla="*/ 1276353 w 1400178"/>
                    <a:gd name="connsiteY137" fmla="*/ 728841 h 1338441"/>
                    <a:gd name="connsiteX138" fmla="*/ 1269209 w 1400178"/>
                    <a:gd name="connsiteY138" fmla="*/ 724078 h 1338441"/>
                    <a:gd name="connsiteX139" fmla="*/ 1266828 w 1400178"/>
                    <a:gd name="connsiteY139" fmla="*/ 716934 h 1338441"/>
                    <a:gd name="connsiteX140" fmla="*/ 1266828 w 1400178"/>
                    <a:gd name="connsiteY140" fmla="*/ 674072 h 1338441"/>
                    <a:gd name="connsiteX141" fmla="*/ 1269209 w 1400178"/>
                    <a:gd name="connsiteY141" fmla="*/ 666928 h 1338441"/>
                    <a:gd name="connsiteX142" fmla="*/ 1278734 w 1400178"/>
                    <a:gd name="connsiteY142" fmla="*/ 652641 h 1338441"/>
                    <a:gd name="connsiteX143" fmla="*/ 1285878 w 1400178"/>
                    <a:gd name="connsiteY143" fmla="*/ 647878 h 1338441"/>
                    <a:gd name="connsiteX144" fmla="*/ 1297784 w 1400178"/>
                    <a:gd name="connsiteY144" fmla="*/ 638353 h 1338441"/>
                    <a:gd name="connsiteX145" fmla="*/ 1302547 w 1400178"/>
                    <a:gd name="connsiteY145" fmla="*/ 631209 h 1338441"/>
                    <a:gd name="connsiteX146" fmla="*/ 1309691 w 1400178"/>
                    <a:gd name="connsiteY146" fmla="*/ 626447 h 1338441"/>
                    <a:gd name="connsiteX147" fmla="*/ 1326359 w 1400178"/>
                    <a:gd name="connsiteY147" fmla="*/ 607397 h 1338441"/>
                    <a:gd name="connsiteX148" fmla="*/ 1331122 w 1400178"/>
                    <a:gd name="connsiteY148" fmla="*/ 600253 h 1338441"/>
                    <a:gd name="connsiteX149" fmla="*/ 1345409 w 1400178"/>
                    <a:gd name="connsiteY149" fmla="*/ 585966 h 1338441"/>
                    <a:gd name="connsiteX150" fmla="*/ 1357316 w 1400178"/>
                    <a:gd name="connsiteY150" fmla="*/ 574059 h 1338441"/>
                    <a:gd name="connsiteX151" fmla="*/ 1369222 w 1400178"/>
                    <a:gd name="connsiteY151" fmla="*/ 562153 h 1338441"/>
                    <a:gd name="connsiteX152" fmla="*/ 1373984 w 1400178"/>
                    <a:gd name="connsiteY152" fmla="*/ 555009 h 1338441"/>
                    <a:gd name="connsiteX153" fmla="*/ 1388272 w 1400178"/>
                    <a:gd name="connsiteY153" fmla="*/ 540722 h 1338441"/>
                    <a:gd name="connsiteX154" fmla="*/ 1397797 w 1400178"/>
                    <a:gd name="connsiteY154" fmla="*/ 519291 h 1338441"/>
                    <a:gd name="connsiteX155" fmla="*/ 1400178 w 1400178"/>
                    <a:gd name="connsiteY155" fmla="*/ 509766 h 1338441"/>
                    <a:gd name="connsiteX156" fmla="*/ 1397797 w 1400178"/>
                    <a:gd name="connsiteY156" fmla="*/ 481191 h 1338441"/>
                    <a:gd name="connsiteX157" fmla="*/ 1385891 w 1400178"/>
                    <a:gd name="connsiteY157" fmla="*/ 469284 h 1338441"/>
                    <a:gd name="connsiteX158" fmla="*/ 1371603 w 1400178"/>
                    <a:gd name="connsiteY158" fmla="*/ 464522 h 1338441"/>
                    <a:gd name="connsiteX159" fmla="*/ 1364459 w 1400178"/>
                    <a:gd name="connsiteY159" fmla="*/ 462141 h 1338441"/>
                    <a:gd name="connsiteX160" fmla="*/ 1338266 w 1400178"/>
                    <a:gd name="connsiteY160" fmla="*/ 457378 h 1338441"/>
                    <a:gd name="connsiteX161" fmla="*/ 1316834 w 1400178"/>
                    <a:gd name="connsiteY161" fmla="*/ 447853 h 1338441"/>
                    <a:gd name="connsiteX162" fmla="*/ 1302547 w 1400178"/>
                    <a:gd name="connsiteY162" fmla="*/ 443091 h 1338441"/>
                    <a:gd name="connsiteX163" fmla="*/ 1295403 w 1400178"/>
                    <a:gd name="connsiteY163" fmla="*/ 440709 h 1338441"/>
                    <a:gd name="connsiteX164" fmla="*/ 1221584 w 1400178"/>
                    <a:gd name="connsiteY164" fmla="*/ 438328 h 1338441"/>
                    <a:gd name="connsiteX165" fmla="*/ 1207297 w 1400178"/>
                    <a:gd name="connsiteY165" fmla="*/ 433566 h 1338441"/>
                    <a:gd name="connsiteX166" fmla="*/ 1193009 w 1400178"/>
                    <a:gd name="connsiteY166" fmla="*/ 426422 h 1338441"/>
                    <a:gd name="connsiteX167" fmla="*/ 1185866 w 1400178"/>
                    <a:gd name="connsiteY167" fmla="*/ 419278 h 1338441"/>
                    <a:gd name="connsiteX168" fmla="*/ 1183484 w 1400178"/>
                    <a:gd name="connsiteY168" fmla="*/ 407372 h 1338441"/>
                    <a:gd name="connsiteX169" fmla="*/ 1181103 w 1400178"/>
                    <a:gd name="connsiteY169" fmla="*/ 400228 h 1338441"/>
                    <a:gd name="connsiteX170" fmla="*/ 1178722 w 1400178"/>
                    <a:gd name="connsiteY170" fmla="*/ 390703 h 1338441"/>
                    <a:gd name="connsiteX171" fmla="*/ 1173959 w 1400178"/>
                    <a:gd name="connsiteY171" fmla="*/ 371653 h 1338441"/>
                    <a:gd name="connsiteX172" fmla="*/ 1176341 w 1400178"/>
                    <a:gd name="connsiteY172" fmla="*/ 276403 h 1338441"/>
                    <a:gd name="connsiteX173" fmla="*/ 1183484 w 1400178"/>
                    <a:gd name="connsiteY173" fmla="*/ 259734 h 1338441"/>
                    <a:gd name="connsiteX174" fmla="*/ 1185866 w 1400178"/>
                    <a:gd name="connsiteY174" fmla="*/ 250209 h 1338441"/>
                    <a:gd name="connsiteX175" fmla="*/ 1188247 w 1400178"/>
                    <a:gd name="connsiteY175" fmla="*/ 243066 h 1338441"/>
                    <a:gd name="connsiteX176" fmla="*/ 1188247 w 1400178"/>
                    <a:gd name="connsiteY176" fmla="*/ 200203 h 1338441"/>
                    <a:gd name="connsiteX177" fmla="*/ 1185866 w 1400178"/>
                    <a:gd name="connsiteY177" fmla="*/ 190678 h 1338441"/>
                    <a:gd name="connsiteX178" fmla="*/ 1181103 w 1400178"/>
                    <a:gd name="connsiteY178" fmla="*/ 183534 h 1338441"/>
                    <a:gd name="connsiteX179" fmla="*/ 1171578 w 1400178"/>
                    <a:gd name="connsiteY179" fmla="*/ 166866 h 1338441"/>
                    <a:gd name="connsiteX180" fmla="*/ 1164434 w 1400178"/>
                    <a:gd name="connsiteY180" fmla="*/ 162103 h 1338441"/>
                    <a:gd name="connsiteX181" fmla="*/ 1131097 w 1400178"/>
                    <a:gd name="connsiteY181" fmla="*/ 166866 h 1338441"/>
                    <a:gd name="connsiteX182" fmla="*/ 1107284 w 1400178"/>
                    <a:gd name="connsiteY182" fmla="*/ 174009 h 1338441"/>
                    <a:gd name="connsiteX183" fmla="*/ 1100141 w 1400178"/>
                    <a:gd name="connsiteY183" fmla="*/ 176391 h 1338441"/>
                    <a:gd name="connsiteX184" fmla="*/ 1083472 w 1400178"/>
                    <a:gd name="connsiteY184" fmla="*/ 181153 h 1338441"/>
                    <a:gd name="connsiteX185" fmla="*/ 1073947 w 1400178"/>
                    <a:gd name="connsiteY185" fmla="*/ 183534 h 1338441"/>
                    <a:gd name="connsiteX186" fmla="*/ 1059659 w 1400178"/>
                    <a:gd name="connsiteY186" fmla="*/ 188297 h 1338441"/>
                    <a:gd name="connsiteX187" fmla="*/ 1040609 w 1400178"/>
                    <a:gd name="connsiteY187" fmla="*/ 193059 h 1338441"/>
                    <a:gd name="connsiteX188" fmla="*/ 1026322 w 1400178"/>
                    <a:gd name="connsiteY188" fmla="*/ 197822 h 1338441"/>
                    <a:gd name="connsiteX189" fmla="*/ 992984 w 1400178"/>
                    <a:gd name="connsiteY189" fmla="*/ 200203 h 1338441"/>
                    <a:gd name="connsiteX190" fmla="*/ 985841 w 1400178"/>
                    <a:gd name="connsiteY190" fmla="*/ 197822 h 1338441"/>
                    <a:gd name="connsiteX191" fmla="*/ 973934 w 1400178"/>
                    <a:gd name="connsiteY191" fmla="*/ 183534 h 1338441"/>
                    <a:gd name="connsiteX192" fmla="*/ 966791 w 1400178"/>
                    <a:gd name="connsiteY192" fmla="*/ 169247 h 1338441"/>
                    <a:gd name="connsiteX193" fmla="*/ 962028 w 1400178"/>
                    <a:gd name="connsiteY193" fmla="*/ 154959 h 1338441"/>
                    <a:gd name="connsiteX194" fmla="*/ 957266 w 1400178"/>
                    <a:gd name="connsiteY194" fmla="*/ 147816 h 1338441"/>
                    <a:gd name="connsiteX195" fmla="*/ 950122 w 1400178"/>
                    <a:gd name="connsiteY195" fmla="*/ 131147 h 1338441"/>
                    <a:gd name="connsiteX196" fmla="*/ 942978 w 1400178"/>
                    <a:gd name="connsiteY196" fmla="*/ 121622 h 1338441"/>
                    <a:gd name="connsiteX197" fmla="*/ 938216 w 1400178"/>
                    <a:gd name="connsiteY197" fmla="*/ 104953 h 1338441"/>
                    <a:gd name="connsiteX198" fmla="*/ 931072 w 1400178"/>
                    <a:gd name="connsiteY198" fmla="*/ 97809 h 1338441"/>
                    <a:gd name="connsiteX199" fmla="*/ 923928 w 1400178"/>
                    <a:gd name="connsiteY199" fmla="*/ 76378 h 1338441"/>
                    <a:gd name="connsiteX200" fmla="*/ 921547 w 1400178"/>
                    <a:gd name="connsiteY200" fmla="*/ 69234 h 1338441"/>
                    <a:gd name="connsiteX201" fmla="*/ 919166 w 1400178"/>
                    <a:gd name="connsiteY201" fmla="*/ 59709 h 1338441"/>
                    <a:gd name="connsiteX202" fmla="*/ 914403 w 1400178"/>
                    <a:gd name="connsiteY202" fmla="*/ 45422 h 1338441"/>
                    <a:gd name="connsiteX203" fmla="*/ 912022 w 1400178"/>
                    <a:gd name="connsiteY203" fmla="*/ 38278 h 1338441"/>
                    <a:gd name="connsiteX204" fmla="*/ 902497 w 1400178"/>
                    <a:gd name="connsiteY204" fmla="*/ 23991 h 1338441"/>
                    <a:gd name="connsiteX205" fmla="*/ 897734 w 1400178"/>
                    <a:gd name="connsiteY205" fmla="*/ 16847 h 1338441"/>
                    <a:gd name="connsiteX206" fmla="*/ 883447 w 1400178"/>
                    <a:gd name="connsiteY206" fmla="*/ 12084 h 1338441"/>
                    <a:gd name="connsiteX207" fmla="*/ 852491 w 1400178"/>
                    <a:gd name="connsiteY207" fmla="*/ 16847 h 1338441"/>
                    <a:gd name="connsiteX208" fmla="*/ 838203 w 1400178"/>
                    <a:gd name="connsiteY208" fmla="*/ 26372 h 1338441"/>
                    <a:gd name="connsiteX209" fmla="*/ 831059 w 1400178"/>
                    <a:gd name="connsiteY209" fmla="*/ 31134 h 1338441"/>
                    <a:gd name="connsiteX210" fmla="*/ 819153 w 1400178"/>
                    <a:gd name="connsiteY210" fmla="*/ 43041 h 1338441"/>
                    <a:gd name="connsiteX211" fmla="*/ 807247 w 1400178"/>
                    <a:gd name="connsiteY211" fmla="*/ 54947 h 1338441"/>
                    <a:gd name="connsiteX212" fmla="*/ 797722 w 1400178"/>
                    <a:gd name="connsiteY212" fmla="*/ 69234 h 1338441"/>
                    <a:gd name="connsiteX213" fmla="*/ 792959 w 1400178"/>
                    <a:gd name="connsiteY213" fmla="*/ 76378 h 1338441"/>
                    <a:gd name="connsiteX214" fmla="*/ 785816 w 1400178"/>
                    <a:gd name="connsiteY214" fmla="*/ 78759 h 1338441"/>
                    <a:gd name="connsiteX215" fmla="*/ 776291 w 1400178"/>
                    <a:gd name="connsiteY215" fmla="*/ 88284 h 1338441"/>
                    <a:gd name="connsiteX216" fmla="*/ 769147 w 1400178"/>
                    <a:gd name="connsiteY216" fmla="*/ 95428 h 1338441"/>
                    <a:gd name="connsiteX217" fmla="*/ 747716 w 1400178"/>
                    <a:gd name="connsiteY217" fmla="*/ 107334 h 1338441"/>
                    <a:gd name="connsiteX218" fmla="*/ 733428 w 1400178"/>
                    <a:gd name="connsiteY218" fmla="*/ 114478 h 1338441"/>
                    <a:gd name="connsiteX219" fmla="*/ 714378 w 1400178"/>
                    <a:gd name="connsiteY219" fmla="*/ 119241 h 1338441"/>
                    <a:gd name="connsiteX220" fmla="*/ 690566 w 1400178"/>
                    <a:gd name="connsiteY220" fmla="*/ 114478 h 1338441"/>
                    <a:gd name="connsiteX221" fmla="*/ 683422 w 1400178"/>
                    <a:gd name="connsiteY221" fmla="*/ 109716 h 1338441"/>
                    <a:gd name="connsiteX222" fmla="*/ 669134 w 1400178"/>
                    <a:gd name="connsiteY222" fmla="*/ 104953 h 1338441"/>
                    <a:gd name="connsiteX223" fmla="*/ 657228 w 1400178"/>
                    <a:gd name="connsiteY223" fmla="*/ 93047 h 1338441"/>
                    <a:gd name="connsiteX224" fmla="*/ 645322 w 1400178"/>
                    <a:gd name="connsiteY224" fmla="*/ 81141 h 1338441"/>
                    <a:gd name="connsiteX225" fmla="*/ 635797 w 1400178"/>
                    <a:gd name="connsiteY225" fmla="*/ 69234 h 1338441"/>
                    <a:gd name="connsiteX226" fmla="*/ 631034 w 1400178"/>
                    <a:gd name="connsiteY226" fmla="*/ 62091 h 1338441"/>
                    <a:gd name="connsiteX227" fmla="*/ 623891 w 1400178"/>
                    <a:gd name="connsiteY227" fmla="*/ 57328 h 1338441"/>
                    <a:gd name="connsiteX228" fmla="*/ 609603 w 1400178"/>
                    <a:gd name="connsiteY228" fmla="*/ 45422 h 1338441"/>
                    <a:gd name="connsiteX229" fmla="*/ 604841 w 1400178"/>
                    <a:gd name="connsiteY229" fmla="*/ 38278 h 1338441"/>
                    <a:gd name="connsiteX230" fmla="*/ 583409 w 1400178"/>
                    <a:gd name="connsiteY230" fmla="*/ 23991 h 1338441"/>
                    <a:gd name="connsiteX231" fmla="*/ 571503 w 1400178"/>
                    <a:gd name="connsiteY231" fmla="*/ 14466 h 1338441"/>
                    <a:gd name="connsiteX232" fmla="*/ 559597 w 1400178"/>
                    <a:gd name="connsiteY232" fmla="*/ 9703 h 1338441"/>
                    <a:gd name="connsiteX233" fmla="*/ 545309 w 1400178"/>
                    <a:gd name="connsiteY233" fmla="*/ 178 h 1338441"/>
                    <a:gd name="connsiteX234" fmla="*/ 495303 w 1400178"/>
                    <a:gd name="connsiteY234" fmla="*/ 4941 h 1338441"/>
                    <a:gd name="connsiteX235" fmla="*/ 488159 w 1400178"/>
                    <a:gd name="connsiteY235" fmla="*/ 9703 h 1338441"/>
                    <a:gd name="connsiteX236" fmla="*/ 478634 w 1400178"/>
                    <a:gd name="connsiteY236" fmla="*/ 23991 h 1338441"/>
                    <a:gd name="connsiteX237" fmla="*/ 473872 w 1400178"/>
                    <a:gd name="connsiteY237" fmla="*/ 31134 h 1338441"/>
                    <a:gd name="connsiteX238" fmla="*/ 466728 w 1400178"/>
                    <a:gd name="connsiteY238" fmla="*/ 45422 h 1338441"/>
                    <a:gd name="connsiteX239" fmla="*/ 461966 w 1400178"/>
                    <a:gd name="connsiteY239" fmla="*/ 59709 h 1338441"/>
                    <a:gd name="connsiteX240" fmla="*/ 459584 w 1400178"/>
                    <a:gd name="connsiteY240" fmla="*/ 69234 h 1338441"/>
                    <a:gd name="connsiteX241" fmla="*/ 457203 w 1400178"/>
                    <a:gd name="connsiteY241" fmla="*/ 76378 h 1338441"/>
                    <a:gd name="connsiteX242" fmla="*/ 452441 w 1400178"/>
                    <a:gd name="connsiteY242" fmla="*/ 100191 h 1338441"/>
                    <a:gd name="connsiteX243" fmla="*/ 450059 w 1400178"/>
                    <a:gd name="connsiteY243" fmla="*/ 114478 h 1338441"/>
                    <a:gd name="connsiteX244" fmla="*/ 447678 w 1400178"/>
                    <a:gd name="connsiteY244" fmla="*/ 121622 h 1338441"/>
                    <a:gd name="connsiteX245" fmla="*/ 445297 w 1400178"/>
                    <a:gd name="connsiteY245" fmla="*/ 135909 h 1338441"/>
                    <a:gd name="connsiteX246" fmla="*/ 438153 w 1400178"/>
                    <a:gd name="connsiteY246" fmla="*/ 159722 h 1338441"/>
                    <a:gd name="connsiteX247" fmla="*/ 435772 w 1400178"/>
                    <a:gd name="connsiteY247" fmla="*/ 166866 h 1338441"/>
                    <a:gd name="connsiteX248" fmla="*/ 428628 w 1400178"/>
                    <a:gd name="connsiteY248" fmla="*/ 181153 h 1338441"/>
                    <a:gd name="connsiteX249" fmla="*/ 414341 w 1400178"/>
                    <a:gd name="connsiteY249" fmla="*/ 188297 h 1338441"/>
                    <a:gd name="connsiteX250" fmla="*/ 407197 w 1400178"/>
                    <a:gd name="connsiteY250" fmla="*/ 193059 h 1338441"/>
                    <a:gd name="connsiteX251" fmla="*/ 397672 w 1400178"/>
                    <a:gd name="connsiteY251" fmla="*/ 195441 h 1338441"/>
                    <a:gd name="connsiteX252" fmla="*/ 390528 w 1400178"/>
                    <a:gd name="connsiteY252" fmla="*/ 197822 h 1338441"/>
                    <a:gd name="connsiteX253" fmla="*/ 335759 w 1400178"/>
                    <a:gd name="connsiteY253" fmla="*/ 193059 h 1338441"/>
                    <a:gd name="connsiteX254" fmla="*/ 321472 w 1400178"/>
                    <a:gd name="connsiteY254" fmla="*/ 188297 h 1338441"/>
                    <a:gd name="connsiteX255" fmla="*/ 307184 w 1400178"/>
                    <a:gd name="connsiteY255" fmla="*/ 183534 h 1338441"/>
                    <a:gd name="connsiteX256" fmla="*/ 285753 w 1400178"/>
                    <a:gd name="connsiteY256" fmla="*/ 176391 h 1338441"/>
                    <a:gd name="connsiteX257" fmla="*/ 278609 w 1400178"/>
                    <a:gd name="connsiteY257" fmla="*/ 174009 h 1338441"/>
                    <a:gd name="connsiteX258" fmla="*/ 271466 w 1400178"/>
                    <a:gd name="connsiteY258" fmla="*/ 171628 h 1338441"/>
                    <a:gd name="connsiteX259" fmla="*/ 202409 w 1400178"/>
                    <a:gd name="connsiteY259" fmla="*/ 174009 h 1338441"/>
                    <a:gd name="connsiteX260" fmla="*/ 188122 w 1400178"/>
                    <a:gd name="connsiteY260" fmla="*/ 178772 h 1338441"/>
                    <a:gd name="connsiteX261" fmla="*/ 185741 w 1400178"/>
                    <a:gd name="connsiteY261" fmla="*/ 185916 h 1338441"/>
                    <a:gd name="connsiteX262" fmla="*/ 178597 w 1400178"/>
                    <a:gd name="connsiteY262" fmla="*/ 200203 h 1338441"/>
                    <a:gd name="connsiteX263" fmla="*/ 180978 w 1400178"/>
                    <a:gd name="connsiteY263" fmla="*/ 231159 h 1338441"/>
                    <a:gd name="connsiteX264" fmla="*/ 185741 w 1400178"/>
                    <a:gd name="connsiteY264" fmla="*/ 245447 h 1338441"/>
                    <a:gd name="connsiteX265" fmla="*/ 188122 w 1400178"/>
                    <a:gd name="connsiteY265" fmla="*/ 252591 h 1338441"/>
                    <a:gd name="connsiteX266" fmla="*/ 192884 w 1400178"/>
                    <a:gd name="connsiteY266" fmla="*/ 259734 h 1338441"/>
                    <a:gd name="connsiteX267" fmla="*/ 195266 w 1400178"/>
                    <a:gd name="connsiteY267" fmla="*/ 266878 h 1338441"/>
                    <a:gd name="connsiteX268" fmla="*/ 200028 w 1400178"/>
                    <a:gd name="connsiteY268" fmla="*/ 274022 h 1338441"/>
                    <a:gd name="connsiteX269" fmla="*/ 202409 w 1400178"/>
                    <a:gd name="connsiteY269" fmla="*/ 281166 h 1338441"/>
                    <a:gd name="connsiteX270" fmla="*/ 216697 w 1400178"/>
                    <a:gd name="connsiteY270" fmla="*/ 309741 h 1338441"/>
                    <a:gd name="connsiteX271" fmla="*/ 219078 w 1400178"/>
                    <a:gd name="connsiteY271" fmla="*/ 316884 h 1338441"/>
                    <a:gd name="connsiteX272" fmla="*/ 216697 w 1400178"/>
                    <a:gd name="connsiteY272" fmla="*/ 383559 h 1338441"/>
                    <a:gd name="connsiteX273" fmla="*/ 209553 w 1400178"/>
                    <a:gd name="connsiteY273" fmla="*/ 397847 h 1338441"/>
                    <a:gd name="connsiteX274" fmla="*/ 192884 w 1400178"/>
                    <a:gd name="connsiteY274" fmla="*/ 424041 h 1338441"/>
                    <a:gd name="connsiteX275" fmla="*/ 190503 w 1400178"/>
                    <a:gd name="connsiteY275" fmla="*/ 431184 h 1338441"/>
                    <a:gd name="connsiteX276" fmla="*/ 183359 w 1400178"/>
                    <a:gd name="connsiteY276" fmla="*/ 433566 h 1338441"/>
                    <a:gd name="connsiteX277" fmla="*/ 166691 w 1400178"/>
                    <a:gd name="connsiteY277" fmla="*/ 435947 h 1338441"/>
                    <a:gd name="connsiteX278" fmla="*/ 130972 w 1400178"/>
                    <a:gd name="connsiteY278" fmla="*/ 438328 h 1338441"/>
                    <a:gd name="connsiteX279" fmla="*/ 111922 w 1400178"/>
                    <a:gd name="connsiteY279" fmla="*/ 440709 h 1338441"/>
                    <a:gd name="connsiteX280" fmla="*/ 71441 w 1400178"/>
                    <a:gd name="connsiteY280" fmla="*/ 445472 h 1338441"/>
                    <a:gd name="connsiteX281" fmla="*/ 50009 w 1400178"/>
                    <a:gd name="connsiteY281" fmla="*/ 452616 h 1338441"/>
                    <a:gd name="connsiteX282" fmla="*/ 42866 w 1400178"/>
                    <a:gd name="connsiteY282" fmla="*/ 454997 h 1338441"/>
                    <a:gd name="connsiteX283" fmla="*/ 35722 w 1400178"/>
                    <a:gd name="connsiteY283" fmla="*/ 457378 h 1338441"/>
                    <a:gd name="connsiteX284" fmla="*/ 14291 w 1400178"/>
                    <a:gd name="connsiteY284" fmla="*/ 466903 h 1338441"/>
                    <a:gd name="connsiteX285" fmla="*/ 7147 w 1400178"/>
                    <a:gd name="connsiteY285" fmla="*/ 469284 h 1338441"/>
                    <a:gd name="connsiteX286" fmla="*/ 4766 w 1400178"/>
                    <a:gd name="connsiteY286" fmla="*/ 476428 h 1338441"/>
                    <a:gd name="connsiteX287" fmla="*/ 3 w 1400178"/>
                    <a:gd name="connsiteY287" fmla="*/ 483572 h 1338441"/>
                    <a:gd name="connsiteX288" fmla="*/ 4766 w 1400178"/>
                    <a:gd name="connsiteY288" fmla="*/ 500241 h 1338441"/>
                    <a:gd name="connsiteX289" fmla="*/ 21434 w 1400178"/>
                    <a:gd name="connsiteY289" fmla="*/ 519291 h 1338441"/>
                    <a:gd name="connsiteX290" fmla="*/ 28578 w 1400178"/>
                    <a:gd name="connsiteY290" fmla="*/ 526434 h 1338441"/>
                    <a:gd name="connsiteX291" fmla="*/ 52391 w 1400178"/>
                    <a:gd name="connsiteY291" fmla="*/ 540722 h 1338441"/>
                    <a:gd name="connsiteX292" fmla="*/ 59534 w 1400178"/>
                    <a:gd name="connsiteY292" fmla="*/ 543103 h 1338441"/>
                    <a:gd name="connsiteX293" fmla="*/ 66678 w 1400178"/>
                    <a:gd name="connsiteY293" fmla="*/ 547866 h 1338441"/>
                    <a:gd name="connsiteX294" fmla="*/ 92872 w 1400178"/>
                    <a:gd name="connsiteY294" fmla="*/ 559772 h 1338441"/>
                    <a:gd name="connsiteX295" fmla="*/ 100016 w 1400178"/>
                    <a:gd name="connsiteY295" fmla="*/ 566916 h 1338441"/>
                    <a:gd name="connsiteX296" fmla="*/ 111922 w 1400178"/>
                    <a:gd name="connsiteY296" fmla="*/ 588347 h 1338441"/>
                    <a:gd name="connsiteX297" fmla="*/ 119066 w 1400178"/>
                    <a:gd name="connsiteY297" fmla="*/ 597872 h 1338441"/>
                    <a:gd name="connsiteX298" fmla="*/ 123828 w 1400178"/>
                    <a:gd name="connsiteY298" fmla="*/ 612159 h 1338441"/>
                    <a:gd name="connsiteX299" fmla="*/ 126209 w 1400178"/>
                    <a:gd name="connsiteY299" fmla="*/ 619303 h 1338441"/>
                    <a:gd name="connsiteX300" fmla="*/ 133353 w 1400178"/>
                    <a:gd name="connsiteY300" fmla="*/ 624066 h 1338441"/>
                    <a:gd name="connsiteX301" fmla="*/ 138116 w 1400178"/>
                    <a:gd name="connsiteY301" fmla="*/ 638353 h 1338441"/>
                    <a:gd name="connsiteX302" fmla="*/ 140497 w 1400178"/>
                    <a:gd name="connsiteY302" fmla="*/ 645497 h 1338441"/>
                    <a:gd name="connsiteX303" fmla="*/ 145259 w 1400178"/>
                    <a:gd name="connsiteY303" fmla="*/ 662166 h 1338441"/>
                    <a:gd name="connsiteX304" fmla="*/ 142878 w 1400178"/>
                    <a:gd name="connsiteY304" fmla="*/ 674072 h 1338441"/>
                    <a:gd name="connsiteX305" fmla="*/ 138116 w 1400178"/>
                    <a:gd name="connsiteY305" fmla="*/ 681216 h 1338441"/>
                    <a:gd name="connsiteX306" fmla="*/ 133353 w 1400178"/>
                    <a:gd name="connsiteY306" fmla="*/ 690741 h 1338441"/>
                    <a:gd name="connsiteX307" fmla="*/ 128591 w 1400178"/>
                    <a:gd name="connsiteY307" fmla="*/ 697884 h 1338441"/>
                    <a:gd name="connsiteX308" fmla="*/ 123828 w 1400178"/>
                    <a:gd name="connsiteY308" fmla="*/ 707409 h 1338441"/>
                    <a:gd name="connsiteX309" fmla="*/ 121447 w 1400178"/>
                    <a:gd name="connsiteY309" fmla="*/ 714553 h 1338441"/>
                    <a:gd name="connsiteX310" fmla="*/ 114303 w 1400178"/>
                    <a:gd name="connsiteY310" fmla="*/ 716934 h 1338441"/>
                    <a:gd name="connsiteX311" fmla="*/ 100016 w 1400178"/>
                    <a:gd name="connsiteY311" fmla="*/ 733603 h 1338441"/>
                    <a:gd name="connsiteX312" fmla="*/ 95253 w 1400178"/>
                    <a:gd name="connsiteY312" fmla="*/ 743128 h 1338441"/>
                    <a:gd name="connsiteX313" fmla="*/ 88109 w 1400178"/>
                    <a:gd name="connsiteY313" fmla="*/ 750272 h 1338441"/>
                    <a:gd name="connsiteX314" fmla="*/ 71441 w 1400178"/>
                    <a:gd name="connsiteY314" fmla="*/ 766941 h 1338441"/>
                    <a:gd name="connsiteX315" fmla="*/ 64297 w 1400178"/>
                    <a:gd name="connsiteY315" fmla="*/ 774084 h 1338441"/>
                    <a:gd name="connsiteX316" fmla="*/ 57153 w 1400178"/>
                    <a:gd name="connsiteY316" fmla="*/ 778847 h 1338441"/>
                    <a:gd name="connsiteX317" fmla="*/ 52391 w 1400178"/>
                    <a:gd name="connsiteY317" fmla="*/ 785991 h 1338441"/>
                    <a:gd name="connsiteX318" fmla="*/ 38103 w 1400178"/>
                    <a:gd name="connsiteY318" fmla="*/ 797897 h 1338441"/>
                    <a:gd name="connsiteX319" fmla="*/ 28578 w 1400178"/>
                    <a:gd name="connsiteY319" fmla="*/ 814566 h 1338441"/>
                    <a:gd name="connsiteX320" fmla="*/ 19053 w 1400178"/>
                    <a:gd name="connsiteY320" fmla="*/ 835997 h 1338441"/>
                    <a:gd name="connsiteX321" fmla="*/ 16672 w 1400178"/>
                    <a:gd name="connsiteY321" fmla="*/ 843141 h 1338441"/>
                    <a:gd name="connsiteX322" fmla="*/ 19053 w 1400178"/>
                    <a:gd name="connsiteY322" fmla="*/ 886003 h 1338441"/>
                    <a:gd name="connsiteX323" fmla="*/ 26197 w 1400178"/>
                    <a:gd name="connsiteY323" fmla="*/ 888384 h 1338441"/>
                    <a:gd name="connsiteX324" fmla="*/ 33341 w 1400178"/>
                    <a:gd name="connsiteY324" fmla="*/ 893147 h 1338441"/>
                    <a:gd name="connsiteX325" fmla="*/ 47628 w 1400178"/>
                    <a:gd name="connsiteY325" fmla="*/ 897909 h 1338441"/>
                    <a:gd name="connsiteX326" fmla="*/ 54772 w 1400178"/>
                    <a:gd name="connsiteY326" fmla="*/ 900291 h 1338441"/>
                    <a:gd name="connsiteX327" fmla="*/ 111922 w 1400178"/>
                    <a:gd name="connsiteY327" fmla="*/ 905053 h 1338441"/>
                    <a:gd name="connsiteX328" fmla="*/ 130972 w 1400178"/>
                    <a:gd name="connsiteY328" fmla="*/ 909816 h 1338441"/>
                    <a:gd name="connsiteX329" fmla="*/ 135734 w 1400178"/>
                    <a:gd name="connsiteY329" fmla="*/ 916959 h 1338441"/>
                    <a:gd name="connsiteX330" fmla="*/ 147641 w 1400178"/>
                    <a:gd name="connsiteY330" fmla="*/ 926484 h 1338441"/>
                    <a:gd name="connsiteX331" fmla="*/ 152403 w 1400178"/>
                    <a:gd name="connsiteY331" fmla="*/ 933628 h 1338441"/>
                    <a:gd name="connsiteX332" fmla="*/ 180978 w 1400178"/>
                    <a:gd name="connsiteY332" fmla="*/ 947916 h 1338441"/>
                    <a:gd name="connsiteX333" fmla="*/ 188122 w 1400178"/>
                    <a:gd name="connsiteY333" fmla="*/ 950297 h 1338441"/>
                    <a:gd name="connsiteX334" fmla="*/ 209553 w 1400178"/>
                    <a:gd name="connsiteY334" fmla="*/ 952678 h 1338441"/>
                    <a:gd name="connsiteX335" fmla="*/ 226222 w 1400178"/>
                    <a:gd name="connsiteY335" fmla="*/ 957441 h 1338441"/>
                    <a:gd name="connsiteX336" fmla="*/ 233366 w 1400178"/>
                    <a:gd name="connsiteY336" fmla="*/ 971728 h 1338441"/>
                    <a:gd name="connsiteX337" fmla="*/ 228603 w 1400178"/>
                    <a:gd name="connsiteY337" fmla="*/ 1014591 h 1338441"/>
                    <a:gd name="connsiteX338" fmla="*/ 216697 w 1400178"/>
                    <a:gd name="connsiteY338" fmla="*/ 1028878 h 1338441"/>
                    <a:gd name="connsiteX339" fmla="*/ 207172 w 1400178"/>
                    <a:gd name="connsiteY339" fmla="*/ 1050309 h 1338441"/>
                    <a:gd name="connsiteX340" fmla="*/ 200028 w 1400178"/>
                    <a:gd name="connsiteY340" fmla="*/ 1064597 h 1338441"/>
                    <a:gd name="connsiteX341" fmla="*/ 195266 w 1400178"/>
                    <a:gd name="connsiteY341" fmla="*/ 1078884 h 1338441"/>
                    <a:gd name="connsiteX342" fmla="*/ 190503 w 1400178"/>
                    <a:gd name="connsiteY342" fmla="*/ 1093172 h 1338441"/>
                    <a:gd name="connsiteX343" fmla="*/ 190503 w 1400178"/>
                    <a:gd name="connsiteY343" fmla="*/ 1126509 h 1338441"/>
                    <a:gd name="connsiteX0" fmla="*/ 57291 w 1400316"/>
                    <a:gd name="connsiteY0" fmla="*/ 1180433 h 1339977"/>
                    <a:gd name="connsiteX1" fmla="*/ 238527 w 1400316"/>
                    <a:gd name="connsiteY1" fmla="*/ 1100480 h 1339977"/>
                    <a:gd name="connsiteX2" fmla="*/ 73960 w 1400316"/>
                    <a:gd name="connsiteY2" fmla="*/ 1206627 h 1339977"/>
                    <a:gd name="connsiteX3" fmla="*/ 90629 w 1400316"/>
                    <a:gd name="connsiteY3" fmla="*/ 1223295 h 1339977"/>
                    <a:gd name="connsiteX4" fmla="*/ 97772 w 1400316"/>
                    <a:gd name="connsiteY4" fmla="*/ 1228058 h 1339977"/>
                    <a:gd name="connsiteX5" fmla="*/ 112060 w 1400316"/>
                    <a:gd name="connsiteY5" fmla="*/ 1232820 h 1339977"/>
                    <a:gd name="connsiteX6" fmla="*/ 185879 w 1400316"/>
                    <a:gd name="connsiteY6" fmla="*/ 1228058 h 1339977"/>
                    <a:gd name="connsiteX7" fmla="*/ 200166 w 1400316"/>
                    <a:gd name="connsiteY7" fmla="*/ 1223295 h 1339977"/>
                    <a:gd name="connsiteX8" fmla="*/ 207310 w 1400316"/>
                    <a:gd name="connsiteY8" fmla="*/ 1220914 h 1339977"/>
                    <a:gd name="connsiteX9" fmla="*/ 214454 w 1400316"/>
                    <a:gd name="connsiteY9" fmla="*/ 1218533 h 1339977"/>
                    <a:gd name="connsiteX10" fmla="*/ 228741 w 1400316"/>
                    <a:gd name="connsiteY10" fmla="*/ 1211389 h 1339977"/>
                    <a:gd name="connsiteX11" fmla="*/ 235885 w 1400316"/>
                    <a:gd name="connsiteY11" fmla="*/ 1206627 h 1339977"/>
                    <a:gd name="connsiteX12" fmla="*/ 243029 w 1400316"/>
                    <a:gd name="connsiteY12" fmla="*/ 1204245 h 1339977"/>
                    <a:gd name="connsiteX13" fmla="*/ 257316 w 1400316"/>
                    <a:gd name="connsiteY13" fmla="*/ 1194720 h 1339977"/>
                    <a:gd name="connsiteX14" fmla="*/ 271604 w 1400316"/>
                    <a:gd name="connsiteY14" fmla="*/ 1185195 h 1339977"/>
                    <a:gd name="connsiteX15" fmla="*/ 278747 w 1400316"/>
                    <a:gd name="connsiteY15" fmla="*/ 1180433 h 1339977"/>
                    <a:gd name="connsiteX16" fmla="*/ 285891 w 1400316"/>
                    <a:gd name="connsiteY16" fmla="*/ 1178052 h 1339977"/>
                    <a:gd name="connsiteX17" fmla="*/ 300179 w 1400316"/>
                    <a:gd name="connsiteY17" fmla="*/ 1170908 h 1339977"/>
                    <a:gd name="connsiteX18" fmla="*/ 307322 w 1400316"/>
                    <a:gd name="connsiteY18" fmla="*/ 1166145 h 1339977"/>
                    <a:gd name="connsiteX19" fmla="*/ 314466 w 1400316"/>
                    <a:gd name="connsiteY19" fmla="*/ 1163764 h 1339977"/>
                    <a:gd name="connsiteX20" fmla="*/ 321610 w 1400316"/>
                    <a:gd name="connsiteY20" fmla="*/ 1159002 h 1339977"/>
                    <a:gd name="connsiteX21" fmla="*/ 335897 w 1400316"/>
                    <a:gd name="connsiteY21" fmla="*/ 1154239 h 1339977"/>
                    <a:gd name="connsiteX22" fmla="*/ 343041 w 1400316"/>
                    <a:gd name="connsiteY22" fmla="*/ 1149477 h 1339977"/>
                    <a:gd name="connsiteX23" fmla="*/ 364472 w 1400316"/>
                    <a:gd name="connsiteY23" fmla="*/ 1144714 h 1339977"/>
                    <a:gd name="connsiteX24" fmla="*/ 409716 w 1400316"/>
                    <a:gd name="connsiteY24" fmla="*/ 1147095 h 1339977"/>
                    <a:gd name="connsiteX25" fmla="*/ 416860 w 1400316"/>
                    <a:gd name="connsiteY25" fmla="*/ 1151858 h 1339977"/>
                    <a:gd name="connsiteX26" fmla="*/ 424004 w 1400316"/>
                    <a:gd name="connsiteY26" fmla="*/ 1154239 h 1339977"/>
                    <a:gd name="connsiteX27" fmla="*/ 435910 w 1400316"/>
                    <a:gd name="connsiteY27" fmla="*/ 1166145 h 1339977"/>
                    <a:gd name="connsiteX28" fmla="*/ 445435 w 1400316"/>
                    <a:gd name="connsiteY28" fmla="*/ 1187577 h 1339977"/>
                    <a:gd name="connsiteX29" fmla="*/ 450197 w 1400316"/>
                    <a:gd name="connsiteY29" fmla="*/ 1194720 h 1339977"/>
                    <a:gd name="connsiteX30" fmla="*/ 452579 w 1400316"/>
                    <a:gd name="connsiteY30" fmla="*/ 1201864 h 1339977"/>
                    <a:gd name="connsiteX31" fmla="*/ 462104 w 1400316"/>
                    <a:gd name="connsiteY31" fmla="*/ 1216152 h 1339977"/>
                    <a:gd name="connsiteX32" fmla="*/ 464485 w 1400316"/>
                    <a:gd name="connsiteY32" fmla="*/ 1223295 h 1339977"/>
                    <a:gd name="connsiteX33" fmla="*/ 474010 w 1400316"/>
                    <a:gd name="connsiteY33" fmla="*/ 1237583 h 1339977"/>
                    <a:gd name="connsiteX34" fmla="*/ 481154 w 1400316"/>
                    <a:gd name="connsiteY34" fmla="*/ 1259014 h 1339977"/>
                    <a:gd name="connsiteX35" fmla="*/ 483535 w 1400316"/>
                    <a:gd name="connsiteY35" fmla="*/ 1266158 h 1339977"/>
                    <a:gd name="connsiteX36" fmla="*/ 488297 w 1400316"/>
                    <a:gd name="connsiteY36" fmla="*/ 1273302 h 1339977"/>
                    <a:gd name="connsiteX37" fmla="*/ 493060 w 1400316"/>
                    <a:gd name="connsiteY37" fmla="*/ 1289970 h 1339977"/>
                    <a:gd name="connsiteX38" fmla="*/ 495441 w 1400316"/>
                    <a:gd name="connsiteY38" fmla="*/ 1297114 h 1339977"/>
                    <a:gd name="connsiteX39" fmla="*/ 500204 w 1400316"/>
                    <a:gd name="connsiteY39" fmla="*/ 1304258 h 1339977"/>
                    <a:gd name="connsiteX40" fmla="*/ 509729 w 1400316"/>
                    <a:gd name="connsiteY40" fmla="*/ 1316164 h 1339977"/>
                    <a:gd name="connsiteX41" fmla="*/ 514491 w 1400316"/>
                    <a:gd name="connsiteY41" fmla="*/ 1323308 h 1339977"/>
                    <a:gd name="connsiteX42" fmla="*/ 528779 w 1400316"/>
                    <a:gd name="connsiteY42" fmla="*/ 1328070 h 1339977"/>
                    <a:gd name="connsiteX43" fmla="*/ 557354 w 1400316"/>
                    <a:gd name="connsiteY43" fmla="*/ 1323308 h 1339977"/>
                    <a:gd name="connsiteX44" fmla="*/ 571641 w 1400316"/>
                    <a:gd name="connsiteY44" fmla="*/ 1313783 h 1339977"/>
                    <a:gd name="connsiteX45" fmla="*/ 578785 w 1400316"/>
                    <a:gd name="connsiteY45" fmla="*/ 1309020 h 1339977"/>
                    <a:gd name="connsiteX46" fmla="*/ 590691 w 1400316"/>
                    <a:gd name="connsiteY46" fmla="*/ 1297114 h 1339977"/>
                    <a:gd name="connsiteX47" fmla="*/ 595454 w 1400316"/>
                    <a:gd name="connsiteY47" fmla="*/ 1289970 h 1339977"/>
                    <a:gd name="connsiteX48" fmla="*/ 609741 w 1400316"/>
                    <a:gd name="connsiteY48" fmla="*/ 1280445 h 1339977"/>
                    <a:gd name="connsiteX49" fmla="*/ 628791 w 1400316"/>
                    <a:gd name="connsiteY49" fmla="*/ 1263777 h 1339977"/>
                    <a:gd name="connsiteX50" fmla="*/ 643079 w 1400316"/>
                    <a:gd name="connsiteY50" fmla="*/ 1254252 h 1339977"/>
                    <a:gd name="connsiteX51" fmla="*/ 650222 w 1400316"/>
                    <a:gd name="connsiteY51" fmla="*/ 1249489 h 1339977"/>
                    <a:gd name="connsiteX52" fmla="*/ 657366 w 1400316"/>
                    <a:gd name="connsiteY52" fmla="*/ 1247108 h 1339977"/>
                    <a:gd name="connsiteX53" fmla="*/ 664510 w 1400316"/>
                    <a:gd name="connsiteY53" fmla="*/ 1242345 h 1339977"/>
                    <a:gd name="connsiteX54" fmla="*/ 678797 w 1400316"/>
                    <a:gd name="connsiteY54" fmla="*/ 1237583 h 1339977"/>
                    <a:gd name="connsiteX55" fmla="*/ 719279 w 1400316"/>
                    <a:gd name="connsiteY55" fmla="*/ 1244727 h 1339977"/>
                    <a:gd name="connsiteX56" fmla="*/ 726422 w 1400316"/>
                    <a:gd name="connsiteY56" fmla="*/ 1249489 h 1339977"/>
                    <a:gd name="connsiteX57" fmla="*/ 738329 w 1400316"/>
                    <a:gd name="connsiteY57" fmla="*/ 1259014 h 1339977"/>
                    <a:gd name="connsiteX58" fmla="*/ 743091 w 1400316"/>
                    <a:gd name="connsiteY58" fmla="*/ 1266158 h 1339977"/>
                    <a:gd name="connsiteX59" fmla="*/ 757379 w 1400316"/>
                    <a:gd name="connsiteY59" fmla="*/ 1275683 h 1339977"/>
                    <a:gd name="connsiteX60" fmla="*/ 764522 w 1400316"/>
                    <a:gd name="connsiteY60" fmla="*/ 1280445 h 1339977"/>
                    <a:gd name="connsiteX61" fmla="*/ 769285 w 1400316"/>
                    <a:gd name="connsiteY61" fmla="*/ 1287589 h 1339977"/>
                    <a:gd name="connsiteX62" fmla="*/ 776429 w 1400316"/>
                    <a:gd name="connsiteY62" fmla="*/ 1289970 h 1339977"/>
                    <a:gd name="connsiteX63" fmla="*/ 785954 w 1400316"/>
                    <a:gd name="connsiteY63" fmla="*/ 1299495 h 1339977"/>
                    <a:gd name="connsiteX64" fmla="*/ 800241 w 1400316"/>
                    <a:gd name="connsiteY64" fmla="*/ 1309020 h 1339977"/>
                    <a:gd name="connsiteX65" fmla="*/ 807385 w 1400316"/>
                    <a:gd name="connsiteY65" fmla="*/ 1313783 h 1339977"/>
                    <a:gd name="connsiteX66" fmla="*/ 814529 w 1400316"/>
                    <a:gd name="connsiteY66" fmla="*/ 1316164 h 1339977"/>
                    <a:gd name="connsiteX67" fmla="*/ 828816 w 1400316"/>
                    <a:gd name="connsiteY67" fmla="*/ 1323308 h 1339977"/>
                    <a:gd name="connsiteX68" fmla="*/ 835960 w 1400316"/>
                    <a:gd name="connsiteY68" fmla="*/ 1328070 h 1339977"/>
                    <a:gd name="connsiteX69" fmla="*/ 850247 w 1400316"/>
                    <a:gd name="connsiteY69" fmla="*/ 1332833 h 1339977"/>
                    <a:gd name="connsiteX70" fmla="*/ 864535 w 1400316"/>
                    <a:gd name="connsiteY70" fmla="*/ 1339977 h 1339977"/>
                    <a:gd name="connsiteX71" fmla="*/ 897872 w 1400316"/>
                    <a:gd name="connsiteY71" fmla="*/ 1337595 h 1339977"/>
                    <a:gd name="connsiteX72" fmla="*/ 912160 w 1400316"/>
                    <a:gd name="connsiteY72" fmla="*/ 1332833 h 1339977"/>
                    <a:gd name="connsiteX73" fmla="*/ 919304 w 1400316"/>
                    <a:gd name="connsiteY73" fmla="*/ 1328070 h 1339977"/>
                    <a:gd name="connsiteX74" fmla="*/ 928829 w 1400316"/>
                    <a:gd name="connsiteY74" fmla="*/ 1313783 h 1339977"/>
                    <a:gd name="connsiteX75" fmla="*/ 938354 w 1400316"/>
                    <a:gd name="connsiteY75" fmla="*/ 1285208 h 1339977"/>
                    <a:gd name="connsiteX76" fmla="*/ 940735 w 1400316"/>
                    <a:gd name="connsiteY76" fmla="*/ 1278064 h 1339977"/>
                    <a:gd name="connsiteX77" fmla="*/ 947879 w 1400316"/>
                    <a:gd name="connsiteY77" fmla="*/ 1263777 h 1339977"/>
                    <a:gd name="connsiteX78" fmla="*/ 952641 w 1400316"/>
                    <a:gd name="connsiteY78" fmla="*/ 1256633 h 1339977"/>
                    <a:gd name="connsiteX79" fmla="*/ 957404 w 1400316"/>
                    <a:gd name="connsiteY79" fmla="*/ 1242345 h 1339977"/>
                    <a:gd name="connsiteX80" fmla="*/ 962166 w 1400316"/>
                    <a:gd name="connsiteY80" fmla="*/ 1228058 h 1339977"/>
                    <a:gd name="connsiteX81" fmla="*/ 964547 w 1400316"/>
                    <a:gd name="connsiteY81" fmla="*/ 1220914 h 1339977"/>
                    <a:gd name="connsiteX82" fmla="*/ 969310 w 1400316"/>
                    <a:gd name="connsiteY82" fmla="*/ 1213770 h 1339977"/>
                    <a:gd name="connsiteX83" fmla="*/ 974072 w 1400316"/>
                    <a:gd name="connsiteY83" fmla="*/ 1199483 h 1339977"/>
                    <a:gd name="connsiteX84" fmla="*/ 978835 w 1400316"/>
                    <a:gd name="connsiteY84" fmla="*/ 1182814 h 1339977"/>
                    <a:gd name="connsiteX85" fmla="*/ 988360 w 1400316"/>
                    <a:gd name="connsiteY85" fmla="*/ 1168527 h 1339977"/>
                    <a:gd name="connsiteX86" fmla="*/ 995504 w 1400316"/>
                    <a:gd name="connsiteY86" fmla="*/ 1163764 h 1339977"/>
                    <a:gd name="connsiteX87" fmla="*/ 1000266 w 1400316"/>
                    <a:gd name="connsiteY87" fmla="*/ 1156620 h 1339977"/>
                    <a:gd name="connsiteX88" fmla="*/ 1007410 w 1400316"/>
                    <a:gd name="connsiteY88" fmla="*/ 1154239 h 1339977"/>
                    <a:gd name="connsiteX89" fmla="*/ 1059797 w 1400316"/>
                    <a:gd name="connsiteY89" fmla="*/ 1156620 h 1339977"/>
                    <a:gd name="connsiteX90" fmla="*/ 1071704 w 1400316"/>
                    <a:gd name="connsiteY90" fmla="*/ 1159002 h 1339977"/>
                    <a:gd name="connsiteX91" fmla="*/ 1085991 w 1400316"/>
                    <a:gd name="connsiteY91" fmla="*/ 1163764 h 1339977"/>
                    <a:gd name="connsiteX92" fmla="*/ 1100279 w 1400316"/>
                    <a:gd name="connsiteY92" fmla="*/ 1170908 h 1339977"/>
                    <a:gd name="connsiteX93" fmla="*/ 1107422 w 1400316"/>
                    <a:gd name="connsiteY93" fmla="*/ 1175670 h 1339977"/>
                    <a:gd name="connsiteX94" fmla="*/ 1116947 w 1400316"/>
                    <a:gd name="connsiteY94" fmla="*/ 1178052 h 1339977"/>
                    <a:gd name="connsiteX95" fmla="*/ 1124091 w 1400316"/>
                    <a:gd name="connsiteY95" fmla="*/ 1180433 h 1339977"/>
                    <a:gd name="connsiteX96" fmla="*/ 1186004 w 1400316"/>
                    <a:gd name="connsiteY96" fmla="*/ 1178052 h 1339977"/>
                    <a:gd name="connsiteX97" fmla="*/ 1193147 w 1400316"/>
                    <a:gd name="connsiteY97" fmla="*/ 1175670 h 1339977"/>
                    <a:gd name="connsiteX98" fmla="*/ 1195529 w 1400316"/>
                    <a:gd name="connsiteY98" fmla="*/ 1168527 h 1339977"/>
                    <a:gd name="connsiteX99" fmla="*/ 1197910 w 1400316"/>
                    <a:gd name="connsiteY99" fmla="*/ 1144714 h 1339977"/>
                    <a:gd name="connsiteX100" fmla="*/ 1200291 w 1400316"/>
                    <a:gd name="connsiteY100" fmla="*/ 1132808 h 1339977"/>
                    <a:gd name="connsiteX101" fmla="*/ 1197910 w 1400316"/>
                    <a:gd name="connsiteY101" fmla="*/ 1099470 h 1339977"/>
                    <a:gd name="connsiteX102" fmla="*/ 1193147 w 1400316"/>
                    <a:gd name="connsiteY102" fmla="*/ 1085183 h 1339977"/>
                    <a:gd name="connsiteX103" fmla="*/ 1188385 w 1400316"/>
                    <a:gd name="connsiteY103" fmla="*/ 1070895 h 1339977"/>
                    <a:gd name="connsiteX104" fmla="*/ 1183622 w 1400316"/>
                    <a:gd name="connsiteY104" fmla="*/ 1054227 h 1339977"/>
                    <a:gd name="connsiteX105" fmla="*/ 1176479 w 1400316"/>
                    <a:gd name="connsiteY105" fmla="*/ 1030414 h 1339977"/>
                    <a:gd name="connsiteX106" fmla="*/ 1174097 w 1400316"/>
                    <a:gd name="connsiteY106" fmla="*/ 1013745 h 1339977"/>
                    <a:gd name="connsiteX107" fmla="*/ 1176479 w 1400316"/>
                    <a:gd name="connsiteY107" fmla="*/ 951833 h 1339977"/>
                    <a:gd name="connsiteX108" fmla="*/ 1178860 w 1400316"/>
                    <a:gd name="connsiteY108" fmla="*/ 944689 h 1339977"/>
                    <a:gd name="connsiteX109" fmla="*/ 1186004 w 1400316"/>
                    <a:gd name="connsiteY109" fmla="*/ 942308 h 1339977"/>
                    <a:gd name="connsiteX110" fmla="*/ 1207435 w 1400316"/>
                    <a:gd name="connsiteY110" fmla="*/ 932783 h 1339977"/>
                    <a:gd name="connsiteX111" fmla="*/ 1214579 w 1400316"/>
                    <a:gd name="connsiteY111" fmla="*/ 930402 h 1339977"/>
                    <a:gd name="connsiteX112" fmla="*/ 1221722 w 1400316"/>
                    <a:gd name="connsiteY112" fmla="*/ 928020 h 1339977"/>
                    <a:gd name="connsiteX113" fmla="*/ 1255060 w 1400316"/>
                    <a:gd name="connsiteY113" fmla="*/ 923258 h 1339977"/>
                    <a:gd name="connsiteX114" fmla="*/ 1271729 w 1400316"/>
                    <a:gd name="connsiteY114" fmla="*/ 920877 h 1339977"/>
                    <a:gd name="connsiteX115" fmla="*/ 1314591 w 1400316"/>
                    <a:gd name="connsiteY115" fmla="*/ 906589 h 1339977"/>
                    <a:gd name="connsiteX116" fmla="*/ 1328879 w 1400316"/>
                    <a:gd name="connsiteY116" fmla="*/ 901827 h 1339977"/>
                    <a:gd name="connsiteX117" fmla="*/ 1336022 w 1400316"/>
                    <a:gd name="connsiteY117" fmla="*/ 899445 h 1339977"/>
                    <a:gd name="connsiteX118" fmla="*/ 1350310 w 1400316"/>
                    <a:gd name="connsiteY118" fmla="*/ 889920 h 1339977"/>
                    <a:gd name="connsiteX119" fmla="*/ 1364597 w 1400316"/>
                    <a:gd name="connsiteY119" fmla="*/ 885158 h 1339977"/>
                    <a:gd name="connsiteX120" fmla="*/ 1366979 w 1400316"/>
                    <a:gd name="connsiteY120" fmla="*/ 878014 h 1339977"/>
                    <a:gd name="connsiteX121" fmla="*/ 1374122 w 1400316"/>
                    <a:gd name="connsiteY121" fmla="*/ 873252 h 1339977"/>
                    <a:gd name="connsiteX122" fmla="*/ 1378885 w 1400316"/>
                    <a:gd name="connsiteY122" fmla="*/ 866108 h 1339977"/>
                    <a:gd name="connsiteX123" fmla="*/ 1381266 w 1400316"/>
                    <a:gd name="connsiteY123" fmla="*/ 858964 h 1339977"/>
                    <a:gd name="connsiteX124" fmla="*/ 1374122 w 1400316"/>
                    <a:gd name="connsiteY124" fmla="*/ 835152 h 1339977"/>
                    <a:gd name="connsiteX125" fmla="*/ 1366979 w 1400316"/>
                    <a:gd name="connsiteY125" fmla="*/ 828008 h 1339977"/>
                    <a:gd name="connsiteX126" fmla="*/ 1355072 w 1400316"/>
                    <a:gd name="connsiteY126" fmla="*/ 816102 h 1339977"/>
                    <a:gd name="connsiteX127" fmla="*/ 1350310 w 1400316"/>
                    <a:gd name="connsiteY127" fmla="*/ 799433 h 1339977"/>
                    <a:gd name="connsiteX128" fmla="*/ 1345547 w 1400316"/>
                    <a:gd name="connsiteY128" fmla="*/ 792289 h 1339977"/>
                    <a:gd name="connsiteX129" fmla="*/ 1338404 w 1400316"/>
                    <a:gd name="connsiteY129" fmla="*/ 789908 h 1339977"/>
                    <a:gd name="connsiteX130" fmla="*/ 1333641 w 1400316"/>
                    <a:gd name="connsiteY130" fmla="*/ 782764 h 1339977"/>
                    <a:gd name="connsiteX131" fmla="*/ 1326497 w 1400316"/>
                    <a:gd name="connsiteY131" fmla="*/ 780383 h 1339977"/>
                    <a:gd name="connsiteX132" fmla="*/ 1316972 w 1400316"/>
                    <a:gd name="connsiteY132" fmla="*/ 770858 h 1339977"/>
                    <a:gd name="connsiteX133" fmla="*/ 1314591 w 1400316"/>
                    <a:gd name="connsiteY133" fmla="*/ 763714 h 1339977"/>
                    <a:gd name="connsiteX134" fmla="*/ 1307447 w 1400316"/>
                    <a:gd name="connsiteY134" fmla="*/ 761333 h 1339977"/>
                    <a:gd name="connsiteX135" fmla="*/ 1293160 w 1400316"/>
                    <a:gd name="connsiteY135" fmla="*/ 751808 h 1339977"/>
                    <a:gd name="connsiteX136" fmla="*/ 1286016 w 1400316"/>
                    <a:gd name="connsiteY136" fmla="*/ 747045 h 1339977"/>
                    <a:gd name="connsiteX137" fmla="*/ 1276491 w 1400316"/>
                    <a:gd name="connsiteY137" fmla="*/ 730377 h 1339977"/>
                    <a:gd name="connsiteX138" fmla="*/ 1269347 w 1400316"/>
                    <a:gd name="connsiteY138" fmla="*/ 725614 h 1339977"/>
                    <a:gd name="connsiteX139" fmla="*/ 1266966 w 1400316"/>
                    <a:gd name="connsiteY139" fmla="*/ 718470 h 1339977"/>
                    <a:gd name="connsiteX140" fmla="*/ 1266966 w 1400316"/>
                    <a:gd name="connsiteY140" fmla="*/ 675608 h 1339977"/>
                    <a:gd name="connsiteX141" fmla="*/ 1269347 w 1400316"/>
                    <a:gd name="connsiteY141" fmla="*/ 668464 h 1339977"/>
                    <a:gd name="connsiteX142" fmla="*/ 1278872 w 1400316"/>
                    <a:gd name="connsiteY142" fmla="*/ 654177 h 1339977"/>
                    <a:gd name="connsiteX143" fmla="*/ 1286016 w 1400316"/>
                    <a:gd name="connsiteY143" fmla="*/ 649414 h 1339977"/>
                    <a:gd name="connsiteX144" fmla="*/ 1297922 w 1400316"/>
                    <a:gd name="connsiteY144" fmla="*/ 639889 h 1339977"/>
                    <a:gd name="connsiteX145" fmla="*/ 1302685 w 1400316"/>
                    <a:gd name="connsiteY145" fmla="*/ 632745 h 1339977"/>
                    <a:gd name="connsiteX146" fmla="*/ 1309829 w 1400316"/>
                    <a:gd name="connsiteY146" fmla="*/ 627983 h 1339977"/>
                    <a:gd name="connsiteX147" fmla="*/ 1326497 w 1400316"/>
                    <a:gd name="connsiteY147" fmla="*/ 608933 h 1339977"/>
                    <a:gd name="connsiteX148" fmla="*/ 1331260 w 1400316"/>
                    <a:gd name="connsiteY148" fmla="*/ 601789 h 1339977"/>
                    <a:gd name="connsiteX149" fmla="*/ 1345547 w 1400316"/>
                    <a:gd name="connsiteY149" fmla="*/ 587502 h 1339977"/>
                    <a:gd name="connsiteX150" fmla="*/ 1357454 w 1400316"/>
                    <a:gd name="connsiteY150" fmla="*/ 575595 h 1339977"/>
                    <a:gd name="connsiteX151" fmla="*/ 1369360 w 1400316"/>
                    <a:gd name="connsiteY151" fmla="*/ 563689 h 1339977"/>
                    <a:gd name="connsiteX152" fmla="*/ 1374122 w 1400316"/>
                    <a:gd name="connsiteY152" fmla="*/ 556545 h 1339977"/>
                    <a:gd name="connsiteX153" fmla="*/ 1388410 w 1400316"/>
                    <a:gd name="connsiteY153" fmla="*/ 542258 h 1339977"/>
                    <a:gd name="connsiteX154" fmla="*/ 1397935 w 1400316"/>
                    <a:gd name="connsiteY154" fmla="*/ 520827 h 1339977"/>
                    <a:gd name="connsiteX155" fmla="*/ 1400316 w 1400316"/>
                    <a:gd name="connsiteY155" fmla="*/ 511302 h 1339977"/>
                    <a:gd name="connsiteX156" fmla="*/ 1397935 w 1400316"/>
                    <a:gd name="connsiteY156" fmla="*/ 482727 h 1339977"/>
                    <a:gd name="connsiteX157" fmla="*/ 1386029 w 1400316"/>
                    <a:gd name="connsiteY157" fmla="*/ 470820 h 1339977"/>
                    <a:gd name="connsiteX158" fmla="*/ 1371741 w 1400316"/>
                    <a:gd name="connsiteY158" fmla="*/ 466058 h 1339977"/>
                    <a:gd name="connsiteX159" fmla="*/ 1364597 w 1400316"/>
                    <a:gd name="connsiteY159" fmla="*/ 463677 h 1339977"/>
                    <a:gd name="connsiteX160" fmla="*/ 1338404 w 1400316"/>
                    <a:gd name="connsiteY160" fmla="*/ 458914 h 1339977"/>
                    <a:gd name="connsiteX161" fmla="*/ 1316972 w 1400316"/>
                    <a:gd name="connsiteY161" fmla="*/ 449389 h 1339977"/>
                    <a:gd name="connsiteX162" fmla="*/ 1302685 w 1400316"/>
                    <a:gd name="connsiteY162" fmla="*/ 444627 h 1339977"/>
                    <a:gd name="connsiteX163" fmla="*/ 1295541 w 1400316"/>
                    <a:gd name="connsiteY163" fmla="*/ 442245 h 1339977"/>
                    <a:gd name="connsiteX164" fmla="*/ 1221722 w 1400316"/>
                    <a:gd name="connsiteY164" fmla="*/ 439864 h 1339977"/>
                    <a:gd name="connsiteX165" fmla="*/ 1207435 w 1400316"/>
                    <a:gd name="connsiteY165" fmla="*/ 435102 h 1339977"/>
                    <a:gd name="connsiteX166" fmla="*/ 1193147 w 1400316"/>
                    <a:gd name="connsiteY166" fmla="*/ 427958 h 1339977"/>
                    <a:gd name="connsiteX167" fmla="*/ 1186004 w 1400316"/>
                    <a:gd name="connsiteY167" fmla="*/ 420814 h 1339977"/>
                    <a:gd name="connsiteX168" fmla="*/ 1183622 w 1400316"/>
                    <a:gd name="connsiteY168" fmla="*/ 408908 h 1339977"/>
                    <a:gd name="connsiteX169" fmla="*/ 1181241 w 1400316"/>
                    <a:gd name="connsiteY169" fmla="*/ 401764 h 1339977"/>
                    <a:gd name="connsiteX170" fmla="*/ 1178860 w 1400316"/>
                    <a:gd name="connsiteY170" fmla="*/ 392239 h 1339977"/>
                    <a:gd name="connsiteX171" fmla="*/ 1174097 w 1400316"/>
                    <a:gd name="connsiteY171" fmla="*/ 373189 h 1339977"/>
                    <a:gd name="connsiteX172" fmla="*/ 1176479 w 1400316"/>
                    <a:gd name="connsiteY172" fmla="*/ 277939 h 1339977"/>
                    <a:gd name="connsiteX173" fmla="*/ 1183622 w 1400316"/>
                    <a:gd name="connsiteY173" fmla="*/ 261270 h 1339977"/>
                    <a:gd name="connsiteX174" fmla="*/ 1186004 w 1400316"/>
                    <a:gd name="connsiteY174" fmla="*/ 251745 h 1339977"/>
                    <a:gd name="connsiteX175" fmla="*/ 1188385 w 1400316"/>
                    <a:gd name="connsiteY175" fmla="*/ 244602 h 1339977"/>
                    <a:gd name="connsiteX176" fmla="*/ 1188385 w 1400316"/>
                    <a:gd name="connsiteY176" fmla="*/ 201739 h 1339977"/>
                    <a:gd name="connsiteX177" fmla="*/ 1186004 w 1400316"/>
                    <a:gd name="connsiteY177" fmla="*/ 192214 h 1339977"/>
                    <a:gd name="connsiteX178" fmla="*/ 1181241 w 1400316"/>
                    <a:gd name="connsiteY178" fmla="*/ 185070 h 1339977"/>
                    <a:gd name="connsiteX179" fmla="*/ 1171716 w 1400316"/>
                    <a:gd name="connsiteY179" fmla="*/ 168402 h 1339977"/>
                    <a:gd name="connsiteX180" fmla="*/ 1164572 w 1400316"/>
                    <a:gd name="connsiteY180" fmla="*/ 163639 h 1339977"/>
                    <a:gd name="connsiteX181" fmla="*/ 1131235 w 1400316"/>
                    <a:gd name="connsiteY181" fmla="*/ 168402 h 1339977"/>
                    <a:gd name="connsiteX182" fmla="*/ 1107422 w 1400316"/>
                    <a:gd name="connsiteY182" fmla="*/ 175545 h 1339977"/>
                    <a:gd name="connsiteX183" fmla="*/ 1100279 w 1400316"/>
                    <a:gd name="connsiteY183" fmla="*/ 177927 h 1339977"/>
                    <a:gd name="connsiteX184" fmla="*/ 1083610 w 1400316"/>
                    <a:gd name="connsiteY184" fmla="*/ 182689 h 1339977"/>
                    <a:gd name="connsiteX185" fmla="*/ 1074085 w 1400316"/>
                    <a:gd name="connsiteY185" fmla="*/ 185070 h 1339977"/>
                    <a:gd name="connsiteX186" fmla="*/ 1059797 w 1400316"/>
                    <a:gd name="connsiteY186" fmla="*/ 189833 h 1339977"/>
                    <a:gd name="connsiteX187" fmla="*/ 1040747 w 1400316"/>
                    <a:gd name="connsiteY187" fmla="*/ 194595 h 1339977"/>
                    <a:gd name="connsiteX188" fmla="*/ 1026460 w 1400316"/>
                    <a:gd name="connsiteY188" fmla="*/ 199358 h 1339977"/>
                    <a:gd name="connsiteX189" fmla="*/ 993122 w 1400316"/>
                    <a:gd name="connsiteY189" fmla="*/ 201739 h 1339977"/>
                    <a:gd name="connsiteX190" fmla="*/ 985979 w 1400316"/>
                    <a:gd name="connsiteY190" fmla="*/ 199358 h 1339977"/>
                    <a:gd name="connsiteX191" fmla="*/ 974072 w 1400316"/>
                    <a:gd name="connsiteY191" fmla="*/ 185070 h 1339977"/>
                    <a:gd name="connsiteX192" fmla="*/ 966929 w 1400316"/>
                    <a:gd name="connsiteY192" fmla="*/ 170783 h 1339977"/>
                    <a:gd name="connsiteX193" fmla="*/ 962166 w 1400316"/>
                    <a:gd name="connsiteY193" fmla="*/ 156495 h 1339977"/>
                    <a:gd name="connsiteX194" fmla="*/ 957404 w 1400316"/>
                    <a:gd name="connsiteY194" fmla="*/ 149352 h 1339977"/>
                    <a:gd name="connsiteX195" fmla="*/ 950260 w 1400316"/>
                    <a:gd name="connsiteY195" fmla="*/ 132683 h 1339977"/>
                    <a:gd name="connsiteX196" fmla="*/ 943116 w 1400316"/>
                    <a:gd name="connsiteY196" fmla="*/ 123158 h 1339977"/>
                    <a:gd name="connsiteX197" fmla="*/ 938354 w 1400316"/>
                    <a:gd name="connsiteY197" fmla="*/ 106489 h 1339977"/>
                    <a:gd name="connsiteX198" fmla="*/ 931210 w 1400316"/>
                    <a:gd name="connsiteY198" fmla="*/ 99345 h 1339977"/>
                    <a:gd name="connsiteX199" fmla="*/ 924066 w 1400316"/>
                    <a:gd name="connsiteY199" fmla="*/ 77914 h 1339977"/>
                    <a:gd name="connsiteX200" fmla="*/ 921685 w 1400316"/>
                    <a:gd name="connsiteY200" fmla="*/ 70770 h 1339977"/>
                    <a:gd name="connsiteX201" fmla="*/ 919304 w 1400316"/>
                    <a:gd name="connsiteY201" fmla="*/ 61245 h 1339977"/>
                    <a:gd name="connsiteX202" fmla="*/ 914541 w 1400316"/>
                    <a:gd name="connsiteY202" fmla="*/ 46958 h 1339977"/>
                    <a:gd name="connsiteX203" fmla="*/ 912160 w 1400316"/>
                    <a:gd name="connsiteY203" fmla="*/ 39814 h 1339977"/>
                    <a:gd name="connsiteX204" fmla="*/ 902635 w 1400316"/>
                    <a:gd name="connsiteY204" fmla="*/ 25527 h 1339977"/>
                    <a:gd name="connsiteX205" fmla="*/ 897872 w 1400316"/>
                    <a:gd name="connsiteY205" fmla="*/ 18383 h 1339977"/>
                    <a:gd name="connsiteX206" fmla="*/ 883585 w 1400316"/>
                    <a:gd name="connsiteY206" fmla="*/ 13620 h 1339977"/>
                    <a:gd name="connsiteX207" fmla="*/ 852629 w 1400316"/>
                    <a:gd name="connsiteY207" fmla="*/ 18383 h 1339977"/>
                    <a:gd name="connsiteX208" fmla="*/ 838341 w 1400316"/>
                    <a:gd name="connsiteY208" fmla="*/ 27908 h 1339977"/>
                    <a:gd name="connsiteX209" fmla="*/ 831197 w 1400316"/>
                    <a:gd name="connsiteY209" fmla="*/ 32670 h 1339977"/>
                    <a:gd name="connsiteX210" fmla="*/ 819291 w 1400316"/>
                    <a:gd name="connsiteY210" fmla="*/ 44577 h 1339977"/>
                    <a:gd name="connsiteX211" fmla="*/ 807385 w 1400316"/>
                    <a:gd name="connsiteY211" fmla="*/ 56483 h 1339977"/>
                    <a:gd name="connsiteX212" fmla="*/ 797860 w 1400316"/>
                    <a:gd name="connsiteY212" fmla="*/ 70770 h 1339977"/>
                    <a:gd name="connsiteX213" fmla="*/ 793097 w 1400316"/>
                    <a:gd name="connsiteY213" fmla="*/ 77914 h 1339977"/>
                    <a:gd name="connsiteX214" fmla="*/ 785954 w 1400316"/>
                    <a:gd name="connsiteY214" fmla="*/ 80295 h 1339977"/>
                    <a:gd name="connsiteX215" fmla="*/ 776429 w 1400316"/>
                    <a:gd name="connsiteY215" fmla="*/ 89820 h 1339977"/>
                    <a:gd name="connsiteX216" fmla="*/ 769285 w 1400316"/>
                    <a:gd name="connsiteY216" fmla="*/ 96964 h 1339977"/>
                    <a:gd name="connsiteX217" fmla="*/ 747854 w 1400316"/>
                    <a:gd name="connsiteY217" fmla="*/ 108870 h 1339977"/>
                    <a:gd name="connsiteX218" fmla="*/ 733566 w 1400316"/>
                    <a:gd name="connsiteY218" fmla="*/ 116014 h 1339977"/>
                    <a:gd name="connsiteX219" fmla="*/ 714516 w 1400316"/>
                    <a:gd name="connsiteY219" fmla="*/ 120777 h 1339977"/>
                    <a:gd name="connsiteX220" fmla="*/ 690704 w 1400316"/>
                    <a:gd name="connsiteY220" fmla="*/ 116014 h 1339977"/>
                    <a:gd name="connsiteX221" fmla="*/ 683560 w 1400316"/>
                    <a:gd name="connsiteY221" fmla="*/ 111252 h 1339977"/>
                    <a:gd name="connsiteX222" fmla="*/ 669272 w 1400316"/>
                    <a:gd name="connsiteY222" fmla="*/ 106489 h 1339977"/>
                    <a:gd name="connsiteX223" fmla="*/ 657366 w 1400316"/>
                    <a:gd name="connsiteY223" fmla="*/ 94583 h 1339977"/>
                    <a:gd name="connsiteX224" fmla="*/ 645460 w 1400316"/>
                    <a:gd name="connsiteY224" fmla="*/ 82677 h 1339977"/>
                    <a:gd name="connsiteX225" fmla="*/ 635935 w 1400316"/>
                    <a:gd name="connsiteY225" fmla="*/ 70770 h 1339977"/>
                    <a:gd name="connsiteX226" fmla="*/ 631172 w 1400316"/>
                    <a:gd name="connsiteY226" fmla="*/ 63627 h 1339977"/>
                    <a:gd name="connsiteX227" fmla="*/ 624029 w 1400316"/>
                    <a:gd name="connsiteY227" fmla="*/ 58864 h 1339977"/>
                    <a:gd name="connsiteX228" fmla="*/ 609741 w 1400316"/>
                    <a:gd name="connsiteY228" fmla="*/ 46958 h 1339977"/>
                    <a:gd name="connsiteX229" fmla="*/ 604979 w 1400316"/>
                    <a:gd name="connsiteY229" fmla="*/ 39814 h 1339977"/>
                    <a:gd name="connsiteX230" fmla="*/ 583547 w 1400316"/>
                    <a:gd name="connsiteY230" fmla="*/ 25527 h 1339977"/>
                    <a:gd name="connsiteX231" fmla="*/ 571641 w 1400316"/>
                    <a:gd name="connsiteY231" fmla="*/ 16002 h 1339977"/>
                    <a:gd name="connsiteX232" fmla="*/ 559735 w 1400316"/>
                    <a:gd name="connsiteY232" fmla="*/ 11239 h 1339977"/>
                    <a:gd name="connsiteX233" fmla="*/ 545447 w 1400316"/>
                    <a:gd name="connsiteY233" fmla="*/ 1714 h 1339977"/>
                    <a:gd name="connsiteX234" fmla="*/ 495441 w 1400316"/>
                    <a:gd name="connsiteY234" fmla="*/ 6477 h 1339977"/>
                    <a:gd name="connsiteX235" fmla="*/ 488297 w 1400316"/>
                    <a:gd name="connsiteY235" fmla="*/ 11239 h 1339977"/>
                    <a:gd name="connsiteX236" fmla="*/ 478772 w 1400316"/>
                    <a:gd name="connsiteY236" fmla="*/ 25527 h 1339977"/>
                    <a:gd name="connsiteX237" fmla="*/ 474010 w 1400316"/>
                    <a:gd name="connsiteY237" fmla="*/ 32670 h 1339977"/>
                    <a:gd name="connsiteX238" fmla="*/ 466866 w 1400316"/>
                    <a:gd name="connsiteY238" fmla="*/ 46958 h 1339977"/>
                    <a:gd name="connsiteX239" fmla="*/ 462104 w 1400316"/>
                    <a:gd name="connsiteY239" fmla="*/ 61245 h 1339977"/>
                    <a:gd name="connsiteX240" fmla="*/ 459722 w 1400316"/>
                    <a:gd name="connsiteY240" fmla="*/ 70770 h 1339977"/>
                    <a:gd name="connsiteX241" fmla="*/ 457341 w 1400316"/>
                    <a:gd name="connsiteY241" fmla="*/ 77914 h 1339977"/>
                    <a:gd name="connsiteX242" fmla="*/ 452579 w 1400316"/>
                    <a:gd name="connsiteY242" fmla="*/ 101727 h 1339977"/>
                    <a:gd name="connsiteX243" fmla="*/ 450197 w 1400316"/>
                    <a:gd name="connsiteY243" fmla="*/ 116014 h 1339977"/>
                    <a:gd name="connsiteX244" fmla="*/ 447816 w 1400316"/>
                    <a:gd name="connsiteY244" fmla="*/ 123158 h 1339977"/>
                    <a:gd name="connsiteX245" fmla="*/ 445435 w 1400316"/>
                    <a:gd name="connsiteY245" fmla="*/ 137445 h 1339977"/>
                    <a:gd name="connsiteX246" fmla="*/ 438291 w 1400316"/>
                    <a:gd name="connsiteY246" fmla="*/ 161258 h 1339977"/>
                    <a:gd name="connsiteX247" fmla="*/ 435910 w 1400316"/>
                    <a:gd name="connsiteY247" fmla="*/ 168402 h 1339977"/>
                    <a:gd name="connsiteX248" fmla="*/ 428766 w 1400316"/>
                    <a:gd name="connsiteY248" fmla="*/ 182689 h 1339977"/>
                    <a:gd name="connsiteX249" fmla="*/ 414479 w 1400316"/>
                    <a:gd name="connsiteY249" fmla="*/ 189833 h 1339977"/>
                    <a:gd name="connsiteX250" fmla="*/ 407335 w 1400316"/>
                    <a:gd name="connsiteY250" fmla="*/ 194595 h 1339977"/>
                    <a:gd name="connsiteX251" fmla="*/ 397810 w 1400316"/>
                    <a:gd name="connsiteY251" fmla="*/ 196977 h 1339977"/>
                    <a:gd name="connsiteX252" fmla="*/ 390666 w 1400316"/>
                    <a:gd name="connsiteY252" fmla="*/ 199358 h 1339977"/>
                    <a:gd name="connsiteX253" fmla="*/ 335897 w 1400316"/>
                    <a:gd name="connsiteY253" fmla="*/ 194595 h 1339977"/>
                    <a:gd name="connsiteX254" fmla="*/ 321610 w 1400316"/>
                    <a:gd name="connsiteY254" fmla="*/ 189833 h 1339977"/>
                    <a:gd name="connsiteX255" fmla="*/ 307322 w 1400316"/>
                    <a:gd name="connsiteY255" fmla="*/ 185070 h 1339977"/>
                    <a:gd name="connsiteX256" fmla="*/ 285891 w 1400316"/>
                    <a:gd name="connsiteY256" fmla="*/ 177927 h 1339977"/>
                    <a:gd name="connsiteX257" fmla="*/ 278747 w 1400316"/>
                    <a:gd name="connsiteY257" fmla="*/ 175545 h 1339977"/>
                    <a:gd name="connsiteX258" fmla="*/ 271604 w 1400316"/>
                    <a:gd name="connsiteY258" fmla="*/ 173164 h 1339977"/>
                    <a:gd name="connsiteX259" fmla="*/ 202547 w 1400316"/>
                    <a:gd name="connsiteY259" fmla="*/ 175545 h 1339977"/>
                    <a:gd name="connsiteX260" fmla="*/ 188260 w 1400316"/>
                    <a:gd name="connsiteY260" fmla="*/ 180308 h 1339977"/>
                    <a:gd name="connsiteX261" fmla="*/ 185879 w 1400316"/>
                    <a:gd name="connsiteY261" fmla="*/ 187452 h 1339977"/>
                    <a:gd name="connsiteX262" fmla="*/ 178735 w 1400316"/>
                    <a:gd name="connsiteY262" fmla="*/ 201739 h 1339977"/>
                    <a:gd name="connsiteX263" fmla="*/ 181116 w 1400316"/>
                    <a:gd name="connsiteY263" fmla="*/ 232695 h 1339977"/>
                    <a:gd name="connsiteX264" fmla="*/ 185879 w 1400316"/>
                    <a:gd name="connsiteY264" fmla="*/ 246983 h 1339977"/>
                    <a:gd name="connsiteX265" fmla="*/ 188260 w 1400316"/>
                    <a:gd name="connsiteY265" fmla="*/ 254127 h 1339977"/>
                    <a:gd name="connsiteX266" fmla="*/ 193022 w 1400316"/>
                    <a:gd name="connsiteY266" fmla="*/ 261270 h 1339977"/>
                    <a:gd name="connsiteX267" fmla="*/ 195404 w 1400316"/>
                    <a:gd name="connsiteY267" fmla="*/ 268414 h 1339977"/>
                    <a:gd name="connsiteX268" fmla="*/ 200166 w 1400316"/>
                    <a:gd name="connsiteY268" fmla="*/ 275558 h 1339977"/>
                    <a:gd name="connsiteX269" fmla="*/ 202547 w 1400316"/>
                    <a:gd name="connsiteY269" fmla="*/ 282702 h 1339977"/>
                    <a:gd name="connsiteX270" fmla="*/ 216835 w 1400316"/>
                    <a:gd name="connsiteY270" fmla="*/ 311277 h 1339977"/>
                    <a:gd name="connsiteX271" fmla="*/ 219216 w 1400316"/>
                    <a:gd name="connsiteY271" fmla="*/ 318420 h 1339977"/>
                    <a:gd name="connsiteX272" fmla="*/ 216835 w 1400316"/>
                    <a:gd name="connsiteY272" fmla="*/ 385095 h 1339977"/>
                    <a:gd name="connsiteX273" fmla="*/ 209691 w 1400316"/>
                    <a:gd name="connsiteY273" fmla="*/ 399383 h 1339977"/>
                    <a:gd name="connsiteX274" fmla="*/ 193022 w 1400316"/>
                    <a:gd name="connsiteY274" fmla="*/ 425577 h 1339977"/>
                    <a:gd name="connsiteX275" fmla="*/ 190641 w 1400316"/>
                    <a:gd name="connsiteY275" fmla="*/ 432720 h 1339977"/>
                    <a:gd name="connsiteX276" fmla="*/ 183497 w 1400316"/>
                    <a:gd name="connsiteY276" fmla="*/ 435102 h 1339977"/>
                    <a:gd name="connsiteX277" fmla="*/ 166829 w 1400316"/>
                    <a:gd name="connsiteY277" fmla="*/ 437483 h 1339977"/>
                    <a:gd name="connsiteX278" fmla="*/ 131110 w 1400316"/>
                    <a:gd name="connsiteY278" fmla="*/ 439864 h 1339977"/>
                    <a:gd name="connsiteX279" fmla="*/ 112060 w 1400316"/>
                    <a:gd name="connsiteY279" fmla="*/ 442245 h 1339977"/>
                    <a:gd name="connsiteX280" fmla="*/ 71579 w 1400316"/>
                    <a:gd name="connsiteY280" fmla="*/ 447008 h 1339977"/>
                    <a:gd name="connsiteX281" fmla="*/ 50147 w 1400316"/>
                    <a:gd name="connsiteY281" fmla="*/ 454152 h 1339977"/>
                    <a:gd name="connsiteX282" fmla="*/ 43004 w 1400316"/>
                    <a:gd name="connsiteY282" fmla="*/ 456533 h 1339977"/>
                    <a:gd name="connsiteX283" fmla="*/ 35860 w 1400316"/>
                    <a:gd name="connsiteY283" fmla="*/ 458914 h 1339977"/>
                    <a:gd name="connsiteX284" fmla="*/ 14429 w 1400316"/>
                    <a:gd name="connsiteY284" fmla="*/ 468439 h 1339977"/>
                    <a:gd name="connsiteX285" fmla="*/ 7285 w 1400316"/>
                    <a:gd name="connsiteY285" fmla="*/ 470820 h 1339977"/>
                    <a:gd name="connsiteX286" fmla="*/ 4904 w 1400316"/>
                    <a:gd name="connsiteY286" fmla="*/ 477964 h 1339977"/>
                    <a:gd name="connsiteX287" fmla="*/ 141 w 1400316"/>
                    <a:gd name="connsiteY287" fmla="*/ 485108 h 1339977"/>
                    <a:gd name="connsiteX288" fmla="*/ 4904 w 1400316"/>
                    <a:gd name="connsiteY288" fmla="*/ 501777 h 1339977"/>
                    <a:gd name="connsiteX289" fmla="*/ 21572 w 1400316"/>
                    <a:gd name="connsiteY289" fmla="*/ 520827 h 1339977"/>
                    <a:gd name="connsiteX290" fmla="*/ 28716 w 1400316"/>
                    <a:gd name="connsiteY290" fmla="*/ 527970 h 1339977"/>
                    <a:gd name="connsiteX291" fmla="*/ 52529 w 1400316"/>
                    <a:gd name="connsiteY291" fmla="*/ 542258 h 1339977"/>
                    <a:gd name="connsiteX292" fmla="*/ 59672 w 1400316"/>
                    <a:gd name="connsiteY292" fmla="*/ 544639 h 1339977"/>
                    <a:gd name="connsiteX293" fmla="*/ 66816 w 1400316"/>
                    <a:gd name="connsiteY293" fmla="*/ 549402 h 1339977"/>
                    <a:gd name="connsiteX294" fmla="*/ 93010 w 1400316"/>
                    <a:gd name="connsiteY294" fmla="*/ 561308 h 1339977"/>
                    <a:gd name="connsiteX295" fmla="*/ 100154 w 1400316"/>
                    <a:gd name="connsiteY295" fmla="*/ 568452 h 1339977"/>
                    <a:gd name="connsiteX296" fmla="*/ 112060 w 1400316"/>
                    <a:gd name="connsiteY296" fmla="*/ 589883 h 1339977"/>
                    <a:gd name="connsiteX297" fmla="*/ 119204 w 1400316"/>
                    <a:gd name="connsiteY297" fmla="*/ 599408 h 1339977"/>
                    <a:gd name="connsiteX298" fmla="*/ 123966 w 1400316"/>
                    <a:gd name="connsiteY298" fmla="*/ 613695 h 1339977"/>
                    <a:gd name="connsiteX299" fmla="*/ 126347 w 1400316"/>
                    <a:gd name="connsiteY299" fmla="*/ 620839 h 1339977"/>
                    <a:gd name="connsiteX300" fmla="*/ 133491 w 1400316"/>
                    <a:gd name="connsiteY300" fmla="*/ 625602 h 1339977"/>
                    <a:gd name="connsiteX301" fmla="*/ 138254 w 1400316"/>
                    <a:gd name="connsiteY301" fmla="*/ 639889 h 1339977"/>
                    <a:gd name="connsiteX302" fmla="*/ 140635 w 1400316"/>
                    <a:gd name="connsiteY302" fmla="*/ 647033 h 1339977"/>
                    <a:gd name="connsiteX303" fmla="*/ 145397 w 1400316"/>
                    <a:gd name="connsiteY303" fmla="*/ 663702 h 1339977"/>
                    <a:gd name="connsiteX304" fmla="*/ 143016 w 1400316"/>
                    <a:gd name="connsiteY304" fmla="*/ 675608 h 1339977"/>
                    <a:gd name="connsiteX305" fmla="*/ 138254 w 1400316"/>
                    <a:gd name="connsiteY305" fmla="*/ 682752 h 1339977"/>
                    <a:gd name="connsiteX306" fmla="*/ 133491 w 1400316"/>
                    <a:gd name="connsiteY306" fmla="*/ 692277 h 1339977"/>
                    <a:gd name="connsiteX307" fmla="*/ 128729 w 1400316"/>
                    <a:gd name="connsiteY307" fmla="*/ 699420 h 1339977"/>
                    <a:gd name="connsiteX308" fmla="*/ 123966 w 1400316"/>
                    <a:gd name="connsiteY308" fmla="*/ 708945 h 1339977"/>
                    <a:gd name="connsiteX309" fmla="*/ 121585 w 1400316"/>
                    <a:gd name="connsiteY309" fmla="*/ 716089 h 1339977"/>
                    <a:gd name="connsiteX310" fmla="*/ 114441 w 1400316"/>
                    <a:gd name="connsiteY310" fmla="*/ 718470 h 1339977"/>
                    <a:gd name="connsiteX311" fmla="*/ 100154 w 1400316"/>
                    <a:gd name="connsiteY311" fmla="*/ 735139 h 1339977"/>
                    <a:gd name="connsiteX312" fmla="*/ 95391 w 1400316"/>
                    <a:gd name="connsiteY312" fmla="*/ 744664 h 1339977"/>
                    <a:gd name="connsiteX313" fmla="*/ 88247 w 1400316"/>
                    <a:gd name="connsiteY313" fmla="*/ 751808 h 1339977"/>
                    <a:gd name="connsiteX314" fmla="*/ 71579 w 1400316"/>
                    <a:gd name="connsiteY314" fmla="*/ 768477 h 1339977"/>
                    <a:gd name="connsiteX315" fmla="*/ 64435 w 1400316"/>
                    <a:gd name="connsiteY315" fmla="*/ 775620 h 1339977"/>
                    <a:gd name="connsiteX316" fmla="*/ 57291 w 1400316"/>
                    <a:gd name="connsiteY316" fmla="*/ 780383 h 1339977"/>
                    <a:gd name="connsiteX317" fmla="*/ 52529 w 1400316"/>
                    <a:gd name="connsiteY317" fmla="*/ 787527 h 1339977"/>
                    <a:gd name="connsiteX318" fmla="*/ 38241 w 1400316"/>
                    <a:gd name="connsiteY318" fmla="*/ 799433 h 1339977"/>
                    <a:gd name="connsiteX319" fmla="*/ 28716 w 1400316"/>
                    <a:gd name="connsiteY319" fmla="*/ 816102 h 1339977"/>
                    <a:gd name="connsiteX320" fmla="*/ 19191 w 1400316"/>
                    <a:gd name="connsiteY320" fmla="*/ 837533 h 1339977"/>
                    <a:gd name="connsiteX321" fmla="*/ 16810 w 1400316"/>
                    <a:gd name="connsiteY321" fmla="*/ 844677 h 1339977"/>
                    <a:gd name="connsiteX322" fmla="*/ 19191 w 1400316"/>
                    <a:gd name="connsiteY322" fmla="*/ 887539 h 1339977"/>
                    <a:gd name="connsiteX323" fmla="*/ 26335 w 1400316"/>
                    <a:gd name="connsiteY323" fmla="*/ 889920 h 1339977"/>
                    <a:gd name="connsiteX324" fmla="*/ 33479 w 1400316"/>
                    <a:gd name="connsiteY324" fmla="*/ 894683 h 1339977"/>
                    <a:gd name="connsiteX325" fmla="*/ 47766 w 1400316"/>
                    <a:gd name="connsiteY325" fmla="*/ 899445 h 1339977"/>
                    <a:gd name="connsiteX326" fmla="*/ 54910 w 1400316"/>
                    <a:gd name="connsiteY326" fmla="*/ 901827 h 1339977"/>
                    <a:gd name="connsiteX327" fmla="*/ 112060 w 1400316"/>
                    <a:gd name="connsiteY327" fmla="*/ 906589 h 1339977"/>
                    <a:gd name="connsiteX328" fmla="*/ 131110 w 1400316"/>
                    <a:gd name="connsiteY328" fmla="*/ 911352 h 1339977"/>
                    <a:gd name="connsiteX329" fmla="*/ 135872 w 1400316"/>
                    <a:gd name="connsiteY329" fmla="*/ 918495 h 1339977"/>
                    <a:gd name="connsiteX330" fmla="*/ 147779 w 1400316"/>
                    <a:gd name="connsiteY330" fmla="*/ 928020 h 1339977"/>
                    <a:gd name="connsiteX331" fmla="*/ 152541 w 1400316"/>
                    <a:gd name="connsiteY331" fmla="*/ 935164 h 1339977"/>
                    <a:gd name="connsiteX332" fmla="*/ 181116 w 1400316"/>
                    <a:gd name="connsiteY332" fmla="*/ 949452 h 1339977"/>
                    <a:gd name="connsiteX333" fmla="*/ 188260 w 1400316"/>
                    <a:gd name="connsiteY333" fmla="*/ 951833 h 1339977"/>
                    <a:gd name="connsiteX334" fmla="*/ 209691 w 1400316"/>
                    <a:gd name="connsiteY334" fmla="*/ 954214 h 1339977"/>
                    <a:gd name="connsiteX335" fmla="*/ 226360 w 1400316"/>
                    <a:gd name="connsiteY335" fmla="*/ 958977 h 1339977"/>
                    <a:gd name="connsiteX336" fmla="*/ 233504 w 1400316"/>
                    <a:gd name="connsiteY336" fmla="*/ 973264 h 1339977"/>
                    <a:gd name="connsiteX337" fmla="*/ 228741 w 1400316"/>
                    <a:gd name="connsiteY337" fmla="*/ 1016127 h 1339977"/>
                    <a:gd name="connsiteX338" fmla="*/ 216835 w 1400316"/>
                    <a:gd name="connsiteY338" fmla="*/ 1030414 h 1339977"/>
                    <a:gd name="connsiteX339" fmla="*/ 207310 w 1400316"/>
                    <a:gd name="connsiteY339" fmla="*/ 1051845 h 1339977"/>
                    <a:gd name="connsiteX340" fmla="*/ 200166 w 1400316"/>
                    <a:gd name="connsiteY340" fmla="*/ 1066133 h 1339977"/>
                    <a:gd name="connsiteX341" fmla="*/ 195404 w 1400316"/>
                    <a:gd name="connsiteY341" fmla="*/ 1080420 h 1339977"/>
                    <a:gd name="connsiteX342" fmla="*/ 190641 w 1400316"/>
                    <a:gd name="connsiteY342" fmla="*/ 1094708 h 1339977"/>
                    <a:gd name="connsiteX343" fmla="*/ 190641 w 1400316"/>
                    <a:gd name="connsiteY343" fmla="*/ 1128045 h 1339977"/>
                    <a:gd name="connsiteX0" fmla="*/ 238527 w 1400316"/>
                    <a:gd name="connsiteY0" fmla="*/ 1100480 h 1339977"/>
                    <a:gd name="connsiteX1" fmla="*/ 73960 w 1400316"/>
                    <a:gd name="connsiteY1" fmla="*/ 1206627 h 1339977"/>
                    <a:gd name="connsiteX2" fmla="*/ 90629 w 1400316"/>
                    <a:gd name="connsiteY2" fmla="*/ 1223295 h 1339977"/>
                    <a:gd name="connsiteX3" fmla="*/ 97772 w 1400316"/>
                    <a:gd name="connsiteY3" fmla="*/ 1228058 h 1339977"/>
                    <a:gd name="connsiteX4" fmla="*/ 112060 w 1400316"/>
                    <a:gd name="connsiteY4" fmla="*/ 1232820 h 1339977"/>
                    <a:gd name="connsiteX5" fmla="*/ 185879 w 1400316"/>
                    <a:gd name="connsiteY5" fmla="*/ 1228058 h 1339977"/>
                    <a:gd name="connsiteX6" fmla="*/ 200166 w 1400316"/>
                    <a:gd name="connsiteY6" fmla="*/ 1223295 h 1339977"/>
                    <a:gd name="connsiteX7" fmla="*/ 207310 w 1400316"/>
                    <a:gd name="connsiteY7" fmla="*/ 1220914 h 1339977"/>
                    <a:gd name="connsiteX8" fmla="*/ 214454 w 1400316"/>
                    <a:gd name="connsiteY8" fmla="*/ 1218533 h 1339977"/>
                    <a:gd name="connsiteX9" fmla="*/ 228741 w 1400316"/>
                    <a:gd name="connsiteY9" fmla="*/ 1211389 h 1339977"/>
                    <a:gd name="connsiteX10" fmla="*/ 235885 w 1400316"/>
                    <a:gd name="connsiteY10" fmla="*/ 1206627 h 1339977"/>
                    <a:gd name="connsiteX11" fmla="*/ 243029 w 1400316"/>
                    <a:gd name="connsiteY11" fmla="*/ 1204245 h 1339977"/>
                    <a:gd name="connsiteX12" fmla="*/ 257316 w 1400316"/>
                    <a:gd name="connsiteY12" fmla="*/ 1194720 h 1339977"/>
                    <a:gd name="connsiteX13" fmla="*/ 271604 w 1400316"/>
                    <a:gd name="connsiteY13" fmla="*/ 1185195 h 1339977"/>
                    <a:gd name="connsiteX14" fmla="*/ 278747 w 1400316"/>
                    <a:gd name="connsiteY14" fmla="*/ 1180433 h 1339977"/>
                    <a:gd name="connsiteX15" fmla="*/ 285891 w 1400316"/>
                    <a:gd name="connsiteY15" fmla="*/ 1178052 h 1339977"/>
                    <a:gd name="connsiteX16" fmla="*/ 300179 w 1400316"/>
                    <a:gd name="connsiteY16" fmla="*/ 1170908 h 1339977"/>
                    <a:gd name="connsiteX17" fmla="*/ 307322 w 1400316"/>
                    <a:gd name="connsiteY17" fmla="*/ 1166145 h 1339977"/>
                    <a:gd name="connsiteX18" fmla="*/ 314466 w 1400316"/>
                    <a:gd name="connsiteY18" fmla="*/ 1163764 h 1339977"/>
                    <a:gd name="connsiteX19" fmla="*/ 321610 w 1400316"/>
                    <a:gd name="connsiteY19" fmla="*/ 1159002 h 1339977"/>
                    <a:gd name="connsiteX20" fmla="*/ 335897 w 1400316"/>
                    <a:gd name="connsiteY20" fmla="*/ 1154239 h 1339977"/>
                    <a:gd name="connsiteX21" fmla="*/ 343041 w 1400316"/>
                    <a:gd name="connsiteY21" fmla="*/ 1149477 h 1339977"/>
                    <a:gd name="connsiteX22" fmla="*/ 364472 w 1400316"/>
                    <a:gd name="connsiteY22" fmla="*/ 1144714 h 1339977"/>
                    <a:gd name="connsiteX23" fmla="*/ 409716 w 1400316"/>
                    <a:gd name="connsiteY23" fmla="*/ 1147095 h 1339977"/>
                    <a:gd name="connsiteX24" fmla="*/ 416860 w 1400316"/>
                    <a:gd name="connsiteY24" fmla="*/ 1151858 h 1339977"/>
                    <a:gd name="connsiteX25" fmla="*/ 424004 w 1400316"/>
                    <a:gd name="connsiteY25" fmla="*/ 1154239 h 1339977"/>
                    <a:gd name="connsiteX26" fmla="*/ 435910 w 1400316"/>
                    <a:gd name="connsiteY26" fmla="*/ 1166145 h 1339977"/>
                    <a:gd name="connsiteX27" fmla="*/ 445435 w 1400316"/>
                    <a:gd name="connsiteY27" fmla="*/ 1187577 h 1339977"/>
                    <a:gd name="connsiteX28" fmla="*/ 450197 w 1400316"/>
                    <a:gd name="connsiteY28" fmla="*/ 1194720 h 1339977"/>
                    <a:gd name="connsiteX29" fmla="*/ 452579 w 1400316"/>
                    <a:gd name="connsiteY29" fmla="*/ 1201864 h 1339977"/>
                    <a:gd name="connsiteX30" fmla="*/ 462104 w 1400316"/>
                    <a:gd name="connsiteY30" fmla="*/ 1216152 h 1339977"/>
                    <a:gd name="connsiteX31" fmla="*/ 464485 w 1400316"/>
                    <a:gd name="connsiteY31" fmla="*/ 1223295 h 1339977"/>
                    <a:gd name="connsiteX32" fmla="*/ 474010 w 1400316"/>
                    <a:gd name="connsiteY32" fmla="*/ 1237583 h 1339977"/>
                    <a:gd name="connsiteX33" fmla="*/ 481154 w 1400316"/>
                    <a:gd name="connsiteY33" fmla="*/ 1259014 h 1339977"/>
                    <a:gd name="connsiteX34" fmla="*/ 483535 w 1400316"/>
                    <a:gd name="connsiteY34" fmla="*/ 1266158 h 1339977"/>
                    <a:gd name="connsiteX35" fmla="*/ 488297 w 1400316"/>
                    <a:gd name="connsiteY35" fmla="*/ 1273302 h 1339977"/>
                    <a:gd name="connsiteX36" fmla="*/ 493060 w 1400316"/>
                    <a:gd name="connsiteY36" fmla="*/ 1289970 h 1339977"/>
                    <a:gd name="connsiteX37" fmla="*/ 495441 w 1400316"/>
                    <a:gd name="connsiteY37" fmla="*/ 1297114 h 1339977"/>
                    <a:gd name="connsiteX38" fmla="*/ 500204 w 1400316"/>
                    <a:gd name="connsiteY38" fmla="*/ 1304258 h 1339977"/>
                    <a:gd name="connsiteX39" fmla="*/ 509729 w 1400316"/>
                    <a:gd name="connsiteY39" fmla="*/ 1316164 h 1339977"/>
                    <a:gd name="connsiteX40" fmla="*/ 514491 w 1400316"/>
                    <a:gd name="connsiteY40" fmla="*/ 1323308 h 1339977"/>
                    <a:gd name="connsiteX41" fmla="*/ 528779 w 1400316"/>
                    <a:gd name="connsiteY41" fmla="*/ 1328070 h 1339977"/>
                    <a:gd name="connsiteX42" fmla="*/ 557354 w 1400316"/>
                    <a:gd name="connsiteY42" fmla="*/ 1323308 h 1339977"/>
                    <a:gd name="connsiteX43" fmla="*/ 571641 w 1400316"/>
                    <a:gd name="connsiteY43" fmla="*/ 1313783 h 1339977"/>
                    <a:gd name="connsiteX44" fmla="*/ 578785 w 1400316"/>
                    <a:gd name="connsiteY44" fmla="*/ 1309020 h 1339977"/>
                    <a:gd name="connsiteX45" fmla="*/ 590691 w 1400316"/>
                    <a:gd name="connsiteY45" fmla="*/ 1297114 h 1339977"/>
                    <a:gd name="connsiteX46" fmla="*/ 595454 w 1400316"/>
                    <a:gd name="connsiteY46" fmla="*/ 1289970 h 1339977"/>
                    <a:gd name="connsiteX47" fmla="*/ 609741 w 1400316"/>
                    <a:gd name="connsiteY47" fmla="*/ 1280445 h 1339977"/>
                    <a:gd name="connsiteX48" fmla="*/ 628791 w 1400316"/>
                    <a:gd name="connsiteY48" fmla="*/ 1263777 h 1339977"/>
                    <a:gd name="connsiteX49" fmla="*/ 643079 w 1400316"/>
                    <a:gd name="connsiteY49" fmla="*/ 1254252 h 1339977"/>
                    <a:gd name="connsiteX50" fmla="*/ 650222 w 1400316"/>
                    <a:gd name="connsiteY50" fmla="*/ 1249489 h 1339977"/>
                    <a:gd name="connsiteX51" fmla="*/ 657366 w 1400316"/>
                    <a:gd name="connsiteY51" fmla="*/ 1247108 h 1339977"/>
                    <a:gd name="connsiteX52" fmla="*/ 664510 w 1400316"/>
                    <a:gd name="connsiteY52" fmla="*/ 1242345 h 1339977"/>
                    <a:gd name="connsiteX53" fmla="*/ 678797 w 1400316"/>
                    <a:gd name="connsiteY53" fmla="*/ 1237583 h 1339977"/>
                    <a:gd name="connsiteX54" fmla="*/ 719279 w 1400316"/>
                    <a:gd name="connsiteY54" fmla="*/ 1244727 h 1339977"/>
                    <a:gd name="connsiteX55" fmla="*/ 726422 w 1400316"/>
                    <a:gd name="connsiteY55" fmla="*/ 1249489 h 1339977"/>
                    <a:gd name="connsiteX56" fmla="*/ 738329 w 1400316"/>
                    <a:gd name="connsiteY56" fmla="*/ 1259014 h 1339977"/>
                    <a:gd name="connsiteX57" fmla="*/ 743091 w 1400316"/>
                    <a:gd name="connsiteY57" fmla="*/ 1266158 h 1339977"/>
                    <a:gd name="connsiteX58" fmla="*/ 757379 w 1400316"/>
                    <a:gd name="connsiteY58" fmla="*/ 1275683 h 1339977"/>
                    <a:gd name="connsiteX59" fmla="*/ 764522 w 1400316"/>
                    <a:gd name="connsiteY59" fmla="*/ 1280445 h 1339977"/>
                    <a:gd name="connsiteX60" fmla="*/ 769285 w 1400316"/>
                    <a:gd name="connsiteY60" fmla="*/ 1287589 h 1339977"/>
                    <a:gd name="connsiteX61" fmla="*/ 776429 w 1400316"/>
                    <a:gd name="connsiteY61" fmla="*/ 1289970 h 1339977"/>
                    <a:gd name="connsiteX62" fmla="*/ 785954 w 1400316"/>
                    <a:gd name="connsiteY62" fmla="*/ 1299495 h 1339977"/>
                    <a:gd name="connsiteX63" fmla="*/ 800241 w 1400316"/>
                    <a:gd name="connsiteY63" fmla="*/ 1309020 h 1339977"/>
                    <a:gd name="connsiteX64" fmla="*/ 807385 w 1400316"/>
                    <a:gd name="connsiteY64" fmla="*/ 1313783 h 1339977"/>
                    <a:gd name="connsiteX65" fmla="*/ 814529 w 1400316"/>
                    <a:gd name="connsiteY65" fmla="*/ 1316164 h 1339977"/>
                    <a:gd name="connsiteX66" fmla="*/ 828816 w 1400316"/>
                    <a:gd name="connsiteY66" fmla="*/ 1323308 h 1339977"/>
                    <a:gd name="connsiteX67" fmla="*/ 835960 w 1400316"/>
                    <a:gd name="connsiteY67" fmla="*/ 1328070 h 1339977"/>
                    <a:gd name="connsiteX68" fmla="*/ 850247 w 1400316"/>
                    <a:gd name="connsiteY68" fmla="*/ 1332833 h 1339977"/>
                    <a:gd name="connsiteX69" fmla="*/ 864535 w 1400316"/>
                    <a:gd name="connsiteY69" fmla="*/ 1339977 h 1339977"/>
                    <a:gd name="connsiteX70" fmla="*/ 897872 w 1400316"/>
                    <a:gd name="connsiteY70" fmla="*/ 1337595 h 1339977"/>
                    <a:gd name="connsiteX71" fmla="*/ 912160 w 1400316"/>
                    <a:gd name="connsiteY71" fmla="*/ 1332833 h 1339977"/>
                    <a:gd name="connsiteX72" fmla="*/ 919304 w 1400316"/>
                    <a:gd name="connsiteY72" fmla="*/ 1328070 h 1339977"/>
                    <a:gd name="connsiteX73" fmla="*/ 928829 w 1400316"/>
                    <a:gd name="connsiteY73" fmla="*/ 1313783 h 1339977"/>
                    <a:gd name="connsiteX74" fmla="*/ 938354 w 1400316"/>
                    <a:gd name="connsiteY74" fmla="*/ 1285208 h 1339977"/>
                    <a:gd name="connsiteX75" fmla="*/ 940735 w 1400316"/>
                    <a:gd name="connsiteY75" fmla="*/ 1278064 h 1339977"/>
                    <a:gd name="connsiteX76" fmla="*/ 947879 w 1400316"/>
                    <a:gd name="connsiteY76" fmla="*/ 1263777 h 1339977"/>
                    <a:gd name="connsiteX77" fmla="*/ 952641 w 1400316"/>
                    <a:gd name="connsiteY77" fmla="*/ 1256633 h 1339977"/>
                    <a:gd name="connsiteX78" fmla="*/ 957404 w 1400316"/>
                    <a:gd name="connsiteY78" fmla="*/ 1242345 h 1339977"/>
                    <a:gd name="connsiteX79" fmla="*/ 962166 w 1400316"/>
                    <a:gd name="connsiteY79" fmla="*/ 1228058 h 1339977"/>
                    <a:gd name="connsiteX80" fmla="*/ 964547 w 1400316"/>
                    <a:gd name="connsiteY80" fmla="*/ 1220914 h 1339977"/>
                    <a:gd name="connsiteX81" fmla="*/ 969310 w 1400316"/>
                    <a:gd name="connsiteY81" fmla="*/ 1213770 h 1339977"/>
                    <a:gd name="connsiteX82" fmla="*/ 974072 w 1400316"/>
                    <a:gd name="connsiteY82" fmla="*/ 1199483 h 1339977"/>
                    <a:gd name="connsiteX83" fmla="*/ 978835 w 1400316"/>
                    <a:gd name="connsiteY83" fmla="*/ 1182814 h 1339977"/>
                    <a:gd name="connsiteX84" fmla="*/ 988360 w 1400316"/>
                    <a:gd name="connsiteY84" fmla="*/ 1168527 h 1339977"/>
                    <a:gd name="connsiteX85" fmla="*/ 995504 w 1400316"/>
                    <a:gd name="connsiteY85" fmla="*/ 1163764 h 1339977"/>
                    <a:gd name="connsiteX86" fmla="*/ 1000266 w 1400316"/>
                    <a:gd name="connsiteY86" fmla="*/ 1156620 h 1339977"/>
                    <a:gd name="connsiteX87" fmla="*/ 1007410 w 1400316"/>
                    <a:gd name="connsiteY87" fmla="*/ 1154239 h 1339977"/>
                    <a:gd name="connsiteX88" fmla="*/ 1059797 w 1400316"/>
                    <a:gd name="connsiteY88" fmla="*/ 1156620 h 1339977"/>
                    <a:gd name="connsiteX89" fmla="*/ 1071704 w 1400316"/>
                    <a:gd name="connsiteY89" fmla="*/ 1159002 h 1339977"/>
                    <a:gd name="connsiteX90" fmla="*/ 1085991 w 1400316"/>
                    <a:gd name="connsiteY90" fmla="*/ 1163764 h 1339977"/>
                    <a:gd name="connsiteX91" fmla="*/ 1100279 w 1400316"/>
                    <a:gd name="connsiteY91" fmla="*/ 1170908 h 1339977"/>
                    <a:gd name="connsiteX92" fmla="*/ 1107422 w 1400316"/>
                    <a:gd name="connsiteY92" fmla="*/ 1175670 h 1339977"/>
                    <a:gd name="connsiteX93" fmla="*/ 1116947 w 1400316"/>
                    <a:gd name="connsiteY93" fmla="*/ 1178052 h 1339977"/>
                    <a:gd name="connsiteX94" fmla="*/ 1124091 w 1400316"/>
                    <a:gd name="connsiteY94" fmla="*/ 1180433 h 1339977"/>
                    <a:gd name="connsiteX95" fmla="*/ 1186004 w 1400316"/>
                    <a:gd name="connsiteY95" fmla="*/ 1178052 h 1339977"/>
                    <a:gd name="connsiteX96" fmla="*/ 1193147 w 1400316"/>
                    <a:gd name="connsiteY96" fmla="*/ 1175670 h 1339977"/>
                    <a:gd name="connsiteX97" fmla="*/ 1195529 w 1400316"/>
                    <a:gd name="connsiteY97" fmla="*/ 1168527 h 1339977"/>
                    <a:gd name="connsiteX98" fmla="*/ 1197910 w 1400316"/>
                    <a:gd name="connsiteY98" fmla="*/ 1144714 h 1339977"/>
                    <a:gd name="connsiteX99" fmla="*/ 1200291 w 1400316"/>
                    <a:gd name="connsiteY99" fmla="*/ 1132808 h 1339977"/>
                    <a:gd name="connsiteX100" fmla="*/ 1197910 w 1400316"/>
                    <a:gd name="connsiteY100" fmla="*/ 1099470 h 1339977"/>
                    <a:gd name="connsiteX101" fmla="*/ 1193147 w 1400316"/>
                    <a:gd name="connsiteY101" fmla="*/ 1085183 h 1339977"/>
                    <a:gd name="connsiteX102" fmla="*/ 1188385 w 1400316"/>
                    <a:gd name="connsiteY102" fmla="*/ 1070895 h 1339977"/>
                    <a:gd name="connsiteX103" fmla="*/ 1183622 w 1400316"/>
                    <a:gd name="connsiteY103" fmla="*/ 1054227 h 1339977"/>
                    <a:gd name="connsiteX104" fmla="*/ 1176479 w 1400316"/>
                    <a:gd name="connsiteY104" fmla="*/ 1030414 h 1339977"/>
                    <a:gd name="connsiteX105" fmla="*/ 1174097 w 1400316"/>
                    <a:gd name="connsiteY105" fmla="*/ 1013745 h 1339977"/>
                    <a:gd name="connsiteX106" fmla="*/ 1176479 w 1400316"/>
                    <a:gd name="connsiteY106" fmla="*/ 951833 h 1339977"/>
                    <a:gd name="connsiteX107" fmla="*/ 1178860 w 1400316"/>
                    <a:gd name="connsiteY107" fmla="*/ 944689 h 1339977"/>
                    <a:gd name="connsiteX108" fmla="*/ 1186004 w 1400316"/>
                    <a:gd name="connsiteY108" fmla="*/ 942308 h 1339977"/>
                    <a:gd name="connsiteX109" fmla="*/ 1207435 w 1400316"/>
                    <a:gd name="connsiteY109" fmla="*/ 932783 h 1339977"/>
                    <a:gd name="connsiteX110" fmla="*/ 1214579 w 1400316"/>
                    <a:gd name="connsiteY110" fmla="*/ 930402 h 1339977"/>
                    <a:gd name="connsiteX111" fmla="*/ 1221722 w 1400316"/>
                    <a:gd name="connsiteY111" fmla="*/ 928020 h 1339977"/>
                    <a:gd name="connsiteX112" fmla="*/ 1255060 w 1400316"/>
                    <a:gd name="connsiteY112" fmla="*/ 923258 h 1339977"/>
                    <a:gd name="connsiteX113" fmla="*/ 1271729 w 1400316"/>
                    <a:gd name="connsiteY113" fmla="*/ 920877 h 1339977"/>
                    <a:gd name="connsiteX114" fmla="*/ 1314591 w 1400316"/>
                    <a:gd name="connsiteY114" fmla="*/ 906589 h 1339977"/>
                    <a:gd name="connsiteX115" fmla="*/ 1328879 w 1400316"/>
                    <a:gd name="connsiteY115" fmla="*/ 901827 h 1339977"/>
                    <a:gd name="connsiteX116" fmla="*/ 1336022 w 1400316"/>
                    <a:gd name="connsiteY116" fmla="*/ 899445 h 1339977"/>
                    <a:gd name="connsiteX117" fmla="*/ 1350310 w 1400316"/>
                    <a:gd name="connsiteY117" fmla="*/ 889920 h 1339977"/>
                    <a:gd name="connsiteX118" fmla="*/ 1364597 w 1400316"/>
                    <a:gd name="connsiteY118" fmla="*/ 885158 h 1339977"/>
                    <a:gd name="connsiteX119" fmla="*/ 1366979 w 1400316"/>
                    <a:gd name="connsiteY119" fmla="*/ 878014 h 1339977"/>
                    <a:gd name="connsiteX120" fmla="*/ 1374122 w 1400316"/>
                    <a:gd name="connsiteY120" fmla="*/ 873252 h 1339977"/>
                    <a:gd name="connsiteX121" fmla="*/ 1378885 w 1400316"/>
                    <a:gd name="connsiteY121" fmla="*/ 866108 h 1339977"/>
                    <a:gd name="connsiteX122" fmla="*/ 1381266 w 1400316"/>
                    <a:gd name="connsiteY122" fmla="*/ 858964 h 1339977"/>
                    <a:gd name="connsiteX123" fmla="*/ 1374122 w 1400316"/>
                    <a:gd name="connsiteY123" fmla="*/ 835152 h 1339977"/>
                    <a:gd name="connsiteX124" fmla="*/ 1366979 w 1400316"/>
                    <a:gd name="connsiteY124" fmla="*/ 828008 h 1339977"/>
                    <a:gd name="connsiteX125" fmla="*/ 1355072 w 1400316"/>
                    <a:gd name="connsiteY125" fmla="*/ 816102 h 1339977"/>
                    <a:gd name="connsiteX126" fmla="*/ 1350310 w 1400316"/>
                    <a:gd name="connsiteY126" fmla="*/ 799433 h 1339977"/>
                    <a:gd name="connsiteX127" fmla="*/ 1345547 w 1400316"/>
                    <a:gd name="connsiteY127" fmla="*/ 792289 h 1339977"/>
                    <a:gd name="connsiteX128" fmla="*/ 1338404 w 1400316"/>
                    <a:gd name="connsiteY128" fmla="*/ 789908 h 1339977"/>
                    <a:gd name="connsiteX129" fmla="*/ 1333641 w 1400316"/>
                    <a:gd name="connsiteY129" fmla="*/ 782764 h 1339977"/>
                    <a:gd name="connsiteX130" fmla="*/ 1326497 w 1400316"/>
                    <a:gd name="connsiteY130" fmla="*/ 780383 h 1339977"/>
                    <a:gd name="connsiteX131" fmla="*/ 1316972 w 1400316"/>
                    <a:gd name="connsiteY131" fmla="*/ 770858 h 1339977"/>
                    <a:gd name="connsiteX132" fmla="*/ 1314591 w 1400316"/>
                    <a:gd name="connsiteY132" fmla="*/ 763714 h 1339977"/>
                    <a:gd name="connsiteX133" fmla="*/ 1307447 w 1400316"/>
                    <a:gd name="connsiteY133" fmla="*/ 761333 h 1339977"/>
                    <a:gd name="connsiteX134" fmla="*/ 1293160 w 1400316"/>
                    <a:gd name="connsiteY134" fmla="*/ 751808 h 1339977"/>
                    <a:gd name="connsiteX135" fmla="*/ 1286016 w 1400316"/>
                    <a:gd name="connsiteY135" fmla="*/ 747045 h 1339977"/>
                    <a:gd name="connsiteX136" fmla="*/ 1276491 w 1400316"/>
                    <a:gd name="connsiteY136" fmla="*/ 730377 h 1339977"/>
                    <a:gd name="connsiteX137" fmla="*/ 1269347 w 1400316"/>
                    <a:gd name="connsiteY137" fmla="*/ 725614 h 1339977"/>
                    <a:gd name="connsiteX138" fmla="*/ 1266966 w 1400316"/>
                    <a:gd name="connsiteY138" fmla="*/ 718470 h 1339977"/>
                    <a:gd name="connsiteX139" fmla="*/ 1266966 w 1400316"/>
                    <a:gd name="connsiteY139" fmla="*/ 675608 h 1339977"/>
                    <a:gd name="connsiteX140" fmla="*/ 1269347 w 1400316"/>
                    <a:gd name="connsiteY140" fmla="*/ 668464 h 1339977"/>
                    <a:gd name="connsiteX141" fmla="*/ 1278872 w 1400316"/>
                    <a:gd name="connsiteY141" fmla="*/ 654177 h 1339977"/>
                    <a:gd name="connsiteX142" fmla="*/ 1286016 w 1400316"/>
                    <a:gd name="connsiteY142" fmla="*/ 649414 h 1339977"/>
                    <a:gd name="connsiteX143" fmla="*/ 1297922 w 1400316"/>
                    <a:gd name="connsiteY143" fmla="*/ 639889 h 1339977"/>
                    <a:gd name="connsiteX144" fmla="*/ 1302685 w 1400316"/>
                    <a:gd name="connsiteY144" fmla="*/ 632745 h 1339977"/>
                    <a:gd name="connsiteX145" fmla="*/ 1309829 w 1400316"/>
                    <a:gd name="connsiteY145" fmla="*/ 627983 h 1339977"/>
                    <a:gd name="connsiteX146" fmla="*/ 1326497 w 1400316"/>
                    <a:gd name="connsiteY146" fmla="*/ 608933 h 1339977"/>
                    <a:gd name="connsiteX147" fmla="*/ 1331260 w 1400316"/>
                    <a:gd name="connsiteY147" fmla="*/ 601789 h 1339977"/>
                    <a:gd name="connsiteX148" fmla="*/ 1345547 w 1400316"/>
                    <a:gd name="connsiteY148" fmla="*/ 587502 h 1339977"/>
                    <a:gd name="connsiteX149" fmla="*/ 1357454 w 1400316"/>
                    <a:gd name="connsiteY149" fmla="*/ 575595 h 1339977"/>
                    <a:gd name="connsiteX150" fmla="*/ 1369360 w 1400316"/>
                    <a:gd name="connsiteY150" fmla="*/ 563689 h 1339977"/>
                    <a:gd name="connsiteX151" fmla="*/ 1374122 w 1400316"/>
                    <a:gd name="connsiteY151" fmla="*/ 556545 h 1339977"/>
                    <a:gd name="connsiteX152" fmla="*/ 1388410 w 1400316"/>
                    <a:gd name="connsiteY152" fmla="*/ 542258 h 1339977"/>
                    <a:gd name="connsiteX153" fmla="*/ 1397935 w 1400316"/>
                    <a:gd name="connsiteY153" fmla="*/ 520827 h 1339977"/>
                    <a:gd name="connsiteX154" fmla="*/ 1400316 w 1400316"/>
                    <a:gd name="connsiteY154" fmla="*/ 511302 h 1339977"/>
                    <a:gd name="connsiteX155" fmla="*/ 1397935 w 1400316"/>
                    <a:gd name="connsiteY155" fmla="*/ 482727 h 1339977"/>
                    <a:gd name="connsiteX156" fmla="*/ 1386029 w 1400316"/>
                    <a:gd name="connsiteY156" fmla="*/ 470820 h 1339977"/>
                    <a:gd name="connsiteX157" fmla="*/ 1371741 w 1400316"/>
                    <a:gd name="connsiteY157" fmla="*/ 466058 h 1339977"/>
                    <a:gd name="connsiteX158" fmla="*/ 1364597 w 1400316"/>
                    <a:gd name="connsiteY158" fmla="*/ 463677 h 1339977"/>
                    <a:gd name="connsiteX159" fmla="*/ 1338404 w 1400316"/>
                    <a:gd name="connsiteY159" fmla="*/ 458914 h 1339977"/>
                    <a:gd name="connsiteX160" fmla="*/ 1316972 w 1400316"/>
                    <a:gd name="connsiteY160" fmla="*/ 449389 h 1339977"/>
                    <a:gd name="connsiteX161" fmla="*/ 1302685 w 1400316"/>
                    <a:gd name="connsiteY161" fmla="*/ 444627 h 1339977"/>
                    <a:gd name="connsiteX162" fmla="*/ 1295541 w 1400316"/>
                    <a:gd name="connsiteY162" fmla="*/ 442245 h 1339977"/>
                    <a:gd name="connsiteX163" fmla="*/ 1221722 w 1400316"/>
                    <a:gd name="connsiteY163" fmla="*/ 439864 h 1339977"/>
                    <a:gd name="connsiteX164" fmla="*/ 1207435 w 1400316"/>
                    <a:gd name="connsiteY164" fmla="*/ 435102 h 1339977"/>
                    <a:gd name="connsiteX165" fmla="*/ 1193147 w 1400316"/>
                    <a:gd name="connsiteY165" fmla="*/ 427958 h 1339977"/>
                    <a:gd name="connsiteX166" fmla="*/ 1186004 w 1400316"/>
                    <a:gd name="connsiteY166" fmla="*/ 420814 h 1339977"/>
                    <a:gd name="connsiteX167" fmla="*/ 1183622 w 1400316"/>
                    <a:gd name="connsiteY167" fmla="*/ 408908 h 1339977"/>
                    <a:gd name="connsiteX168" fmla="*/ 1181241 w 1400316"/>
                    <a:gd name="connsiteY168" fmla="*/ 401764 h 1339977"/>
                    <a:gd name="connsiteX169" fmla="*/ 1178860 w 1400316"/>
                    <a:gd name="connsiteY169" fmla="*/ 392239 h 1339977"/>
                    <a:gd name="connsiteX170" fmla="*/ 1174097 w 1400316"/>
                    <a:gd name="connsiteY170" fmla="*/ 373189 h 1339977"/>
                    <a:gd name="connsiteX171" fmla="*/ 1176479 w 1400316"/>
                    <a:gd name="connsiteY171" fmla="*/ 277939 h 1339977"/>
                    <a:gd name="connsiteX172" fmla="*/ 1183622 w 1400316"/>
                    <a:gd name="connsiteY172" fmla="*/ 261270 h 1339977"/>
                    <a:gd name="connsiteX173" fmla="*/ 1186004 w 1400316"/>
                    <a:gd name="connsiteY173" fmla="*/ 251745 h 1339977"/>
                    <a:gd name="connsiteX174" fmla="*/ 1188385 w 1400316"/>
                    <a:gd name="connsiteY174" fmla="*/ 244602 h 1339977"/>
                    <a:gd name="connsiteX175" fmla="*/ 1188385 w 1400316"/>
                    <a:gd name="connsiteY175" fmla="*/ 201739 h 1339977"/>
                    <a:gd name="connsiteX176" fmla="*/ 1186004 w 1400316"/>
                    <a:gd name="connsiteY176" fmla="*/ 192214 h 1339977"/>
                    <a:gd name="connsiteX177" fmla="*/ 1181241 w 1400316"/>
                    <a:gd name="connsiteY177" fmla="*/ 185070 h 1339977"/>
                    <a:gd name="connsiteX178" fmla="*/ 1171716 w 1400316"/>
                    <a:gd name="connsiteY178" fmla="*/ 168402 h 1339977"/>
                    <a:gd name="connsiteX179" fmla="*/ 1164572 w 1400316"/>
                    <a:gd name="connsiteY179" fmla="*/ 163639 h 1339977"/>
                    <a:gd name="connsiteX180" fmla="*/ 1131235 w 1400316"/>
                    <a:gd name="connsiteY180" fmla="*/ 168402 h 1339977"/>
                    <a:gd name="connsiteX181" fmla="*/ 1107422 w 1400316"/>
                    <a:gd name="connsiteY181" fmla="*/ 175545 h 1339977"/>
                    <a:gd name="connsiteX182" fmla="*/ 1100279 w 1400316"/>
                    <a:gd name="connsiteY182" fmla="*/ 177927 h 1339977"/>
                    <a:gd name="connsiteX183" fmla="*/ 1083610 w 1400316"/>
                    <a:gd name="connsiteY183" fmla="*/ 182689 h 1339977"/>
                    <a:gd name="connsiteX184" fmla="*/ 1074085 w 1400316"/>
                    <a:gd name="connsiteY184" fmla="*/ 185070 h 1339977"/>
                    <a:gd name="connsiteX185" fmla="*/ 1059797 w 1400316"/>
                    <a:gd name="connsiteY185" fmla="*/ 189833 h 1339977"/>
                    <a:gd name="connsiteX186" fmla="*/ 1040747 w 1400316"/>
                    <a:gd name="connsiteY186" fmla="*/ 194595 h 1339977"/>
                    <a:gd name="connsiteX187" fmla="*/ 1026460 w 1400316"/>
                    <a:gd name="connsiteY187" fmla="*/ 199358 h 1339977"/>
                    <a:gd name="connsiteX188" fmla="*/ 993122 w 1400316"/>
                    <a:gd name="connsiteY188" fmla="*/ 201739 h 1339977"/>
                    <a:gd name="connsiteX189" fmla="*/ 985979 w 1400316"/>
                    <a:gd name="connsiteY189" fmla="*/ 199358 h 1339977"/>
                    <a:gd name="connsiteX190" fmla="*/ 974072 w 1400316"/>
                    <a:gd name="connsiteY190" fmla="*/ 185070 h 1339977"/>
                    <a:gd name="connsiteX191" fmla="*/ 966929 w 1400316"/>
                    <a:gd name="connsiteY191" fmla="*/ 170783 h 1339977"/>
                    <a:gd name="connsiteX192" fmla="*/ 962166 w 1400316"/>
                    <a:gd name="connsiteY192" fmla="*/ 156495 h 1339977"/>
                    <a:gd name="connsiteX193" fmla="*/ 957404 w 1400316"/>
                    <a:gd name="connsiteY193" fmla="*/ 149352 h 1339977"/>
                    <a:gd name="connsiteX194" fmla="*/ 950260 w 1400316"/>
                    <a:gd name="connsiteY194" fmla="*/ 132683 h 1339977"/>
                    <a:gd name="connsiteX195" fmla="*/ 943116 w 1400316"/>
                    <a:gd name="connsiteY195" fmla="*/ 123158 h 1339977"/>
                    <a:gd name="connsiteX196" fmla="*/ 938354 w 1400316"/>
                    <a:gd name="connsiteY196" fmla="*/ 106489 h 1339977"/>
                    <a:gd name="connsiteX197" fmla="*/ 931210 w 1400316"/>
                    <a:gd name="connsiteY197" fmla="*/ 99345 h 1339977"/>
                    <a:gd name="connsiteX198" fmla="*/ 924066 w 1400316"/>
                    <a:gd name="connsiteY198" fmla="*/ 77914 h 1339977"/>
                    <a:gd name="connsiteX199" fmla="*/ 921685 w 1400316"/>
                    <a:gd name="connsiteY199" fmla="*/ 70770 h 1339977"/>
                    <a:gd name="connsiteX200" fmla="*/ 919304 w 1400316"/>
                    <a:gd name="connsiteY200" fmla="*/ 61245 h 1339977"/>
                    <a:gd name="connsiteX201" fmla="*/ 914541 w 1400316"/>
                    <a:gd name="connsiteY201" fmla="*/ 46958 h 1339977"/>
                    <a:gd name="connsiteX202" fmla="*/ 912160 w 1400316"/>
                    <a:gd name="connsiteY202" fmla="*/ 39814 h 1339977"/>
                    <a:gd name="connsiteX203" fmla="*/ 902635 w 1400316"/>
                    <a:gd name="connsiteY203" fmla="*/ 25527 h 1339977"/>
                    <a:gd name="connsiteX204" fmla="*/ 897872 w 1400316"/>
                    <a:gd name="connsiteY204" fmla="*/ 18383 h 1339977"/>
                    <a:gd name="connsiteX205" fmla="*/ 883585 w 1400316"/>
                    <a:gd name="connsiteY205" fmla="*/ 13620 h 1339977"/>
                    <a:gd name="connsiteX206" fmla="*/ 852629 w 1400316"/>
                    <a:gd name="connsiteY206" fmla="*/ 18383 h 1339977"/>
                    <a:gd name="connsiteX207" fmla="*/ 838341 w 1400316"/>
                    <a:gd name="connsiteY207" fmla="*/ 27908 h 1339977"/>
                    <a:gd name="connsiteX208" fmla="*/ 831197 w 1400316"/>
                    <a:gd name="connsiteY208" fmla="*/ 32670 h 1339977"/>
                    <a:gd name="connsiteX209" fmla="*/ 819291 w 1400316"/>
                    <a:gd name="connsiteY209" fmla="*/ 44577 h 1339977"/>
                    <a:gd name="connsiteX210" fmla="*/ 807385 w 1400316"/>
                    <a:gd name="connsiteY210" fmla="*/ 56483 h 1339977"/>
                    <a:gd name="connsiteX211" fmla="*/ 797860 w 1400316"/>
                    <a:gd name="connsiteY211" fmla="*/ 70770 h 1339977"/>
                    <a:gd name="connsiteX212" fmla="*/ 793097 w 1400316"/>
                    <a:gd name="connsiteY212" fmla="*/ 77914 h 1339977"/>
                    <a:gd name="connsiteX213" fmla="*/ 785954 w 1400316"/>
                    <a:gd name="connsiteY213" fmla="*/ 80295 h 1339977"/>
                    <a:gd name="connsiteX214" fmla="*/ 776429 w 1400316"/>
                    <a:gd name="connsiteY214" fmla="*/ 89820 h 1339977"/>
                    <a:gd name="connsiteX215" fmla="*/ 769285 w 1400316"/>
                    <a:gd name="connsiteY215" fmla="*/ 96964 h 1339977"/>
                    <a:gd name="connsiteX216" fmla="*/ 747854 w 1400316"/>
                    <a:gd name="connsiteY216" fmla="*/ 108870 h 1339977"/>
                    <a:gd name="connsiteX217" fmla="*/ 733566 w 1400316"/>
                    <a:gd name="connsiteY217" fmla="*/ 116014 h 1339977"/>
                    <a:gd name="connsiteX218" fmla="*/ 714516 w 1400316"/>
                    <a:gd name="connsiteY218" fmla="*/ 120777 h 1339977"/>
                    <a:gd name="connsiteX219" fmla="*/ 690704 w 1400316"/>
                    <a:gd name="connsiteY219" fmla="*/ 116014 h 1339977"/>
                    <a:gd name="connsiteX220" fmla="*/ 683560 w 1400316"/>
                    <a:gd name="connsiteY220" fmla="*/ 111252 h 1339977"/>
                    <a:gd name="connsiteX221" fmla="*/ 669272 w 1400316"/>
                    <a:gd name="connsiteY221" fmla="*/ 106489 h 1339977"/>
                    <a:gd name="connsiteX222" fmla="*/ 657366 w 1400316"/>
                    <a:gd name="connsiteY222" fmla="*/ 94583 h 1339977"/>
                    <a:gd name="connsiteX223" fmla="*/ 645460 w 1400316"/>
                    <a:gd name="connsiteY223" fmla="*/ 82677 h 1339977"/>
                    <a:gd name="connsiteX224" fmla="*/ 635935 w 1400316"/>
                    <a:gd name="connsiteY224" fmla="*/ 70770 h 1339977"/>
                    <a:gd name="connsiteX225" fmla="*/ 631172 w 1400316"/>
                    <a:gd name="connsiteY225" fmla="*/ 63627 h 1339977"/>
                    <a:gd name="connsiteX226" fmla="*/ 624029 w 1400316"/>
                    <a:gd name="connsiteY226" fmla="*/ 58864 h 1339977"/>
                    <a:gd name="connsiteX227" fmla="*/ 609741 w 1400316"/>
                    <a:gd name="connsiteY227" fmla="*/ 46958 h 1339977"/>
                    <a:gd name="connsiteX228" fmla="*/ 604979 w 1400316"/>
                    <a:gd name="connsiteY228" fmla="*/ 39814 h 1339977"/>
                    <a:gd name="connsiteX229" fmla="*/ 583547 w 1400316"/>
                    <a:gd name="connsiteY229" fmla="*/ 25527 h 1339977"/>
                    <a:gd name="connsiteX230" fmla="*/ 571641 w 1400316"/>
                    <a:gd name="connsiteY230" fmla="*/ 16002 h 1339977"/>
                    <a:gd name="connsiteX231" fmla="*/ 559735 w 1400316"/>
                    <a:gd name="connsiteY231" fmla="*/ 11239 h 1339977"/>
                    <a:gd name="connsiteX232" fmla="*/ 545447 w 1400316"/>
                    <a:gd name="connsiteY232" fmla="*/ 1714 h 1339977"/>
                    <a:gd name="connsiteX233" fmla="*/ 495441 w 1400316"/>
                    <a:gd name="connsiteY233" fmla="*/ 6477 h 1339977"/>
                    <a:gd name="connsiteX234" fmla="*/ 488297 w 1400316"/>
                    <a:gd name="connsiteY234" fmla="*/ 11239 h 1339977"/>
                    <a:gd name="connsiteX235" fmla="*/ 478772 w 1400316"/>
                    <a:gd name="connsiteY235" fmla="*/ 25527 h 1339977"/>
                    <a:gd name="connsiteX236" fmla="*/ 474010 w 1400316"/>
                    <a:gd name="connsiteY236" fmla="*/ 32670 h 1339977"/>
                    <a:gd name="connsiteX237" fmla="*/ 466866 w 1400316"/>
                    <a:gd name="connsiteY237" fmla="*/ 46958 h 1339977"/>
                    <a:gd name="connsiteX238" fmla="*/ 462104 w 1400316"/>
                    <a:gd name="connsiteY238" fmla="*/ 61245 h 1339977"/>
                    <a:gd name="connsiteX239" fmla="*/ 459722 w 1400316"/>
                    <a:gd name="connsiteY239" fmla="*/ 70770 h 1339977"/>
                    <a:gd name="connsiteX240" fmla="*/ 457341 w 1400316"/>
                    <a:gd name="connsiteY240" fmla="*/ 77914 h 1339977"/>
                    <a:gd name="connsiteX241" fmla="*/ 452579 w 1400316"/>
                    <a:gd name="connsiteY241" fmla="*/ 101727 h 1339977"/>
                    <a:gd name="connsiteX242" fmla="*/ 450197 w 1400316"/>
                    <a:gd name="connsiteY242" fmla="*/ 116014 h 1339977"/>
                    <a:gd name="connsiteX243" fmla="*/ 447816 w 1400316"/>
                    <a:gd name="connsiteY243" fmla="*/ 123158 h 1339977"/>
                    <a:gd name="connsiteX244" fmla="*/ 445435 w 1400316"/>
                    <a:gd name="connsiteY244" fmla="*/ 137445 h 1339977"/>
                    <a:gd name="connsiteX245" fmla="*/ 438291 w 1400316"/>
                    <a:gd name="connsiteY245" fmla="*/ 161258 h 1339977"/>
                    <a:gd name="connsiteX246" fmla="*/ 435910 w 1400316"/>
                    <a:gd name="connsiteY246" fmla="*/ 168402 h 1339977"/>
                    <a:gd name="connsiteX247" fmla="*/ 428766 w 1400316"/>
                    <a:gd name="connsiteY247" fmla="*/ 182689 h 1339977"/>
                    <a:gd name="connsiteX248" fmla="*/ 414479 w 1400316"/>
                    <a:gd name="connsiteY248" fmla="*/ 189833 h 1339977"/>
                    <a:gd name="connsiteX249" fmla="*/ 407335 w 1400316"/>
                    <a:gd name="connsiteY249" fmla="*/ 194595 h 1339977"/>
                    <a:gd name="connsiteX250" fmla="*/ 397810 w 1400316"/>
                    <a:gd name="connsiteY250" fmla="*/ 196977 h 1339977"/>
                    <a:gd name="connsiteX251" fmla="*/ 390666 w 1400316"/>
                    <a:gd name="connsiteY251" fmla="*/ 199358 h 1339977"/>
                    <a:gd name="connsiteX252" fmla="*/ 335897 w 1400316"/>
                    <a:gd name="connsiteY252" fmla="*/ 194595 h 1339977"/>
                    <a:gd name="connsiteX253" fmla="*/ 321610 w 1400316"/>
                    <a:gd name="connsiteY253" fmla="*/ 189833 h 1339977"/>
                    <a:gd name="connsiteX254" fmla="*/ 307322 w 1400316"/>
                    <a:gd name="connsiteY254" fmla="*/ 185070 h 1339977"/>
                    <a:gd name="connsiteX255" fmla="*/ 285891 w 1400316"/>
                    <a:gd name="connsiteY255" fmla="*/ 177927 h 1339977"/>
                    <a:gd name="connsiteX256" fmla="*/ 278747 w 1400316"/>
                    <a:gd name="connsiteY256" fmla="*/ 175545 h 1339977"/>
                    <a:gd name="connsiteX257" fmla="*/ 271604 w 1400316"/>
                    <a:gd name="connsiteY257" fmla="*/ 173164 h 1339977"/>
                    <a:gd name="connsiteX258" fmla="*/ 202547 w 1400316"/>
                    <a:gd name="connsiteY258" fmla="*/ 175545 h 1339977"/>
                    <a:gd name="connsiteX259" fmla="*/ 188260 w 1400316"/>
                    <a:gd name="connsiteY259" fmla="*/ 180308 h 1339977"/>
                    <a:gd name="connsiteX260" fmla="*/ 185879 w 1400316"/>
                    <a:gd name="connsiteY260" fmla="*/ 187452 h 1339977"/>
                    <a:gd name="connsiteX261" fmla="*/ 178735 w 1400316"/>
                    <a:gd name="connsiteY261" fmla="*/ 201739 h 1339977"/>
                    <a:gd name="connsiteX262" fmla="*/ 181116 w 1400316"/>
                    <a:gd name="connsiteY262" fmla="*/ 232695 h 1339977"/>
                    <a:gd name="connsiteX263" fmla="*/ 185879 w 1400316"/>
                    <a:gd name="connsiteY263" fmla="*/ 246983 h 1339977"/>
                    <a:gd name="connsiteX264" fmla="*/ 188260 w 1400316"/>
                    <a:gd name="connsiteY264" fmla="*/ 254127 h 1339977"/>
                    <a:gd name="connsiteX265" fmla="*/ 193022 w 1400316"/>
                    <a:gd name="connsiteY265" fmla="*/ 261270 h 1339977"/>
                    <a:gd name="connsiteX266" fmla="*/ 195404 w 1400316"/>
                    <a:gd name="connsiteY266" fmla="*/ 268414 h 1339977"/>
                    <a:gd name="connsiteX267" fmla="*/ 200166 w 1400316"/>
                    <a:gd name="connsiteY267" fmla="*/ 275558 h 1339977"/>
                    <a:gd name="connsiteX268" fmla="*/ 202547 w 1400316"/>
                    <a:gd name="connsiteY268" fmla="*/ 282702 h 1339977"/>
                    <a:gd name="connsiteX269" fmla="*/ 216835 w 1400316"/>
                    <a:gd name="connsiteY269" fmla="*/ 311277 h 1339977"/>
                    <a:gd name="connsiteX270" fmla="*/ 219216 w 1400316"/>
                    <a:gd name="connsiteY270" fmla="*/ 318420 h 1339977"/>
                    <a:gd name="connsiteX271" fmla="*/ 216835 w 1400316"/>
                    <a:gd name="connsiteY271" fmla="*/ 385095 h 1339977"/>
                    <a:gd name="connsiteX272" fmla="*/ 209691 w 1400316"/>
                    <a:gd name="connsiteY272" fmla="*/ 399383 h 1339977"/>
                    <a:gd name="connsiteX273" fmla="*/ 193022 w 1400316"/>
                    <a:gd name="connsiteY273" fmla="*/ 425577 h 1339977"/>
                    <a:gd name="connsiteX274" fmla="*/ 190641 w 1400316"/>
                    <a:gd name="connsiteY274" fmla="*/ 432720 h 1339977"/>
                    <a:gd name="connsiteX275" fmla="*/ 183497 w 1400316"/>
                    <a:gd name="connsiteY275" fmla="*/ 435102 h 1339977"/>
                    <a:gd name="connsiteX276" fmla="*/ 166829 w 1400316"/>
                    <a:gd name="connsiteY276" fmla="*/ 437483 h 1339977"/>
                    <a:gd name="connsiteX277" fmla="*/ 131110 w 1400316"/>
                    <a:gd name="connsiteY277" fmla="*/ 439864 h 1339977"/>
                    <a:gd name="connsiteX278" fmla="*/ 112060 w 1400316"/>
                    <a:gd name="connsiteY278" fmla="*/ 442245 h 1339977"/>
                    <a:gd name="connsiteX279" fmla="*/ 71579 w 1400316"/>
                    <a:gd name="connsiteY279" fmla="*/ 447008 h 1339977"/>
                    <a:gd name="connsiteX280" fmla="*/ 50147 w 1400316"/>
                    <a:gd name="connsiteY280" fmla="*/ 454152 h 1339977"/>
                    <a:gd name="connsiteX281" fmla="*/ 43004 w 1400316"/>
                    <a:gd name="connsiteY281" fmla="*/ 456533 h 1339977"/>
                    <a:gd name="connsiteX282" fmla="*/ 35860 w 1400316"/>
                    <a:gd name="connsiteY282" fmla="*/ 458914 h 1339977"/>
                    <a:gd name="connsiteX283" fmla="*/ 14429 w 1400316"/>
                    <a:gd name="connsiteY283" fmla="*/ 468439 h 1339977"/>
                    <a:gd name="connsiteX284" fmla="*/ 7285 w 1400316"/>
                    <a:gd name="connsiteY284" fmla="*/ 470820 h 1339977"/>
                    <a:gd name="connsiteX285" fmla="*/ 4904 w 1400316"/>
                    <a:gd name="connsiteY285" fmla="*/ 477964 h 1339977"/>
                    <a:gd name="connsiteX286" fmla="*/ 141 w 1400316"/>
                    <a:gd name="connsiteY286" fmla="*/ 485108 h 1339977"/>
                    <a:gd name="connsiteX287" fmla="*/ 4904 w 1400316"/>
                    <a:gd name="connsiteY287" fmla="*/ 501777 h 1339977"/>
                    <a:gd name="connsiteX288" fmla="*/ 21572 w 1400316"/>
                    <a:gd name="connsiteY288" fmla="*/ 520827 h 1339977"/>
                    <a:gd name="connsiteX289" fmla="*/ 28716 w 1400316"/>
                    <a:gd name="connsiteY289" fmla="*/ 527970 h 1339977"/>
                    <a:gd name="connsiteX290" fmla="*/ 52529 w 1400316"/>
                    <a:gd name="connsiteY290" fmla="*/ 542258 h 1339977"/>
                    <a:gd name="connsiteX291" fmla="*/ 59672 w 1400316"/>
                    <a:gd name="connsiteY291" fmla="*/ 544639 h 1339977"/>
                    <a:gd name="connsiteX292" fmla="*/ 66816 w 1400316"/>
                    <a:gd name="connsiteY292" fmla="*/ 549402 h 1339977"/>
                    <a:gd name="connsiteX293" fmla="*/ 93010 w 1400316"/>
                    <a:gd name="connsiteY293" fmla="*/ 561308 h 1339977"/>
                    <a:gd name="connsiteX294" fmla="*/ 100154 w 1400316"/>
                    <a:gd name="connsiteY294" fmla="*/ 568452 h 1339977"/>
                    <a:gd name="connsiteX295" fmla="*/ 112060 w 1400316"/>
                    <a:gd name="connsiteY295" fmla="*/ 589883 h 1339977"/>
                    <a:gd name="connsiteX296" fmla="*/ 119204 w 1400316"/>
                    <a:gd name="connsiteY296" fmla="*/ 599408 h 1339977"/>
                    <a:gd name="connsiteX297" fmla="*/ 123966 w 1400316"/>
                    <a:gd name="connsiteY297" fmla="*/ 613695 h 1339977"/>
                    <a:gd name="connsiteX298" fmla="*/ 126347 w 1400316"/>
                    <a:gd name="connsiteY298" fmla="*/ 620839 h 1339977"/>
                    <a:gd name="connsiteX299" fmla="*/ 133491 w 1400316"/>
                    <a:gd name="connsiteY299" fmla="*/ 625602 h 1339977"/>
                    <a:gd name="connsiteX300" fmla="*/ 138254 w 1400316"/>
                    <a:gd name="connsiteY300" fmla="*/ 639889 h 1339977"/>
                    <a:gd name="connsiteX301" fmla="*/ 140635 w 1400316"/>
                    <a:gd name="connsiteY301" fmla="*/ 647033 h 1339977"/>
                    <a:gd name="connsiteX302" fmla="*/ 145397 w 1400316"/>
                    <a:gd name="connsiteY302" fmla="*/ 663702 h 1339977"/>
                    <a:gd name="connsiteX303" fmla="*/ 143016 w 1400316"/>
                    <a:gd name="connsiteY303" fmla="*/ 675608 h 1339977"/>
                    <a:gd name="connsiteX304" fmla="*/ 138254 w 1400316"/>
                    <a:gd name="connsiteY304" fmla="*/ 682752 h 1339977"/>
                    <a:gd name="connsiteX305" fmla="*/ 133491 w 1400316"/>
                    <a:gd name="connsiteY305" fmla="*/ 692277 h 1339977"/>
                    <a:gd name="connsiteX306" fmla="*/ 128729 w 1400316"/>
                    <a:gd name="connsiteY306" fmla="*/ 699420 h 1339977"/>
                    <a:gd name="connsiteX307" fmla="*/ 123966 w 1400316"/>
                    <a:gd name="connsiteY307" fmla="*/ 708945 h 1339977"/>
                    <a:gd name="connsiteX308" fmla="*/ 121585 w 1400316"/>
                    <a:gd name="connsiteY308" fmla="*/ 716089 h 1339977"/>
                    <a:gd name="connsiteX309" fmla="*/ 114441 w 1400316"/>
                    <a:gd name="connsiteY309" fmla="*/ 718470 h 1339977"/>
                    <a:gd name="connsiteX310" fmla="*/ 100154 w 1400316"/>
                    <a:gd name="connsiteY310" fmla="*/ 735139 h 1339977"/>
                    <a:gd name="connsiteX311" fmla="*/ 95391 w 1400316"/>
                    <a:gd name="connsiteY311" fmla="*/ 744664 h 1339977"/>
                    <a:gd name="connsiteX312" fmla="*/ 88247 w 1400316"/>
                    <a:gd name="connsiteY312" fmla="*/ 751808 h 1339977"/>
                    <a:gd name="connsiteX313" fmla="*/ 71579 w 1400316"/>
                    <a:gd name="connsiteY313" fmla="*/ 768477 h 1339977"/>
                    <a:gd name="connsiteX314" fmla="*/ 64435 w 1400316"/>
                    <a:gd name="connsiteY314" fmla="*/ 775620 h 1339977"/>
                    <a:gd name="connsiteX315" fmla="*/ 57291 w 1400316"/>
                    <a:gd name="connsiteY315" fmla="*/ 780383 h 1339977"/>
                    <a:gd name="connsiteX316" fmla="*/ 52529 w 1400316"/>
                    <a:gd name="connsiteY316" fmla="*/ 787527 h 1339977"/>
                    <a:gd name="connsiteX317" fmla="*/ 38241 w 1400316"/>
                    <a:gd name="connsiteY317" fmla="*/ 799433 h 1339977"/>
                    <a:gd name="connsiteX318" fmla="*/ 28716 w 1400316"/>
                    <a:gd name="connsiteY318" fmla="*/ 816102 h 1339977"/>
                    <a:gd name="connsiteX319" fmla="*/ 19191 w 1400316"/>
                    <a:gd name="connsiteY319" fmla="*/ 837533 h 1339977"/>
                    <a:gd name="connsiteX320" fmla="*/ 16810 w 1400316"/>
                    <a:gd name="connsiteY320" fmla="*/ 844677 h 1339977"/>
                    <a:gd name="connsiteX321" fmla="*/ 19191 w 1400316"/>
                    <a:gd name="connsiteY321" fmla="*/ 887539 h 1339977"/>
                    <a:gd name="connsiteX322" fmla="*/ 26335 w 1400316"/>
                    <a:gd name="connsiteY322" fmla="*/ 889920 h 1339977"/>
                    <a:gd name="connsiteX323" fmla="*/ 33479 w 1400316"/>
                    <a:gd name="connsiteY323" fmla="*/ 894683 h 1339977"/>
                    <a:gd name="connsiteX324" fmla="*/ 47766 w 1400316"/>
                    <a:gd name="connsiteY324" fmla="*/ 899445 h 1339977"/>
                    <a:gd name="connsiteX325" fmla="*/ 54910 w 1400316"/>
                    <a:gd name="connsiteY325" fmla="*/ 901827 h 1339977"/>
                    <a:gd name="connsiteX326" fmla="*/ 112060 w 1400316"/>
                    <a:gd name="connsiteY326" fmla="*/ 906589 h 1339977"/>
                    <a:gd name="connsiteX327" fmla="*/ 131110 w 1400316"/>
                    <a:gd name="connsiteY327" fmla="*/ 911352 h 1339977"/>
                    <a:gd name="connsiteX328" fmla="*/ 135872 w 1400316"/>
                    <a:gd name="connsiteY328" fmla="*/ 918495 h 1339977"/>
                    <a:gd name="connsiteX329" fmla="*/ 147779 w 1400316"/>
                    <a:gd name="connsiteY329" fmla="*/ 928020 h 1339977"/>
                    <a:gd name="connsiteX330" fmla="*/ 152541 w 1400316"/>
                    <a:gd name="connsiteY330" fmla="*/ 935164 h 1339977"/>
                    <a:gd name="connsiteX331" fmla="*/ 181116 w 1400316"/>
                    <a:gd name="connsiteY331" fmla="*/ 949452 h 1339977"/>
                    <a:gd name="connsiteX332" fmla="*/ 188260 w 1400316"/>
                    <a:gd name="connsiteY332" fmla="*/ 951833 h 1339977"/>
                    <a:gd name="connsiteX333" fmla="*/ 209691 w 1400316"/>
                    <a:gd name="connsiteY333" fmla="*/ 954214 h 1339977"/>
                    <a:gd name="connsiteX334" fmla="*/ 226360 w 1400316"/>
                    <a:gd name="connsiteY334" fmla="*/ 958977 h 1339977"/>
                    <a:gd name="connsiteX335" fmla="*/ 233504 w 1400316"/>
                    <a:gd name="connsiteY335" fmla="*/ 973264 h 1339977"/>
                    <a:gd name="connsiteX336" fmla="*/ 228741 w 1400316"/>
                    <a:gd name="connsiteY336" fmla="*/ 1016127 h 1339977"/>
                    <a:gd name="connsiteX337" fmla="*/ 216835 w 1400316"/>
                    <a:gd name="connsiteY337" fmla="*/ 1030414 h 1339977"/>
                    <a:gd name="connsiteX338" fmla="*/ 207310 w 1400316"/>
                    <a:gd name="connsiteY338" fmla="*/ 1051845 h 1339977"/>
                    <a:gd name="connsiteX339" fmla="*/ 200166 w 1400316"/>
                    <a:gd name="connsiteY339" fmla="*/ 1066133 h 1339977"/>
                    <a:gd name="connsiteX340" fmla="*/ 195404 w 1400316"/>
                    <a:gd name="connsiteY340" fmla="*/ 1080420 h 1339977"/>
                    <a:gd name="connsiteX341" fmla="*/ 190641 w 1400316"/>
                    <a:gd name="connsiteY341" fmla="*/ 1094708 h 1339977"/>
                    <a:gd name="connsiteX342" fmla="*/ 190641 w 1400316"/>
                    <a:gd name="connsiteY342" fmla="*/ 1128045 h 1339977"/>
                    <a:gd name="connsiteX0" fmla="*/ 238527 w 1400316"/>
                    <a:gd name="connsiteY0" fmla="*/ 1100480 h 1339977"/>
                    <a:gd name="connsiteX1" fmla="*/ 238527 w 1400316"/>
                    <a:gd name="connsiteY1" fmla="*/ 1100480 h 1339977"/>
                    <a:gd name="connsiteX2" fmla="*/ 73960 w 1400316"/>
                    <a:gd name="connsiteY2" fmla="*/ 1206627 h 1339977"/>
                    <a:gd name="connsiteX3" fmla="*/ 90629 w 1400316"/>
                    <a:gd name="connsiteY3" fmla="*/ 1223295 h 1339977"/>
                    <a:gd name="connsiteX4" fmla="*/ 97772 w 1400316"/>
                    <a:gd name="connsiteY4" fmla="*/ 1228058 h 1339977"/>
                    <a:gd name="connsiteX5" fmla="*/ 112060 w 1400316"/>
                    <a:gd name="connsiteY5" fmla="*/ 1232820 h 1339977"/>
                    <a:gd name="connsiteX6" fmla="*/ 185879 w 1400316"/>
                    <a:gd name="connsiteY6" fmla="*/ 1228058 h 1339977"/>
                    <a:gd name="connsiteX7" fmla="*/ 200166 w 1400316"/>
                    <a:gd name="connsiteY7" fmla="*/ 1223295 h 1339977"/>
                    <a:gd name="connsiteX8" fmla="*/ 207310 w 1400316"/>
                    <a:gd name="connsiteY8" fmla="*/ 1220914 h 1339977"/>
                    <a:gd name="connsiteX9" fmla="*/ 214454 w 1400316"/>
                    <a:gd name="connsiteY9" fmla="*/ 1218533 h 1339977"/>
                    <a:gd name="connsiteX10" fmla="*/ 228741 w 1400316"/>
                    <a:gd name="connsiteY10" fmla="*/ 1211389 h 1339977"/>
                    <a:gd name="connsiteX11" fmla="*/ 235885 w 1400316"/>
                    <a:gd name="connsiteY11" fmla="*/ 1206627 h 1339977"/>
                    <a:gd name="connsiteX12" fmla="*/ 243029 w 1400316"/>
                    <a:gd name="connsiteY12" fmla="*/ 1204245 h 1339977"/>
                    <a:gd name="connsiteX13" fmla="*/ 257316 w 1400316"/>
                    <a:gd name="connsiteY13" fmla="*/ 1194720 h 1339977"/>
                    <a:gd name="connsiteX14" fmla="*/ 271604 w 1400316"/>
                    <a:gd name="connsiteY14" fmla="*/ 1185195 h 1339977"/>
                    <a:gd name="connsiteX15" fmla="*/ 278747 w 1400316"/>
                    <a:gd name="connsiteY15" fmla="*/ 1180433 h 1339977"/>
                    <a:gd name="connsiteX16" fmla="*/ 285891 w 1400316"/>
                    <a:gd name="connsiteY16" fmla="*/ 1178052 h 1339977"/>
                    <a:gd name="connsiteX17" fmla="*/ 300179 w 1400316"/>
                    <a:gd name="connsiteY17" fmla="*/ 1170908 h 1339977"/>
                    <a:gd name="connsiteX18" fmla="*/ 307322 w 1400316"/>
                    <a:gd name="connsiteY18" fmla="*/ 1166145 h 1339977"/>
                    <a:gd name="connsiteX19" fmla="*/ 314466 w 1400316"/>
                    <a:gd name="connsiteY19" fmla="*/ 1163764 h 1339977"/>
                    <a:gd name="connsiteX20" fmla="*/ 321610 w 1400316"/>
                    <a:gd name="connsiteY20" fmla="*/ 1159002 h 1339977"/>
                    <a:gd name="connsiteX21" fmla="*/ 335897 w 1400316"/>
                    <a:gd name="connsiteY21" fmla="*/ 1154239 h 1339977"/>
                    <a:gd name="connsiteX22" fmla="*/ 343041 w 1400316"/>
                    <a:gd name="connsiteY22" fmla="*/ 1149477 h 1339977"/>
                    <a:gd name="connsiteX23" fmla="*/ 364472 w 1400316"/>
                    <a:gd name="connsiteY23" fmla="*/ 1144714 h 1339977"/>
                    <a:gd name="connsiteX24" fmla="*/ 409716 w 1400316"/>
                    <a:gd name="connsiteY24" fmla="*/ 1147095 h 1339977"/>
                    <a:gd name="connsiteX25" fmla="*/ 416860 w 1400316"/>
                    <a:gd name="connsiteY25" fmla="*/ 1151858 h 1339977"/>
                    <a:gd name="connsiteX26" fmla="*/ 424004 w 1400316"/>
                    <a:gd name="connsiteY26" fmla="*/ 1154239 h 1339977"/>
                    <a:gd name="connsiteX27" fmla="*/ 435910 w 1400316"/>
                    <a:gd name="connsiteY27" fmla="*/ 1166145 h 1339977"/>
                    <a:gd name="connsiteX28" fmla="*/ 445435 w 1400316"/>
                    <a:gd name="connsiteY28" fmla="*/ 1187577 h 1339977"/>
                    <a:gd name="connsiteX29" fmla="*/ 450197 w 1400316"/>
                    <a:gd name="connsiteY29" fmla="*/ 1194720 h 1339977"/>
                    <a:gd name="connsiteX30" fmla="*/ 452579 w 1400316"/>
                    <a:gd name="connsiteY30" fmla="*/ 1201864 h 1339977"/>
                    <a:gd name="connsiteX31" fmla="*/ 462104 w 1400316"/>
                    <a:gd name="connsiteY31" fmla="*/ 1216152 h 1339977"/>
                    <a:gd name="connsiteX32" fmla="*/ 464485 w 1400316"/>
                    <a:gd name="connsiteY32" fmla="*/ 1223295 h 1339977"/>
                    <a:gd name="connsiteX33" fmla="*/ 474010 w 1400316"/>
                    <a:gd name="connsiteY33" fmla="*/ 1237583 h 1339977"/>
                    <a:gd name="connsiteX34" fmla="*/ 481154 w 1400316"/>
                    <a:gd name="connsiteY34" fmla="*/ 1259014 h 1339977"/>
                    <a:gd name="connsiteX35" fmla="*/ 483535 w 1400316"/>
                    <a:gd name="connsiteY35" fmla="*/ 1266158 h 1339977"/>
                    <a:gd name="connsiteX36" fmla="*/ 488297 w 1400316"/>
                    <a:gd name="connsiteY36" fmla="*/ 1273302 h 1339977"/>
                    <a:gd name="connsiteX37" fmla="*/ 493060 w 1400316"/>
                    <a:gd name="connsiteY37" fmla="*/ 1289970 h 1339977"/>
                    <a:gd name="connsiteX38" fmla="*/ 495441 w 1400316"/>
                    <a:gd name="connsiteY38" fmla="*/ 1297114 h 1339977"/>
                    <a:gd name="connsiteX39" fmla="*/ 500204 w 1400316"/>
                    <a:gd name="connsiteY39" fmla="*/ 1304258 h 1339977"/>
                    <a:gd name="connsiteX40" fmla="*/ 509729 w 1400316"/>
                    <a:gd name="connsiteY40" fmla="*/ 1316164 h 1339977"/>
                    <a:gd name="connsiteX41" fmla="*/ 514491 w 1400316"/>
                    <a:gd name="connsiteY41" fmla="*/ 1323308 h 1339977"/>
                    <a:gd name="connsiteX42" fmla="*/ 528779 w 1400316"/>
                    <a:gd name="connsiteY42" fmla="*/ 1328070 h 1339977"/>
                    <a:gd name="connsiteX43" fmla="*/ 557354 w 1400316"/>
                    <a:gd name="connsiteY43" fmla="*/ 1323308 h 1339977"/>
                    <a:gd name="connsiteX44" fmla="*/ 571641 w 1400316"/>
                    <a:gd name="connsiteY44" fmla="*/ 1313783 h 1339977"/>
                    <a:gd name="connsiteX45" fmla="*/ 578785 w 1400316"/>
                    <a:gd name="connsiteY45" fmla="*/ 1309020 h 1339977"/>
                    <a:gd name="connsiteX46" fmla="*/ 590691 w 1400316"/>
                    <a:gd name="connsiteY46" fmla="*/ 1297114 h 1339977"/>
                    <a:gd name="connsiteX47" fmla="*/ 595454 w 1400316"/>
                    <a:gd name="connsiteY47" fmla="*/ 1289970 h 1339977"/>
                    <a:gd name="connsiteX48" fmla="*/ 609741 w 1400316"/>
                    <a:gd name="connsiteY48" fmla="*/ 1280445 h 1339977"/>
                    <a:gd name="connsiteX49" fmla="*/ 628791 w 1400316"/>
                    <a:gd name="connsiteY49" fmla="*/ 1263777 h 1339977"/>
                    <a:gd name="connsiteX50" fmla="*/ 643079 w 1400316"/>
                    <a:gd name="connsiteY50" fmla="*/ 1254252 h 1339977"/>
                    <a:gd name="connsiteX51" fmla="*/ 650222 w 1400316"/>
                    <a:gd name="connsiteY51" fmla="*/ 1249489 h 1339977"/>
                    <a:gd name="connsiteX52" fmla="*/ 657366 w 1400316"/>
                    <a:gd name="connsiteY52" fmla="*/ 1247108 h 1339977"/>
                    <a:gd name="connsiteX53" fmla="*/ 664510 w 1400316"/>
                    <a:gd name="connsiteY53" fmla="*/ 1242345 h 1339977"/>
                    <a:gd name="connsiteX54" fmla="*/ 678797 w 1400316"/>
                    <a:gd name="connsiteY54" fmla="*/ 1237583 h 1339977"/>
                    <a:gd name="connsiteX55" fmla="*/ 719279 w 1400316"/>
                    <a:gd name="connsiteY55" fmla="*/ 1244727 h 1339977"/>
                    <a:gd name="connsiteX56" fmla="*/ 726422 w 1400316"/>
                    <a:gd name="connsiteY56" fmla="*/ 1249489 h 1339977"/>
                    <a:gd name="connsiteX57" fmla="*/ 738329 w 1400316"/>
                    <a:gd name="connsiteY57" fmla="*/ 1259014 h 1339977"/>
                    <a:gd name="connsiteX58" fmla="*/ 743091 w 1400316"/>
                    <a:gd name="connsiteY58" fmla="*/ 1266158 h 1339977"/>
                    <a:gd name="connsiteX59" fmla="*/ 757379 w 1400316"/>
                    <a:gd name="connsiteY59" fmla="*/ 1275683 h 1339977"/>
                    <a:gd name="connsiteX60" fmla="*/ 764522 w 1400316"/>
                    <a:gd name="connsiteY60" fmla="*/ 1280445 h 1339977"/>
                    <a:gd name="connsiteX61" fmla="*/ 769285 w 1400316"/>
                    <a:gd name="connsiteY61" fmla="*/ 1287589 h 1339977"/>
                    <a:gd name="connsiteX62" fmla="*/ 776429 w 1400316"/>
                    <a:gd name="connsiteY62" fmla="*/ 1289970 h 1339977"/>
                    <a:gd name="connsiteX63" fmla="*/ 785954 w 1400316"/>
                    <a:gd name="connsiteY63" fmla="*/ 1299495 h 1339977"/>
                    <a:gd name="connsiteX64" fmla="*/ 800241 w 1400316"/>
                    <a:gd name="connsiteY64" fmla="*/ 1309020 h 1339977"/>
                    <a:gd name="connsiteX65" fmla="*/ 807385 w 1400316"/>
                    <a:gd name="connsiteY65" fmla="*/ 1313783 h 1339977"/>
                    <a:gd name="connsiteX66" fmla="*/ 814529 w 1400316"/>
                    <a:gd name="connsiteY66" fmla="*/ 1316164 h 1339977"/>
                    <a:gd name="connsiteX67" fmla="*/ 828816 w 1400316"/>
                    <a:gd name="connsiteY67" fmla="*/ 1323308 h 1339977"/>
                    <a:gd name="connsiteX68" fmla="*/ 835960 w 1400316"/>
                    <a:gd name="connsiteY68" fmla="*/ 1328070 h 1339977"/>
                    <a:gd name="connsiteX69" fmla="*/ 850247 w 1400316"/>
                    <a:gd name="connsiteY69" fmla="*/ 1332833 h 1339977"/>
                    <a:gd name="connsiteX70" fmla="*/ 864535 w 1400316"/>
                    <a:gd name="connsiteY70" fmla="*/ 1339977 h 1339977"/>
                    <a:gd name="connsiteX71" fmla="*/ 897872 w 1400316"/>
                    <a:gd name="connsiteY71" fmla="*/ 1337595 h 1339977"/>
                    <a:gd name="connsiteX72" fmla="*/ 912160 w 1400316"/>
                    <a:gd name="connsiteY72" fmla="*/ 1332833 h 1339977"/>
                    <a:gd name="connsiteX73" fmla="*/ 919304 w 1400316"/>
                    <a:gd name="connsiteY73" fmla="*/ 1328070 h 1339977"/>
                    <a:gd name="connsiteX74" fmla="*/ 928829 w 1400316"/>
                    <a:gd name="connsiteY74" fmla="*/ 1313783 h 1339977"/>
                    <a:gd name="connsiteX75" fmla="*/ 938354 w 1400316"/>
                    <a:gd name="connsiteY75" fmla="*/ 1285208 h 1339977"/>
                    <a:gd name="connsiteX76" fmla="*/ 940735 w 1400316"/>
                    <a:gd name="connsiteY76" fmla="*/ 1278064 h 1339977"/>
                    <a:gd name="connsiteX77" fmla="*/ 947879 w 1400316"/>
                    <a:gd name="connsiteY77" fmla="*/ 1263777 h 1339977"/>
                    <a:gd name="connsiteX78" fmla="*/ 952641 w 1400316"/>
                    <a:gd name="connsiteY78" fmla="*/ 1256633 h 1339977"/>
                    <a:gd name="connsiteX79" fmla="*/ 957404 w 1400316"/>
                    <a:gd name="connsiteY79" fmla="*/ 1242345 h 1339977"/>
                    <a:gd name="connsiteX80" fmla="*/ 962166 w 1400316"/>
                    <a:gd name="connsiteY80" fmla="*/ 1228058 h 1339977"/>
                    <a:gd name="connsiteX81" fmla="*/ 964547 w 1400316"/>
                    <a:gd name="connsiteY81" fmla="*/ 1220914 h 1339977"/>
                    <a:gd name="connsiteX82" fmla="*/ 969310 w 1400316"/>
                    <a:gd name="connsiteY82" fmla="*/ 1213770 h 1339977"/>
                    <a:gd name="connsiteX83" fmla="*/ 974072 w 1400316"/>
                    <a:gd name="connsiteY83" fmla="*/ 1199483 h 1339977"/>
                    <a:gd name="connsiteX84" fmla="*/ 978835 w 1400316"/>
                    <a:gd name="connsiteY84" fmla="*/ 1182814 h 1339977"/>
                    <a:gd name="connsiteX85" fmla="*/ 988360 w 1400316"/>
                    <a:gd name="connsiteY85" fmla="*/ 1168527 h 1339977"/>
                    <a:gd name="connsiteX86" fmla="*/ 995504 w 1400316"/>
                    <a:gd name="connsiteY86" fmla="*/ 1163764 h 1339977"/>
                    <a:gd name="connsiteX87" fmla="*/ 1000266 w 1400316"/>
                    <a:gd name="connsiteY87" fmla="*/ 1156620 h 1339977"/>
                    <a:gd name="connsiteX88" fmla="*/ 1007410 w 1400316"/>
                    <a:gd name="connsiteY88" fmla="*/ 1154239 h 1339977"/>
                    <a:gd name="connsiteX89" fmla="*/ 1059797 w 1400316"/>
                    <a:gd name="connsiteY89" fmla="*/ 1156620 h 1339977"/>
                    <a:gd name="connsiteX90" fmla="*/ 1071704 w 1400316"/>
                    <a:gd name="connsiteY90" fmla="*/ 1159002 h 1339977"/>
                    <a:gd name="connsiteX91" fmla="*/ 1085991 w 1400316"/>
                    <a:gd name="connsiteY91" fmla="*/ 1163764 h 1339977"/>
                    <a:gd name="connsiteX92" fmla="*/ 1100279 w 1400316"/>
                    <a:gd name="connsiteY92" fmla="*/ 1170908 h 1339977"/>
                    <a:gd name="connsiteX93" fmla="*/ 1107422 w 1400316"/>
                    <a:gd name="connsiteY93" fmla="*/ 1175670 h 1339977"/>
                    <a:gd name="connsiteX94" fmla="*/ 1116947 w 1400316"/>
                    <a:gd name="connsiteY94" fmla="*/ 1178052 h 1339977"/>
                    <a:gd name="connsiteX95" fmla="*/ 1124091 w 1400316"/>
                    <a:gd name="connsiteY95" fmla="*/ 1180433 h 1339977"/>
                    <a:gd name="connsiteX96" fmla="*/ 1186004 w 1400316"/>
                    <a:gd name="connsiteY96" fmla="*/ 1178052 h 1339977"/>
                    <a:gd name="connsiteX97" fmla="*/ 1193147 w 1400316"/>
                    <a:gd name="connsiteY97" fmla="*/ 1175670 h 1339977"/>
                    <a:gd name="connsiteX98" fmla="*/ 1195529 w 1400316"/>
                    <a:gd name="connsiteY98" fmla="*/ 1168527 h 1339977"/>
                    <a:gd name="connsiteX99" fmla="*/ 1197910 w 1400316"/>
                    <a:gd name="connsiteY99" fmla="*/ 1144714 h 1339977"/>
                    <a:gd name="connsiteX100" fmla="*/ 1200291 w 1400316"/>
                    <a:gd name="connsiteY100" fmla="*/ 1132808 h 1339977"/>
                    <a:gd name="connsiteX101" fmla="*/ 1197910 w 1400316"/>
                    <a:gd name="connsiteY101" fmla="*/ 1099470 h 1339977"/>
                    <a:gd name="connsiteX102" fmla="*/ 1193147 w 1400316"/>
                    <a:gd name="connsiteY102" fmla="*/ 1085183 h 1339977"/>
                    <a:gd name="connsiteX103" fmla="*/ 1188385 w 1400316"/>
                    <a:gd name="connsiteY103" fmla="*/ 1070895 h 1339977"/>
                    <a:gd name="connsiteX104" fmla="*/ 1183622 w 1400316"/>
                    <a:gd name="connsiteY104" fmla="*/ 1054227 h 1339977"/>
                    <a:gd name="connsiteX105" fmla="*/ 1176479 w 1400316"/>
                    <a:gd name="connsiteY105" fmla="*/ 1030414 h 1339977"/>
                    <a:gd name="connsiteX106" fmla="*/ 1174097 w 1400316"/>
                    <a:gd name="connsiteY106" fmla="*/ 1013745 h 1339977"/>
                    <a:gd name="connsiteX107" fmla="*/ 1176479 w 1400316"/>
                    <a:gd name="connsiteY107" fmla="*/ 951833 h 1339977"/>
                    <a:gd name="connsiteX108" fmla="*/ 1178860 w 1400316"/>
                    <a:gd name="connsiteY108" fmla="*/ 944689 h 1339977"/>
                    <a:gd name="connsiteX109" fmla="*/ 1186004 w 1400316"/>
                    <a:gd name="connsiteY109" fmla="*/ 942308 h 1339977"/>
                    <a:gd name="connsiteX110" fmla="*/ 1207435 w 1400316"/>
                    <a:gd name="connsiteY110" fmla="*/ 932783 h 1339977"/>
                    <a:gd name="connsiteX111" fmla="*/ 1214579 w 1400316"/>
                    <a:gd name="connsiteY111" fmla="*/ 930402 h 1339977"/>
                    <a:gd name="connsiteX112" fmla="*/ 1221722 w 1400316"/>
                    <a:gd name="connsiteY112" fmla="*/ 928020 h 1339977"/>
                    <a:gd name="connsiteX113" fmla="*/ 1255060 w 1400316"/>
                    <a:gd name="connsiteY113" fmla="*/ 923258 h 1339977"/>
                    <a:gd name="connsiteX114" fmla="*/ 1271729 w 1400316"/>
                    <a:gd name="connsiteY114" fmla="*/ 920877 h 1339977"/>
                    <a:gd name="connsiteX115" fmla="*/ 1314591 w 1400316"/>
                    <a:gd name="connsiteY115" fmla="*/ 906589 h 1339977"/>
                    <a:gd name="connsiteX116" fmla="*/ 1328879 w 1400316"/>
                    <a:gd name="connsiteY116" fmla="*/ 901827 h 1339977"/>
                    <a:gd name="connsiteX117" fmla="*/ 1336022 w 1400316"/>
                    <a:gd name="connsiteY117" fmla="*/ 899445 h 1339977"/>
                    <a:gd name="connsiteX118" fmla="*/ 1350310 w 1400316"/>
                    <a:gd name="connsiteY118" fmla="*/ 889920 h 1339977"/>
                    <a:gd name="connsiteX119" fmla="*/ 1364597 w 1400316"/>
                    <a:gd name="connsiteY119" fmla="*/ 885158 h 1339977"/>
                    <a:gd name="connsiteX120" fmla="*/ 1366979 w 1400316"/>
                    <a:gd name="connsiteY120" fmla="*/ 878014 h 1339977"/>
                    <a:gd name="connsiteX121" fmla="*/ 1374122 w 1400316"/>
                    <a:gd name="connsiteY121" fmla="*/ 873252 h 1339977"/>
                    <a:gd name="connsiteX122" fmla="*/ 1378885 w 1400316"/>
                    <a:gd name="connsiteY122" fmla="*/ 866108 h 1339977"/>
                    <a:gd name="connsiteX123" fmla="*/ 1381266 w 1400316"/>
                    <a:gd name="connsiteY123" fmla="*/ 858964 h 1339977"/>
                    <a:gd name="connsiteX124" fmla="*/ 1374122 w 1400316"/>
                    <a:gd name="connsiteY124" fmla="*/ 835152 h 1339977"/>
                    <a:gd name="connsiteX125" fmla="*/ 1366979 w 1400316"/>
                    <a:gd name="connsiteY125" fmla="*/ 828008 h 1339977"/>
                    <a:gd name="connsiteX126" fmla="*/ 1355072 w 1400316"/>
                    <a:gd name="connsiteY126" fmla="*/ 816102 h 1339977"/>
                    <a:gd name="connsiteX127" fmla="*/ 1350310 w 1400316"/>
                    <a:gd name="connsiteY127" fmla="*/ 799433 h 1339977"/>
                    <a:gd name="connsiteX128" fmla="*/ 1345547 w 1400316"/>
                    <a:gd name="connsiteY128" fmla="*/ 792289 h 1339977"/>
                    <a:gd name="connsiteX129" fmla="*/ 1338404 w 1400316"/>
                    <a:gd name="connsiteY129" fmla="*/ 789908 h 1339977"/>
                    <a:gd name="connsiteX130" fmla="*/ 1333641 w 1400316"/>
                    <a:gd name="connsiteY130" fmla="*/ 782764 h 1339977"/>
                    <a:gd name="connsiteX131" fmla="*/ 1326497 w 1400316"/>
                    <a:gd name="connsiteY131" fmla="*/ 780383 h 1339977"/>
                    <a:gd name="connsiteX132" fmla="*/ 1316972 w 1400316"/>
                    <a:gd name="connsiteY132" fmla="*/ 770858 h 1339977"/>
                    <a:gd name="connsiteX133" fmla="*/ 1314591 w 1400316"/>
                    <a:gd name="connsiteY133" fmla="*/ 763714 h 1339977"/>
                    <a:gd name="connsiteX134" fmla="*/ 1307447 w 1400316"/>
                    <a:gd name="connsiteY134" fmla="*/ 761333 h 1339977"/>
                    <a:gd name="connsiteX135" fmla="*/ 1293160 w 1400316"/>
                    <a:gd name="connsiteY135" fmla="*/ 751808 h 1339977"/>
                    <a:gd name="connsiteX136" fmla="*/ 1286016 w 1400316"/>
                    <a:gd name="connsiteY136" fmla="*/ 747045 h 1339977"/>
                    <a:gd name="connsiteX137" fmla="*/ 1276491 w 1400316"/>
                    <a:gd name="connsiteY137" fmla="*/ 730377 h 1339977"/>
                    <a:gd name="connsiteX138" fmla="*/ 1269347 w 1400316"/>
                    <a:gd name="connsiteY138" fmla="*/ 725614 h 1339977"/>
                    <a:gd name="connsiteX139" fmla="*/ 1266966 w 1400316"/>
                    <a:gd name="connsiteY139" fmla="*/ 718470 h 1339977"/>
                    <a:gd name="connsiteX140" fmla="*/ 1266966 w 1400316"/>
                    <a:gd name="connsiteY140" fmla="*/ 675608 h 1339977"/>
                    <a:gd name="connsiteX141" fmla="*/ 1269347 w 1400316"/>
                    <a:gd name="connsiteY141" fmla="*/ 668464 h 1339977"/>
                    <a:gd name="connsiteX142" fmla="*/ 1278872 w 1400316"/>
                    <a:gd name="connsiteY142" fmla="*/ 654177 h 1339977"/>
                    <a:gd name="connsiteX143" fmla="*/ 1286016 w 1400316"/>
                    <a:gd name="connsiteY143" fmla="*/ 649414 h 1339977"/>
                    <a:gd name="connsiteX144" fmla="*/ 1297922 w 1400316"/>
                    <a:gd name="connsiteY144" fmla="*/ 639889 h 1339977"/>
                    <a:gd name="connsiteX145" fmla="*/ 1302685 w 1400316"/>
                    <a:gd name="connsiteY145" fmla="*/ 632745 h 1339977"/>
                    <a:gd name="connsiteX146" fmla="*/ 1309829 w 1400316"/>
                    <a:gd name="connsiteY146" fmla="*/ 627983 h 1339977"/>
                    <a:gd name="connsiteX147" fmla="*/ 1326497 w 1400316"/>
                    <a:gd name="connsiteY147" fmla="*/ 608933 h 1339977"/>
                    <a:gd name="connsiteX148" fmla="*/ 1331260 w 1400316"/>
                    <a:gd name="connsiteY148" fmla="*/ 601789 h 1339977"/>
                    <a:gd name="connsiteX149" fmla="*/ 1345547 w 1400316"/>
                    <a:gd name="connsiteY149" fmla="*/ 587502 h 1339977"/>
                    <a:gd name="connsiteX150" fmla="*/ 1357454 w 1400316"/>
                    <a:gd name="connsiteY150" fmla="*/ 575595 h 1339977"/>
                    <a:gd name="connsiteX151" fmla="*/ 1369360 w 1400316"/>
                    <a:gd name="connsiteY151" fmla="*/ 563689 h 1339977"/>
                    <a:gd name="connsiteX152" fmla="*/ 1374122 w 1400316"/>
                    <a:gd name="connsiteY152" fmla="*/ 556545 h 1339977"/>
                    <a:gd name="connsiteX153" fmla="*/ 1388410 w 1400316"/>
                    <a:gd name="connsiteY153" fmla="*/ 542258 h 1339977"/>
                    <a:gd name="connsiteX154" fmla="*/ 1397935 w 1400316"/>
                    <a:gd name="connsiteY154" fmla="*/ 520827 h 1339977"/>
                    <a:gd name="connsiteX155" fmla="*/ 1400316 w 1400316"/>
                    <a:gd name="connsiteY155" fmla="*/ 511302 h 1339977"/>
                    <a:gd name="connsiteX156" fmla="*/ 1397935 w 1400316"/>
                    <a:gd name="connsiteY156" fmla="*/ 482727 h 1339977"/>
                    <a:gd name="connsiteX157" fmla="*/ 1386029 w 1400316"/>
                    <a:gd name="connsiteY157" fmla="*/ 470820 h 1339977"/>
                    <a:gd name="connsiteX158" fmla="*/ 1371741 w 1400316"/>
                    <a:gd name="connsiteY158" fmla="*/ 466058 h 1339977"/>
                    <a:gd name="connsiteX159" fmla="*/ 1364597 w 1400316"/>
                    <a:gd name="connsiteY159" fmla="*/ 463677 h 1339977"/>
                    <a:gd name="connsiteX160" fmla="*/ 1338404 w 1400316"/>
                    <a:gd name="connsiteY160" fmla="*/ 458914 h 1339977"/>
                    <a:gd name="connsiteX161" fmla="*/ 1316972 w 1400316"/>
                    <a:gd name="connsiteY161" fmla="*/ 449389 h 1339977"/>
                    <a:gd name="connsiteX162" fmla="*/ 1302685 w 1400316"/>
                    <a:gd name="connsiteY162" fmla="*/ 444627 h 1339977"/>
                    <a:gd name="connsiteX163" fmla="*/ 1295541 w 1400316"/>
                    <a:gd name="connsiteY163" fmla="*/ 442245 h 1339977"/>
                    <a:gd name="connsiteX164" fmla="*/ 1221722 w 1400316"/>
                    <a:gd name="connsiteY164" fmla="*/ 439864 h 1339977"/>
                    <a:gd name="connsiteX165" fmla="*/ 1207435 w 1400316"/>
                    <a:gd name="connsiteY165" fmla="*/ 435102 h 1339977"/>
                    <a:gd name="connsiteX166" fmla="*/ 1193147 w 1400316"/>
                    <a:gd name="connsiteY166" fmla="*/ 427958 h 1339977"/>
                    <a:gd name="connsiteX167" fmla="*/ 1186004 w 1400316"/>
                    <a:gd name="connsiteY167" fmla="*/ 420814 h 1339977"/>
                    <a:gd name="connsiteX168" fmla="*/ 1183622 w 1400316"/>
                    <a:gd name="connsiteY168" fmla="*/ 408908 h 1339977"/>
                    <a:gd name="connsiteX169" fmla="*/ 1181241 w 1400316"/>
                    <a:gd name="connsiteY169" fmla="*/ 401764 h 1339977"/>
                    <a:gd name="connsiteX170" fmla="*/ 1178860 w 1400316"/>
                    <a:gd name="connsiteY170" fmla="*/ 392239 h 1339977"/>
                    <a:gd name="connsiteX171" fmla="*/ 1174097 w 1400316"/>
                    <a:gd name="connsiteY171" fmla="*/ 373189 h 1339977"/>
                    <a:gd name="connsiteX172" fmla="*/ 1176479 w 1400316"/>
                    <a:gd name="connsiteY172" fmla="*/ 277939 h 1339977"/>
                    <a:gd name="connsiteX173" fmla="*/ 1183622 w 1400316"/>
                    <a:gd name="connsiteY173" fmla="*/ 261270 h 1339977"/>
                    <a:gd name="connsiteX174" fmla="*/ 1186004 w 1400316"/>
                    <a:gd name="connsiteY174" fmla="*/ 251745 h 1339977"/>
                    <a:gd name="connsiteX175" fmla="*/ 1188385 w 1400316"/>
                    <a:gd name="connsiteY175" fmla="*/ 244602 h 1339977"/>
                    <a:gd name="connsiteX176" fmla="*/ 1188385 w 1400316"/>
                    <a:gd name="connsiteY176" fmla="*/ 201739 h 1339977"/>
                    <a:gd name="connsiteX177" fmla="*/ 1186004 w 1400316"/>
                    <a:gd name="connsiteY177" fmla="*/ 192214 h 1339977"/>
                    <a:gd name="connsiteX178" fmla="*/ 1181241 w 1400316"/>
                    <a:gd name="connsiteY178" fmla="*/ 185070 h 1339977"/>
                    <a:gd name="connsiteX179" fmla="*/ 1171716 w 1400316"/>
                    <a:gd name="connsiteY179" fmla="*/ 168402 h 1339977"/>
                    <a:gd name="connsiteX180" fmla="*/ 1164572 w 1400316"/>
                    <a:gd name="connsiteY180" fmla="*/ 163639 h 1339977"/>
                    <a:gd name="connsiteX181" fmla="*/ 1131235 w 1400316"/>
                    <a:gd name="connsiteY181" fmla="*/ 168402 h 1339977"/>
                    <a:gd name="connsiteX182" fmla="*/ 1107422 w 1400316"/>
                    <a:gd name="connsiteY182" fmla="*/ 175545 h 1339977"/>
                    <a:gd name="connsiteX183" fmla="*/ 1100279 w 1400316"/>
                    <a:gd name="connsiteY183" fmla="*/ 177927 h 1339977"/>
                    <a:gd name="connsiteX184" fmla="*/ 1083610 w 1400316"/>
                    <a:gd name="connsiteY184" fmla="*/ 182689 h 1339977"/>
                    <a:gd name="connsiteX185" fmla="*/ 1074085 w 1400316"/>
                    <a:gd name="connsiteY185" fmla="*/ 185070 h 1339977"/>
                    <a:gd name="connsiteX186" fmla="*/ 1059797 w 1400316"/>
                    <a:gd name="connsiteY186" fmla="*/ 189833 h 1339977"/>
                    <a:gd name="connsiteX187" fmla="*/ 1040747 w 1400316"/>
                    <a:gd name="connsiteY187" fmla="*/ 194595 h 1339977"/>
                    <a:gd name="connsiteX188" fmla="*/ 1026460 w 1400316"/>
                    <a:gd name="connsiteY188" fmla="*/ 199358 h 1339977"/>
                    <a:gd name="connsiteX189" fmla="*/ 993122 w 1400316"/>
                    <a:gd name="connsiteY189" fmla="*/ 201739 h 1339977"/>
                    <a:gd name="connsiteX190" fmla="*/ 985979 w 1400316"/>
                    <a:gd name="connsiteY190" fmla="*/ 199358 h 1339977"/>
                    <a:gd name="connsiteX191" fmla="*/ 974072 w 1400316"/>
                    <a:gd name="connsiteY191" fmla="*/ 185070 h 1339977"/>
                    <a:gd name="connsiteX192" fmla="*/ 966929 w 1400316"/>
                    <a:gd name="connsiteY192" fmla="*/ 170783 h 1339977"/>
                    <a:gd name="connsiteX193" fmla="*/ 962166 w 1400316"/>
                    <a:gd name="connsiteY193" fmla="*/ 156495 h 1339977"/>
                    <a:gd name="connsiteX194" fmla="*/ 957404 w 1400316"/>
                    <a:gd name="connsiteY194" fmla="*/ 149352 h 1339977"/>
                    <a:gd name="connsiteX195" fmla="*/ 950260 w 1400316"/>
                    <a:gd name="connsiteY195" fmla="*/ 132683 h 1339977"/>
                    <a:gd name="connsiteX196" fmla="*/ 943116 w 1400316"/>
                    <a:gd name="connsiteY196" fmla="*/ 123158 h 1339977"/>
                    <a:gd name="connsiteX197" fmla="*/ 938354 w 1400316"/>
                    <a:gd name="connsiteY197" fmla="*/ 106489 h 1339977"/>
                    <a:gd name="connsiteX198" fmla="*/ 931210 w 1400316"/>
                    <a:gd name="connsiteY198" fmla="*/ 99345 h 1339977"/>
                    <a:gd name="connsiteX199" fmla="*/ 924066 w 1400316"/>
                    <a:gd name="connsiteY199" fmla="*/ 77914 h 1339977"/>
                    <a:gd name="connsiteX200" fmla="*/ 921685 w 1400316"/>
                    <a:gd name="connsiteY200" fmla="*/ 70770 h 1339977"/>
                    <a:gd name="connsiteX201" fmla="*/ 919304 w 1400316"/>
                    <a:gd name="connsiteY201" fmla="*/ 61245 h 1339977"/>
                    <a:gd name="connsiteX202" fmla="*/ 914541 w 1400316"/>
                    <a:gd name="connsiteY202" fmla="*/ 46958 h 1339977"/>
                    <a:gd name="connsiteX203" fmla="*/ 912160 w 1400316"/>
                    <a:gd name="connsiteY203" fmla="*/ 39814 h 1339977"/>
                    <a:gd name="connsiteX204" fmla="*/ 902635 w 1400316"/>
                    <a:gd name="connsiteY204" fmla="*/ 25527 h 1339977"/>
                    <a:gd name="connsiteX205" fmla="*/ 897872 w 1400316"/>
                    <a:gd name="connsiteY205" fmla="*/ 18383 h 1339977"/>
                    <a:gd name="connsiteX206" fmla="*/ 883585 w 1400316"/>
                    <a:gd name="connsiteY206" fmla="*/ 13620 h 1339977"/>
                    <a:gd name="connsiteX207" fmla="*/ 852629 w 1400316"/>
                    <a:gd name="connsiteY207" fmla="*/ 18383 h 1339977"/>
                    <a:gd name="connsiteX208" fmla="*/ 838341 w 1400316"/>
                    <a:gd name="connsiteY208" fmla="*/ 27908 h 1339977"/>
                    <a:gd name="connsiteX209" fmla="*/ 831197 w 1400316"/>
                    <a:gd name="connsiteY209" fmla="*/ 32670 h 1339977"/>
                    <a:gd name="connsiteX210" fmla="*/ 819291 w 1400316"/>
                    <a:gd name="connsiteY210" fmla="*/ 44577 h 1339977"/>
                    <a:gd name="connsiteX211" fmla="*/ 807385 w 1400316"/>
                    <a:gd name="connsiteY211" fmla="*/ 56483 h 1339977"/>
                    <a:gd name="connsiteX212" fmla="*/ 797860 w 1400316"/>
                    <a:gd name="connsiteY212" fmla="*/ 70770 h 1339977"/>
                    <a:gd name="connsiteX213" fmla="*/ 793097 w 1400316"/>
                    <a:gd name="connsiteY213" fmla="*/ 77914 h 1339977"/>
                    <a:gd name="connsiteX214" fmla="*/ 785954 w 1400316"/>
                    <a:gd name="connsiteY214" fmla="*/ 80295 h 1339977"/>
                    <a:gd name="connsiteX215" fmla="*/ 776429 w 1400316"/>
                    <a:gd name="connsiteY215" fmla="*/ 89820 h 1339977"/>
                    <a:gd name="connsiteX216" fmla="*/ 769285 w 1400316"/>
                    <a:gd name="connsiteY216" fmla="*/ 96964 h 1339977"/>
                    <a:gd name="connsiteX217" fmla="*/ 747854 w 1400316"/>
                    <a:gd name="connsiteY217" fmla="*/ 108870 h 1339977"/>
                    <a:gd name="connsiteX218" fmla="*/ 733566 w 1400316"/>
                    <a:gd name="connsiteY218" fmla="*/ 116014 h 1339977"/>
                    <a:gd name="connsiteX219" fmla="*/ 714516 w 1400316"/>
                    <a:gd name="connsiteY219" fmla="*/ 120777 h 1339977"/>
                    <a:gd name="connsiteX220" fmla="*/ 690704 w 1400316"/>
                    <a:gd name="connsiteY220" fmla="*/ 116014 h 1339977"/>
                    <a:gd name="connsiteX221" fmla="*/ 683560 w 1400316"/>
                    <a:gd name="connsiteY221" fmla="*/ 111252 h 1339977"/>
                    <a:gd name="connsiteX222" fmla="*/ 669272 w 1400316"/>
                    <a:gd name="connsiteY222" fmla="*/ 106489 h 1339977"/>
                    <a:gd name="connsiteX223" fmla="*/ 657366 w 1400316"/>
                    <a:gd name="connsiteY223" fmla="*/ 94583 h 1339977"/>
                    <a:gd name="connsiteX224" fmla="*/ 645460 w 1400316"/>
                    <a:gd name="connsiteY224" fmla="*/ 82677 h 1339977"/>
                    <a:gd name="connsiteX225" fmla="*/ 635935 w 1400316"/>
                    <a:gd name="connsiteY225" fmla="*/ 70770 h 1339977"/>
                    <a:gd name="connsiteX226" fmla="*/ 631172 w 1400316"/>
                    <a:gd name="connsiteY226" fmla="*/ 63627 h 1339977"/>
                    <a:gd name="connsiteX227" fmla="*/ 624029 w 1400316"/>
                    <a:gd name="connsiteY227" fmla="*/ 58864 h 1339977"/>
                    <a:gd name="connsiteX228" fmla="*/ 609741 w 1400316"/>
                    <a:gd name="connsiteY228" fmla="*/ 46958 h 1339977"/>
                    <a:gd name="connsiteX229" fmla="*/ 604979 w 1400316"/>
                    <a:gd name="connsiteY229" fmla="*/ 39814 h 1339977"/>
                    <a:gd name="connsiteX230" fmla="*/ 583547 w 1400316"/>
                    <a:gd name="connsiteY230" fmla="*/ 25527 h 1339977"/>
                    <a:gd name="connsiteX231" fmla="*/ 571641 w 1400316"/>
                    <a:gd name="connsiteY231" fmla="*/ 16002 h 1339977"/>
                    <a:gd name="connsiteX232" fmla="*/ 559735 w 1400316"/>
                    <a:gd name="connsiteY232" fmla="*/ 11239 h 1339977"/>
                    <a:gd name="connsiteX233" fmla="*/ 545447 w 1400316"/>
                    <a:gd name="connsiteY233" fmla="*/ 1714 h 1339977"/>
                    <a:gd name="connsiteX234" fmla="*/ 495441 w 1400316"/>
                    <a:gd name="connsiteY234" fmla="*/ 6477 h 1339977"/>
                    <a:gd name="connsiteX235" fmla="*/ 488297 w 1400316"/>
                    <a:gd name="connsiteY235" fmla="*/ 11239 h 1339977"/>
                    <a:gd name="connsiteX236" fmla="*/ 478772 w 1400316"/>
                    <a:gd name="connsiteY236" fmla="*/ 25527 h 1339977"/>
                    <a:gd name="connsiteX237" fmla="*/ 474010 w 1400316"/>
                    <a:gd name="connsiteY237" fmla="*/ 32670 h 1339977"/>
                    <a:gd name="connsiteX238" fmla="*/ 466866 w 1400316"/>
                    <a:gd name="connsiteY238" fmla="*/ 46958 h 1339977"/>
                    <a:gd name="connsiteX239" fmla="*/ 462104 w 1400316"/>
                    <a:gd name="connsiteY239" fmla="*/ 61245 h 1339977"/>
                    <a:gd name="connsiteX240" fmla="*/ 459722 w 1400316"/>
                    <a:gd name="connsiteY240" fmla="*/ 70770 h 1339977"/>
                    <a:gd name="connsiteX241" fmla="*/ 457341 w 1400316"/>
                    <a:gd name="connsiteY241" fmla="*/ 77914 h 1339977"/>
                    <a:gd name="connsiteX242" fmla="*/ 452579 w 1400316"/>
                    <a:gd name="connsiteY242" fmla="*/ 101727 h 1339977"/>
                    <a:gd name="connsiteX243" fmla="*/ 450197 w 1400316"/>
                    <a:gd name="connsiteY243" fmla="*/ 116014 h 1339977"/>
                    <a:gd name="connsiteX244" fmla="*/ 447816 w 1400316"/>
                    <a:gd name="connsiteY244" fmla="*/ 123158 h 1339977"/>
                    <a:gd name="connsiteX245" fmla="*/ 445435 w 1400316"/>
                    <a:gd name="connsiteY245" fmla="*/ 137445 h 1339977"/>
                    <a:gd name="connsiteX246" fmla="*/ 438291 w 1400316"/>
                    <a:gd name="connsiteY246" fmla="*/ 161258 h 1339977"/>
                    <a:gd name="connsiteX247" fmla="*/ 435910 w 1400316"/>
                    <a:gd name="connsiteY247" fmla="*/ 168402 h 1339977"/>
                    <a:gd name="connsiteX248" fmla="*/ 428766 w 1400316"/>
                    <a:gd name="connsiteY248" fmla="*/ 182689 h 1339977"/>
                    <a:gd name="connsiteX249" fmla="*/ 414479 w 1400316"/>
                    <a:gd name="connsiteY249" fmla="*/ 189833 h 1339977"/>
                    <a:gd name="connsiteX250" fmla="*/ 407335 w 1400316"/>
                    <a:gd name="connsiteY250" fmla="*/ 194595 h 1339977"/>
                    <a:gd name="connsiteX251" fmla="*/ 397810 w 1400316"/>
                    <a:gd name="connsiteY251" fmla="*/ 196977 h 1339977"/>
                    <a:gd name="connsiteX252" fmla="*/ 390666 w 1400316"/>
                    <a:gd name="connsiteY252" fmla="*/ 199358 h 1339977"/>
                    <a:gd name="connsiteX253" fmla="*/ 335897 w 1400316"/>
                    <a:gd name="connsiteY253" fmla="*/ 194595 h 1339977"/>
                    <a:gd name="connsiteX254" fmla="*/ 321610 w 1400316"/>
                    <a:gd name="connsiteY254" fmla="*/ 189833 h 1339977"/>
                    <a:gd name="connsiteX255" fmla="*/ 307322 w 1400316"/>
                    <a:gd name="connsiteY255" fmla="*/ 185070 h 1339977"/>
                    <a:gd name="connsiteX256" fmla="*/ 285891 w 1400316"/>
                    <a:gd name="connsiteY256" fmla="*/ 177927 h 1339977"/>
                    <a:gd name="connsiteX257" fmla="*/ 278747 w 1400316"/>
                    <a:gd name="connsiteY257" fmla="*/ 175545 h 1339977"/>
                    <a:gd name="connsiteX258" fmla="*/ 271604 w 1400316"/>
                    <a:gd name="connsiteY258" fmla="*/ 173164 h 1339977"/>
                    <a:gd name="connsiteX259" fmla="*/ 202547 w 1400316"/>
                    <a:gd name="connsiteY259" fmla="*/ 175545 h 1339977"/>
                    <a:gd name="connsiteX260" fmla="*/ 188260 w 1400316"/>
                    <a:gd name="connsiteY260" fmla="*/ 180308 h 1339977"/>
                    <a:gd name="connsiteX261" fmla="*/ 185879 w 1400316"/>
                    <a:gd name="connsiteY261" fmla="*/ 187452 h 1339977"/>
                    <a:gd name="connsiteX262" fmla="*/ 178735 w 1400316"/>
                    <a:gd name="connsiteY262" fmla="*/ 201739 h 1339977"/>
                    <a:gd name="connsiteX263" fmla="*/ 181116 w 1400316"/>
                    <a:gd name="connsiteY263" fmla="*/ 232695 h 1339977"/>
                    <a:gd name="connsiteX264" fmla="*/ 185879 w 1400316"/>
                    <a:gd name="connsiteY264" fmla="*/ 246983 h 1339977"/>
                    <a:gd name="connsiteX265" fmla="*/ 188260 w 1400316"/>
                    <a:gd name="connsiteY265" fmla="*/ 254127 h 1339977"/>
                    <a:gd name="connsiteX266" fmla="*/ 193022 w 1400316"/>
                    <a:gd name="connsiteY266" fmla="*/ 261270 h 1339977"/>
                    <a:gd name="connsiteX267" fmla="*/ 195404 w 1400316"/>
                    <a:gd name="connsiteY267" fmla="*/ 268414 h 1339977"/>
                    <a:gd name="connsiteX268" fmla="*/ 200166 w 1400316"/>
                    <a:gd name="connsiteY268" fmla="*/ 275558 h 1339977"/>
                    <a:gd name="connsiteX269" fmla="*/ 202547 w 1400316"/>
                    <a:gd name="connsiteY269" fmla="*/ 282702 h 1339977"/>
                    <a:gd name="connsiteX270" fmla="*/ 216835 w 1400316"/>
                    <a:gd name="connsiteY270" fmla="*/ 311277 h 1339977"/>
                    <a:gd name="connsiteX271" fmla="*/ 219216 w 1400316"/>
                    <a:gd name="connsiteY271" fmla="*/ 318420 h 1339977"/>
                    <a:gd name="connsiteX272" fmla="*/ 216835 w 1400316"/>
                    <a:gd name="connsiteY272" fmla="*/ 385095 h 1339977"/>
                    <a:gd name="connsiteX273" fmla="*/ 209691 w 1400316"/>
                    <a:gd name="connsiteY273" fmla="*/ 399383 h 1339977"/>
                    <a:gd name="connsiteX274" fmla="*/ 193022 w 1400316"/>
                    <a:gd name="connsiteY274" fmla="*/ 425577 h 1339977"/>
                    <a:gd name="connsiteX275" fmla="*/ 190641 w 1400316"/>
                    <a:gd name="connsiteY275" fmla="*/ 432720 h 1339977"/>
                    <a:gd name="connsiteX276" fmla="*/ 183497 w 1400316"/>
                    <a:gd name="connsiteY276" fmla="*/ 435102 h 1339977"/>
                    <a:gd name="connsiteX277" fmla="*/ 166829 w 1400316"/>
                    <a:gd name="connsiteY277" fmla="*/ 437483 h 1339977"/>
                    <a:gd name="connsiteX278" fmla="*/ 131110 w 1400316"/>
                    <a:gd name="connsiteY278" fmla="*/ 439864 h 1339977"/>
                    <a:gd name="connsiteX279" fmla="*/ 112060 w 1400316"/>
                    <a:gd name="connsiteY279" fmla="*/ 442245 h 1339977"/>
                    <a:gd name="connsiteX280" fmla="*/ 71579 w 1400316"/>
                    <a:gd name="connsiteY280" fmla="*/ 447008 h 1339977"/>
                    <a:gd name="connsiteX281" fmla="*/ 50147 w 1400316"/>
                    <a:gd name="connsiteY281" fmla="*/ 454152 h 1339977"/>
                    <a:gd name="connsiteX282" fmla="*/ 43004 w 1400316"/>
                    <a:gd name="connsiteY282" fmla="*/ 456533 h 1339977"/>
                    <a:gd name="connsiteX283" fmla="*/ 35860 w 1400316"/>
                    <a:gd name="connsiteY283" fmla="*/ 458914 h 1339977"/>
                    <a:gd name="connsiteX284" fmla="*/ 14429 w 1400316"/>
                    <a:gd name="connsiteY284" fmla="*/ 468439 h 1339977"/>
                    <a:gd name="connsiteX285" fmla="*/ 7285 w 1400316"/>
                    <a:gd name="connsiteY285" fmla="*/ 470820 h 1339977"/>
                    <a:gd name="connsiteX286" fmla="*/ 4904 w 1400316"/>
                    <a:gd name="connsiteY286" fmla="*/ 477964 h 1339977"/>
                    <a:gd name="connsiteX287" fmla="*/ 141 w 1400316"/>
                    <a:gd name="connsiteY287" fmla="*/ 485108 h 1339977"/>
                    <a:gd name="connsiteX288" fmla="*/ 4904 w 1400316"/>
                    <a:gd name="connsiteY288" fmla="*/ 501777 h 1339977"/>
                    <a:gd name="connsiteX289" fmla="*/ 21572 w 1400316"/>
                    <a:gd name="connsiteY289" fmla="*/ 520827 h 1339977"/>
                    <a:gd name="connsiteX290" fmla="*/ 28716 w 1400316"/>
                    <a:gd name="connsiteY290" fmla="*/ 527970 h 1339977"/>
                    <a:gd name="connsiteX291" fmla="*/ 52529 w 1400316"/>
                    <a:gd name="connsiteY291" fmla="*/ 542258 h 1339977"/>
                    <a:gd name="connsiteX292" fmla="*/ 59672 w 1400316"/>
                    <a:gd name="connsiteY292" fmla="*/ 544639 h 1339977"/>
                    <a:gd name="connsiteX293" fmla="*/ 66816 w 1400316"/>
                    <a:gd name="connsiteY293" fmla="*/ 549402 h 1339977"/>
                    <a:gd name="connsiteX294" fmla="*/ 93010 w 1400316"/>
                    <a:gd name="connsiteY294" fmla="*/ 561308 h 1339977"/>
                    <a:gd name="connsiteX295" fmla="*/ 100154 w 1400316"/>
                    <a:gd name="connsiteY295" fmla="*/ 568452 h 1339977"/>
                    <a:gd name="connsiteX296" fmla="*/ 112060 w 1400316"/>
                    <a:gd name="connsiteY296" fmla="*/ 589883 h 1339977"/>
                    <a:gd name="connsiteX297" fmla="*/ 119204 w 1400316"/>
                    <a:gd name="connsiteY297" fmla="*/ 599408 h 1339977"/>
                    <a:gd name="connsiteX298" fmla="*/ 123966 w 1400316"/>
                    <a:gd name="connsiteY298" fmla="*/ 613695 h 1339977"/>
                    <a:gd name="connsiteX299" fmla="*/ 126347 w 1400316"/>
                    <a:gd name="connsiteY299" fmla="*/ 620839 h 1339977"/>
                    <a:gd name="connsiteX300" fmla="*/ 133491 w 1400316"/>
                    <a:gd name="connsiteY300" fmla="*/ 625602 h 1339977"/>
                    <a:gd name="connsiteX301" fmla="*/ 138254 w 1400316"/>
                    <a:gd name="connsiteY301" fmla="*/ 639889 h 1339977"/>
                    <a:gd name="connsiteX302" fmla="*/ 140635 w 1400316"/>
                    <a:gd name="connsiteY302" fmla="*/ 647033 h 1339977"/>
                    <a:gd name="connsiteX303" fmla="*/ 145397 w 1400316"/>
                    <a:gd name="connsiteY303" fmla="*/ 663702 h 1339977"/>
                    <a:gd name="connsiteX304" fmla="*/ 143016 w 1400316"/>
                    <a:gd name="connsiteY304" fmla="*/ 675608 h 1339977"/>
                    <a:gd name="connsiteX305" fmla="*/ 138254 w 1400316"/>
                    <a:gd name="connsiteY305" fmla="*/ 682752 h 1339977"/>
                    <a:gd name="connsiteX306" fmla="*/ 133491 w 1400316"/>
                    <a:gd name="connsiteY306" fmla="*/ 692277 h 1339977"/>
                    <a:gd name="connsiteX307" fmla="*/ 128729 w 1400316"/>
                    <a:gd name="connsiteY307" fmla="*/ 699420 h 1339977"/>
                    <a:gd name="connsiteX308" fmla="*/ 123966 w 1400316"/>
                    <a:gd name="connsiteY308" fmla="*/ 708945 h 1339977"/>
                    <a:gd name="connsiteX309" fmla="*/ 121585 w 1400316"/>
                    <a:gd name="connsiteY309" fmla="*/ 716089 h 1339977"/>
                    <a:gd name="connsiteX310" fmla="*/ 114441 w 1400316"/>
                    <a:gd name="connsiteY310" fmla="*/ 718470 h 1339977"/>
                    <a:gd name="connsiteX311" fmla="*/ 100154 w 1400316"/>
                    <a:gd name="connsiteY311" fmla="*/ 735139 h 1339977"/>
                    <a:gd name="connsiteX312" fmla="*/ 95391 w 1400316"/>
                    <a:gd name="connsiteY312" fmla="*/ 744664 h 1339977"/>
                    <a:gd name="connsiteX313" fmla="*/ 88247 w 1400316"/>
                    <a:gd name="connsiteY313" fmla="*/ 751808 h 1339977"/>
                    <a:gd name="connsiteX314" fmla="*/ 71579 w 1400316"/>
                    <a:gd name="connsiteY314" fmla="*/ 768477 h 1339977"/>
                    <a:gd name="connsiteX315" fmla="*/ 64435 w 1400316"/>
                    <a:gd name="connsiteY315" fmla="*/ 775620 h 1339977"/>
                    <a:gd name="connsiteX316" fmla="*/ 57291 w 1400316"/>
                    <a:gd name="connsiteY316" fmla="*/ 780383 h 1339977"/>
                    <a:gd name="connsiteX317" fmla="*/ 52529 w 1400316"/>
                    <a:gd name="connsiteY317" fmla="*/ 787527 h 1339977"/>
                    <a:gd name="connsiteX318" fmla="*/ 38241 w 1400316"/>
                    <a:gd name="connsiteY318" fmla="*/ 799433 h 1339977"/>
                    <a:gd name="connsiteX319" fmla="*/ 28716 w 1400316"/>
                    <a:gd name="connsiteY319" fmla="*/ 816102 h 1339977"/>
                    <a:gd name="connsiteX320" fmla="*/ 19191 w 1400316"/>
                    <a:gd name="connsiteY320" fmla="*/ 837533 h 1339977"/>
                    <a:gd name="connsiteX321" fmla="*/ 16810 w 1400316"/>
                    <a:gd name="connsiteY321" fmla="*/ 844677 h 1339977"/>
                    <a:gd name="connsiteX322" fmla="*/ 19191 w 1400316"/>
                    <a:gd name="connsiteY322" fmla="*/ 887539 h 1339977"/>
                    <a:gd name="connsiteX323" fmla="*/ 26335 w 1400316"/>
                    <a:gd name="connsiteY323" fmla="*/ 889920 h 1339977"/>
                    <a:gd name="connsiteX324" fmla="*/ 33479 w 1400316"/>
                    <a:gd name="connsiteY324" fmla="*/ 894683 h 1339977"/>
                    <a:gd name="connsiteX325" fmla="*/ 47766 w 1400316"/>
                    <a:gd name="connsiteY325" fmla="*/ 899445 h 1339977"/>
                    <a:gd name="connsiteX326" fmla="*/ 54910 w 1400316"/>
                    <a:gd name="connsiteY326" fmla="*/ 901827 h 1339977"/>
                    <a:gd name="connsiteX327" fmla="*/ 112060 w 1400316"/>
                    <a:gd name="connsiteY327" fmla="*/ 906589 h 1339977"/>
                    <a:gd name="connsiteX328" fmla="*/ 131110 w 1400316"/>
                    <a:gd name="connsiteY328" fmla="*/ 911352 h 1339977"/>
                    <a:gd name="connsiteX329" fmla="*/ 135872 w 1400316"/>
                    <a:gd name="connsiteY329" fmla="*/ 918495 h 1339977"/>
                    <a:gd name="connsiteX330" fmla="*/ 147779 w 1400316"/>
                    <a:gd name="connsiteY330" fmla="*/ 928020 h 1339977"/>
                    <a:gd name="connsiteX331" fmla="*/ 152541 w 1400316"/>
                    <a:gd name="connsiteY331" fmla="*/ 935164 h 1339977"/>
                    <a:gd name="connsiteX332" fmla="*/ 181116 w 1400316"/>
                    <a:gd name="connsiteY332" fmla="*/ 949452 h 1339977"/>
                    <a:gd name="connsiteX333" fmla="*/ 188260 w 1400316"/>
                    <a:gd name="connsiteY333" fmla="*/ 951833 h 1339977"/>
                    <a:gd name="connsiteX334" fmla="*/ 209691 w 1400316"/>
                    <a:gd name="connsiteY334" fmla="*/ 954214 h 1339977"/>
                    <a:gd name="connsiteX335" fmla="*/ 226360 w 1400316"/>
                    <a:gd name="connsiteY335" fmla="*/ 958977 h 1339977"/>
                    <a:gd name="connsiteX336" fmla="*/ 233504 w 1400316"/>
                    <a:gd name="connsiteY336" fmla="*/ 973264 h 1339977"/>
                    <a:gd name="connsiteX337" fmla="*/ 228741 w 1400316"/>
                    <a:gd name="connsiteY337" fmla="*/ 1016127 h 1339977"/>
                    <a:gd name="connsiteX338" fmla="*/ 216835 w 1400316"/>
                    <a:gd name="connsiteY338" fmla="*/ 1030414 h 1339977"/>
                    <a:gd name="connsiteX339" fmla="*/ 207310 w 1400316"/>
                    <a:gd name="connsiteY339" fmla="*/ 1051845 h 1339977"/>
                    <a:gd name="connsiteX340" fmla="*/ 200166 w 1400316"/>
                    <a:gd name="connsiteY340" fmla="*/ 1066133 h 1339977"/>
                    <a:gd name="connsiteX341" fmla="*/ 195404 w 1400316"/>
                    <a:gd name="connsiteY341" fmla="*/ 1080420 h 1339977"/>
                    <a:gd name="connsiteX342" fmla="*/ 190641 w 1400316"/>
                    <a:gd name="connsiteY342" fmla="*/ 1094708 h 1339977"/>
                    <a:gd name="connsiteX343" fmla="*/ 190641 w 1400316"/>
                    <a:gd name="connsiteY343" fmla="*/ 1128045 h 1339977"/>
                    <a:gd name="connsiteX0" fmla="*/ 238527 w 1400316"/>
                    <a:gd name="connsiteY0" fmla="*/ 1100480 h 1339977"/>
                    <a:gd name="connsiteX1" fmla="*/ 73960 w 1400316"/>
                    <a:gd name="connsiteY1" fmla="*/ 1206627 h 1339977"/>
                    <a:gd name="connsiteX2" fmla="*/ 90629 w 1400316"/>
                    <a:gd name="connsiteY2" fmla="*/ 1223295 h 1339977"/>
                    <a:gd name="connsiteX3" fmla="*/ 97772 w 1400316"/>
                    <a:gd name="connsiteY3" fmla="*/ 1228058 h 1339977"/>
                    <a:gd name="connsiteX4" fmla="*/ 112060 w 1400316"/>
                    <a:gd name="connsiteY4" fmla="*/ 1232820 h 1339977"/>
                    <a:gd name="connsiteX5" fmla="*/ 185879 w 1400316"/>
                    <a:gd name="connsiteY5" fmla="*/ 1228058 h 1339977"/>
                    <a:gd name="connsiteX6" fmla="*/ 200166 w 1400316"/>
                    <a:gd name="connsiteY6" fmla="*/ 1223295 h 1339977"/>
                    <a:gd name="connsiteX7" fmla="*/ 207310 w 1400316"/>
                    <a:gd name="connsiteY7" fmla="*/ 1220914 h 1339977"/>
                    <a:gd name="connsiteX8" fmla="*/ 214454 w 1400316"/>
                    <a:gd name="connsiteY8" fmla="*/ 1218533 h 1339977"/>
                    <a:gd name="connsiteX9" fmla="*/ 228741 w 1400316"/>
                    <a:gd name="connsiteY9" fmla="*/ 1211389 h 1339977"/>
                    <a:gd name="connsiteX10" fmla="*/ 235885 w 1400316"/>
                    <a:gd name="connsiteY10" fmla="*/ 1206627 h 1339977"/>
                    <a:gd name="connsiteX11" fmla="*/ 243029 w 1400316"/>
                    <a:gd name="connsiteY11" fmla="*/ 1204245 h 1339977"/>
                    <a:gd name="connsiteX12" fmla="*/ 257316 w 1400316"/>
                    <a:gd name="connsiteY12" fmla="*/ 1194720 h 1339977"/>
                    <a:gd name="connsiteX13" fmla="*/ 271604 w 1400316"/>
                    <a:gd name="connsiteY13" fmla="*/ 1185195 h 1339977"/>
                    <a:gd name="connsiteX14" fmla="*/ 278747 w 1400316"/>
                    <a:gd name="connsiteY14" fmla="*/ 1180433 h 1339977"/>
                    <a:gd name="connsiteX15" fmla="*/ 285891 w 1400316"/>
                    <a:gd name="connsiteY15" fmla="*/ 1178052 h 1339977"/>
                    <a:gd name="connsiteX16" fmla="*/ 300179 w 1400316"/>
                    <a:gd name="connsiteY16" fmla="*/ 1170908 h 1339977"/>
                    <a:gd name="connsiteX17" fmla="*/ 307322 w 1400316"/>
                    <a:gd name="connsiteY17" fmla="*/ 1166145 h 1339977"/>
                    <a:gd name="connsiteX18" fmla="*/ 314466 w 1400316"/>
                    <a:gd name="connsiteY18" fmla="*/ 1163764 h 1339977"/>
                    <a:gd name="connsiteX19" fmla="*/ 321610 w 1400316"/>
                    <a:gd name="connsiteY19" fmla="*/ 1159002 h 1339977"/>
                    <a:gd name="connsiteX20" fmla="*/ 335897 w 1400316"/>
                    <a:gd name="connsiteY20" fmla="*/ 1154239 h 1339977"/>
                    <a:gd name="connsiteX21" fmla="*/ 343041 w 1400316"/>
                    <a:gd name="connsiteY21" fmla="*/ 1149477 h 1339977"/>
                    <a:gd name="connsiteX22" fmla="*/ 364472 w 1400316"/>
                    <a:gd name="connsiteY22" fmla="*/ 1144714 h 1339977"/>
                    <a:gd name="connsiteX23" fmla="*/ 409716 w 1400316"/>
                    <a:gd name="connsiteY23" fmla="*/ 1147095 h 1339977"/>
                    <a:gd name="connsiteX24" fmla="*/ 416860 w 1400316"/>
                    <a:gd name="connsiteY24" fmla="*/ 1151858 h 1339977"/>
                    <a:gd name="connsiteX25" fmla="*/ 424004 w 1400316"/>
                    <a:gd name="connsiteY25" fmla="*/ 1154239 h 1339977"/>
                    <a:gd name="connsiteX26" fmla="*/ 435910 w 1400316"/>
                    <a:gd name="connsiteY26" fmla="*/ 1166145 h 1339977"/>
                    <a:gd name="connsiteX27" fmla="*/ 445435 w 1400316"/>
                    <a:gd name="connsiteY27" fmla="*/ 1187577 h 1339977"/>
                    <a:gd name="connsiteX28" fmla="*/ 450197 w 1400316"/>
                    <a:gd name="connsiteY28" fmla="*/ 1194720 h 1339977"/>
                    <a:gd name="connsiteX29" fmla="*/ 452579 w 1400316"/>
                    <a:gd name="connsiteY29" fmla="*/ 1201864 h 1339977"/>
                    <a:gd name="connsiteX30" fmla="*/ 462104 w 1400316"/>
                    <a:gd name="connsiteY30" fmla="*/ 1216152 h 1339977"/>
                    <a:gd name="connsiteX31" fmla="*/ 464485 w 1400316"/>
                    <a:gd name="connsiteY31" fmla="*/ 1223295 h 1339977"/>
                    <a:gd name="connsiteX32" fmla="*/ 474010 w 1400316"/>
                    <a:gd name="connsiteY32" fmla="*/ 1237583 h 1339977"/>
                    <a:gd name="connsiteX33" fmla="*/ 481154 w 1400316"/>
                    <a:gd name="connsiteY33" fmla="*/ 1259014 h 1339977"/>
                    <a:gd name="connsiteX34" fmla="*/ 483535 w 1400316"/>
                    <a:gd name="connsiteY34" fmla="*/ 1266158 h 1339977"/>
                    <a:gd name="connsiteX35" fmla="*/ 488297 w 1400316"/>
                    <a:gd name="connsiteY35" fmla="*/ 1273302 h 1339977"/>
                    <a:gd name="connsiteX36" fmla="*/ 493060 w 1400316"/>
                    <a:gd name="connsiteY36" fmla="*/ 1289970 h 1339977"/>
                    <a:gd name="connsiteX37" fmla="*/ 495441 w 1400316"/>
                    <a:gd name="connsiteY37" fmla="*/ 1297114 h 1339977"/>
                    <a:gd name="connsiteX38" fmla="*/ 500204 w 1400316"/>
                    <a:gd name="connsiteY38" fmla="*/ 1304258 h 1339977"/>
                    <a:gd name="connsiteX39" fmla="*/ 509729 w 1400316"/>
                    <a:gd name="connsiteY39" fmla="*/ 1316164 h 1339977"/>
                    <a:gd name="connsiteX40" fmla="*/ 514491 w 1400316"/>
                    <a:gd name="connsiteY40" fmla="*/ 1323308 h 1339977"/>
                    <a:gd name="connsiteX41" fmla="*/ 528779 w 1400316"/>
                    <a:gd name="connsiteY41" fmla="*/ 1328070 h 1339977"/>
                    <a:gd name="connsiteX42" fmla="*/ 557354 w 1400316"/>
                    <a:gd name="connsiteY42" fmla="*/ 1323308 h 1339977"/>
                    <a:gd name="connsiteX43" fmla="*/ 571641 w 1400316"/>
                    <a:gd name="connsiteY43" fmla="*/ 1313783 h 1339977"/>
                    <a:gd name="connsiteX44" fmla="*/ 578785 w 1400316"/>
                    <a:gd name="connsiteY44" fmla="*/ 1309020 h 1339977"/>
                    <a:gd name="connsiteX45" fmla="*/ 590691 w 1400316"/>
                    <a:gd name="connsiteY45" fmla="*/ 1297114 h 1339977"/>
                    <a:gd name="connsiteX46" fmla="*/ 595454 w 1400316"/>
                    <a:gd name="connsiteY46" fmla="*/ 1289970 h 1339977"/>
                    <a:gd name="connsiteX47" fmla="*/ 609741 w 1400316"/>
                    <a:gd name="connsiteY47" fmla="*/ 1280445 h 1339977"/>
                    <a:gd name="connsiteX48" fmla="*/ 628791 w 1400316"/>
                    <a:gd name="connsiteY48" fmla="*/ 1263777 h 1339977"/>
                    <a:gd name="connsiteX49" fmla="*/ 643079 w 1400316"/>
                    <a:gd name="connsiteY49" fmla="*/ 1254252 h 1339977"/>
                    <a:gd name="connsiteX50" fmla="*/ 650222 w 1400316"/>
                    <a:gd name="connsiteY50" fmla="*/ 1249489 h 1339977"/>
                    <a:gd name="connsiteX51" fmla="*/ 657366 w 1400316"/>
                    <a:gd name="connsiteY51" fmla="*/ 1247108 h 1339977"/>
                    <a:gd name="connsiteX52" fmla="*/ 664510 w 1400316"/>
                    <a:gd name="connsiteY52" fmla="*/ 1242345 h 1339977"/>
                    <a:gd name="connsiteX53" fmla="*/ 678797 w 1400316"/>
                    <a:gd name="connsiteY53" fmla="*/ 1237583 h 1339977"/>
                    <a:gd name="connsiteX54" fmla="*/ 719279 w 1400316"/>
                    <a:gd name="connsiteY54" fmla="*/ 1244727 h 1339977"/>
                    <a:gd name="connsiteX55" fmla="*/ 726422 w 1400316"/>
                    <a:gd name="connsiteY55" fmla="*/ 1249489 h 1339977"/>
                    <a:gd name="connsiteX56" fmla="*/ 738329 w 1400316"/>
                    <a:gd name="connsiteY56" fmla="*/ 1259014 h 1339977"/>
                    <a:gd name="connsiteX57" fmla="*/ 743091 w 1400316"/>
                    <a:gd name="connsiteY57" fmla="*/ 1266158 h 1339977"/>
                    <a:gd name="connsiteX58" fmla="*/ 757379 w 1400316"/>
                    <a:gd name="connsiteY58" fmla="*/ 1275683 h 1339977"/>
                    <a:gd name="connsiteX59" fmla="*/ 764522 w 1400316"/>
                    <a:gd name="connsiteY59" fmla="*/ 1280445 h 1339977"/>
                    <a:gd name="connsiteX60" fmla="*/ 769285 w 1400316"/>
                    <a:gd name="connsiteY60" fmla="*/ 1287589 h 1339977"/>
                    <a:gd name="connsiteX61" fmla="*/ 776429 w 1400316"/>
                    <a:gd name="connsiteY61" fmla="*/ 1289970 h 1339977"/>
                    <a:gd name="connsiteX62" fmla="*/ 785954 w 1400316"/>
                    <a:gd name="connsiteY62" fmla="*/ 1299495 h 1339977"/>
                    <a:gd name="connsiteX63" fmla="*/ 800241 w 1400316"/>
                    <a:gd name="connsiteY63" fmla="*/ 1309020 h 1339977"/>
                    <a:gd name="connsiteX64" fmla="*/ 807385 w 1400316"/>
                    <a:gd name="connsiteY64" fmla="*/ 1313783 h 1339977"/>
                    <a:gd name="connsiteX65" fmla="*/ 814529 w 1400316"/>
                    <a:gd name="connsiteY65" fmla="*/ 1316164 h 1339977"/>
                    <a:gd name="connsiteX66" fmla="*/ 828816 w 1400316"/>
                    <a:gd name="connsiteY66" fmla="*/ 1323308 h 1339977"/>
                    <a:gd name="connsiteX67" fmla="*/ 835960 w 1400316"/>
                    <a:gd name="connsiteY67" fmla="*/ 1328070 h 1339977"/>
                    <a:gd name="connsiteX68" fmla="*/ 850247 w 1400316"/>
                    <a:gd name="connsiteY68" fmla="*/ 1332833 h 1339977"/>
                    <a:gd name="connsiteX69" fmla="*/ 864535 w 1400316"/>
                    <a:gd name="connsiteY69" fmla="*/ 1339977 h 1339977"/>
                    <a:gd name="connsiteX70" fmla="*/ 897872 w 1400316"/>
                    <a:gd name="connsiteY70" fmla="*/ 1337595 h 1339977"/>
                    <a:gd name="connsiteX71" fmla="*/ 912160 w 1400316"/>
                    <a:gd name="connsiteY71" fmla="*/ 1332833 h 1339977"/>
                    <a:gd name="connsiteX72" fmla="*/ 919304 w 1400316"/>
                    <a:gd name="connsiteY72" fmla="*/ 1328070 h 1339977"/>
                    <a:gd name="connsiteX73" fmla="*/ 928829 w 1400316"/>
                    <a:gd name="connsiteY73" fmla="*/ 1313783 h 1339977"/>
                    <a:gd name="connsiteX74" fmla="*/ 938354 w 1400316"/>
                    <a:gd name="connsiteY74" fmla="*/ 1285208 h 1339977"/>
                    <a:gd name="connsiteX75" fmla="*/ 940735 w 1400316"/>
                    <a:gd name="connsiteY75" fmla="*/ 1278064 h 1339977"/>
                    <a:gd name="connsiteX76" fmla="*/ 947879 w 1400316"/>
                    <a:gd name="connsiteY76" fmla="*/ 1263777 h 1339977"/>
                    <a:gd name="connsiteX77" fmla="*/ 952641 w 1400316"/>
                    <a:gd name="connsiteY77" fmla="*/ 1256633 h 1339977"/>
                    <a:gd name="connsiteX78" fmla="*/ 957404 w 1400316"/>
                    <a:gd name="connsiteY78" fmla="*/ 1242345 h 1339977"/>
                    <a:gd name="connsiteX79" fmla="*/ 962166 w 1400316"/>
                    <a:gd name="connsiteY79" fmla="*/ 1228058 h 1339977"/>
                    <a:gd name="connsiteX80" fmla="*/ 964547 w 1400316"/>
                    <a:gd name="connsiteY80" fmla="*/ 1220914 h 1339977"/>
                    <a:gd name="connsiteX81" fmla="*/ 969310 w 1400316"/>
                    <a:gd name="connsiteY81" fmla="*/ 1213770 h 1339977"/>
                    <a:gd name="connsiteX82" fmla="*/ 974072 w 1400316"/>
                    <a:gd name="connsiteY82" fmla="*/ 1199483 h 1339977"/>
                    <a:gd name="connsiteX83" fmla="*/ 978835 w 1400316"/>
                    <a:gd name="connsiteY83" fmla="*/ 1182814 h 1339977"/>
                    <a:gd name="connsiteX84" fmla="*/ 988360 w 1400316"/>
                    <a:gd name="connsiteY84" fmla="*/ 1168527 h 1339977"/>
                    <a:gd name="connsiteX85" fmla="*/ 995504 w 1400316"/>
                    <a:gd name="connsiteY85" fmla="*/ 1163764 h 1339977"/>
                    <a:gd name="connsiteX86" fmla="*/ 1000266 w 1400316"/>
                    <a:gd name="connsiteY86" fmla="*/ 1156620 h 1339977"/>
                    <a:gd name="connsiteX87" fmla="*/ 1007410 w 1400316"/>
                    <a:gd name="connsiteY87" fmla="*/ 1154239 h 1339977"/>
                    <a:gd name="connsiteX88" fmla="*/ 1059797 w 1400316"/>
                    <a:gd name="connsiteY88" fmla="*/ 1156620 h 1339977"/>
                    <a:gd name="connsiteX89" fmla="*/ 1071704 w 1400316"/>
                    <a:gd name="connsiteY89" fmla="*/ 1159002 h 1339977"/>
                    <a:gd name="connsiteX90" fmla="*/ 1085991 w 1400316"/>
                    <a:gd name="connsiteY90" fmla="*/ 1163764 h 1339977"/>
                    <a:gd name="connsiteX91" fmla="*/ 1100279 w 1400316"/>
                    <a:gd name="connsiteY91" fmla="*/ 1170908 h 1339977"/>
                    <a:gd name="connsiteX92" fmla="*/ 1107422 w 1400316"/>
                    <a:gd name="connsiteY92" fmla="*/ 1175670 h 1339977"/>
                    <a:gd name="connsiteX93" fmla="*/ 1116947 w 1400316"/>
                    <a:gd name="connsiteY93" fmla="*/ 1178052 h 1339977"/>
                    <a:gd name="connsiteX94" fmla="*/ 1124091 w 1400316"/>
                    <a:gd name="connsiteY94" fmla="*/ 1180433 h 1339977"/>
                    <a:gd name="connsiteX95" fmla="*/ 1186004 w 1400316"/>
                    <a:gd name="connsiteY95" fmla="*/ 1178052 h 1339977"/>
                    <a:gd name="connsiteX96" fmla="*/ 1193147 w 1400316"/>
                    <a:gd name="connsiteY96" fmla="*/ 1175670 h 1339977"/>
                    <a:gd name="connsiteX97" fmla="*/ 1195529 w 1400316"/>
                    <a:gd name="connsiteY97" fmla="*/ 1168527 h 1339977"/>
                    <a:gd name="connsiteX98" fmla="*/ 1197910 w 1400316"/>
                    <a:gd name="connsiteY98" fmla="*/ 1144714 h 1339977"/>
                    <a:gd name="connsiteX99" fmla="*/ 1200291 w 1400316"/>
                    <a:gd name="connsiteY99" fmla="*/ 1132808 h 1339977"/>
                    <a:gd name="connsiteX100" fmla="*/ 1197910 w 1400316"/>
                    <a:gd name="connsiteY100" fmla="*/ 1099470 h 1339977"/>
                    <a:gd name="connsiteX101" fmla="*/ 1193147 w 1400316"/>
                    <a:gd name="connsiteY101" fmla="*/ 1085183 h 1339977"/>
                    <a:gd name="connsiteX102" fmla="*/ 1188385 w 1400316"/>
                    <a:gd name="connsiteY102" fmla="*/ 1070895 h 1339977"/>
                    <a:gd name="connsiteX103" fmla="*/ 1183622 w 1400316"/>
                    <a:gd name="connsiteY103" fmla="*/ 1054227 h 1339977"/>
                    <a:gd name="connsiteX104" fmla="*/ 1176479 w 1400316"/>
                    <a:gd name="connsiteY104" fmla="*/ 1030414 h 1339977"/>
                    <a:gd name="connsiteX105" fmla="*/ 1174097 w 1400316"/>
                    <a:gd name="connsiteY105" fmla="*/ 1013745 h 1339977"/>
                    <a:gd name="connsiteX106" fmla="*/ 1176479 w 1400316"/>
                    <a:gd name="connsiteY106" fmla="*/ 951833 h 1339977"/>
                    <a:gd name="connsiteX107" fmla="*/ 1178860 w 1400316"/>
                    <a:gd name="connsiteY107" fmla="*/ 944689 h 1339977"/>
                    <a:gd name="connsiteX108" fmla="*/ 1186004 w 1400316"/>
                    <a:gd name="connsiteY108" fmla="*/ 942308 h 1339977"/>
                    <a:gd name="connsiteX109" fmla="*/ 1207435 w 1400316"/>
                    <a:gd name="connsiteY109" fmla="*/ 932783 h 1339977"/>
                    <a:gd name="connsiteX110" fmla="*/ 1214579 w 1400316"/>
                    <a:gd name="connsiteY110" fmla="*/ 930402 h 1339977"/>
                    <a:gd name="connsiteX111" fmla="*/ 1221722 w 1400316"/>
                    <a:gd name="connsiteY111" fmla="*/ 928020 h 1339977"/>
                    <a:gd name="connsiteX112" fmla="*/ 1255060 w 1400316"/>
                    <a:gd name="connsiteY112" fmla="*/ 923258 h 1339977"/>
                    <a:gd name="connsiteX113" fmla="*/ 1271729 w 1400316"/>
                    <a:gd name="connsiteY113" fmla="*/ 920877 h 1339977"/>
                    <a:gd name="connsiteX114" fmla="*/ 1314591 w 1400316"/>
                    <a:gd name="connsiteY114" fmla="*/ 906589 h 1339977"/>
                    <a:gd name="connsiteX115" fmla="*/ 1328879 w 1400316"/>
                    <a:gd name="connsiteY115" fmla="*/ 901827 h 1339977"/>
                    <a:gd name="connsiteX116" fmla="*/ 1336022 w 1400316"/>
                    <a:gd name="connsiteY116" fmla="*/ 899445 h 1339977"/>
                    <a:gd name="connsiteX117" fmla="*/ 1350310 w 1400316"/>
                    <a:gd name="connsiteY117" fmla="*/ 889920 h 1339977"/>
                    <a:gd name="connsiteX118" fmla="*/ 1364597 w 1400316"/>
                    <a:gd name="connsiteY118" fmla="*/ 885158 h 1339977"/>
                    <a:gd name="connsiteX119" fmla="*/ 1366979 w 1400316"/>
                    <a:gd name="connsiteY119" fmla="*/ 878014 h 1339977"/>
                    <a:gd name="connsiteX120" fmla="*/ 1374122 w 1400316"/>
                    <a:gd name="connsiteY120" fmla="*/ 873252 h 1339977"/>
                    <a:gd name="connsiteX121" fmla="*/ 1378885 w 1400316"/>
                    <a:gd name="connsiteY121" fmla="*/ 866108 h 1339977"/>
                    <a:gd name="connsiteX122" fmla="*/ 1381266 w 1400316"/>
                    <a:gd name="connsiteY122" fmla="*/ 858964 h 1339977"/>
                    <a:gd name="connsiteX123" fmla="*/ 1374122 w 1400316"/>
                    <a:gd name="connsiteY123" fmla="*/ 835152 h 1339977"/>
                    <a:gd name="connsiteX124" fmla="*/ 1366979 w 1400316"/>
                    <a:gd name="connsiteY124" fmla="*/ 828008 h 1339977"/>
                    <a:gd name="connsiteX125" fmla="*/ 1355072 w 1400316"/>
                    <a:gd name="connsiteY125" fmla="*/ 816102 h 1339977"/>
                    <a:gd name="connsiteX126" fmla="*/ 1350310 w 1400316"/>
                    <a:gd name="connsiteY126" fmla="*/ 799433 h 1339977"/>
                    <a:gd name="connsiteX127" fmla="*/ 1345547 w 1400316"/>
                    <a:gd name="connsiteY127" fmla="*/ 792289 h 1339977"/>
                    <a:gd name="connsiteX128" fmla="*/ 1338404 w 1400316"/>
                    <a:gd name="connsiteY128" fmla="*/ 789908 h 1339977"/>
                    <a:gd name="connsiteX129" fmla="*/ 1333641 w 1400316"/>
                    <a:gd name="connsiteY129" fmla="*/ 782764 h 1339977"/>
                    <a:gd name="connsiteX130" fmla="*/ 1326497 w 1400316"/>
                    <a:gd name="connsiteY130" fmla="*/ 780383 h 1339977"/>
                    <a:gd name="connsiteX131" fmla="*/ 1316972 w 1400316"/>
                    <a:gd name="connsiteY131" fmla="*/ 770858 h 1339977"/>
                    <a:gd name="connsiteX132" fmla="*/ 1314591 w 1400316"/>
                    <a:gd name="connsiteY132" fmla="*/ 763714 h 1339977"/>
                    <a:gd name="connsiteX133" fmla="*/ 1307447 w 1400316"/>
                    <a:gd name="connsiteY133" fmla="*/ 761333 h 1339977"/>
                    <a:gd name="connsiteX134" fmla="*/ 1293160 w 1400316"/>
                    <a:gd name="connsiteY134" fmla="*/ 751808 h 1339977"/>
                    <a:gd name="connsiteX135" fmla="*/ 1286016 w 1400316"/>
                    <a:gd name="connsiteY135" fmla="*/ 747045 h 1339977"/>
                    <a:gd name="connsiteX136" fmla="*/ 1276491 w 1400316"/>
                    <a:gd name="connsiteY136" fmla="*/ 730377 h 1339977"/>
                    <a:gd name="connsiteX137" fmla="*/ 1269347 w 1400316"/>
                    <a:gd name="connsiteY137" fmla="*/ 725614 h 1339977"/>
                    <a:gd name="connsiteX138" fmla="*/ 1266966 w 1400316"/>
                    <a:gd name="connsiteY138" fmla="*/ 718470 h 1339977"/>
                    <a:gd name="connsiteX139" fmla="*/ 1266966 w 1400316"/>
                    <a:gd name="connsiteY139" fmla="*/ 675608 h 1339977"/>
                    <a:gd name="connsiteX140" fmla="*/ 1269347 w 1400316"/>
                    <a:gd name="connsiteY140" fmla="*/ 668464 h 1339977"/>
                    <a:gd name="connsiteX141" fmla="*/ 1278872 w 1400316"/>
                    <a:gd name="connsiteY141" fmla="*/ 654177 h 1339977"/>
                    <a:gd name="connsiteX142" fmla="*/ 1286016 w 1400316"/>
                    <a:gd name="connsiteY142" fmla="*/ 649414 h 1339977"/>
                    <a:gd name="connsiteX143" fmla="*/ 1297922 w 1400316"/>
                    <a:gd name="connsiteY143" fmla="*/ 639889 h 1339977"/>
                    <a:gd name="connsiteX144" fmla="*/ 1302685 w 1400316"/>
                    <a:gd name="connsiteY144" fmla="*/ 632745 h 1339977"/>
                    <a:gd name="connsiteX145" fmla="*/ 1309829 w 1400316"/>
                    <a:gd name="connsiteY145" fmla="*/ 627983 h 1339977"/>
                    <a:gd name="connsiteX146" fmla="*/ 1326497 w 1400316"/>
                    <a:gd name="connsiteY146" fmla="*/ 608933 h 1339977"/>
                    <a:gd name="connsiteX147" fmla="*/ 1331260 w 1400316"/>
                    <a:gd name="connsiteY147" fmla="*/ 601789 h 1339977"/>
                    <a:gd name="connsiteX148" fmla="*/ 1345547 w 1400316"/>
                    <a:gd name="connsiteY148" fmla="*/ 587502 h 1339977"/>
                    <a:gd name="connsiteX149" fmla="*/ 1357454 w 1400316"/>
                    <a:gd name="connsiteY149" fmla="*/ 575595 h 1339977"/>
                    <a:gd name="connsiteX150" fmla="*/ 1369360 w 1400316"/>
                    <a:gd name="connsiteY150" fmla="*/ 563689 h 1339977"/>
                    <a:gd name="connsiteX151" fmla="*/ 1374122 w 1400316"/>
                    <a:gd name="connsiteY151" fmla="*/ 556545 h 1339977"/>
                    <a:gd name="connsiteX152" fmla="*/ 1388410 w 1400316"/>
                    <a:gd name="connsiteY152" fmla="*/ 542258 h 1339977"/>
                    <a:gd name="connsiteX153" fmla="*/ 1397935 w 1400316"/>
                    <a:gd name="connsiteY153" fmla="*/ 520827 h 1339977"/>
                    <a:gd name="connsiteX154" fmla="*/ 1400316 w 1400316"/>
                    <a:gd name="connsiteY154" fmla="*/ 511302 h 1339977"/>
                    <a:gd name="connsiteX155" fmla="*/ 1397935 w 1400316"/>
                    <a:gd name="connsiteY155" fmla="*/ 482727 h 1339977"/>
                    <a:gd name="connsiteX156" fmla="*/ 1386029 w 1400316"/>
                    <a:gd name="connsiteY156" fmla="*/ 470820 h 1339977"/>
                    <a:gd name="connsiteX157" fmla="*/ 1371741 w 1400316"/>
                    <a:gd name="connsiteY157" fmla="*/ 466058 h 1339977"/>
                    <a:gd name="connsiteX158" fmla="*/ 1364597 w 1400316"/>
                    <a:gd name="connsiteY158" fmla="*/ 463677 h 1339977"/>
                    <a:gd name="connsiteX159" fmla="*/ 1338404 w 1400316"/>
                    <a:gd name="connsiteY159" fmla="*/ 458914 h 1339977"/>
                    <a:gd name="connsiteX160" fmla="*/ 1316972 w 1400316"/>
                    <a:gd name="connsiteY160" fmla="*/ 449389 h 1339977"/>
                    <a:gd name="connsiteX161" fmla="*/ 1302685 w 1400316"/>
                    <a:gd name="connsiteY161" fmla="*/ 444627 h 1339977"/>
                    <a:gd name="connsiteX162" fmla="*/ 1295541 w 1400316"/>
                    <a:gd name="connsiteY162" fmla="*/ 442245 h 1339977"/>
                    <a:gd name="connsiteX163" fmla="*/ 1221722 w 1400316"/>
                    <a:gd name="connsiteY163" fmla="*/ 439864 h 1339977"/>
                    <a:gd name="connsiteX164" fmla="*/ 1207435 w 1400316"/>
                    <a:gd name="connsiteY164" fmla="*/ 435102 h 1339977"/>
                    <a:gd name="connsiteX165" fmla="*/ 1193147 w 1400316"/>
                    <a:gd name="connsiteY165" fmla="*/ 427958 h 1339977"/>
                    <a:gd name="connsiteX166" fmla="*/ 1186004 w 1400316"/>
                    <a:gd name="connsiteY166" fmla="*/ 420814 h 1339977"/>
                    <a:gd name="connsiteX167" fmla="*/ 1183622 w 1400316"/>
                    <a:gd name="connsiteY167" fmla="*/ 408908 h 1339977"/>
                    <a:gd name="connsiteX168" fmla="*/ 1181241 w 1400316"/>
                    <a:gd name="connsiteY168" fmla="*/ 401764 h 1339977"/>
                    <a:gd name="connsiteX169" fmla="*/ 1178860 w 1400316"/>
                    <a:gd name="connsiteY169" fmla="*/ 392239 h 1339977"/>
                    <a:gd name="connsiteX170" fmla="*/ 1174097 w 1400316"/>
                    <a:gd name="connsiteY170" fmla="*/ 373189 h 1339977"/>
                    <a:gd name="connsiteX171" fmla="*/ 1176479 w 1400316"/>
                    <a:gd name="connsiteY171" fmla="*/ 277939 h 1339977"/>
                    <a:gd name="connsiteX172" fmla="*/ 1183622 w 1400316"/>
                    <a:gd name="connsiteY172" fmla="*/ 261270 h 1339977"/>
                    <a:gd name="connsiteX173" fmla="*/ 1186004 w 1400316"/>
                    <a:gd name="connsiteY173" fmla="*/ 251745 h 1339977"/>
                    <a:gd name="connsiteX174" fmla="*/ 1188385 w 1400316"/>
                    <a:gd name="connsiteY174" fmla="*/ 244602 h 1339977"/>
                    <a:gd name="connsiteX175" fmla="*/ 1188385 w 1400316"/>
                    <a:gd name="connsiteY175" fmla="*/ 201739 h 1339977"/>
                    <a:gd name="connsiteX176" fmla="*/ 1186004 w 1400316"/>
                    <a:gd name="connsiteY176" fmla="*/ 192214 h 1339977"/>
                    <a:gd name="connsiteX177" fmla="*/ 1181241 w 1400316"/>
                    <a:gd name="connsiteY177" fmla="*/ 185070 h 1339977"/>
                    <a:gd name="connsiteX178" fmla="*/ 1171716 w 1400316"/>
                    <a:gd name="connsiteY178" fmla="*/ 168402 h 1339977"/>
                    <a:gd name="connsiteX179" fmla="*/ 1164572 w 1400316"/>
                    <a:gd name="connsiteY179" fmla="*/ 163639 h 1339977"/>
                    <a:gd name="connsiteX180" fmla="*/ 1131235 w 1400316"/>
                    <a:gd name="connsiteY180" fmla="*/ 168402 h 1339977"/>
                    <a:gd name="connsiteX181" fmla="*/ 1107422 w 1400316"/>
                    <a:gd name="connsiteY181" fmla="*/ 175545 h 1339977"/>
                    <a:gd name="connsiteX182" fmla="*/ 1100279 w 1400316"/>
                    <a:gd name="connsiteY182" fmla="*/ 177927 h 1339977"/>
                    <a:gd name="connsiteX183" fmla="*/ 1083610 w 1400316"/>
                    <a:gd name="connsiteY183" fmla="*/ 182689 h 1339977"/>
                    <a:gd name="connsiteX184" fmla="*/ 1074085 w 1400316"/>
                    <a:gd name="connsiteY184" fmla="*/ 185070 h 1339977"/>
                    <a:gd name="connsiteX185" fmla="*/ 1059797 w 1400316"/>
                    <a:gd name="connsiteY185" fmla="*/ 189833 h 1339977"/>
                    <a:gd name="connsiteX186" fmla="*/ 1040747 w 1400316"/>
                    <a:gd name="connsiteY186" fmla="*/ 194595 h 1339977"/>
                    <a:gd name="connsiteX187" fmla="*/ 1026460 w 1400316"/>
                    <a:gd name="connsiteY187" fmla="*/ 199358 h 1339977"/>
                    <a:gd name="connsiteX188" fmla="*/ 993122 w 1400316"/>
                    <a:gd name="connsiteY188" fmla="*/ 201739 h 1339977"/>
                    <a:gd name="connsiteX189" fmla="*/ 985979 w 1400316"/>
                    <a:gd name="connsiteY189" fmla="*/ 199358 h 1339977"/>
                    <a:gd name="connsiteX190" fmla="*/ 974072 w 1400316"/>
                    <a:gd name="connsiteY190" fmla="*/ 185070 h 1339977"/>
                    <a:gd name="connsiteX191" fmla="*/ 966929 w 1400316"/>
                    <a:gd name="connsiteY191" fmla="*/ 170783 h 1339977"/>
                    <a:gd name="connsiteX192" fmla="*/ 962166 w 1400316"/>
                    <a:gd name="connsiteY192" fmla="*/ 156495 h 1339977"/>
                    <a:gd name="connsiteX193" fmla="*/ 957404 w 1400316"/>
                    <a:gd name="connsiteY193" fmla="*/ 149352 h 1339977"/>
                    <a:gd name="connsiteX194" fmla="*/ 950260 w 1400316"/>
                    <a:gd name="connsiteY194" fmla="*/ 132683 h 1339977"/>
                    <a:gd name="connsiteX195" fmla="*/ 943116 w 1400316"/>
                    <a:gd name="connsiteY195" fmla="*/ 123158 h 1339977"/>
                    <a:gd name="connsiteX196" fmla="*/ 938354 w 1400316"/>
                    <a:gd name="connsiteY196" fmla="*/ 106489 h 1339977"/>
                    <a:gd name="connsiteX197" fmla="*/ 931210 w 1400316"/>
                    <a:gd name="connsiteY197" fmla="*/ 99345 h 1339977"/>
                    <a:gd name="connsiteX198" fmla="*/ 924066 w 1400316"/>
                    <a:gd name="connsiteY198" fmla="*/ 77914 h 1339977"/>
                    <a:gd name="connsiteX199" fmla="*/ 921685 w 1400316"/>
                    <a:gd name="connsiteY199" fmla="*/ 70770 h 1339977"/>
                    <a:gd name="connsiteX200" fmla="*/ 919304 w 1400316"/>
                    <a:gd name="connsiteY200" fmla="*/ 61245 h 1339977"/>
                    <a:gd name="connsiteX201" fmla="*/ 914541 w 1400316"/>
                    <a:gd name="connsiteY201" fmla="*/ 46958 h 1339977"/>
                    <a:gd name="connsiteX202" fmla="*/ 912160 w 1400316"/>
                    <a:gd name="connsiteY202" fmla="*/ 39814 h 1339977"/>
                    <a:gd name="connsiteX203" fmla="*/ 902635 w 1400316"/>
                    <a:gd name="connsiteY203" fmla="*/ 25527 h 1339977"/>
                    <a:gd name="connsiteX204" fmla="*/ 897872 w 1400316"/>
                    <a:gd name="connsiteY204" fmla="*/ 18383 h 1339977"/>
                    <a:gd name="connsiteX205" fmla="*/ 883585 w 1400316"/>
                    <a:gd name="connsiteY205" fmla="*/ 13620 h 1339977"/>
                    <a:gd name="connsiteX206" fmla="*/ 852629 w 1400316"/>
                    <a:gd name="connsiteY206" fmla="*/ 18383 h 1339977"/>
                    <a:gd name="connsiteX207" fmla="*/ 838341 w 1400316"/>
                    <a:gd name="connsiteY207" fmla="*/ 27908 h 1339977"/>
                    <a:gd name="connsiteX208" fmla="*/ 831197 w 1400316"/>
                    <a:gd name="connsiteY208" fmla="*/ 32670 h 1339977"/>
                    <a:gd name="connsiteX209" fmla="*/ 819291 w 1400316"/>
                    <a:gd name="connsiteY209" fmla="*/ 44577 h 1339977"/>
                    <a:gd name="connsiteX210" fmla="*/ 807385 w 1400316"/>
                    <a:gd name="connsiteY210" fmla="*/ 56483 h 1339977"/>
                    <a:gd name="connsiteX211" fmla="*/ 797860 w 1400316"/>
                    <a:gd name="connsiteY211" fmla="*/ 70770 h 1339977"/>
                    <a:gd name="connsiteX212" fmla="*/ 793097 w 1400316"/>
                    <a:gd name="connsiteY212" fmla="*/ 77914 h 1339977"/>
                    <a:gd name="connsiteX213" fmla="*/ 785954 w 1400316"/>
                    <a:gd name="connsiteY213" fmla="*/ 80295 h 1339977"/>
                    <a:gd name="connsiteX214" fmla="*/ 776429 w 1400316"/>
                    <a:gd name="connsiteY214" fmla="*/ 89820 h 1339977"/>
                    <a:gd name="connsiteX215" fmla="*/ 769285 w 1400316"/>
                    <a:gd name="connsiteY215" fmla="*/ 96964 h 1339977"/>
                    <a:gd name="connsiteX216" fmla="*/ 747854 w 1400316"/>
                    <a:gd name="connsiteY216" fmla="*/ 108870 h 1339977"/>
                    <a:gd name="connsiteX217" fmla="*/ 733566 w 1400316"/>
                    <a:gd name="connsiteY217" fmla="*/ 116014 h 1339977"/>
                    <a:gd name="connsiteX218" fmla="*/ 714516 w 1400316"/>
                    <a:gd name="connsiteY218" fmla="*/ 120777 h 1339977"/>
                    <a:gd name="connsiteX219" fmla="*/ 690704 w 1400316"/>
                    <a:gd name="connsiteY219" fmla="*/ 116014 h 1339977"/>
                    <a:gd name="connsiteX220" fmla="*/ 683560 w 1400316"/>
                    <a:gd name="connsiteY220" fmla="*/ 111252 h 1339977"/>
                    <a:gd name="connsiteX221" fmla="*/ 669272 w 1400316"/>
                    <a:gd name="connsiteY221" fmla="*/ 106489 h 1339977"/>
                    <a:gd name="connsiteX222" fmla="*/ 657366 w 1400316"/>
                    <a:gd name="connsiteY222" fmla="*/ 94583 h 1339977"/>
                    <a:gd name="connsiteX223" fmla="*/ 645460 w 1400316"/>
                    <a:gd name="connsiteY223" fmla="*/ 82677 h 1339977"/>
                    <a:gd name="connsiteX224" fmla="*/ 635935 w 1400316"/>
                    <a:gd name="connsiteY224" fmla="*/ 70770 h 1339977"/>
                    <a:gd name="connsiteX225" fmla="*/ 631172 w 1400316"/>
                    <a:gd name="connsiteY225" fmla="*/ 63627 h 1339977"/>
                    <a:gd name="connsiteX226" fmla="*/ 624029 w 1400316"/>
                    <a:gd name="connsiteY226" fmla="*/ 58864 h 1339977"/>
                    <a:gd name="connsiteX227" fmla="*/ 609741 w 1400316"/>
                    <a:gd name="connsiteY227" fmla="*/ 46958 h 1339977"/>
                    <a:gd name="connsiteX228" fmla="*/ 604979 w 1400316"/>
                    <a:gd name="connsiteY228" fmla="*/ 39814 h 1339977"/>
                    <a:gd name="connsiteX229" fmla="*/ 583547 w 1400316"/>
                    <a:gd name="connsiteY229" fmla="*/ 25527 h 1339977"/>
                    <a:gd name="connsiteX230" fmla="*/ 571641 w 1400316"/>
                    <a:gd name="connsiteY230" fmla="*/ 16002 h 1339977"/>
                    <a:gd name="connsiteX231" fmla="*/ 559735 w 1400316"/>
                    <a:gd name="connsiteY231" fmla="*/ 11239 h 1339977"/>
                    <a:gd name="connsiteX232" fmla="*/ 545447 w 1400316"/>
                    <a:gd name="connsiteY232" fmla="*/ 1714 h 1339977"/>
                    <a:gd name="connsiteX233" fmla="*/ 495441 w 1400316"/>
                    <a:gd name="connsiteY233" fmla="*/ 6477 h 1339977"/>
                    <a:gd name="connsiteX234" fmla="*/ 488297 w 1400316"/>
                    <a:gd name="connsiteY234" fmla="*/ 11239 h 1339977"/>
                    <a:gd name="connsiteX235" fmla="*/ 478772 w 1400316"/>
                    <a:gd name="connsiteY235" fmla="*/ 25527 h 1339977"/>
                    <a:gd name="connsiteX236" fmla="*/ 474010 w 1400316"/>
                    <a:gd name="connsiteY236" fmla="*/ 32670 h 1339977"/>
                    <a:gd name="connsiteX237" fmla="*/ 466866 w 1400316"/>
                    <a:gd name="connsiteY237" fmla="*/ 46958 h 1339977"/>
                    <a:gd name="connsiteX238" fmla="*/ 462104 w 1400316"/>
                    <a:gd name="connsiteY238" fmla="*/ 61245 h 1339977"/>
                    <a:gd name="connsiteX239" fmla="*/ 459722 w 1400316"/>
                    <a:gd name="connsiteY239" fmla="*/ 70770 h 1339977"/>
                    <a:gd name="connsiteX240" fmla="*/ 457341 w 1400316"/>
                    <a:gd name="connsiteY240" fmla="*/ 77914 h 1339977"/>
                    <a:gd name="connsiteX241" fmla="*/ 452579 w 1400316"/>
                    <a:gd name="connsiteY241" fmla="*/ 101727 h 1339977"/>
                    <a:gd name="connsiteX242" fmla="*/ 450197 w 1400316"/>
                    <a:gd name="connsiteY242" fmla="*/ 116014 h 1339977"/>
                    <a:gd name="connsiteX243" fmla="*/ 447816 w 1400316"/>
                    <a:gd name="connsiteY243" fmla="*/ 123158 h 1339977"/>
                    <a:gd name="connsiteX244" fmla="*/ 445435 w 1400316"/>
                    <a:gd name="connsiteY244" fmla="*/ 137445 h 1339977"/>
                    <a:gd name="connsiteX245" fmla="*/ 438291 w 1400316"/>
                    <a:gd name="connsiteY245" fmla="*/ 161258 h 1339977"/>
                    <a:gd name="connsiteX246" fmla="*/ 435910 w 1400316"/>
                    <a:gd name="connsiteY246" fmla="*/ 168402 h 1339977"/>
                    <a:gd name="connsiteX247" fmla="*/ 428766 w 1400316"/>
                    <a:gd name="connsiteY247" fmla="*/ 182689 h 1339977"/>
                    <a:gd name="connsiteX248" fmla="*/ 414479 w 1400316"/>
                    <a:gd name="connsiteY248" fmla="*/ 189833 h 1339977"/>
                    <a:gd name="connsiteX249" fmla="*/ 407335 w 1400316"/>
                    <a:gd name="connsiteY249" fmla="*/ 194595 h 1339977"/>
                    <a:gd name="connsiteX250" fmla="*/ 397810 w 1400316"/>
                    <a:gd name="connsiteY250" fmla="*/ 196977 h 1339977"/>
                    <a:gd name="connsiteX251" fmla="*/ 390666 w 1400316"/>
                    <a:gd name="connsiteY251" fmla="*/ 199358 h 1339977"/>
                    <a:gd name="connsiteX252" fmla="*/ 335897 w 1400316"/>
                    <a:gd name="connsiteY252" fmla="*/ 194595 h 1339977"/>
                    <a:gd name="connsiteX253" fmla="*/ 321610 w 1400316"/>
                    <a:gd name="connsiteY253" fmla="*/ 189833 h 1339977"/>
                    <a:gd name="connsiteX254" fmla="*/ 307322 w 1400316"/>
                    <a:gd name="connsiteY254" fmla="*/ 185070 h 1339977"/>
                    <a:gd name="connsiteX255" fmla="*/ 285891 w 1400316"/>
                    <a:gd name="connsiteY255" fmla="*/ 177927 h 1339977"/>
                    <a:gd name="connsiteX256" fmla="*/ 278747 w 1400316"/>
                    <a:gd name="connsiteY256" fmla="*/ 175545 h 1339977"/>
                    <a:gd name="connsiteX257" fmla="*/ 271604 w 1400316"/>
                    <a:gd name="connsiteY257" fmla="*/ 173164 h 1339977"/>
                    <a:gd name="connsiteX258" fmla="*/ 202547 w 1400316"/>
                    <a:gd name="connsiteY258" fmla="*/ 175545 h 1339977"/>
                    <a:gd name="connsiteX259" fmla="*/ 188260 w 1400316"/>
                    <a:gd name="connsiteY259" fmla="*/ 180308 h 1339977"/>
                    <a:gd name="connsiteX260" fmla="*/ 185879 w 1400316"/>
                    <a:gd name="connsiteY260" fmla="*/ 187452 h 1339977"/>
                    <a:gd name="connsiteX261" fmla="*/ 178735 w 1400316"/>
                    <a:gd name="connsiteY261" fmla="*/ 201739 h 1339977"/>
                    <a:gd name="connsiteX262" fmla="*/ 181116 w 1400316"/>
                    <a:gd name="connsiteY262" fmla="*/ 232695 h 1339977"/>
                    <a:gd name="connsiteX263" fmla="*/ 185879 w 1400316"/>
                    <a:gd name="connsiteY263" fmla="*/ 246983 h 1339977"/>
                    <a:gd name="connsiteX264" fmla="*/ 188260 w 1400316"/>
                    <a:gd name="connsiteY264" fmla="*/ 254127 h 1339977"/>
                    <a:gd name="connsiteX265" fmla="*/ 193022 w 1400316"/>
                    <a:gd name="connsiteY265" fmla="*/ 261270 h 1339977"/>
                    <a:gd name="connsiteX266" fmla="*/ 195404 w 1400316"/>
                    <a:gd name="connsiteY266" fmla="*/ 268414 h 1339977"/>
                    <a:gd name="connsiteX267" fmla="*/ 200166 w 1400316"/>
                    <a:gd name="connsiteY267" fmla="*/ 275558 h 1339977"/>
                    <a:gd name="connsiteX268" fmla="*/ 202547 w 1400316"/>
                    <a:gd name="connsiteY268" fmla="*/ 282702 h 1339977"/>
                    <a:gd name="connsiteX269" fmla="*/ 216835 w 1400316"/>
                    <a:gd name="connsiteY269" fmla="*/ 311277 h 1339977"/>
                    <a:gd name="connsiteX270" fmla="*/ 219216 w 1400316"/>
                    <a:gd name="connsiteY270" fmla="*/ 318420 h 1339977"/>
                    <a:gd name="connsiteX271" fmla="*/ 216835 w 1400316"/>
                    <a:gd name="connsiteY271" fmla="*/ 385095 h 1339977"/>
                    <a:gd name="connsiteX272" fmla="*/ 209691 w 1400316"/>
                    <a:gd name="connsiteY272" fmla="*/ 399383 h 1339977"/>
                    <a:gd name="connsiteX273" fmla="*/ 193022 w 1400316"/>
                    <a:gd name="connsiteY273" fmla="*/ 425577 h 1339977"/>
                    <a:gd name="connsiteX274" fmla="*/ 190641 w 1400316"/>
                    <a:gd name="connsiteY274" fmla="*/ 432720 h 1339977"/>
                    <a:gd name="connsiteX275" fmla="*/ 183497 w 1400316"/>
                    <a:gd name="connsiteY275" fmla="*/ 435102 h 1339977"/>
                    <a:gd name="connsiteX276" fmla="*/ 166829 w 1400316"/>
                    <a:gd name="connsiteY276" fmla="*/ 437483 h 1339977"/>
                    <a:gd name="connsiteX277" fmla="*/ 131110 w 1400316"/>
                    <a:gd name="connsiteY277" fmla="*/ 439864 h 1339977"/>
                    <a:gd name="connsiteX278" fmla="*/ 112060 w 1400316"/>
                    <a:gd name="connsiteY278" fmla="*/ 442245 h 1339977"/>
                    <a:gd name="connsiteX279" fmla="*/ 71579 w 1400316"/>
                    <a:gd name="connsiteY279" fmla="*/ 447008 h 1339977"/>
                    <a:gd name="connsiteX280" fmla="*/ 50147 w 1400316"/>
                    <a:gd name="connsiteY280" fmla="*/ 454152 h 1339977"/>
                    <a:gd name="connsiteX281" fmla="*/ 43004 w 1400316"/>
                    <a:gd name="connsiteY281" fmla="*/ 456533 h 1339977"/>
                    <a:gd name="connsiteX282" fmla="*/ 35860 w 1400316"/>
                    <a:gd name="connsiteY282" fmla="*/ 458914 h 1339977"/>
                    <a:gd name="connsiteX283" fmla="*/ 14429 w 1400316"/>
                    <a:gd name="connsiteY283" fmla="*/ 468439 h 1339977"/>
                    <a:gd name="connsiteX284" fmla="*/ 7285 w 1400316"/>
                    <a:gd name="connsiteY284" fmla="*/ 470820 h 1339977"/>
                    <a:gd name="connsiteX285" fmla="*/ 4904 w 1400316"/>
                    <a:gd name="connsiteY285" fmla="*/ 477964 h 1339977"/>
                    <a:gd name="connsiteX286" fmla="*/ 141 w 1400316"/>
                    <a:gd name="connsiteY286" fmla="*/ 485108 h 1339977"/>
                    <a:gd name="connsiteX287" fmla="*/ 4904 w 1400316"/>
                    <a:gd name="connsiteY287" fmla="*/ 501777 h 1339977"/>
                    <a:gd name="connsiteX288" fmla="*/ 21572 w 1400316"/>
                    <a:gd name="connsiteY288" fmla="*/ 520827 h 1339977"/>
                    <a:gd name="connsiteX289" fmla="*/ 28716 w 1400316"/>
                    <a:gd name="connsiteY289" fmla="*/ 527970 h 1339977"/>
                    <a:gd name="connsiteX290" fmla="*/ 52529 w 1400316"/>
                    <a:gd name="connsiteY290" fmla="*/ 542258 h 1339977"/>
                    <a:gd name="connsiteX291" fmla="*/ 59672 w 1400316"/>
                    <a:gd name="connsiteY291" fmla="*/ 544639 h 1339977"/>
                    <a:gd name="connsiteX292" fmla="*/ 66816 w 1400316"/>
                    <a:gd name="connsiteY292" fmla="*/ 549402 h 1339977"/>
                    <a:gd name="connsiteX293" fmla="*/ 93010 w 1400316"/>
                    <a:gd name="connsiteY293" fmla="*/ 561308 h 1339977"/>
                    <a:gd name="connsiteX294" fmla="*/ 100154 w 1400316"/>
                    <a:gd name="connsiteY294" fmla="*/ 568452 h 1339977"/>
                    <a:gd name="connsiteX295" fmla="*/ 112060 w 1400316"/>
                    <a:gd name="connsiteY295" fmla="*/ 589883 h 1339977"/>
                    <a:gd name="connsiteX296" fmla="*/ 119204 w 1400316"/>
                    <a:gd name="connsiteY296" fmla="*/ 599408 h 1339977"/>
                    <a:gd name="connsiteX297" fmla="*/ 123966 w 1400316"/>
                    <a:gd name="connsiteY297" fmla="*/ 613695 h 1339977"/>
                    <a:gd name="connsiteX298" fmla="*/ 126347 w 1400316"/>
                    <a:gd name="connsiteY298" fmla="*/ 620839 h 1339977"/>
                    <a:gd name="connsiteX299" fmla="*/ 133491 w 1400316"/>
                    <a:gd name="connsiteY299" fmla="*/ 625602 h 1339977"/>
                    <a:gd name="connsiteX300" fmla="*/ 138254 w 1400316"/>
                    <a:gd name="connsiteY300" fmla="*/ 639889 h 1339977"/>
                    <a:gd name="connsiteX301" fmla="*/ 140635 w 1400316"/>
                    <a:gd name="connsiteY301" fmla="*/ 647033 h 1339977"/>
                    <a:gd name="connsiteX302" fmla="*/ 145397 w 1400316"/>
                    <a:gd name="connsiteY302" fmla="*/ 663702 h 1339977"/>
                    <a:gd name="connsiteX303" fmla="*/ 143016 w 1400316"/>
                    <a:gd name="connsiteY303" fmla="*/ 675608 h 1339977"/>
                    <a:gd name="connsiteX304" fmla="*/ 138254 w 1400316"/>
                    <a:gd name="connsiteY304" fmla="*/ 682752 h 1339977"/>
                    <a:gd name="connsiteX305" fmla="*/ 133491 w 1400316"/>
                    <a:gd name="connsiteY305" fmla="*/ 692277 h 1339977"/>
                    <a:gd name="connsiteX306" fmla="*/ 128729 w 1400316"/>
                    <a:gd name="connsiteY306" fmla="*/ 699420 h 1339977"/>
                    <a:gd name="connsiteX307" fmla="*/ 123966 w 1400316"/>
                    <a:gd name="connsiteY307" fmla="*/ 708945 h 1339977"/>
                    <a:gd name="connsiteX308" fmla="*/ 121585 w 1400316"/>
                    <a:gd name="connsiteY308" fmla="*/ 716089 h 1339977"/>
                    <a:gd name="connsiteX309" fmla="*/ 114441 w 1400316"/>
                    <a:gd name="connsiteY309" fmla="*/ 718470 h 1339977"/>
                    <a:gd name="connsiteX310" fmla="*/ 100154 w 1400316"/>
                    <a:gd name="connsiteY310" fmla="*/ 735139 h 1339977"/>
                    <a:gd name="connsiteX311" fmla="*/ 95391 w 1400316"/>
                    <a:gd name="connsiteY311" fmla="*/ 744664 h 1339977"/>
                    <a:gd name="connsiteX312" fmla="*/ 88247 w 1400316"/>
                    <a:gd name="connsiteY312" fmla="*/ 751808 h 1339977"/>
                    <a:gd name="connsiteX313" fmla="*/ 71579 w 1400316"/>
                    <a:gd name="connsiteY313" fmla="*/ 768477 h 1339977"/>
                    <a:gd name="connsiteX314" fmla="*/ 64435 w 1400316"/>
                    <a:gd name="connsiteY314" fmla="*/ 775620 h 1339977"/>
                    <a:gd name="connsiteX315" fmla="*/ 57291 w 1400316"/>
                    <a:gd name="connsiteY315" fmla="*/ 780383 h 1339977"/>
                    <a:gd name="connsiteX316" fmla="*/ 52529 w 1400316"/>
                    <a:gd name="connsiteY316" fmla="*/ 787527 h 1339977"/>
                    <a:gd name="connsiteX317" fmla="*/ 38241 w 1400316"/>
                    <a:gd name="connsiteY317" fmla="*/ 799433 h 1339977"/>
                    <a:gd name="connsiteX318" fmla="*/ 28716 w 1400316"/>
                    <a:gd name="connsiteY318" fmla="*/ 816102 h 1339977"/>
                    <a:gd name="connsiteX319" fmla="*/ 19191 w 1400316"/>
                    <a:gd name="connsiteY319" fmla="*/ 837533 h 1339977"/>
                    <a:gd name="connsiteX320" fmla="*/ 16810 w 1400316"/>
                    <a:gd name="connsiteY320" fmla="*/ 844677 h 1339977"/>
                    <a:gd name="connsiteX321" fmla="*/ 19191 w 1400316"/>
                    <a:gd name="connsiteY321" fmla="*/ 887539 h 1339977"/>
                    <a:gd name="connsiteX322" fmla="*/ 26335 w 1400316"/>
                    <a:gd name="connsiteY322" fmla="*/ 889920 h 1339977"/>
                    <a:gd name="connsiteX323" fmla="*/ 33479 w 1400316"/>
                    <a:gd name="connsiteY323" fmla="*/ 894683 h 1339977"/>
                    <a:gd name="connsiteX324" fmla="*/ 47766 w 1400316"/>
                    <a:gd name="connsiteY324" fmla="*/ 899445 h 1339977"/>
                    <a:gd name="connsiteX325" fmla="*/ 54910 w 1400316"/>
                    <a:gd name="connsiteY325" fmla="*/ 901827 h 1339977"/>
                    <a:gd name="connsiteX326" fmla="*/ 112060 w 1400316"/>
                    <a:gd name="connsiteY326" fmla="*/ 906589 h 1339977"/>
                    <a:gd name="connsiteX327" fmla="*/ 131110 w 1400316"/>
                    <a:gd name="connsiteY327" fmla="*/ 911352 h 1339977"/>
                    <a:gd name="connsiteX328" fmla="*/ 135872 w 1400316"/>
                    <a:gd name="connsiteY328" fmla="*/ 918495 h 1339977"/>
                    <a:gd name="connsiteX329" fmla="*/ 147779 w 1400316"/>
                    <a:gd name="connsiteY329" fmla="*/ 928020 h 1339977"/>
                    <a:gd name="connsiteX330" fmla="*/ 152541 w 1400316"/>
                    <a:gd name="connsiteY330" fmla="*/ 935164 h 1339977"/>
                    <a:gd name="connsiteX331" fmla="*/ 181116 w 1400316"/>
                    <a:gd name="connsiteY331" fmla="*/ 949452 h 1339977"/>
                    <a:gd name="connsiteX332" fmla="*/ 188260 w 1400316"/>
                    <a:gd name="connsiteY332" fmla="*/ 951833 h 1339977"/>
                    <a:gd name="connsiteX333" fmla="*/ 209691 w 1400316"/>
                    <a:gd name="connsiteY333" fmla="*/ 954214 h 1339977"/>
                    <a:gd name="connsiteX334" fmla="*/ 226360 w 1400316"/>
                    <a:gd name="connsiteY334" fmla="*/ 958977 h 1339977"/>
                    <a:gd name="connsiteX335" fmla="*/ 233504 w 1400316"/>
                    <a:gd name="connsiteY335" fmla="*/ 973264 h 1339977"/>
                    <a:gd name="connsiteX336" fmla="*/ 228741 w 1400316"/>
                    <a:gd name="connsiteY336" fmla="*/ 1016127 h 1339977"/>
                    <a:gd name="connsiteX337" fmla="*/ 216835 w 1400316"/>
                    <a:gd name="connsiteY337" fmla="*/ 1030414 h 1339977"/>
                    <a:gd name="connsiteX338" fmla="*/ 207310 w 1400316"/>
                    <a:gd name="connsiteY338" fmla="*/ 1051845 h 1339977"/>
                    <a:gd name="connsiteX339" fmla="*/ 200166 w 1400316"/>
                    <a:gd name="connsiteY339" fmla="*/ 1066133 h 1339977"/>
                    <a:gd name="connsiteX340" fmla="*/ 195404 w 1400316"/>
                    <a:gd name="connsiteY340" fmla="*/ 1080420 h 1339977"/>
                    <a:gd name="connsiteX341" fmla="*/ 190641 w 1400316"/>
                    <a:gd name="connsiteY341" fmla="*/ 1094708 h 1339977"/>
                    <a:gd name="connsiteX342" fmla="*/ 190641 w 1400316"/>
                    <a:gd name="connsiteY342" fmla="*/ 1128045 h 1339977"/>
                    <a:gd name="connsiteX0" fmla="*/ 73960 w 1400316"/>
                    <a:gd name="connsiteY0" fmla="*/ 1206627 h 1339977"/>
                    <a:gd name="connsiteX1" fmla="*/ 90629 w 1400316"/>
                    <a:gd name="connsiteY1" fmla="*/ 1223295 h 1339977"/>
                    <a:gd name="connsiteX2" fmla="*/ 97772 w 1400316"/>
                    <a:gd name="connsiteY2" fmla="*/ 1228058 h 1339977"/>
                    <a:gd name="connsiteX3" fmla="*/ 112060 w 1400316"/>
                    <a:gd name="connsiteY3" fmla="*/ 1232820 h 1339977"/>
                    <a:gd name="connsiteX4" fmla="*/ 185879 w 1400316"/>
                    <a:gd name="connsiteY4" fmla="*/ 1228058 h 1339977"/>
                    <a:gd name="connsiteX5" fmla="*/ 200166 w 1400316"/>
                    <a:gd name="connsiteY5" fmla="*/ 1223295 h 1339977"/>
                    <a:gd name="connsiteX6" fmla="*/ 207310 w 1400316"/>
                    <a:gd name="connsiteY6" fmla="*/ 1220914 h 1339977"/>
                    <a:gd name="connsiteX7" fmla="*/ 214454 w 1400316"/>
                    <a:gd name="connsiteY7" fmla="*/ 1218533 h 1339977"/>
                    <a:gd name="connsiteX8" fmla="*/ 228741 w 1400316"/>
                    <a:gd name="connsiteY8" fmla="*/ 1211389 h 1339977"/>
                    <a:gd name="connsiteX9" fmla="*/ 235885 w 1400316"/>
                    <a:gd name="connsiteY9" fmla="*/ 1206627 h 1339977"/>
                    <a:gd name="connsiteX10" fmla="*/ 243029 w 1400316"/>
                    <a:gd name="connsiteY10" fmla="*/ 1204245 h 1339977"/>
                    <a:gd name="connsiteX11" fmla="*/ 257316 w 1400316"/>
                    <a:gd name="connsiteY11" fmla="*/ 1194720 h 1339977"/>
                    <a:gd name="connsiteX12" fmla="*/ 271604 w 1400316"/>
                    <a:gd name="connsiteY12" fmla="*/ 1185195 h 1339977"/>
                    <a:gd name="connsiteX13" fmla="*/ 278747 w 1400316"/>
                    <a:gd name="connsiteY13" fmla="*/ 1180433 h 1339977"/>
                    <a:gd name="connsiteX14" fmla="*/ 285891 w 1400316"/>
                    <a:gd name="connsiteY14" fmla="*/ 1178052 h 1339977"/>
                    <a:gd name="connsiteX15" fmla="*/ 300179 w 1400316"/>
                    <a:gd name="connsiteY15" fmla="*/ 1170908 h 1339977"/>
                    <a:gd name="connsiteX16" fmla="*/ 307322 w 1400316"/>
                    <a:gd name="connsiteY16" fmla="*/ 1166145 h 1339977"/>
                    <a:gd name="connsiteX17" fmla="*/ 314466 w 1400316"/>
                    <a:gd name="connsiteY17" fmla="*/ 1163764 h 1339977"/>
                    <a:gd name="connsiteX18" fmla="*/ 321610 w 1400316"/>
                    <a:gd name="connsiteY18" fmla="*/ 1159002 h 1339977"/>
                    <a:gd name="connsiteX19" fmla="*/ 335897 w 1400316"/>
                    <a:gd name="connsiteY19" fmla="*/ 1154239 h 1339977"/>
                    <a:gd name="connsiteX20" fmla="*/ 343041 w 1400316"/>
                    <a:gd name="connsiteY20" fmla="*/ 1149477 h 1339977"/>
                    <a:gd name="connsiteX21" fmla="*/ 364472 w 1400316"/>
                    <a:gd name="connsiteY21" fmla="*/ 1144714 h 1339977"/>
                    <a:gd name="connsiteX22" fmla="*/ 409716 w 1400316"/>
                    <a:gd name="connsiteY22" fmla="*/ 1147095 h 1339977"/>
                    <a:gd name="connsiteX23" fmla="*/ 416860 w 1400316"/>
                    <a:gd name="connsiteY23" fmla="*/ 1151858 h 1339977"/>
                    <a:gd name="connsiteX24" fmla="*/ 424004 w 1400316"/>
                    <a:gd name="connsiteY24" fmla="*/ 1154239 h 1339977"/>
                    <a:gd name="connsiteX25" fmla="*/ 435910 w 1400316"/>
                    <a:gd name="connsiteY25" fmla="*/ 1166145 h 1339977"/>
                    <a:gd name="connsiteX26" fmla="*/ 445435 w 1400316"/>
                    <a:gd name="connsiteY26" fmla="*/ 1187577 h 1339977"/>
                    <a:gd name="connsiteX27" fmla="*/ 450197 w 1400316"/>
                    <a:gd name="connsiteY27" fmla="*/ 1194720 h 1339977"/>
                    <a:gd name="connsiteX28" fmla="*/ 452579 w 1400316"/>
                    <a:gd name="connsiteY28" fmla="*/ 1201864 h 1339977"/>
                    <a:gd name="connsiteX29" fmla="*/ 462104 w 1400316"/>
                    <a:gd name="connsiteY29" fmla="*/ 1216152 h 1339977"/>
                    <a:gd name="connsiteX30" fmla="*/ 464485 w 1400316"/>
                    <a:gd name="connsiteY30" fmla="*/ 1223295 h 1339977"/>
                    <a:gd name="connsiteX31" fmla="*/ 474010 w 1400316"/>
                    <a:gd name="connsiteY31" fmla="*/ 1237583 h 1339977"/>
                    <a:gd name="connsiteX32" fmla="*/ 481154 w 1400316"/>
                    <a:gd name="connsiteY32" fmla="*/ 1259014 h 1339977"/>
                    <a:gd name="connsiteX33" fmla="*/ 483535 w 1400316"/>
                    <a:gd name="connsiteY33" fmla="*/ 1266158 h 1339977"/>
                    <a:gd name="connsiteX34" fmla="*/ 488297 w 1400316"/>
                    <a:gd name="connsiteY34" fmla="*/ 1273302 h 1339977"/>
                    <a:gd name="connsiteX35" fmla="*/ 493060 w 1400316"/>
                    <a:gd name="connsiteY35" fmla="*/ 1289970 h 1339977"/>
                    <a:gd name="connsiteX36" fmla="*/ 495441 w 1400316"/>
                    <a:gd name="connsiteY36" fmla="*/ 1297114 h 1339977"/>
                    <a:gd name="connsiteX37" fmla="*/ 500204 w 1400316"/>
                    <a:gd name="connsiteY37" fmla="*/ 1304258 h 1339977"/>
                    <a:gd name="connsiteX38" fmla="*/ 509729 w 1400316"/>
                    <a:gd name="connsiteY38" fmla="*/ 1316164 h 1339977"/>
                    <a:gd name="connsiteX39" fmla="*/ 514491 w 1400316"/>
                    <a:gd name="connsiteY39" fmla="*/ 1323308 h 1339977"/>
                    <a:gd name="connsiteX40" fmla="*/ 528779 w 1400316"/>
                    <a:gd name="connsiteY40" fmla="*/ 1328070 h 1339977"/>
                    <a:gd name="connsiteX41" fmla="*/ 557354 w 1400316"/>
                    <a:gd name="connsiteY41" fmla="*/ 1323308 h 1339977"/>
                    <a:gd name="connsiteX42" fmla="*/ 571641 w 1400316"/>
                    <a:gd name="connsiteY42" fmla="*/ 1313783 h 1339977"/>
                    <a:gd name="connsiteX43" fmla="*/ 578785 w 1400316"/>
                    <a:gd name="connsiteY43" fmla="*/ 1309020 h 1339977"/>
                    <a:gd name="connsiteX44" fmla="*/ 590691 w 1400316"/>
                    <a:gd name="connsiteY44" fmla="*/ 1297114 h 1339977"/>
                    <a:gd name="connsiteX45" fmla="*/ 595454 w 1400316"/>
                    <a:gd name="connsiteY45" fmla="*/ 1289970 h 1339977"/>
                    <a:gd name="connsiteX46" fmla="*/ 609741 w 1400316"/>
                    <a:gd name="connsiteY46" fmla="*/ 1280445 h 1339977"/>
                    <a:gd name="connsiteX47" fmla="*/ 628791 w 1400316"/>
                    <a:gd name="connsiteY47" fmla="*/ 1263777 h 1339977"/>
                    <a:gd name="connsiteX48" fmla="*/ 643079 w 1400316"/>
                    <a:gd name="connsiteY48" fmla="*/ 1254252 h 1339977"/>
                    <a:gd name="connsiteX49" fmla="*/ 650222 w 1400316"/>
                    <a:gd name="connsiteY49" fmla="*/ 1249489 h 1339977"/>
                    <a:gd name="connsiteX50" fmla="*/ 657366 w 1400316"/>
                    <a:gd name="connsiteY50" fmla="*/ 1247108 h 1339977"/>
                    <a:gd name="connsiteX51" fmla="*/ 664510 w 1400316"/>
                    <a:gd name="connsiteY51" fmla="*/ 1242345 h 1339977"/>
                    <a:gd name="connsiteX52" fmla="*/ 678797 w 1400316"/>
                    <a:gd name="connsiteY52" fmla="*/ 1237583 h 1339977"/>
                    <a:gd name="connsiteX53" fmla="*/ 719279 w 1400316"/>
                    <a:gd name="connsiteY53" fmla="*/ 1244727 h 1339977"/>
                    <a:gd name="connsiteX54" fmla="*/ 726422 w 1400316"/>
                    <a:gd name="connsiteY54" fmla="*/ 1249489 h 1339977"/>
                    <a:gd name="connsiteX55" fmla="*/ 738329 w 1400316"/>
                    <a:gd name="connsiteY55" fmla="*/ 1259014 h 1339977"/>
                    <a:gd name="connsiteX56" fmla="*/ 743091 w 1400316"/>
                    <a:gd name="connsiteY56" fmla="*/ 1266158 h 1339977"/>
                    <a:gd name="connsiteX57" fmla="*/ 757379 w 1400316"/>
                    <a:gd name="connsiteY57" fmla="*/ 1275683 h 1339977"/>
                    <a:gd name="connsiteX58" fmla="*/ 764522 w 1400316"/>
                    <a:gd name="connsiteY58" fmla="*/ 1280445 h 1339977"/>
                    <a:gd name="connsiteX59" fmla="*/ 769285 w 1400316"/>
                    <a:gd name="connsiteY59" fmla="*/ 1287589 h 1339977"/>
                    <a:gd name="connsiteX60" fmla="*/ 776429 w 1400316"/>
                    <a:gd name="connsiteY60" fmla="*/ 1289970 h 1339977"/>
                    <a:gd name="connsiteX61" fmla="*/ 785954 w 1400316"/>
                    <a:gd name="connsiteY61" fmla="*/ 1299495 h 1339977"/>
                    <a:gd name="connsiteX62" fmla="*/ 800241 w 1400316"/>
                    <a:gd name="connsiteY62" fmla="*/ 1309020 h 1339977"/>
                    <a:gd name="connsiteX63" fmla="*/ 807385 w 1400316"/>
                    <a:gd name="connsiteY63" fmla="*/ 1313783 h 1339977"/>
                    <a:gd name="connsiteX64" fmla="*/ 814529 w 1400316"/>
                    <a:gd name="connsiteY64" fmla="*/ 1316164 h 1339977"/>
                    <a:gd name="connsiteX65" fmla="*/ 828816 w 1400316"/>
                    <a:gd name="connsiteY65" fmla="*/ 1323308 h 1339977"/>
                    <a:gd name="connsiteX66" fmla="*/ 835960 w 1400316"/>
                    <a:gd name="connsiteY66" fmla="*/ 1328070 h 1339977"/>
                    <a:gd name="connsiteX67" fmla="*/ 850247 w 1400316"/>
                    <a:gd name="connsiteY67" fmla="*/ 1332833 h 1339977"/>
                    <a:gd name="connsiteX68" fmla="*/ 864535 w 1400316"/>
                    <a:gd name="connsiteY68" fmla="*/ 1339977 h 1339977"/>
                    <a:gd name="connsiteX69" fmla="*/ 897872 w 1400316"/>
                    <a:gd name="connsiteY69" fmla="*/ 1337595 h 1339977"/>
                    <a:gd name="connsiteX70" fmla="*/ 912160 w 1400316"/>
                    <a:gd name="connsiteY70" fmla="*/ 1332833 h 1339977"/>
                    <a:gd name="connsiteX71" fmla="*/ 919304 w 1400316"/>
                    <a:gd name="connsiteY71" fmla="*/ 1328070 h 1339977"/>
                    <a:gd name="connsiteX72" fmla="*/ 928829 w 1400316"/>
                    <a:gd name="connsiteY72" fmla="*/ 1313783 h 1339977"/>
                    <a:gd name="connsiteX73" fmla="*/ 938354 w 1400316"/>
                    <a:gd name="connsiteY73" fmla="*/ 1285208 h 1339977"/>
                    <a:gd name="connsiteX74" fmla="*/ 940735 w 1400316"/>
                    <a:gd name="connsiteY74" fmla="*/ 1278064 h 1339977"/>
                    <a:gd name="connsiteX75" fmla="*/ 947879 w 1400316"/>
                    <a:gd name="connsiteY75" fmla="*/ 1263777 h 1339977"/>
                    <a:gd name="connsiteX76" fmla="*/ 952641 w 1400316"/>
                    <a:gd name="connsiteY76" fmla="*/ 1256633 h 1339977"/>
                    <a:gd name="connsiteX77" fmla="*/ 957404 w 1400316"/>
                    <a:gd name="connsiteY77" fmla="*/ 1242345 h 1339977"/>
                    <a:gd name="connsiteX78" fmla="*/ 962166 w 1400316"/>
                    <a:gd name="connsiteY78" fmla="*/ 1228058 h 1339977"/>
                    <a:gd name="connsiteX79" fmla="*/ 964547 w 1400316"/>
                    <a:gd name="connsiteY79" fmla="*/ 1220914 h 1339977"/>
                    <a:gd name="connsiteX80" fmla="*/ 969310 w 1400316"/>
                    <a:gd name="connsiteY80" fmla="*/ 1213770 h 1339977"/>
                    <a:gd name="connsiteX81" fmla="*/ 974072 w 1400316"/>
                    <a:gd name="connsiteY81" fmla="*/ 1199483 h 1339977"/>
                    <a:gd name="connsiteX82" fmla="*/ 978835 w 1400316"/>
                    <a:gd name="connsiteY82" fmla="*/ 1182814 h 1339977"/>
                    <a:gd name="connsiteX83" fmla="*/ 988360 w 1400316"/>
                    <a:gd name="connsiteY83" fmla="*/ 1168527 h 1339977"/>
                    <a:gd name="connsiteX84" fmla="*/ 995504 w 1400316"/>
                    <a:gd name="connsiteY84" fmla="*/ 1163764 h 1339977"/>
                    <a:gd name="connsiteX85" fmla="*/ 1000266 w 1400316"/>
                    <a:gd name="connsiteY85" fmla="*/ 1156620 h 1339977"/>
                    <a:gd name="connsiteX86" fmla="*/ 1007410 w 1400316"/>
                    <a:gd name="connsiteY86" fmla="*/ 1154239 h 1339977"/>
                    <a:gd name="connsiteX87" fmla="*/ 1059797 w 1400316"/>
                    <a:gd name="connsiteY87" fmla="*/ 1156620 h 1339977"/>
                    <a:gd name="connsiteX88" fmla="*/ 1071704 w 1400316"/>
                    <a:gd name="connsiteY88" fmla="*/ 1159002 h 1339977"/>
                    <a:gd name="connsiteX89" fmla="*/ 1085991 w 1400316"/>
                    <a:gd name="connsiteY89" fmla="*/ 1163764 h 1339977"/>
                    <a:gd name="connsiteX90" fmla="*/ 1100279 w 1400316"/>
                    <a:gd name="connsiteY90" fmla="*/ 1170908 h 1339977"/>
                    <a:gd name="connsiteX91" fmla="*/ 1107422 w 1400316"/>
                    <a:gd name="connsiteY91" fmla="*/ 1175670 h 1339977"/>
                    <a:gd name="connsiteX92" fmla="*/ 1116947 w 1400316"/>
                    <a:gd name="connsiteY92" fmla="*/ 1178052 h 1339977"/>
                    <a:gd name="connsiteX93" fmla="*/ 1124091 w 1400316"/>
                    <a:gd name="connsiteY93" fmla="*/ 1180433 h 1339977"/>
                    <a:gd name="connsiteX94" fmla="*/ 1186004 w 1400316"/>
                    <a:gd name="connsiteY94" fmla="*/ 1178052 h 1339977"/>
                    <a:gd name="connsiteX95" fmla="*/ 1193147 w 1400316"/>
                    <a:gd name="connsiteY95" fmla="*/ 1175670 h 1339977"/>
                    <a:gd name="connsiteX96" fmla="*/ 1195529 w 1400316"/>
                    <a:gd name="connsiteY96" fmla="*/ 1168527 h 1339977"/>
                    <a:gd name="connsiteX97" fmla="*/ 1197910 w 1400316"/>
                    <a:gd name="connsiteY97" fmla="*/ 1144714 h 1339977"/>
                    <a:gd name="connsiteX98" fmla="*/ 1200291 w 1400316"/>
                    <a:gd name="connsiteY98" fmla="*/ 1132808 h 1339977"/>
                    <a:gd name="connsiteX99" fmla="*/ 1197910 w 1400316"/>
                    <a:gd name="connsiteY99" fmla="*/ 1099470 h 1339977"/>
                    <a:gd name="connsiteX100" fmla="*/ 1193147 w 1400316"/>
                    <a:gd name="connsiteY100" fmla="*/ 1085183 h 1339977"/>
                    <a:gd name="connsiteX101" fmla="*/ 1188385 w 1400316"/>
                    <a:gd name="connsiteY101" fmla="*/ 1070895 h 1339977"/>
                    <a:gd name="connsiteX102" fmla="*/ 1183622 w 1400316"/>
                    <a:gd name="connsiteY102" fmla="*/ 1054227 h 1339977"/>
                    <a:gd name="connsiteX103" fmla="*/ 1176479 w 1400316"/>
                    <a:gd name="connsiteY103" fmla="*/ 1030414 h 1339977"/>
                    <a:gd name="connsiteX104" fmla="*/ 1174097 w 1400316"/>
                    <a:gd name="connsiteY104" fmla="*/ 1013745 h 1339977"/>
                    <a:gd name="connsiteX105" fmla="*/ 1176479 w 1400316"/>
                    <a:gd name="connsiteY105" fmla="*/ 951833 h 1339977"/>
                    <a:gd name="connsiteX106" fmla="*/ 1178860 w 1400316"/>
                    <a:gd name="connsiteY106" fmla="*/ 944689 h 1339977"/>
                    <a:gd name="connsiteX107" fmla="*/ 1186004 w 1400316"/>
                    <a:gd name="connsiteY107" fmla="*/ 942308 h 1339977"/>
                    <a:gd name="connsiteX108" fmla="*/ 1207435 w 1400316"/>
                    <a:gd name="connsiteY108" fmla="*/ 932783 h 1339977"/>
                    <a:gd name="connsiteX109" fmla="*/ 1214579 w 1400316"/>
                    <a:gd name="connsiteY109" fmla="*/ 930402 h 1339977"/>
                    <a:gd name="connsiteX110" fmla="*/ 1221722 w 1400316"/>
                    <a:gd name="connsiteY110" fmla="*/ 928020 h 1339977"/>
                    <a:gd name="connsiteX111" fmla="*/ 1255060 w 1400316"/>
                    <a:gd name="connsiteY111" fmla="*/ 923258 h 1339977"/>
                    <a:gd name="connsiteX112" fmla="*/ 1271729 w 1400316"/>
                    <a:gd name="connsiteY112" fmla="*/ 920877 h 1339977"/>
                    <a:gd name="connsiteX113" fmla="*/ 1314591 w 1400316"/>
                    <a:gd name="connsiteY113" fmla="*/ 906589 h 1339977"/>
                    <a:gd name="connsiteX114" fmla="*/ 1328879 w 1400316"/>
                    <a:gd name="connsiteY114" fmla="*/ 901827 h 1339977"/>
                    <a:gd name="connsiteX115" fmla="*/ 1336022 w 1400316"/>
                    <a:gd name="connsiteY115" fmla="*/ 899445 h 1339977"/>
                    <a:gd name="connsiteX116" fmla="*/ 1350310 w 1400316"/>
                    <a:gd name="connsiteY116" fmla="*/ 889920 h 1339977"/>
                    <a:gd name="connsiteX117" fmla="*/ 1364597 w 1400316"/>
                    <a:gd name="connsiteY117" fmla="*/ 885158 h 1339977"/>
                    <a:gd name="connsiteX118" fmla="*/ 1366979 w 1400316"/>
                    <a:gd name="connsiteY118" fmla="*/ 878014 h 1339977"/>
                    <a:gd name="connsiteX119" fmla="*/ 1374122 w 1400316"/>
                    <a:gd name="connsiteY119" fmla="*/ 873252 h 1339977"/>
                    <a:gd name="connsiteX120" fmla="*/ 1378885 w 1400316"/>
                    <a:gd name="connsiteY120" fmla="*/ 866108 h 1339977"/>
                    <a:gd name="connsiteX121" fmla="*/ 1381266 w 1400316"/>
                    <a:gd name="connsiteY121" fmla="*/ 858964 h 1339977"/>
                    <a:gd name="connsiteX122" fmla="*/ 1374122 w 1400316"/>
                    <a:gd name="connsiteY122" fmla="*/ 835152 h 1339977"/>
                    <a:gd name="connsiteX123" fmla="*/ 1366979 w 1400316"/>
                    <a:gd name="connsiteY123" fmla="*/ 828008 h 1339977"/>
                    <a:gd name="connsiteX124" fmla="*/ 1355072 w 1400316"/>
                    <a:gd name="connsiteY124" fmla="*/ 816102 h 1339977"/>
                    <a:gd name="connsiteX125" fmla="*/ 1350310 w 1400316"/>
                    <a:gd name="connsiteY125" fmla="*/ 799433 h 1339977"/>
                    <a:gd name="connsiteX126" fmla="*/ 1345547 w 1400316"/>
                    <a:gd name="connsiteY126" fmla="*/ 792289 h 1339977"/>
                    <a:gd name="connsiteX127" fmla="*/ 1338404 w 1400316"/>
                    <a:gd name="connsiteY127" fmla="*/ 789908 h 1339977"/>
                    <a:gd name="connsiteX128" fmla="*/ 1333641 w 1400316"/>
                    <a:gd name="connsiteY128" fmla="*/ 782764 h 1339977"/>
                    <a:gd name="connsiteX129" fmla="*/ 1326497 w 1400316"/>
                    <a:gd name="connsiteY129" fmla="*/ 780383 h 1339977"/>
                    <a:gd name="connsiteX130" fmla="*/ 1316972 w 1400316"/>
                    <a:gd name="connsiteY130" fmla="*/ 770858 h 1339977"/>
                    <a:gd name="connsiteX131" fmla="*/ 1314591 w 1400316"/>
                    <a:gd name="connsiteY131" fmla="*/ 763714 h 1339977"/>
                    <a:gd name="connsiteX132" fmla="*/ 1307447 w 1400316"/>
                    <a:gd name="connsiteY132" fmla="*/ 761333 h 1339977"/>
                    <a:gd name="connsiteX133" fmla="*/ 1293160 w 1400316"/>
                    <a:gd name="connsiteY133" fmla="*/ 751808 h 1339977"/>
                    <a:gd name="connsiteX134" fmla="*/ 1286016 w 1400316"/>
                    <a:gd name="connsiteY134" fmla="*/ 747045 h 1339977"/>
                    <a:gd name="connsiteX135" fmla="*/ 1276491 w 1400316"/>
                    <a:gd name="connsiteY135" fmla="*/ 730377 h 1339977"/>
                    <a:gd name="connsiteX136" fmla="*/ 1269347 w 1400316"/>
                    <a:gd name="connsiteY136" fmla="*/ 725614 h 1339977"/>
                    <a:gd name="connsiteX137" fmla="*/ 1266966 w 1400316"/>
                    <a:gd name="connsiteY137" fmla="*/ 718470 h 1339977"/>
                    <a:gd name="connsiteX138" fmla="*/ 1266966 w 1400316"/>
                    <a:gd name="connsiteY138" fmla="*/ 675608 h 1339977"/>
                    <a:gd name="connsiteX139" fmla="*/ 1269347 w 1400316"/>
                    <a:gd name="connsiteY139" fmla="*/ 668464 h 1339977"/>
                    <a:gd name="connsiteX140" fmla="*/ 1278872 w 1400316"/>
                    <a:gd name="connsiteY140" fmla="*/ 654177 h 1339977"/>
                    <a:gd name="connsiteX141" fmla="*/ 1286016 w 1400316"/>
                    <a:gd name="connsiteY141" fmla="*/ 649414 h 1339977"/>
                    <a:gd name="connsiteX142" fmla="*/ 1297922 w 1400316"/>
                    <a:gd name="connsiteY142" fmla="*/ 639889 h 1339977"/>
                    <a:gd name="connsiteX143" fmla="*/ 1302685 w 1400316"/>
                    <a:gd name="connsiteY143" fmla="*/ 632745 h 1339977"/>
                    <a:gd name="connsiteX144" fmla="*/ 1309829 w 1400316"/>
                    <a:gd name="connsiteY144" fmla="*/ 627983 h 1339977"/>
                    <a:gd name="connsiteX145" fmla="*/ 1326497 w 1400316"/>
                    <a:gd name="connsiteY145" fmla="*/ 608933 h 1339977"/>
                    <a:gd name="connsiteX146" fmla="*/ 1331260 w 1400316"/>
                    <a:gd name="connsiteY146" fmla="*/ 601789 h 1339977"/>
                    <a:gd name="connsiteX147" fmla="*/ 1345547 w 1400316"/>
                    <a:gd name="connsiteY147" fmla="*/ 587502 h 1339977"/>
                    <a:gd name="connsiteX148" fmla="*/ 1357454 w 1400316"/>
                    <a:gd name="connsiteY148" fmla="*/ 575595 h 1339977"/>
                    <a:gd name="connsiteX149" fmla="*/ 1369360 w 1400316"/>
                    <a:gd name="connsiteY149" fmla="*/ 563689 h 1339977"/>
                    <a:gd name="connsiteX150" fmla="*/ 1374122 w 1400316"/>
                    <a:gd name="connsiteY150" fmla="*/ 556545 h 1339977"/>
                    <a:gd name="connsiteX151" fmla="*/ 1388410 w 1400316"/>
                    <a:gd name="connsiteY151" fmla="*/ 542258 h 1339977"/>
                    <a:gd name="connsiteX152" fmla="*/ 1397935 w 1400316"/>
                    <a:gd name="connsiteY152" fmla="*/ 520827 h 1339977"/>
                    <a:gd name="connsiteX153" fmla="*/ 1400316 w 1400316"/>
                    <a:gd name="connsiteY153" fmla="*/ 511302 h 1339977"/>
                    <a:gd name="connsiteX154" fmla="*/ 1397935 w 1400316"/>
                    <a:gd name="connsiteY154" fmla="*/ 482727 h 1339977"/>
                    <a:gd name="connsiteX155" fmla="*/ 1386029 w 1400316"/>
                    <a:gd name="connsiteY155" fmla="*/ 470820 h 1339977"/>
                    <a:gd name="connsiteX156" fmla="*/ 1371741 w 1400316"/>
                    <a:gd name="connsiteY156" fmla="*/ 466058 h 1339977"/>
                    <a:gd name="connsiteX157" fmla="*/ 1364597 w 1400316"/>
                    <a:gd name="connsiteY157" fmla="*/ 463677 h 1339977"/>
                    <a:gd name="connsiteX158" fmla="*/ 1338404 w 1400316"/>
                    <a:gd name="connsiteY158" fmla="*/ 458914 h 1339977"/>
                    <a:gd name="connsiteX159" fmla="*/ 1316972 w 1400316"/>
                    <a:gd name="connsiteY159" fmla="*/ 449389 h 1339977"/>
                    <a:gd name="connsiteX160" fmla="*/ 1302685 w 1400316"/>
                    <a:gd name="connsiteY160" fmla="*/ 444627 h 1339977"/>
                    <a:gd name="connsiteX161" fmla="*/ 1295541 w 1400316"/>
                    <a:gd name="connsiteY161" fmla="*/ 442245 h 1339977"/>
                    <a:gd name="connsiteX162" fmla="*/ 1221722 w 1400316"/>
                    <a:gd name="connsiteY162" fmla="*/ 439864 h 1339977"/>
                    <a:gd name="connsiteX163" fmla="*/ 1207435 w 1400316"/>
                    <a:gd name="connsiteY163" fmla="*/ 435102 h 1339977"/>
                    <a:gd name="connsiteX164" fmla="*/ 1193147 w 1400316"/>
                    <a:gd name="connsiteY164" fmla="*/ 427958 h 1339977"/>
                    <a:gd name="connsiteX165" fmla="*/ 1186004 w 1400316"/>
                    <a:gd name="connsiteY165" fmla="*/ 420814 h 1339977"/>
                    <a:gd name="connsiteX166" fmla="*/ 1183622 w 1400316"/>
                    <a:gd name="connsiteY166" fmla="*/ 408908 h 1339977"/>
                    <a:gd name="connsiteX167" fmla="*/ 1181241 w 1400316"/>
                    <a:gd name="connsiteY167" fmla="*/ 401764 h 1339977"/>
                    <a:gd name="connsiteX168" fmla="*/ 1178860 w 1400316"/>
                    <a:gd name="connsiteY168" fmla="*/ 392239 h 1339977"/>
                    <a:gd name="connsiteX169" fmla="*/ 1174097 w 1400316"/>
                    <a:gd name="connsiteY169" fmla="*/ 373189 h 1339977"/>
                    <a:gd name="connsiteX170" fmla="*/ 1176479 w 1400316"/>
                    <a:gd name="connsiteY170" fmla="*/ 277939 h 1339977"/>
                    <a:gd name="connsiteX171" fmla="*/ 1183622 w 1400316"/>
                    <a:gd name="connsiteY171" fmla="*/ 261270 h 1339977"/>
                    <a:gd name="connsiteX172" fmla="*/ 1186004 w 1400316"/>
                    <a:gd name="connsiteY172" fmla="*/ 251745 h 1339977"/>
                    <a:gd name="connsiteX173" fmla="*/ 1188385 w 1400316"/>
                    <a:gd name="connsiteY173" fmla="*/ 244602 h 1339977"/>
                    <a:gd name="connsiteX174" fmla="*/ 1188385 w 1400316"/>
                    <a:gd name="connsiteY174" fmla="*/ 201739 h 1339977"/>
                    <a:gd name="connsiteX175" fmla="*/ 1186004 w 1400316"/>
                    <a:gd name="connsiteY175" fmla="*/ 192214 h 1339977"/>
                    <a:gd name="connsiteX176" fmla="*/ 1181241 w 1400316"/>
                    <a:gd name="connsiteY176" fmla="*/ 185070 h 1339977"/>
                    <a:gd name="connsiteX177" fmla="*/ 1171716 w 1400316"/>
                    <a:gd name="connsiteY177" fmla="*/ 168402 h 1339977"/>
                    <a:gd name="connsiteX178" fmla="*/ 1164572 w 1400316"/>
                    <a:gd name="connsiteY178" fmla="*/ 163639 h 1339977"/>
                    <a:gd name="connsiteX179" fmla="*/ 1131235 w 1400316"/>
                    <a:gd name="connsiteY179" fmla="*/ 168402 h 1339977"/>
                    <a:gd name="connsiteX180" fmla="*/ 1107422 w 1400316"/>
                    <a:gd name="connsiteY180" fmla="*/ 175545 h 1339977"/>
                    <a:gd name="connsiteX181" fmla="*/ 1100279 w 1400316"/>
                    <a:gd name="connsiteY181" fmla="*/ 177927 h 1339977"/>
                    <a:gd name="connsiteX182" fmla="*/ 1083610 w 1400316"/>
                    <a:gd name="connsiteY182" fmla="*/ 182689 h 1339977"/>
                    <a:gd name="connsiteX183" fmla="*/ 1074085 w 1400316"/>
                    <a:gd name="connsiteY183" fmla="*/ 185070 h 1339977"/>
                    <a:gd name="connsiteX184" fmla="*/ 1059797 w 1400316"/>
                    <a:gd name="connsiteY184" fmla="*/ 189833 h 1339977"/>
                    <a:gd name="connsiteX185" fmla="*/ 1040747 w 1400316"/>
                    <a:gd name="connsiteY185" fmla="*/ 194595 h 1339977"/>
                    <a:gd name="connsiteX186" fmla="*/ 1026460 w 1400316"/>
                    <a:gd name="connsiteY186" fmla="*/ 199358 h 1339977"/>
                    <a:gd name="connsiteX187" fmla="*/ 993122 w 1400316"/>
                    <a:gd name="connsiteY187" fmla="*/ 201739 h 1339977"/>
                    <a:gd name="connsiteX188" fmla="*/ 985979 w 1400316"/>
                    <a:gd name="connsiteY188" fmla="*/ 199358 h 1339977"/>
                    <a:gd name="connsiteX189" fmla="*/ 974072 w 1400316"/>
                    <a:gd name="connsiteY189" fmla="*/ 185070 h 1339977"/>
                    <a:gd name="connsiteX190" fmla="*/ 966929 w 1400316"/>
                    <a:gd name="connsiteY190" fmla="*/ 170783 h 1339977"/>
                    <a:gd name="connsiteX191" fmla="*/ 962166 w 1400316"/>
                    <a:gd name="connsiteY191" fmla="*/ 156495 h 1339977"/>
                    <a:gd name="connsiteX192" fmla="*/ 957404 w 1400316"/>
                    <a:gd name="connsiteY192" fmla="*/ 149352 h 1339977"/>
                    <a:gd name="connsiteX193" fmla="*/ 950260 w 1400316"/>
                    <a:gd name="connsiteY193" fmla="*/ 132683 h 1339977"/>
                    <a:gd name="connsiteX194" fmla="*/ 943116 w 1400316"/>
                    <a:gd name="connsiteY194" fmla="*/ 123158 h 1339977"/>
                    <a:gd name="connsiteX195" fmla="*/ 938354 w 1400316"/>
                    <a:gd name="connsiteY195" fmla="*/ 106489 h 1339977"/>
                    <a:gd name="connsiteX196" fmla="*/ 931210 w 1400316"/>
                    <a:gd name="connsiteY196" fmla="*/ 99345 h 1339977"/>
                    <a:gd name="connsiteX197" fmla="*/ 924066 w 1400316"/>
                    <a:gd name="connsiteY197" fmla="*/ 77914 h 1339977"/>
                    <a:gd name="connsiteX198" fmla="*/ 921685 w 1400316"/>
                    <a:gd name="connsiteY198" fmla="*/ 70770 h 1339977"/>
                    <a:gd name="connsiteX199" fmla="*/ 919304 w 1400316"/>
                    <a:gd name="connsiteY199" fmla="*/ 61245 h 1339977"/>
                    <a:gd name="connsiteX200" fmla="*/ 914541 w 1400316"/>
                    <a:gd name="connsiteY200" fmla="*/ 46958 h 1339977"/>
                    <a:gd name="connsiteX201" fmla="*/ 912160 w 1400316"/>
                    <a:gd name="connsiteY201" fmla="*/ 39814 h 1339977"/>
                    <a:gd name="connsiteX202" fmla="*/ 902635 w 1400316"/>
                    <a:gd name="connsiteY202" fmla="*/ 25527 h 1339977"/>
                    <a:gd name="connsiteX203" fmla="*/ 897872 w 1400316"/>
                    <a:gd name="connsiteY203" fmla="*/ 18383 h 1339977"/>
                    <a:gd name="connsiteX204" fmla="*/ 883585 w 1400316"/>
                    <a:gd name="connsiteY204" fmla="*/ 13620 h 1339977"/>
                    <a:gd name="connsiteX205" fmla="*/ 852629 w 1400316"/>
                    <a:gd name="connsiteY205" fmla="*/ 18383 h 1339977"/>
                    <a:gd name="connsiteX206" fmla="*/ 838341 w 1400316"/>
                    <a:gd name="connsiteY206" fmla="*/ 27908 h 1339977"/>
                    <a:gd name="connsiteX207" fmla="*/ 831197 w 1400316"/>
                    <a:gd name="connsiteY207" fmla="*/ 32670 h 1339977"/>
                    <a:gd name="connsiteX208" fmla="*/ 819291 w 1400316"/>
                    <a:gd name="connsiteY208" fmla="*/ 44577 h 1339977"/>
                    <a:gd name="connsiteX209" fmla="*/ 807385 w 1400316"/>
                    <a:gd name="connsiteY209" fmla="*/ 56483 h 1339977"/>
                    <a:gd name="connsiteX210" fmla="*/ 797860 w 1400316"/>
                    <a:gd name="connsiteY210" fmla="*/ 70770 h 1339977"/>
                    <a:gd name="connsiteX211" fmla="*/ 793097 w 1400316"/>
                    <a:gd name="connsiteY211" fmla="*/ 77914 h 1339977"/>
                    <a:gd name="connsiteX212" fmla="*/ 785954 w 1400316"/>
                    <a:gd name="connsiteY212" fmla="*/ 80295 h 1339977"/>
                    <a:gd name="connsiteX213" fmla="*/ 776429 w 1400316"/>
                    <a:gd name="connsiteY213" fmla="*/ 89820 h 1339977"/>
                    <a:gd name="connsiteX214" fmla="*/ 769285 w 1400316"/>
                    <a:gd name="connsiteY214" fmla="*/ 96964 h 1339977"/>
                    <a:gd name="connsiteX215" fmla="*/ 747854 w 1400316"/>
                    <a:gd name="connsiteY215" fmla="*/ 108870 h 1339977"/>
                    <a:gd name="connsiteX216" fmla="*/ 733566 w 1400316"/>
                    <a:gd name="connsiteY216" fmla="*/ 116014 h 1339977"/>
                    <a:gd name="connsiteX217" fmla="*/ 714516 w 1400316"/>
                    <a:gd name="connsiteY217" fmla="*/ 120777 h 1339977"/>
                    <a:gd name="connsiteX218" fmla="*/ 690704 w 1400316"/>
                    <a:gd name="connsiteY218" fmla="*/ 116014 h 1339977"/>
                    <a:gd name="connsiteX219" fmla="*/ 683560 w 1400316"/>
                    <a:gd name="connsiteY219" fmla="*/ 111252 h 1339977"/>
                    <a:gd name="connsiteX220" fmla="*/ 669272 w 1400316"/>
                    <a:gd name="connsiteY220" fmla="*/ 106489 h 1339977"/>
                    <a:gd name="connsiteX221" fmla="*/ 657366 w 1400316"/>
                    <a:gd name="connsiteY221" fmla="*/ 94583 h 1339977"/>
                    <a:gd name="connsiteX222" fmla="*/ 645460 w 1400316"/>
                    <a:gd name="connsiteY222" fmla="*/ 82677 h 1339977"/>
                    <a:gd name="connsiteX223" fmla="*/ 635935 w 1400316"/>
                    <a:gd name="connsiteY223" fmla="*/ 70770 h 1339977"/>
                    <a:gd name="connsiteX224" fmla="*/ 631172 w 1400316"/>
                    <a:gd name="connsiteY224" fmla="*/ 63627 h 1339977"/>
                    <a:gd name="connsiteX225" fmla="*/ 624029 w 1400316"/>
                    <a:gd name="connsiteY225" fmla="*/ 58864 h 1339977"/>
                    <a:gd name="connsiteX226" fmla="*/ 609741 w 1400316"/>
                    <a:gd name="connsiteY226" fmla="*/ 46958 h 1339977"/>
                    <a:gd name="connsiteX227" fmla="*/ 604979 w 1400316"/>
                    <a:gd name="connsiteY227" fmla="*/ 39814 h 1339977"/>
                    <a:gd name="connsiteX228" fmla="*/ 583547 w 1400316"/>
                    <a:gd name="connsiteY228" fmla="*/ 25527 h 1339977"/>
                    <a:gd name="connsiteX229" fmla="*/ 571641 w 1400316"/>
                    <a:gd name="connsiteY229" fmla="*/ 16002 h 1339977"/>
                    <a:gd name="connsiteX230" fmla="*/ 559735 w 1400316"/>
                    <a:gd name="connsiteY230" fmla="*/ 11239 h 1339977"/>
                    <a:gd name="connsiteX231" fmla="*/ 545447 w 1400316"/>
                    <a:gd name="connsiteY231" fmla="*/ 1714 h 1339977"/>
                    <a:gd name="connsiteX232" fmla="*/ 495441 w 1400316"/>
                    <a:gd name="connsiteY232" fmla="*/ 6477 h 1339977"/>
                    <a:gd name="connsiteX233" fmla="*/ 488297 w 1400316"/>
                    <a:gd name="connsiteY233" fmla="*/ 11239 h 1339977"/>
                    <a:gd name="connsiteX234" fmla="*/ 478772 w 1400316"/>
                    <a:gd name="connsiteY234" fmla="*/ 25527 h 1339977"/>
                    <a:gd name="connsiteX235" fmla="*/ 474010 w 1400316"/>
                    <a:gd name="connsiteY235" fmla="*/ 32670 h 1339977"/>
                    <a:gd name="connsiteX236" fmla="*/ 466866 w 1400316"/>
                    <a:gd name="connsiteY236" fmla="*/ 46958 h 1339977"/>
                    <a:gd name="connsiteX237" fmla="*/ 462104 w 1400316"/>
                    <a:gd name="connsiteY237" fmla="*/ 61245 h 1339977"/>
                    <a:gd name="connsiteX238" fmla="*/ 459722 w 1400316"/>
                    <a:gd name="connsiteY238" fmla="*/ 70770 h 1339977"/>
                    <a:gd name="connsiteX239" fmla="*/ 457341 w 1400316"/>
                    <a:gd name="connsiteY239" fmla="*/ 77914 h 1339977"/>
                    <a:gd name="connsiteX240" fmla="*/ 452579 w 1400316"/>
                    <a:gd name="connsiteY240" fmla="*/ 101727 h 1339977"/>
                    <a:gd name="connsiteX241" fmla="*/ 450197 w 1400316"/>
                    <a:gd name="connsiteY241" fmla="*/ 116014 h 1339977"/>
                    <a:gd name="connsiteX242" fmla="*/ 447816 w 1400316"/>
                    <a:gd name="connsiteY242" fmla="*/ 123158 h 1339977"/>
                    <a:gd name="connsiteX243" fmla="*/ 445435 w 1400316"/>
                    <a:gd name="connsiteY243" fmla="*/ 137445 h 1339977"/>
                    <a:gd name="connsiteX244" fmla="*/ 438291 w 1400316"/>
                    <a:gd name="connsiteY244" fmla="*/ 161258 h 1339977"/>
                    <a:gd name="connsiteX245" fmla="*/ 435910 w 1400316"/>
                    <a:gd name="connsiteY245" fmla="*/ 168402 h 1339977"/>
                    <a:gd name="connsiteX246" fmla="*/ 428766 w 1400316"/>
                    <a:gd name="connsiteY246" fmla="*/ 182689 h 1339977"/>
                    <a:gd name="connsiteX247" fmla="*/ 414479 w 1400316"/>
                    <a:gd name="connsiteY247" fmla="*/ 189833 h 1339977"/>
                    <a:gd name="connsiteX248" fmla="*/ 407335 w 1400316"/>
                    <a:gd name="connsiteY248" fmla="*/ 194595 h 1339977"/>
                    <a:gd name="connsiteX249" fmla="*/ 397810 w 1400316"/>
                    <a:gd name="connsiteY249" fmla="*/ 196977 h 1339977"/>
                    <a:gd name="connsiteX250" fmla="*/ 390666 w 1400316"/>
                    <a:gd name="connsiteY250" fmla="*/ 199358 h 1339977"/>
                    <a:gd name="connsiteX251" fmla="*/ 335897 w 1400316"/>
                    <a:gd name="connsiteY251" fmla="*/ 194595 h 1339977"/>
                    <a:gd name="connsiteX252" fmla="*/ 321610 w 1400316"/>
                    <a:gd name="connsiteY252" fmla="*/ 189833 h 1339977"/>
                    <a:gd name="connsiteX253" fmla="*/ 307322 w 1400316"/>
                    <a:gd name="connsiteY253" fmla="*/ 185070 h 1339977"/>
                    <a:gd name="connsiteX254" fmla="*/ 285891 w 1400316"/>
                    <a:gd name="connsiteY254" fmla="*/ 177927 h 1339977"/>
                    <a:gd name="connsiteX255" fmla="*/ 278747 w 1400316"/>
                    <a:gd name="connsiteY255" fmla="*/ 175545 h 1339977"/>
                    <a:gd name="connsiteX256" fmla="*/ 271604 w 1400316"/>
                    <a:gd name="connsiteY256" fmla="*/ 173164 h 1339977"/>
                    <a:gd name="connsiteX257" fmla="*/ 202547 w 1400316"/>
                    <a:gd name="connsiteY257" fmla="*/ 175545 h 1339977"/>
                    <a:gd name="connsiteX258" fmla="*/ 188260 w 1400316"/>
                    <a:gd name="connsiteY258" fmla="*/ 180308 h 1339977"/>
                    <a:gd name="connsiteX259" fmla="*/ 185879 w 1400316"/>
                    <a:gd name="connsiteY259" fmla="*/ 187452 h 1339977"/>
                    <a:gd name="connsiteX260" fmla="*/ 178735 w 1400316"/>
                    <a:gd name="connsiteY260" fmla="*/ 201739 h 1339977"/>
                    <a:gd name="connsiteX261" fmla="*/ 181116 w 1400316"/>
                    <a:gd name="connsiteY261" fmla="*/ 232695 h 1339977"/>
                    <a:gd name="connsiteX262" fmla="*/ 185879 w 1400316"/>
                    <a:gd name="connsiteY262" fmla="*/ 246983 h 1339977"/>
                    <a:gd name="connsiteX263" fmla="*/ 188260 w 1400316"/>
                    <a:gd name="connsiteY263" fmla="*/ 254127 h 1339977"/>
                    <a:gd name="connsiteX264" fmla="*/ 193022 w 1400316"/>
                    <a:gd name="connsiteY264" fmla="*/ 261270 h 1339977"/>
                    <a:gd name="connsiteX265" fmla="*/ 195404 w 1400316"/>
                    <a:gd name="connsiteY265" fmla="*/ 268414 h 1339977"/>
                    <a:gd name="connsiteX266" fmla="*/ 200166 w 1400316"/>
                    <a:gd name="connsiteY266" fmla="*/ 275558 h 1339977"/>
                    <a:gd name="connsiteX267" fmla="*/ 202547 w 1400316"/>
                    <a:gd name="connsiteY267" fmla="*/ 282702 h 1339977"/>
                    <a:gd name="connsiteX268" fmla="*/ 216835 w 1400316"/>
                    <a:gd name="connsiteY268" fmla="*/ 311277 h 1339977"/>
                    <a:gd name="connsiteX269" fmla="*/ 219216 w 1400316"/>
                    <a:gd name="connsiteY269" fmla="*/ 318420 h 1339977"/>
                    <a:gd name="connsiteX270" fmla="*/ 216835 w 1400316"/>
                    <a:gd name="connsiteY270" fmla="*/ 385095 h 1339977"/>
                    <a:gd name="connsiteX271" fmla="*/ 209691 w 1400316"/>
                    <a:gd name="connsiteY271" fmla="*/ 399383 h 1339977"/>
                    <a:gd name="connsiteX272" fmla="*/ 193022 w 1400316"/>
                    <a:gd name="connsiteY272" fmla="*/ 425577 h 1339977"/>
                    <a:gd name="connsiteX273" fmla="*/ 190641 w 1400316"/>
                    <a:gd name="connsiteY273" fmla="*/ 432720 h 1339977"/>
                    <a:gd name="connsiteX274" fmla="*/ 183497 w 1400316"/>
                    <a:gd name="connsiteY274" fmla="*/ 435102 h 1339977"/>
                    <a:gd name="connsiteX275" fmla="*/ 166829 w 1400316"/>
                    <a:gd name="connsiteY275" fmla="*/ 437483 h 1339977"/>
                    <a:gd name="connsiteX276" fmla="*/ 131110 w 1400316"/>
                    <a:gd name="connsiteY276" fmla="*/ 439864 h 1339977"/>
                    <a:gd name="connsiteX277" fmla="*/ 112060 w 1400316"/>
                    <a:gd name="connsiteY277" fmla="*/ 442245 h 1339977"/>
                    <a:gd name="connsiteX278" fmla="*/ 71579 w 1400316"/>
                    <a:gd name="connsiteY278" fmla="*/ 447008 h 1339977"/>
                    <a:gd name="connsiteX279" fmla="*/ 50147 w 1400316"/>
                    <a:gd name="connsiteY279" fmla="*/ 454152 h 1339977"/>
                    <a:gd name="connsiteX280" fmla="*/ 43004 w 1400316"/>
                    <a:gd name="connsiteY280" fmla="*/ 456533 h 1339977"/>
                    <a:gd name="connsiteX281" fmla="*/ 35860 w 1400316"/>
                    <a:gd name="connsiteY281" fmla="*/ 458914 h 1339977"/>
                    <a:gd name="connsiteX282" fmla="*/ 14429 w 1400316"/>
                    <a:gd name="connsiteY282" fmla="*/ 468439 h 1339977"/>
                    <a:gd name="connsiteX283" fmla="*/ 7285 w 1400316"/>
                    <a:gd name="connsiteY283" fmla="*/ 470820 h 1339977"/>
                    <a:gd name="connsiteX284" fmla="*/ 4904 w 1400316"/>
                    <a:gd name="connsiteY284" fmla="*/ 477964 h 1339977"/>
                    <a:gd name="connsiteX285" fmla="*/ 141 w 1400316"/>
                    <a:gd name="connsiteY285" fmla="*/ 485108 h 1339977"/>
                    <a:gd name="connsiteX286" fmla="*/ 4904 w 1400316"/>
                    <a:gd name="connsiteY286" fmla="*/ 501777 h 1339977"/>
                    <a:gd name="connsiteX287" fmla="*/ 21572 w 1400316"/>
                    <a:gd name="connsiteY287" fmla="*/ 520827 h 1339977"/>
                    <a:gd name="connsiteX288" fmla="*/ 28716 w 1400316"/>
                    <a:gd name="connsiteY288" fmla="*/ 527970 h 1339977"/>
                    <a:gd name="connsiteX289" fmla="*/ 52529 w 1400316"/>
                    <a:gd name="connsiteY289" fmla="*/ 542258 h 1339977"/>
                    <a:gd name="connsiteX290" fmla="*/ 59672 w 1400316"/>
                    <a:gd name="connsiteY290" fmla="*/ 544639 h 1339977"/>
                    <a:gd name="connsiteX291" fmla="*/ 66816 w 1400316"/>
                    <a:gd name="connsiteY291" fmla="*/ 549402 h 1339977"/>
                    <a:gd name="connsiteX292" fmla="*/ 93010 w 1400316"/>
                    <a:gd name="connsiteY292" fmla="*/ 561308 h 1339977"/>
                    <a:gd name="connsiteX293" fmla="*/ 100154 w 1400316"/>
                    <a:gd name="connsiteY293" fmla="*/ 568452 h 1339977"/>
                    <a:gd name="connsiteX294" fmla="*/ 112060 w 1400316"/>
                    <a:gd name="connsiteY294" fmla="*/ 589883 h 1339977"/>
                    <a:gd name="connsiteX295" fmla="*/ 119204 w 1400316"/>
                    <a:gd name="connsiteY295" fmla="*/ 599408 h 1339977"/>
                    <a:gd name="connsiteX296" fmla="*/ 123966 w 1400316"/>
                    <a:gd name="connsiteY296" fmla="*/ 613695 h 1339977"/>
                    <a:gd name="connsiteX297" fmla="*/ 126347 w 1400316"/>
                    <a:gd name="connsiteY297" fmla="*/ 620839 h 1339977"/>
                    <a:gd name="connsiteX298" fmla="*/ 133491 w 1400316"/>
                    <a:gd name="connsiteY298" fmla="*/ 625602 h 1339977"/>
                    <a:gd name="connsiteX299" fmla="*/ 138254 w 1400316"/>
                    <a:gd name="connsiteY299" fmla="*/ 639889 h 1339977"/>
                    <a:gd name="connsiteX300" fmla="*/ 140635 w 1400316"/>
                    <a:gd name="connsiteY300" fmla="*/ 647033 h 1339977"/>
                    <a:gd name="connsiteX301" fmla="*/ 145397 w 1400316"/>
                    <a:gd name="connsiteY301" fmla="*/ 663702 h 1339977"/>
                    <a:gd name="connsiteX302" fmla="*/ 143016 w 1400316"/>
                    <a:gd name="connsiteY302" fmla="*/ 675608 h 1339977"/>
                    <a:gd name="connsiteX303" fmla="*/ 138254 w 1400316"/>
                    <a:gd name="connsiteY303" fmla="*/ 682752 h 1339977"/>
                    <a:gd name="connsiteX304" fmla="*/ 133491 w 1400316"/>
                    <a:gd name="connsiteY304" fmla="*/ 692277 h 1339977"/>
                    <a:gd name="connsiteX305" fmla="*/ 128729 w 1400316"/>
                    <a:gd name="connsiteY305" fmla="*/ 699420 h 1339977"/>
                    <a:gd name="connsiteX306" fmla="*/ 123966 w 1400316"/>
                    <a:gd name="connsiteY306" fmla="*/ 708945 h 1339977"/>
                    <a:gd name="connsiteX307" fmla="*/ 121585 w 1400316"/>
                    <a:gd name="connsiteY307" fmla="*/ 716089 h 1339977"/>
                    <a:gd name="connsiteX308" fmla="*/ 114441 w 1400316"/>
                    <a:gd name="connsiteY308" fmla="*/ 718470 h 1339977"/>
                    <a:gd name="connsiteX309" fmla="*/ 100154 w 1400316"/>
                    <a:gd name="connsiteY309" fmla="*/ 735139 h 1339977"/>
                    <a:gd name="connsiteX310" fmla="*/ 95391 w 1400316"/>
                    <a:gd name="connsiteY310" fmla="*/ 744664 h 1339977"/>
                    <a:gd name="connsiteX311" fmla="*/ 88247 w 1400316"/>
                    <a:gd name="connsiteY311" fmla="*/ 751808 h 1339977"/>
                    <a:gd name="connsiteX312" fmla="*/ 71579 w 1400316"/>
                    <a:gd name="connsiteY312" fmla="*/ 768477 h 1339977"/>
                    <a:gd name="connsiteX313" fmla="*/ 64435 w 1400316"/>
                    <a:gd name="connsiteY313" fmla="*/ 775620 h 1339977"/>
                    <a:gd name="connsiteX314" fmla="*/ 57291 w 1400316"/>
                    <a:gd name="connsiteY314" fmla="*/ 780383 h 1339977"/>
                    <a:gd name="connsiteX315" fmla="*/ 52529 w 1400316"/>
                    <a:gd name="connsiteY315" fmla="*/ 787527 h 1339977"/>
                    <a:gd name="connsiteX316" fmla="*/ 38241 w 1400316"/>
                    <a:gd name="connsiteY316" fmla="*/ 799433 h 1339977"/>
                    <a:gd name="connsiteX317" fmla="*/ 28716 w 1400316"/>
                    <a:gd name="connsiteY317" fmla="*/ 816102 h 1339977"/>
                    <a:gd name="connsiteX318" fmla="*/ 19191 w 1400316"/>
                    <a:gd name="connsiteY318" fmla="*/ 837533 h 1339977"/>
                    <a:gd name="connsiteX319" fmla="*/ 16810 w 1400316"/>
                    <a:gd name="connsiteY319" fmla="*/ 844677 h 1339977"/>
                    <a:gd name="connsiteX320" fmla="*/ 19191 w 1400316"/>
                    <a:gd name="connsiteY320" fmla="*/ 887539 h 1339977"/>
                    <a:gd name="connsiteX321" fmla="*/ 26335 w 1400316"/>
                    <a:gd name="connsiteY321" fmla="*/ 889920 h 1339977"/>
                    <a:gd name="connsiteX322" fmla="*/ 33479 w 1400316"/>
                    <a:gd name="connsiteY322" fmla="*/ 894683 h 1339977"/>
                    <a:gd name="connsiteX323" fmla="*/ 47766 w 1400316"/>
                    <a:gd name="connsiteY323" fmla="*/ 899445 h 1339977"/>
                    <a:gd name="connsiteX324" fmla="*/ 54910 w 1400316"/>
                    <a:gd name="connsiteY324" fmla="*/ 901827 h 1339977"/>
                    <a:gd name="connsiteX325" fmla="*/ 112060 w 1400316"/>
                    <a:gd name="connsiteY325" fmla="*/ 906589 h 1339977"/>
                    <a:gd name="connsiteX326" fmla="*/ 131110 w 1400316"/>
                    <a:gd name="connsiteY326" fmla="*/ 911352 h 1339977"/>
                    <a:gd name="connsiteX327" fmla="*/ 135872 w 1400316"/>
                    <a:gd name="connsiteY327" fmla="*/ 918495 h 1339977"/>
                    <a:gd name="connsiteX328" fmla="*/ 147779 w 1400316"/>
                    <a:gd name="connsiteY328" fmla="*/ 928020 h 1339977"/>
                    <a:gd name="connsiteX329" fmla="*/ 152541 w 1400316"/>
                    <a:gd name="connsiteY329" fmla="*/ 935164 h 1339977"/>
                    <a:gd name="connsiteX330" fmla="*/ 181116 w 1400316"/>
                    <a:gd name="connsiteY330" fmla="*/ 949452 h 1339977"/>
                    <a:gd name="connsiteX331" fmla="*/ 188260 w 1400316"/>
                    <a:gd name="connsiteY331" fmla="*/ 951833 h 1339977"/>
                    <a:gd name="connsiteX332" fmla="*/ 209691 w 1400316"/>
                    <a:gd name="connsiteY332" fmla="*/ 954214 h 1339977"/>
                    <a:gd name="connsiteX333" fmla="*/ 226360 w 1400316"/>
                    <a:gd name="connsiteY333" fmla="*/ 958977 h 1339977"/>
                    <a:gd name="connsiteX334" fmla="*/ 233504 w 1400316"/>
                    <a:gd name="connsiteY334" fmla="*/ 973264 h 1339977"/>
                    <a:gd name="connsiteX335" fmla="*/ 228741 w 1400316"/>
                    <a:gd name="connsiteY335" fmla="*/ 1016127 h 1339977"/>
                    <a:gd name="connsiteX336" fmla="*/ 216835 w 1400316"/>
                    <a:gd name="connsiteY336" fmla="*/ 1030414 h 1339977"/>
                    <a:gd name="connsiteX337" fmla="*/ 207310 w 1400316"/>
                    <a:gd name="connsiteY337" fmla="*/ 1051845 h 1339977"/>
                    <a:gd name="connsiteX338" fmla="*/ 200166 w 1400316"/>
                    <a:gd name="connsiteY338" fmla="*/ 1066133 h 1339977"/>
                    <a:gd name="connsiteX339" fmla="*/ 195404 w 1400316"/>
                    <a:gd name="connsiteY339" fmla="*/ 1080420 h 1339977"/>
                    <a:gd name="connsiteX340" fmla="*/ 190641 w 1400316"/>
                    <a:gd name="connsiteY340" fmla="*/ 1094708 h 1339977"/>
                    <a:gd name="connsiteX341" fmla="*/ 190641 w 1400316"/>
                    <a:gd name="connsiteY341" fmla="*/ 1128045 h 1339977"/>
                    <a:gd name="connsiteX0" fmla="*/ 73960 w 1400316"/>
                    <a:gd name="connsiteY0" fmla="*/ 1206627 h 1339977"/>
                    <a:gd name="connsiteX1" fmla="*/ 238527 w 1400316"/>
                    <a:gd name="connsiteY1" fmla="*/ 1100480 h 1339977"/>
                    <a:gd name="connsiteX2" fmla="*/ 90629 w 1400316"/>
                    <a:gd name="connsiteY2" fmla="*/ 1223295 h 1339977"/>
                    <a:gd name="connsiteX3" fmla="*/ 97772 w 1400316"/>
                    <a:gd name="connsiteY3" fmla="*/ 1228058 h 1339977"/>
                    <a:gd name="connsiteX4" fmla="*/ 112060 w 1400316"/>
                    <a:gd name="connsiteY4" fmla="*/ 1232820 h 1339977"/>
                    <a:gd name="connsiteX5" fmla="*/ 185879 w 1400316"/>
                    <a:gd name="connsiteY5" fmla="*/ 1228058 h 1339977"/>
                    <a:gd name="connsiteX6" fmla="*/ 200166 w 1400316"/>
                    <a:gd name="connsiteY6" fmla="*/ 1223295 h 1339977"/>
                    <a:gd name="connsiteX7" fmla="*/ 207310 w 1400316"/>
                    <a:gd name="connsiteY7" fmla="*/ 1220914 h 1339977"/>
                    <a:gd name="connsiteX8" fmla="*/ 214454 w 1400316"/>
                    <a:gd name="connsiteY8" fmla="*/ 1218533 h 1339977"/>
                    <a:gd name="connsiteX9" fmla="*/ 228741 w 1400316"/>
                    <a:gd name="connsiteY9" fmla="*/ 1211389 h 1339977"/>
                    <a:gd name="connsiteX10" fmla="*/ 235885 w 1400316"/>
                    <a:gd name="connsiteY10" fmla="*/ 1206627 h 1339977"/>
                    <a:gd name="connsiteX11" fmla="*/ 243029 w 1400316"/>
                    <a:gd name="connsiteY11" fmla="*/ 1204245 h 1339977"/>
                    <a:gd name="connsiteX12" fmla="*/ 257316 w 1400316"/>
                    <a:gd name="connsiteY12" fmla="*/ 1194720 h 1339977"/>
                    <a:gd name="connsiteX13" fmla="*/ 271604 w 1400316"/>
                    <a:gd name="connsiteY13" fmla="*/ 1185195 h 1339977"/>
                    <a:gd name="connsiteX14" fmla="*/ 278747 w 1400316"/>
                    <a:gd name="connsiteY14" fmla="*/ 1180433 h 1339977"/>
                    <a:gd name="connsiteX15" fmla="*/ 285891 w 1400316"/>
                    <a:gd name="connsiteY15" fmla="*/ 1178052 h 1339977"/>
                    <a:gd name="connsiteX16" fmla="*/ 300179 w 1400316"/>
                    <a:gd name="connsiteY16" fmla="*/ 1170908 h 1339977"/>
                    <a:gd name="connsiteX17" fmla="*/ 307322 w 1400316"/>
                    <a:gd name="connsiteY17" fmla="*/ 1166145 h 1339977"/>
                    <a:gd name="connsiteX18" fmla="*/ 314466 w 1400316"/>
                    <a:gd name="connsiteY18" fmla="*/ 1163764 h 1339977"/>
                    <a:gd name="connsiteX19" fmla="*/ 321610 w 1400316"/>
                    <a:gd name="connsiteY19" fmla="*/ 1159002 h 1339977"/>
                    <a:gd name="connsiteX20" fmla="*/ 335897 w 1400316"/>
                    <a:gd name="connsiteY20" fmla="*/ 1154239 h 1339977"/>
                    <a:gd name="connsiteX21" fmla="*/ 343041 w 1400316"/>
                    <a:gd name="connsiteY21" fmla="*/ 1149477 h 1339977"/>
                    <a:gd name="connsiteX22" fmla="*/ 364472 w 1400316"/>
                    <a:gd name="connsiteY22" fmla="*/ 1144714 h 1339977"/>
                    <a:gd name="connsiteX23" fmla="*/ 409716 w 1400316"/>
                    <a:gd name="connsiteY23" fmla="*/ 1147095 h 1339977"/>
                    <a:gd name="connsiteX24" fmla="*/ 416860 w 1400316"/>
                    <a:gd name="connsiteY24" fmla="*/ 1151858 h 1339977"/>
                    <a:gd name="connsiteX25" fmla="*/ 424004 w 1400316"/>
                    <a:gd name="connsiteY25" fmla="*/ 1154239 h 1339977"/>
                    <a:gd name="connsiteX26" fmla="*/ 435910 w 1400316"/>
                    <a:gd name="connsiteY26" fmla="*/ 1166145 h 1339977"/>
                    <a:gd name="connsiteX27" fmla="*/ 445435 w 1400316"/>
                    <a:gd name="connsiteY27" fmla="*/ 1187577 h 1339977"/>
                    <a:gd name="connsiteX28" fmla="*/ 450197 w 1400316"/>
                    <a:gd name="connsiteY28" fmla="*/ 1194720 h 1339977"/>
                    <a:gd name="connsiteX29" fmla="*/ 452579 w 1400316"/>
                    <a:gd name="connsiteY29" fmla="*/ 1201864 h 1339977"/>
                    <a:gd name="connsiteX30" fmla="*/ 462104 w 1400316"/>
                    <a:gd name="connsiteY30" fmla="*/ 1216152 h 1339977"/>
                    <a:gd name="connsiteX31" fmla="*/ 464485 w 1400316"/>
                    <a:gd name="connsiteY31" fmla="*/ 1223295 h 1339977"/>
                    <a:gd name="connsiteX32" fmla="*/ 474010 w 1400316"/>
                    <a:gd name="connsiteY32" fmla="*/ 1237583 h 1339977"/>
                    <a:gd name="connsiteX33" fmla="*/ 481154 w 1400316"/>
                    <a:gd name="connsiteY33" fmla="*/ 1259014 h 1339977"/>
                    <a:gd name="connsiteX34" fmla="*/ 483535 w 1400316"/>
                    <a:gd name="connsiteY34" fmla="*/ 1266158 h 1339977"/>
                    <a:gd name="connsiteX35" fmla="*/ 488297 w 1400316"/>
                    <a:gd name="connsiteY35" fmla="*/ 1273302 h 1339977"/>
                    <a:gd name="connsiteX36" fmla="*/ 493060 w 1400316"/>
                    <a:gd name="connsiteY36" fmla="*/ 1289970 h 1339977"/>
                    <a:gd name="connsiteX37" fmla="*/ 495441 w 1400316"/>
                    <a:gd name="connsiteY37" fmla="*/ 1297114 h 1339977"/>
                    <a:gd name="connsiteX38" fmla="*/ 500204 w 1400316"/>
                    <a:gd name="connsiteY38" fmla="*/ 1304258 h 1339977"/>
                    <a:gd name="connsiteX39" fmla="*/ 509729 w 1400316"/>
                    <a:gd name="connsiteY39" fmla="*/ 1316164 h 1339977"/>
                    <a:gd name="connsiteX40" fmla="*/ 514491 w 1400316"/>
                    <a:gd name="connsiteY40" fmla="*/ 1323308 h 1339977"/>
                    <a:gd name="connsiteX41" fmla="*/ 528779 w 1400316"/>
                    <a:gd name="connsiteY41" fmla="*/ 1328070 h 1339977"/>
                    <a:gd name="connsiteX42" fmla="*/ 557354 w 1400316"/>
                    <a:gd name="connsiteY42" fmla="*/ 1323308 h 1339977"/>
                    <a:gd name="connsiteX43" fmla="*/ 571641 w 1400316"/>
                    <a:gd name="connsiteY43" fmla="*/ 1313783 h 1339977"/>
                    <a:gd name="connsiteX44" fmla="*/ 578785 w 1400316"/>
                    <a:gd name="connsiteY44" fmla="*/ 1309020 h 1339977"/>
                    <a:gd name="connsiteX45" fmla="*/ 590691 w 1400316"/>
                    <a:gd name="connsiteY45" fmla="*/ 1297114 h 1339977"/>
                    <a:gd name="connsiteX46" fmla="*/ 595454 w 1400316"/>
                    <a:gd name="connsiteY46" fmla="*/ 1289970 h 1339977"/>
                    <a:gd name="connsiteX47" fmla="*/ 609741 w 1400316"/>
                    <a:gd name="connsiteY47" fmla="*/ 1280445 h 1339977"/>
                    <a:gd name="connsiteX48" fmla="*/ 628791 w 1400316"/>
                    <a:gd name="connsiteY48" fmla="*/ 1263777 h 1339977"/>
                    <a:gd name="connsiteX49" fmla="*/ 643079 w 1400316"/>
                    <a:gd name="connsiteY49" fmla="*/ 1254252 h 1339977"/>
                    <a:gd name="connsiteX50" fmla="*/ 650222 w 1400316"/>
                    <a:gd name="connsiteY50" fmla="*/ 1249489 h 1339977"/>
                    <a:gd name="connsiteX51" fmla="*/ 657366 w 1400316"/>
                    <a:gd name="connsiteY51" fmla="*/ 1247108 h 1339977"/>
                    <a:gd name="connsiteX52" fmla="*/ 664510 w 1400316"/>
                    <a:gd name="connsiteY52" fmla="*/ 1242345 h 1339977"/>
                    <a:gd name="connsiteX53" fmla="*/ 678797 w 1400316"/>
                    <a:gd name="connsiteY53" fmla="*/ 1237583 h 1339977"/>
                    <a:gd name="connsiteX54" fmla="*/ 719279 w 1400316"/>
                    <a:gd name="connsiteY54" fmla="*/ 1244727 h 1339977"/>
                    <a:gd name="connsiteX55" fmla="*/ 726422 w 1400316"/>
                    <a:gd name="connsiteY55" fmla="*/ 1249489 h 1339977"/>
                    <a:gd name="connsiteX56" fmla="*/ 738329 w 1400316"/>
                    <a:gd name="connsiteY56" fmla="*/ 1259014 h 1339977"/>
                    <a:gd name="connsiteX57" fmla="*/ 743091 w 1400316"/>
                    <a:gd name="connsiteY57" fmla="*/ 1266158 h 1339977"/>
                    <a:gd name="connsiteX58" fmla="*/ 757379 w 1400316"/>
                    <a:gd name="connsiteY58" fmla="*/ 1275683 h 1339977"/>
                    <a:gd name="connsiteX59" fmla="*/ 764522 w 1400316"/>
                    <a:gd name="connsiteY59" fmla="*/ 1280445 h 1339977"/>
                    <a:gd name="connsiteX60" fmla="*/ 769285 w 1400316"/>
                    <a:gd name="connsiteY60" fmla="*/ 1287589 h 1339977"/>
                    <a:gd name="connsiteX61" fmla="*/ 776429 w 1400316"/>
                    <a:gd name="connsiteY61" fmla="*/ 1289970 h 1339977"/>
                    <a:gd name="connsiteX62" fmla="*/ 785954 w 1400316"/>
                    <a:gd name="connsiteY62" fmla="*/ 1299495 h 1339977"/>
                    <a:gd name="connsiteX63" fmla="*/ 800241 w 1400316"/>
                    <a:gd name="connsiteY63" fmla="*/ 1309020 h 1339977"/>
                    <a:gd name="connsiteX64" fmla="*/ 807385 w 1400316"/>
                    <a:gd name="connsiteY64" fmla="*/ 1313783 h 1339977"/>
                    <a:gd name="connsiteX65" fmla="*/ 814529 w 1400316"/>
                    <a:gd name="connsiteY65" fmla="*/ 1316164 h 1339977"/>
                    <a:gd name="connsiteX66" fmla="*/ 828816 w 1400316"/>
                    <a:gd name="connsiteY66" fmla="*/ 1323308 h 1339977"/>
                    <a:gd name="connsiteX67" fmla="*/ 835960 w 1400316"/>
                    <a:gd name="connsiteY67" fmla="*/ 1328070 h 1339977"/>
                    <a:gd name="connsiteX68" fmla="*/ 850247 w 1400316"/>
                    <a:gd name="connsiteY68" fmla="*/ 1332833 h 1339977"/>
                    <a:gd name="connsiteX69" fmla="*/ 864535 w 1400316"/>
                    <a:gd name="connsiteY69" fmla="*/ 1339977 h 1339977"/>
                    <a:gd name="connsiteX70" fmla="*/ 897872 w 1400316"/>
                    <a:gd name="connsiteY70" fmla="*/ 1337595 h 1339977"/>
                    <a:gd name="connsiteX71" fmla="*/ 912160 w 1400316"/>
                    <a:gd name="connsiteY71" fmla="*/ 1332833 h 1339977"/>
                    <a:gd name="connsiteX72" fmla="*/ 919304 w 1400316"/>
                    <a:gd name="connsiteY72" fmla="*/ 1328070 h 1339977"/>
                    <a:gd name="connsiteX73" fmla="*/ 928829 w 1400316"/>
                    <a:gd name="connsiteY73" fmla="*/ 1313783 h 1339977"/>
                    <a:gd name="connsiteX74" fmla="*/ 938354 w 1400316"/>
                    <a:gd name="connsiteY74" fmla="*/ 1285208 h 1339977"/>
                    <a:gd name="connsiteX75" fmla="*/ 940735 w 1400316"/>
                    <a:gd name="connsiteY75" fmla="*/ 1278064 h 1339977"/>
                    <a:gd name="connsiteX76" fmla="*/ 947879 w 1400316"/>
                    <a:gd name="connsiteY76" fmla="*/ 1263777 h 1339977"/>
                    <a:gd name="connsiteX77" fmla="*/ 952641 w 1400316"/>
                    <a:gd name="connsiteY77" fmla="*/ 1256633 h 1339977"/>
                    <a:gd name="connsiteX78" fmla="*/ 957404 w 1400316"/>
                    <a:gd name="connsiteY78" fmla="*/ 1242345 h 1339977"/>
                    <a:gd name="connsiteX79" fmla="*/ 962166 w 1400316"/>
                    <a:gd name="connsiteY79" fmla="*/ 1228058 h 1339977"/>
                    <a:gd name="connsiteX80" fmla="*/ 964547 w 1400316"/>
                    <a:gd name="connsiteY80" fmla="*/ 1220914 h 1339977"/>
                    <a:gd name="connsiteX81" fmla="*/ 969310 w 1400316"/>
                    <a:gd name="connsiteY81" fmla="*/ 1213770 h 1339977"/>
                    <a:gd name="connsiteX82" fmla="*/ 974072 w 1400316"/>
                    <a:gd name="connsiteY82" fmla="*/ 1199483 h 1339977"/>
                    <a:gd name="connsiteX83" fmla="*/ 978835 w 1400316"/>
                    <a:gd name="connsiteY83" fmla="*/ 1182814 h 1339977"/>
                    <a:gd name="connsiteX84" fmla="*/ 988360 w 1400316"/>
                    <a:gd name="connsiteY84" fmla="*/ 1168527 h 1339977"/>
                    <a:gd name="connsiteX85" fmla="*/ 995504 w 1400316"/>
                    <a:gd name="connsiteY85" fmla="*/ 1163764 h 1339977"/>
                    <a:gd name="connsiteX86" fmla="*/ 1000266 w 1400316"/>
                    <a:gd name="connsiteY86" fmla="*/ 1156620 h 1339977"/>
                    <a:gd name="connsiteX87" fmla="*/ 1007410 w 1400316"/>
                    <a:gd name="connsiteY87" fmla="*/ 1154239 h 1339977"/>
                    <a:gd name="connsiteX88" fmla="*/ 1059797 w 1400316"/>
                    <a:gd name="connsiteY88" fmla="*/ 1156620 h 1339977"/>
                    <a:gd name="connsiteX89" fmla="*/ 1071704 w 1400316"/>
                    <a:gd name="connsiteY89" fmla="*/ 1159002 h 1339977"/>
                    <a:gd name="connsiteX90" fmla="*/ 1085991 w 1400316"/>
                    <a:gd name="connsiteY90" fmla="*/ 1163764 h 1339977"/>
                    <a:gd name="connsiteX91" fmla="*/ 1100279 w 1400316"/>
                    <a:gd name="connsiteY91" fmla="*/ 1170908 h 1339977"/>
                    <a:gd name="connsiteX92" fmla="*/ 1107422 w 1400316"/>
                    <a:gd name="connsiteY92" fmla="*/ 1175670 h 1339977"/>
                    <a:gd name="connsiteX93" fmla="*/ 1116947 w 1400316"/>
                    <a:gd name="connsiteY93" fmla="*/ 1178052 h 1339977"/>
                    <a:gd name="connsiteX94" fmla="*/ 1124091 w 1400316"/>
                    <a:gd name="connsiteY94" fmla="*/ 1180433 h 1339977"/>
                    <a:gd name="connsiteX95" fmla="*/ 1186004 w 1400316"/>
                    <a:gd name="connsiteY95" fmla="*/ 1178052 h 1339977"/>
                    <a:gd name="connsiteX96" fmla="*/ 1193147 w 1400316"/>
                    <a:gd name="connsiteY96" fmla="*/ 1175670 h 1339977"/>
                    <a:gd name="connsiteX97" fmla="*/ 1195529 w 1400316"/>
                    <a:gd name="connsiteY97" fmla="*/ 1168527 h 1339977"/>
                    <a:gd name="connsiteX98" fmla="*/ 1197910 w 1400316"/>
                    <a:gd name="connsiteY98" fmla="*/ 1144714 h 1339977"/>
                    <a:gd name="connsiteX99" fmla="*/ 1200291 w 1400316"/>
                    <a:gd name="connsiteY99" fmla="*/ 1132808 h 1339977"/>
                    <a:gd name="connsiteX100" fmla="*/ 1197910 w 1400316"/>
                    <a:gd name="connsiteY100" fmla="*/ 1099470 h 1339977"/>
                    <a:gd name="connsiteX101" fmla="*/ 1193147 w 1400316"/>
                    <a:gd name="connsiteY101" fmla="*/ 1085183 h 1339977"/>
                    <a:gd name="connsiteX102" fmla="*/ 1188385 w 1400316"/>
                    <a:gd name="connsiteY102" fmla="*/ 1070895 h 1339977"/>
                    <a:gd name="connsiteX103" fmla="*/ 1183622 w 1400316"/>
                    <a:gd name="connsiteY103" fmla="*/ 1054227 h 1339977"/>
                    <a:gd name="connsiteX104" fmla="*/ 1176479 w 1400316"/>
                    <a:gd name="connsiteY104" fmla="*/ 1030414 h 1339977"/>
                    <a:gd name="connsiteX105" fmla="*/ 1174097 w 1400316"/>
                    <a:gd name="connsiteY105" fmla="*/ 1013745 h 1339977"/>
                    <a:gd name="connsiteX106" fmla="*/ 1176479 w 1400316"/>
                    <a:gd name="connsiteY106" fmla="*/ 951833 h 1339977"/>
                    <a:gd name="connsiteX107" fmla="*/ 1178860 w 1400316"/>
                    <a:gd name="connsiteY107" fmla="*/ 944689 h 1339977"/>
                    <a:gd name="connsiteX108" fmla="*/ 1186004 w 1400316"/>
                    <a:gd name="connsiteY108" fmla="*/ 942308 h 1339977"/>
                    <a:gd name="connsiteX109" fmla="*/ 1207435 w 1400316"/>
                    <a:gd name="connsiteY109" fmla="*/ 932783 h 1339977"/>
                    <a:gd name="connsiteX110" fmla="*/ 1214579 w 1400316"/>
                    <a:gd name="connsiteY110" fmla="*/ 930402 h 1339977"/>
                    <a:gd name="connsiteX111" fmla="*/ 1221722 w 1400316"/>
                    <a:gd name="connsiteY111" fmla="*/ 928020 h 1339977"/>
                    <a:gd name="connsiteX112" fmla="*/ 1255060 w 1400316"/>
                    <a:gd name="connsiteY112" fmla="*/ 923258 h 1339977"/>
                    <a:gd name="connsiteX113" fmla="*/ 1271729 w 1400316"/>
                    <a:gd name="connsiteY113" fmla="*/ 920877 h 1339977"/>
                    <a:gd name="connsiteX114" fmla="*/ 1314591 w 1400316"/>
                    <a:gd name="connsiteY114" fmla="*/ 906589 h 1339977"/>
                    <a:gd name="connsiteX115" fmla="*/ 1328879 w 1400316"/>
                    <a:gd name="connsiteY115" fmla="*/ 901827 h 1339977"/>
                    <a:gd name="connsiteX116" fmla="*/ 1336022 w 1400316"/>
                    <a:gd name="connsiteY116" fmla="*/ 899445 h 1339977"/>
                    <a:gd name="connsiteX117" fmla="*/ 1350310 w 1400316"/>
                    <a:gd name="connsiteY117" fmla="*/ 889920 h 1339977"/>
                    <a:gd name="connsiteX118" fmla="*/ 1364597 w 1400316"/>
                    <a:gd name="connsiteY118" fmla="*/ 885158 h 1339977"/>
                    <a:gd name="connsiteX119" fmla="*/ 1366979 w 1400316"/>
                    <a:gd name="connsiteY119" fmla="*/ 878014 h 1339977"/>
                    <a:gd name="connsiteX120" fmla="*/ 1374122 w 1400316"/>
                    <a:gd name="connsiteY120" fmla="*/ 873252 h 1339977"/>
                    <a:gd name="connsiteX121" fmla="*/ 1378885 w 1400316"/>
                    <a:gd name="connsiteY121" fmla="*/ 866108 h 1339977"/>
                    <a:gd name="connsiteX122" fmla="*/ 1381266 w 1400316"/>
                    <a:gd name="connsiteY122" fmla="*/ 858964 h 1339977"/>
                    <a:gd name="connsiteX123" fmla="*/ 1374122 w 1400316"/>
                    <a:gd name="connsiteY123" fmla="*/ 835152 h 1339977"/>
                    <a:gd name="connsiteX124" fmla="*/ 1366979 w 1400316"/>
                    <a:gd name="connsiteY124" fmla="*/ 828008 h 1339977"/>
                    <a:gd name="connsiteX125" fmla="*/ 1355072 w 1400316"/>
                    <a:gd name="connsiteY125" fmla="*/ 816102 h 1339977"/>
                    <a:gd name="connsiteX126" fmla="*/ 1350310 w 1400316"/>
                    <a:gd name="connsiteY126" fmla="*/ 799433 h 1339977"/>
                    <a:gd name="connsiteX127" fmla="*/ 1345547 w 1400316"/>
                    <a:gd name="connsiteY127" fmla="*/ 792289 h 1339977"/>
                    <a:gd name="connsiteX128" fmla="*/ 1338404 w 1400316"/>
                    <a:gd name="connsiteY128" fmla="*/ 789908 h 1339977"/>
                    <a:gd name="connsiteX129" fmla="*/ 1333641 w 1400316"/>
                    <a:gd name="connsiteY129" fmla="*/ 782764 h 1339977"/>
                    <a:gd name="connsiteX130" fmla="*/ 1326497 w 1400316"/>
                    <a:gd name="connsiteY130" fmla="*/ 780383 h 1339977"/>
                    <a:gd name="connsiteX131" fmla="*/ 1316972 w 1400316"/>
                    <a:gd name="connsiteY131" fmla="*/ 770858 h 1339977"/>
                    <a:gd name="connsiteX132" fmla="*/ 1314591 w 1400316"/>
                    <a:gd name="connsiteY132" fmla="*/ 763714 h 1339977"/>
                    <a:gd name="connsiteX133" fmla="*/ 1307447 w 1400316"/>
                    <a:gd name="connsiteY133" fmla="*/ 761333 h 1339977"/>
                    <a:gd name="connsiteX134" fmla="*/ 1293160 w 1400316"/>
                    <a:gd name="connsiteY134" fmla="*/ 751808 h 1339977"/>
                    <a:gd name="connsiteX135" fmla="*/ 1286016 w 1400316"/>
                    <a:gd name="connsiteY135" fmla="*/ 747045 h 1339977"/>
                    <a:gd name="connsiteX136" fmla="*/ 1276491 w 1400316"/>
                    <a:gd name="connsiteY136" fmla="*/ 730377 h 1339977"/>
                    <a:gd name="connsiteX137" fmla="*/ 1269347 w 1400316"/>
                    <a:gd name="connsiteY137" fmla="*/ 725614 h 1339977"/>
                    <a:gd name="connsiteX138" fmla="*/ 1266966 w 1400316"/>
                    <a:gd name="connsiteY138" fmla="*/ 718470 h 1339977"/>
                    <a:gd name="connsiteX139" fmla="*/ 1266966 w 1400316"/>
                    <a:gd name="connsiteY139" fmla="*/ 675608 h 1339977"/>
                    <a:gd name="connsiteX140" fmla="*/ 1269347 w 1400316"/>
                    <a:gd name="connsiteY140" fmla="*/ 668464 h 1339977"/>
                    <a:gd name="connsiteX141" fmla="*/ 1278872 w 1400316"/>
                    <a:gd name="connsiteY141" fmla="*/ 654177 h 1339977"/>
                    <a:gd name="connsiteX142" fmla="*/ 1286016 w 1400316"/>
                    <a:gd name="connsiteY142" fmla="*/ 649414 h 1339977"/>
                    <a:gd name="connsiteX143" fmla="*/ 1297922 w 1400316"/>
                    <a:gd name="connsiteY143" fmla="*/ 639889 h 1339977"/>
                    <a:gd name="connsiteX144" fmla="*/ 1302685 w 1400316"/>
                    <a:gd name="connsiteY144" fmla="*/ 632745 h 1339977"/>
                    <a:gd name="connsiteX145" fmla="*/ 1309829 w 1400316"/>
                    <a:gd name="connsiteY145" fmla="*/ 627983 h 1339977"/>
                    <a:gd name="connsiteX146" fmla="*/ 1326497 w 1400316"/>
                    <a:gd name="connsiteY146" fmla="*/ 608933 h 1339977"/>
                    <a:gd name="connsiteX147" fmla="*/ 1331260 w 1400316"/>
                    <a:gd name="connsiteY147" fmla="*/ 601789 h 1339977"/>
                    <a:gd name="connsiteX148" fmla="*/ 1345547 w 1400316"/>
                    <a:gd name="connsiteY148" fmla="*/ 587502 h 1339977"/>
                    <a:gd name="connsiteX149" fmla="*/ 1357454 w 1400316"/>
                    <a:gd name="connsiteY149" fmla="*/ 575595 h 1339977"/>
                    <a:gd name="connsiteX150" fmla="*/ 1369360 w 1400316"/>
                    <a:gd name="connsiteY150" fmla="*/ 563689 h 1339977"/>
                    <a:gd name="connsiteX151" fmla="*/ 1374122 w 1400316"/>
                    <a:gd name="connsiteY151" fmla="*/ 556545 h 1339977"/>
                    <a:gd name="connsiteX152" fmla="*/ 1388410 w 1400316"/>
                    <a:gd name="connsiteY152" fmla="*/ 542258 h 1339977"/>
                    <a:gd name="connsiteX153" fmla="*/ 1397935 w 1400316"/>
                    <a:gd name="connsiteY153" fmla="*/ 520827 h 1339977"/>
                    <a:gd name="connsiteX154" fmla="*/ 1400316 w 1400316"/>
                    <a:gd name="connsiteY154" fmla="*/ 511302 h 1339977"/>
                    <a:gd name="connsiteX155" fmla="*/ 1397935 w 1400316"/>
                    <a:gd name="connsiteY155" fmla="*/ 482727 h 1339977"/>
                    <a:gd name="connsiteX156" fmla="*/ 1386029 w 1400316"/>
                    <a:gd name="connsiteY156" fmla="*/ 470820 h 1339977"/>
                    <a:gd name="connsiteX157" fmla="*/ 1371741 w 1400316"/>
                    <a:gd name="connsiteY157" fmla="*/ 466058 h 1339977"/>
                    <a:gd name="connsiteX158" fmla="*/ 1364597 w 1400316"/>
                    <a:gd name="connsiteY158" fmla="*/ 463677 h 1339977"/>
                    <a:gd name="connsiteX159" fmla="*/ 1338404 w 1400316"/>
                    <a:gd name="connsiteY159" fmla="*/ 458914 h 1339977"/>
                    <a:gd name="connsiteX160" fmla="*/ 1316972 w 1400316"/>
                    <a:gd name="connsiteY160" fmla="*/ 449389 h 1339977"/>
                    <a:gd name="connsiteX161" fmla="*/ 1302685 w 1400316"/>
                    <a:gd name="connsiteY161" fmla="*/ 444627 h 1339977"/>
                    <a:gd name="connsiteX162" fmla="*/ 1295541 w 1400316"/>
                    <a:gd name="connsiteY162" fmla="*/ 442245 h 1339977"/>
                    <a:gd name="connsiteX163" fmla="*/ 1221722 w 1400316"/>
                    <a:gd name="connsiteY163" fmla="*/ 439864 h 1339977"/>
                    <a:gd name="connsiteX164" fmla="*/ 1207435 w 1400316"/>
                    <a:gd name="connsiteY164" fmla="*/ 435102 h 1339977"/>
                    <a:gd name="connsiteX165" fmla="*/ 1193147 w 1400316"/>
                    <a:gd name="connsiteY165" fmla="*/ 427958 h 1339977"/>
                    <a:gd name="connsiteX166" fmla="*/ 1186004 w 1400316"/>
                    <a:gd name="connsiteY166" fmla="*/ 420814 h 1339977"/>
                    <a:gd name="connsiteX167" fmla="*/ 1183622 w 1400316"/>
                    <a:gd name="connsiteY167" fmla="*/ 408908 h 1339977"/>
                    <a:gd name="connsiteX168" fmla="*/ 1181241 w 1400316"/>
                    <a:gd name="connsiteY168" fmla="*/ 401764 h 1339977"/>
                    <a:gd name="connsiteX169" fmla="*/ 1178860 w 1400316"/>
                    <a:gd name="connsiteY169" fmla="*/ 392239 h 1339977"/>
                    <a:gd name="connsiteX170" fmla="*/ 1174097 w 1400316"/>
                    <a:gd name="connsiteY170" fmla="*/ 373189 h 1339977"/>
                    <a:gd name="connsiteX171" fmla="*/ 1176479 w 1400316"/>
                    <a:gd name="connsiteY171" fmla="*/ 277939 h 1339977"/>
                    <a:gd name="connsiteX172" fmla="*/ 1183622 w 1400316"/>
                    <a:gd name="connsiteY172" fmla="*/ 261270 h 1339977"/>
                    <a:gd name="connsiteX173" fmla="*/ 1186004 w 1400316"/>
                    <a:gd name="connsiteY173" fmla="*/ 251745 h 1339977"/>
                    <a:gd name="connsiteX174" fmla="*/ 1188385 w 1400316"/>
                    <a:gd name="connsiteY174" fmla="*/ 244602 h 1339977"/>
                    <a:gd name="connsiteX175" fmla="*/ 1188385 w 1400316"/>
                    <a:gd name="connsiteY175" fmla="*/ 201739 h 1339977"/>
                    <a:gd name="connsiteX176" fmla="*/ 1186004 w 1400316"/>
                    <a:gd name="connsiteY176" fmla="*/ 192214 h 1339977"/>
                    <a:gd name="connsiteX177" fmla="*/ 1181241 w 1400316"/>
                    <a:gd name="connsiteY177" fmla="*/ 185070 h 1339977"/>
                    <a:gd name="connsiteX178" fmla="*/ 1171716 w 1400316"/>
                    <a:gd name="connsiteY178" fmla="*/ 168402 h 1339977"/>
                    <a:gd name="connsiteX179" fmla="*/ 1164572 w 1400316"/>
                    <a:gd name="connsiteY179" fmla="*/ 163639 h 1339977"/>
                    <a:gd name="connsiteX180" fmla="*/ 1131235 w 1400316"/>
                    <a:gd name="connsiteY180" fmla="*/ 168402 h 1339977"/>
                    <a:gd name="connsiteX181" fmla="*/ 1107422 w 1400316"/>
                    <a:gd name="connsiteY181" fmla="*/ 175545 h 1339977"/>
                    <a:gd name="connsiteX182" fmla="*/ 1100279 w 1400316"/>
                    <a:gd name="connsiteY182" fmla="*/ 177927 h 1339977"/>
                    <a:gd name="connsiteX183" fmla="*/ 1083610 w 1400316"/>
                    <a:gd name="connsiteY183" fmla="*/ 182689 h 1339977"/>
                    <a:gd name="connsiteX184" fmla="*/ 1074085 w 1400316"/>
                    <a:gd name="connsiteY184" fmla="*/ 185070 h 1339977"/>
                    <a:gd name="connsiteX185" fmla="*/ 1059797 w 1400316"/>
                    <a:gd name="connsiteY185" fmla="*/ 189833 h 1339977"/>
                    <a:gd name="connsiteX186" fmla="*/ 1040747 w 1400316"/>
                    <a:gd name="connsiteY186" fmla="*/ 194595 h 1339977"/>
                    <a:gd name="connsiteX187" fmla="*/ 1026460 w 1400316"/>
                    <a:gd name="connsiteY187" fmla="*/ 199358 h 1339977"/>
                    <a:gd name="connsiteX188" fmla="*/ 993122 w 1400316"/>
                    <a:gd name="connsiteY188" fmla="*/ 201739 h 1339977"/>
                    <a:gd name="connsiteX189" fmla="*/ 985979 w 1400316"/>
                    <a:gd name="connsiteY189" fmla="*/ 199358 h 1339977"/>
                    <a:gd name="connsiteX190" fmla="*/ 974072 w 1400316"/>
                    <a:gd name="connsiteY190" fmla="*/ 185070 h 1339977"/>
                    <a:gd name="connsiteX191" fmla="*/ 966929 w 1400316"/>
                    <a:gd name="connsiteY191" fmla="*/ 170783 h 1339977"/>
                    <a:gd name="connsiteX192" fmla="*/ 962166 w 1400316"/>
                    <a:gd name="connsiteY192" fmla="*/ 156495 h 1339977"/>
                    <a:gd name="connsiteX193" fmla="*/ 957404 w 1400316"/>
                    <a:gd name="connsiteY193" fmla="*/ 149352 h 1339977"/>
                    <a:gd name="connsiteX194" fmla="*/ 950260 w 1400316"/>
                    <a:gd name="connsiteY194" fmla="*/ 132683 h 1339977"/>
                    <a:gd name="connsiteX195" fmla="*/ 943116 w 1400316"/>
                    <a:gd name="connsiteY195" fmla="*/ 123158 h 1339977"/>
                    <a:gd name="connsiteX196" fmla="*/ 938354 w 1400316"/>
                    <a:gd name="connsiteY196" fmla="*/ 106489 h 1339977"/>
                    <a:gd name="connsiteX197" fmla="*/ 931210 w 1400316"/>
                    <a:gd name="connsiteY197" fmla="*/ 99345 h 1339977"/>
                    <a:gd name="connsiteX198" fmla="*/ 924066 w 1400316"/>
                    <a:gd name="connsiteY198" fmla="*/ 77914 h 1339977"/>
                    <a:gd name="connsiteX199" fmla="*/ 921685 w 1400316"/>
                    <a:gd name="connsiteY199" fmla="*/ 70770 h 1339977"/>
                    <a:gd name="connsiteX200" fmla="*/ 919304 w 1400316"/>
                    <a:gd name="connsiteY200" fmla="*/ 61245 h 1339977"/>
                    <a:gd name="connsiteX201" fmla="*/ 914541 w 1400316"/>
                    <a:gd name="connsiteY201" fmla="*/ 46958 h 1339977"/>
                    <a:gd name="connsiteX202" fmla="*/ 912160 w 1400316"/>
                    <a:gd name="connsiteY202" fmla="*/ 39814 h 1339977"/>
                    <a:gd name="connsiteX203" fmla="*/ 902635 w 1400316"/>
                    <a:gd name="connsiteY203" fmla="*/ 25527 h 1339977"/>
                    <a:gd name="connsiteX204" fmla="*/ 897872 w 1400316"/>
                    <a:gd name="connsiteY204" fmla="*/ 18383 h 1339977"/>
                    <a:gd name="connsiteX205" fmla="*/ 883585 w 1400316"/>
                    <a:gd name="connsiteY205" fmla="*/ 13620 h 1339977"/>
                    <a:gd name="connsiteX206" fmla="*/ 852629 w 1400316"/>
                    <a:gd name="connsiteY206" fmla="*/ 18383 h 1339977"/>
                    <a:gd name="connsiteX207" fmla="*/ 838341 w 1400316"/>
                    <a:gd name="connsiteY207" fmla="*/ 27908 h 1339977"/>
                    <a:gd name="connsiteX208" fmla="*/ 831197 w 1400316"/>
                    <a:gd name="connsiteY208" fmla="*/ 32670 h 1339977"/>
                    <a:gd name="connsiteX209" fmla="*/ 819291 w 1400316"/>
                    <a:gd name="connsiteY209" fmla="*/ 44577 h 1339977"/>
                    <a:gd name="connsiteX210" fmla="*/ 807385 w 1400316"/>
                    <a:gd name="connsiteY210" fmla="*/ 56483 h 1339977"/>
                    <a:gd name="connsiteX211" fmla="*/ 797860 w 1400316"/>
                    <a:gd name="connsiteY211" fmla="*/ 70770 h 1339977"/>
                    <a:gd name="connsiteX212" fmla="*/ 793097 w 1400316"/>
                    <a:gd name="connsiteY212" fmla="*/ 77914 h 1339977"/>
                    <a:gd name="connsiteX213" fmla="*/ 785954 w 1400316"/>
                    <a:gd name="connsiteY213" fmla="*/ 80295 h 1339977"/>
                    <a:gd name="connsiteX214" fmla="*/ 776429 w 1400316"/>
                    <a:gd name="connsiteY214" fmla="*/ 89820 h 1339977"/>
                    <a:gd name="connsiteX215" fmla="*/ 769285 w 1400316"/>
                    <a:gd name="connsiteY215" fmla="*/ 96964 h 1339977"/>
                    <a:gd name="connsiteX216" fmla="*/ 747854 w 1400316"/>
                    <a:gd name="connsiteY216" fmla="*/ 108870 h 1339977"/>
                    <a:gd name="connsiteX217" fmla="*/ 733566 w 1400316"/>
                    <a:gd name="connsiteY217" fmla="*/ 116014 h 1339977"/>
                    <a:gd name="connsiteX218" fmla="*/ 714516 w 1400316"/>
                    <a:gd name="connsiteY218" fmla="*/ 120777 h 1339977"/>
                    <a:gd name="connsiteX219" fmla="*/ 690704 w 1400316"/>
                    <a:gd name="connsiteY219" fmla="*/ 116014 h 1339977"/>
                    <a:gd name="connsiteX220" fmla="*/ 683560 w 1400316"/>
                    <a:gd name="connsiteY220" fmla="*/ 111252 h 1339977"/>
                    <a:gd name="connsiteX221" fmla="*/ 669272 w 1400316"/>
                    <a:gd name="connsiteY221" fmla="*/ 106489 h 1339977"/>
                    <a:gd name="connsiteX222" fmla="*/ 657366 w 1400316"/>
                    <a:gd name="connsiteY222" fmla="*/ 94583 h 1339977"/>
                    <a:gd name="connsiteX223" fmla="*/ 645460 w 1400316"/>
                    <a:gd name="connsiteY223" fmla="*/ 82677 h 1339977"/>
                    <a:gd name="connsiteX224" fmla="*/ 635935 w 1400316"/>
                    <a:gd name="connsiteY224" fmla="*/ 70770 h 1339977"/>
                    <a:gd name="connsiteX225" fmla="*/ 631172 w 1400316"/>
                    <a:gd name="connsiteY225" fmla="*/ 63627 h 1339977"/>
                    <a:gd name="connsiteX226" fmla="*/ 624029 w 1400316"/>
                    <a:gd name="connsiteY226" fmla="*/ 58864 h 1339977"/>
                    <a:gd name="connsiteX227" fmla="*/ 609741 w 1400316"/>
                    <a:gd name="connsiteY227" fmla="*/ 46958 h 1339977"/>
                    <a:gd name="connsiteX228" fmla="*/ 604979 w 1400316"/>
                    <a:gd name="connsiteY228" fmla="*/ 39814 h 1339977"/>
                    <a:gd name="connsiteX229" fmla="*/ 583547 w 1400316"/>
                    <a:gd name="connsiteY229" fmla="*/ 25527 h 1339977"/>
                    <a:gd name="connsiteX230" fmla="*/ 571641 w 1400316"/>
                    <a:gd name="connsiteY230" fmla="*/ 16002 h 1339977"/>
                    <a:gd name="connsiteX231" fmla="*/ 559735 w 1400316"/>
                    <a:gd name="connsiteY231" fmla="*/ 11239 h 1339977"/>
                    <a:gd name="connsiteX232" fmla="*/ 545447 w 1400316"/>
                    <a:gd name="connsiteY232" fmla="*/ 1714 h 1339977"/>
                    <a:gd name="connsiteX233" fmla="*/ 495441 w 1400316"/>
                    <a:gd name="connsiteY233" fmla="*/ 6477 h 1339977"/>
                    <a:gd name="connsiteX234" fmla="*/ 488297 w 1400316"/>
                    <a:gd name="connsiteY234" fmla="*/ 11239 h 1339977"/>
                    <a:gd name="connsiteX235" fmla="*/ 478772 w 1400316"/>
                    <a:gd name="connsiteY235" fmla="*/ 25527 h 1339977"/>
                    <a:gd name="connsiteX236" fmla="*/ 474010 w 1400316"/>
                    <a:gd name="connsiteY236" fmla="*/ 32670 h 1339977"/>
                    <a:gd name="connsiteX237" fmla="*/ 466866 w 1400316"/>
                    <a:gd name="connsiteY237" fmla="*/ 46958 h 1339977"/>
                    <a:gd name="connsiteX238" fmla="*/ 462104 w 1400316"/>
                    <a:gd name="connsiteY238" fmla="*/ 61245 h 1339977"/>
                    <a:gd name="connsiteX239" fmla="*/ 459722 w 1400316"/>
                    <a:gd name="connsiteY239" fmla="*/ 70770 h 1339977"/>
                    <a:gd name="connsiteX240" fmla="*/ 457341 w 1400316"/>
                    <a:gd name="connsiteY240" fmla="*/ 77914 h 1339977"/>
                    <a:gd name="connsiteX241" fmla="*/ 452579 w 1400316"/>
                    <a:gd name="connsiteY241" fmla="*/ 101727 h 1339977"/>
                    <a:gd name="connsiteX242" fmla="*/ 450197 w 1400316"/>
                    <a:gd name="connsiteY242" fmla="*/ 116014 h 1339977"/>
                    <a:gd name="connsiteX243" fmla="*/ 447816 w 1400316"/>
                    <a:gd name="connsiteY243" fmla="*/ 123158 h 1339977"/>
                    <a:gd name="connsiteX244" fmla="*/ 445435 w 1400316"/>
                    <a:gd name="connsiteY244" fmla="*/ 137445 h 1339977"/>
                    <a:gd name="connsiteX245" fmla="*/ 438291 w 1400316"/>
                    <a:gd name="connsiteY245" fmla="*/ 161258 h 1339977"/>
                    <a:gd name="connsiteX246" fmla="*/ 435910 w 1400316"/>
                    <a:gd name="connsiteY246" fmla="*/ 168402 h 1339977"/>
                    <a:gd name="connsiteX247" fmla="*/ 428766 w 1400316"/>
                    <a:gd name="connsiteY247" fmla="*/ 182689 h 1339977"/>
                    <a:gd name="connsiteX248" fmla="*/ 414479 w 1400316"/>
                    <a:gd name="connsiteY248" fmla="*/ 189833 h 1339977"/>
                    <a:gd name="connsiteX249" fmla="*/ 407335 w 1400316"/>
                    <a:gd name="connsiteY249" fmla="*/ 194595 h 1339977"/>
                    <a:gd name="connsiteX250" fmla="*/ 397810 w 1400316"/>
                    <a:gd name="connsiteY250" fmla="*/ 196977 h 1339977"/>
                    <a:gd name="connsiteX251" fmla="*/ 390666 w 1400316"/>
                    <a:gd name="connsiteY251" fmla="*/ 199358 h 1339977"/>
                    <a:gd name="connsiteX252" fmla="*/ 335897 w 1400316"/>
                    <a:gd name="connsiteY252" fmla="*/ 194595 h 1339977"/>
                    <a:gd name="connsiteX253" fmla="*/ 321610 w 1400316"/>
                    <a:gd name="connsiteY253" fmla="*/ 189833 h 1339977"/>
                    <a:gd name="connsiteX254" fmla="*/ 307322 w 1400316"/>
                    <a:gd name="connsiteY254" fmla="*/ 185070 h 1339977"/>
                    <a:gd name="connsiteX255" fmla="*/ 285891 w 1400316"/>
                    <a:gd name="connsiteY255" fmla="*/ 177927 h 1339977"/>
                    <a:gd name="connsiteX256" fmla="*/ 278747 w 1400316"/>
                    <a:gd name="connsiteY256" fmla="*/ 175545 h 1339977"/>
                    <a:gd name="connsiteX257" fmla="*/ 271604 w 1400316"/>
                    <a:gd name="connsiteY257" fmla="*/ 173164 h 1339977"/>
                    <a:gd name="connsiteX258" fmla="*/ 202547 w 1400316"/>
                    <a:gd name="connsiteY258" fmla="*/ 175545 h 1339977"/>
                    <a:gd name="connsiteX259" fmla="*/ 188260 w 1400316"/>
                    <a:gd name="connsiteY259" fmla="*/ 180308 h 1339977"/>
                    <a:gd name="connsiteX260" fmla="*/ 185879 w 1400316"/>
                    <a:gd name="connsiteY260" fmla="*/ 187452 h 1339977"/>
                    <a:gd name="connsiteX261" fmla="*/ 178735 w 1400316"/>
                    <a:gd name="connsiteY261" fmla="*/ 201739 h 1339977"/>
                    <a:gd name="connsiteX262" fmla="*/ 181116 w 1400316"/>
                    <a:gd name="connsiteY262" fmla="*/ 232695 h 1339977"/>
                    <a:gd name="connsiteX263" fmla="*/ 185879 w 1400316"/>
                    <a:gd name="connsiteY263" fmla="*/ 246983 h 1339977"/>
                    <a:gd name="connsiteX264" fmla="*/ 188260 w 1400316"/>
                    <a:gd name="connsiteY264" fmla="*/ 254127 h 1339977"/>
                    <a:gd name="connsiteX265" fmla="*/ 193022 w 1400316"/>
                    <a:gd name="connsiteY265" fmla="*/ 261270 h 1339977"/>
                    <a:gd name="connsiteX266" fmla="*/ 195404 w 1400316"/>
                    <a:gd name="connsiteY266" fmla="*/ 268414 h 1339977"/>
                    <a:gd name="connsiteX267" fmla="*/ 200166 w 1400316"/>
                    <a:gd name="connsiteY267" fmla="*/ 275558 h 1339977"/>
                    <a:gd name="connsiteX268" fmla="*/ 202547 w 1400316"/>
                    <a:gd name="connsiteY268" fmla="*/ 282702 h 1339977"/>
                    <a:gd name="connsiteX269" fmla="*/ 216835 w 1400316"/>
                    <a:gd name="connsiteY269" fmla="*/ 311277 h 1339977"/>
                    <a:gd name="connsiteX270" fmla="*/ 219216 w 1400316"/>
                    <a:gd name="connsiteY270" fmla="*/ 318420 h 1339977"/>
                    <a:gd name="connsiteX271" fmla="*/ 216835 w 1400316"/>
                    <a:gd name="connsiteY271" fmla="*/ 385095 h 1339977"/>
                    <a:gd name="connsiteX272" fmla="*/ 209691 w 1400316"/>
                    <a:gd name="connsiteY272" fmla="*/ 399383 h 1339977"/>
                    <a:gd name="connsiteX273" fmla="*/ 193022 w 1400316"/>
                    <a:gd name="connsiteY273" fmla="*/ 425577 h 1339977"/>
                    <a:gd name="connsiteX274" fmla="*/ 190641 w 1400316"/>
                    <a:gd name="connsiteY274" fmla="*/ 432720 h 1339977"/>
                    <a:gd name="connsiteX275" fmla="*/ 183497 w 1400316"/>
                    <a:gd name="connsiteY275" fmla="*/ 435102 h 1339977"/>
                    <a:gd name="connsiteX276" fmla="*/ 166829 w 1400316"/>
                    <a:gd name="connsiteY276" fmla="*/ 437483 h 1339977"/>
                    <a:gd name="connsiteX277" fmla="*/ 131110 w 1400316"/>
                    <a:gd name="connsiteY277" fmla="*/ 439864 h 1339977"/>
                    <a:gd name="connsiteX278" fmla="*/ 112060 w 1400316"/>
                    <a:gd name="connsiteY278" fmla="*/ 442245 h 1339977"/>
                    <a:gd name="connsiteX279" fmla="*/ 71579 w 1400316"/>
                    <a:gd name="connsiteY279" fmla="*/ 447008 h 1339977"/>
                    <a:gd name="connsiteX280" fmla="*/ 50147 w 1400316"/>
                    <a:gd name="connsiteY280" fmla="*/ 454152 h 1339977"/>
                    <a:gd name="connsiteX281" fmla="*/ 43004 w 1400316"/>
                    <a:gd name="connsiteY281" fmla="*/ 456533 h 1339977"/>
                    <a:gd name="connsiteX282" fmla="*/ 35860 w 1400316"/>
                    <a:gd name="connsiteY282" fmla="*/ 458914 h 1339977"/>
                    <a:gd name="connsiteX283" fmla="*/ 14429 w 1400316"/>
                    <a:gd name="connsiteY283" fmla="*/ 468439 h 1339977"/>
                    <a:gd name="connsiteX284" fmla="*/ 7285 w 1400316"/>
                    <a:gd name="connsiteY284" fmla="*/ 470820 h 1339977"/>
                    <a:gd name="connsiteX285" fmla="*/ 4904 w 1400316"/>
                    <a:gd name="connsiteY285" fmla="*/ 477964 h 1339977"/>
                    <a:gd name="connsiteX286" fmla="*/ 141 w 1400316"/>
                    <a:gd name="connsiteY286" fmla="*/ 485108 h 1339977"/>
                    <a:gd name="connsiteX287" fmla="*/ 4904 w 1400316"/>
                    <a:gd name="connsiteY287" fmla="*/ 501777 h 1339977"/>
                    <a:gd name="connsiteX288" fmla="*/ 21572 w 1400316"/>
                    <a:gd name="connsiteY288" fmla="*/ 520827 h 1339977"/>
                    <a:gd name="connsiteX289" fmla="*/ 28716 w 1400316"/>
                    <a:gd name="connsiteY289" fmla="*/ 527970 h 1339977"/>
                    <a:gd name="connsiteX290" fmla="*/ 52529 w 1400316"/>
                    <a:gd name="connsiteY290" fmla="*/ 542258 h 1339977"/>
                    <a:gd name="connsiteX291" fmla="*/ 59672 w 1400316"/>
                    <a:gd name="connsiteY291" fmla="*/ 544639 h 1339977"/>
                    <a:gd name="connsiteX292" fmla="*/ 66816 w 1400316"/>
                    <a:gd name="connsiteY292" fmla="*/ 549402 h 1339977"/>
                    <a:gd name="connsiteX293" fmla="*/ 93010 w 1400316"/>
                    <a:gd name="connsiteY293" fmla="*/ 561308 h 1339977"/>
                    <a:gd name="connsiteX294" fmla="*/ 100154 w 1400316"/>
                    <a:gd name="connsiteY294" fmla="*/ 568452 h 1339977"/>
                    <a:gd name="connsiteX295" fmla="*/ 112060 w 1400316"/>
                    <a:gd name="connsiteY295" fmla="*/ 589883 h 1339977"/>
                    <a:gd name="connsiteX296" fmla="*/ 119204 w 1400316"/>
                    <a:gd name="connsiteY296" fmla="*/ 599408 h 1339977"/>
                    <a:gd name="connsiteX297" fmla="*/ 123966 w 1400316"/>
                    <a:gd name="connsiteY297" fmla="*/ 613695 h 1339977"/>
                    <a:gd name="connsiteX298" fmla="*/ 126347 w 1400316"/>
                    <a:gd name="connsiteY298" fmla="*/ 620839 h 1339977"/>
                    <a:gd name="connsiteX299" fmla="*/ 133491 w 1400316"/>
                    <a:gd name="connsiteY299" fmla="*/ 625602 h 1339977"/>
                    <a:gd name="connsiteX300" fmla="*/ 138254 w 1400316"/>
                    <a:gd name="connsiteY300" fmla="*/ 639889 h 1339977"/>
                    <a:gd name="connsiteX301" fmla="*/ 140635 w 1400316"/>
                    <a:gd name="connsiteY301" fmla="*/ 647033 h 1339977"/>
                    <a:gd name="connsiteX302" fmla="*/ 145397 w 1400316"/>
                    <a:gd name="connsiteY302" fmla="*/ 663702 h 1339977"/>
                    <a:gd name="connsiteX303" fmla="*/ 143016 w 1400316"/>
                    <a:gd name="connsiteY303" fmla="*/ 675608 h 1339977"/>
                    <a:gd name="connsiteX304" fmla="*/ 138254 w 1400316"/>
                    <a:gd name="connsiteY304" fmla="*/ 682752 h 1339977"/>
                    <a:gd name="connsiteX305" fmla="*/ 133491 w 1400316"/>
                    <a:gd name="connsiteY305" fmla="*/ 692277 h 1339977"/>
                    <a:gd name="connsiteX306" fmla="*/ 128729 w 1400316"/>
                    <a:gd name="connsiteY306" fmla="*/ 699420 h 1339977"/>
                    <a:gd name="connsiteX307" fmla="*/ 123966 w 1400316"/>
                    <a:gd name="connsiteY307" fmla="*/ 708945 h 1339977"/>
                    <a:gd name="connsiteX308" fmla="*/ 121585 w 1400316"/>
                    <a:gd name="connsiteY308" fmla="*/ 716089 h 1339977"/>
                    <a:gd name="connsiteX309" fmla="*/ 114441 w 1400316"/>
                    <a:gd name="connsiteY309" fmla="*/ 718470 h 1339977"/>
                    <a:gd name="connsiteX310" fmla="*/ 100154 w 1400316"/>
                    <a:gd name="connsiteY310" fmla="*/ 735139 h 1339977"/>
                    <a:gd name="connsiteX311" fmla="*/ 95391 w 1400316"/>
                    <a:gd name="connsiteY311" fmla="*/ 744664 h 1339977"/>
                    <a:gd name="connsiteX312" fmla="*/ 88247 w 1400316"/>
                    <a:gd name="connsiteY312" fmla="*/ 751808 h 1339977"/>
                    <a:gd name="connsiteX313" fmla="*/ 71579 w 1400316"/>
                    <a:gd name="connsiteY313" fmla="*/ 768477 h 1339977"/>
                    <a:gd name="connsiteX314" fmla="*/ 64435 w 1400316"/>
                    <a:gd name="connsiteY314" fmla="*/ 775620 h 1339977"/>
                    <a:gd name="connsiteX315" fmla="*/ 57291 w 1400316"/>
                    <a:gd name="connsiteY315" fmla="*/ 780383 h 1339977"/>
                    <a:gd name="connsiteX316" fmla="*/ 52529 w 1400316"/>
                    <a:gd name="connsiteY316" fmla="*/ 787527 h 1339977"/>
                    <a:gd name="connsiteX317" fmla="*/ 38241 w 1400316"/>
                    <a:gd name="connsiteY317" fmla="*/ 799433 h 1339977"/>
                    <a:gd name="connsiteX318" fmla="*/ 28716 w 1400316"/>
                    <a:gd name="connsiteY318" fmla="*/ 816102 h 1339977"/>
                    <a:gd name="connsiteX319" fmla="*/ 19191 w 1400316"/>
                    <a:gd name="connsiteY319" fmla="*/ 837533 h 1339977"/>
                    <a:gd name="connsiteX320" fmla="*/ 16810 w 1400316"/>
                    <a:gd name="connsiteY320" fmla="*/ 844677 h 1339977"/>
                    <a:gd name="connsiteX321" fmla="*/ 19191 w 1400316"/>
                    <a:gd name="connsiteY321" fmla="*/ 887539 h 1339977"/>
                    <a:gd name="connsiteX322" fmla="*/ 26335 w 1400316"/>
                    <a:gd name="connsiteY322" fmla="*/ 889920 h 1339977"/>
                    <a:gd name="connsiteX323" fmla="*/ 33479 w 1400316"/>
                    <a:gd name="connsiteY323" fmla="*/ 894683 h 1339977"/>
                    <a:gd name="connsiteX324" fmla="*/ 47766 w 1400316"/>
                    <a:gd name="connsiteY324" fmla="*/ 899445 h 1339977"/>
                    <a:gd name="connsiteX325" fmla="*/ 54910 w 1400316"/>
                    <a:gd name="connsiteY325" fmla="*/ 901827 h 1339977"/>
                    <a:gd name="connsiteX326" fmla="*/ 112060 w 1400316"/>
                    <a:gd name="connsiteY326" fmla="*/ 906589 h 1339977"/>
                    <a:gd name="connsiteX327" fmla="*/ 131110 w 1400316"/>
                    <a:gd name="connsiteY327" fmla="*/ 911352 h 1339977"/>
                    <a:gd name="connsiteX328" fmla="*/ 135872 w 1400316"/>
                    <a:gd name="connsiteY328" fmla="*/ 918495 h 1339977"/>
                    <a:gd name="connsiteX329" fmla="*/ 147779 w 1400316"/>
                    <a:gd name="connsiteY329" fmla="*/ 928020 h 1339977"/>
                    <a:gd name="connsiteX330" fmla="*/ 152541 w 1400316"/>
                    <a:gd name="connsiteY330" fmla="*/ 935164 h 1339977"/>
                    <a:gd name="connsiteX331" fmla="*/ 181116 w 1400316"/>
                    <a:gd name="connsiteY331" fmla="*/ 949452 h 1339977"/>
                    <a:gd name="connsiteX332" fmla="*/ 188260 w 1400316"/>
                    <a:gd name="connsiteY332" fmla="*/ 951833 h 1339977"/>
                    <a:gd name="connsiteX333" fmla="*/ 209691 w 1400316"/>
                    <a:gd name="connsiteY333" fmla="*/ 954214 h 1339977"/>
                    <a:gd name="connsiteX334" fmla="*/ 226360 w 1400316"/>
                    <a:gd name="connsiteY334" fmla="*/ 958977 h 1339977"/>
                    <a:gd name="connsiteX335" fmla="*/ 233504 w 1400316"/>
                    <a:gd name="connsiteY335" fmla="*/ 973264 h 1339977"/>
                    <a:gd name="connsiteX336" fmla="*/ 228741 w 1400316"/>
                    <a:gd name="connsiteY336" fmla="*/ 1016127 h 1339977"/>
                    <a:gd name="connsiteX337" fmla="*/ 216835 w 1400316"/>
                    <a:gd name="connsiteY337" fmla="*/ 1030414 h 1339977"/>
                    <a:gd name="connsiteX338" fmla="*/ 207310 w 1400316"/>
                    <a:gd name="connsiteY338" fmla="*/ 1051845 h 1339977"/>
                    <a:gd name="connsiteX339" fmla="*/ 200166 w 1400316"/>
                    <a:gd name="connsiteY339" fmla="*/ 1066133 h 1339977"/>
                    <a:gd name="connsiteX340" fmla="*/ 195404 w 1400316"/>
                    <a:gd name="connsiteY340" fmla="*/ 1080420 h 1339977"/>
                    <a:gd name="connsiteX341" fmla="*/ 190641 w 1400316"/>
                    <a:gd name="connsiteY341" fmla="*/ 1094708 h 1339977"/>
                    <a:gd name="connsiteX342" fmla="*/ 190641 w 1400316"/>
                    <a:gd name="connsiteY342" fmla="*/ 1128045 h 1339977"/>
                    <a:gd name="connsiteX0" fmla="*/ 238527 w 1400316"/>
                    <a:gd name="connsiteY0" fmla="*/ 1100480 h 1339977"/>
                    <a:gd name="connsiteX1" fmla="*/ 90629 w 1400316"/>
                    <a:gd name="connsiteY1" fmla="*/ 1223295 h 1339977"/>
                    <a:gd name="connsiteX2" fmla="*/ 97772 w 1400316"/>
                    <a:gd name="connsiteY2" fmla="*/ 1228058 h 1339977"/>
                    <a:gd name="connsiteX3" fmla="*/ 112060 w 1400316"/>
                    <a:gd name="connsiteY3" fmla="*/ 1232820 h 1339977"/>
                    <a:gd name="connsiteX4" fmla="*/ 185879 w 1400316"/>
                    <a:gd name="connsiteY4" fmla="*/ 1228058 h 1339977"/>
                    <a:gd name="connsiteX5" fmla="*/ 200166 w 1400316"/>
                    <a:gd name="connsiteY5" fmla="*/ 1223295 h 1339977"/>
                    <a:gd name="connsiteX6" fmla="*/ 207310 w 1400316"/>
                    <a:gd name="connsiteY6" fmla="*/ 1220914 h 1339977"/>
                    <a:gd name="connsiteX7" fmla="*/ 214454 w 1400316"/>
                    <a:gd name="connsiteY7" fmla="*/ 1218533 h 1339977"/>
                    <a:gd name="connsiteX8" fmla="*/ 228741 w 1400316"/>
                    <a:gd name="connsiteY8" fmla="*/ 1211389 h 1339977"/>
                    <a:gd name="connsiteX9" fmla="*/ 235885 w 1400316"/>
                    <a:gd name="connsiteY9" fmla="*/ 1206627 h 1339977"/>
                    <a:gd name="connsiteX10" fmla="*/ 243029 w 1400316"/>
                    <a:gd name="connsiteY10" fmla="*/ 1204245 h 1339977"/>
                    <a:gd name="connsiteX11" fmla="*/ 257316 w 1400316"/>
                    <a:gd name="connsiteY11" fmla="*/ 1194720 h 1339977"/>
                    <a:gd name="connsiteX12" fmla="*/ 271604 w 1400316"/>
                    <a:gd name="connsiteY12" fmla="*/ 1185195 h 1339977"/>
                    <a:gd name="connsiteX13" fmla="*/ 278747 w 1400316"/>
                    <a:gd name="connsiteY13" fmla="*/ 1180433 h 1339977"/>
                    <a:gd name="connsiteX14" fmla="*/ 285891 w 1400316"/>
                    <a:gd name="connsiteY14" fmla="*/ 1178052 h 1339977"/>
                    <a:gd name="connsiteX15" fmla="*/ 300179 w 1400316"/>
                    <a:gd name="connsiteY15" fmla="*/ 1170908 h 1339977"/>
                    <a:gd name="connsiteX16" fmla="*/ 307322 w 1400316"/>
                    <a:gd name="connsiteY16" fmla="*/ 1166145 h 1339977"/>
                    <a:gd name="connsiteX17" fmla="*/ 314466 w 1400316"/>
                    <a:gd name="connsiteY17" fmla="*/ 1163764 h 1339977"/>
                    <a:gd name="connsiteX18" fmla="*/ 321610 w 1400316"/>
                    <a:gd name="connsiteY18" fmla="*/ 1159002 h 1339977"/>
                    <a:gd name="connsiteX19" fmla="*/ 335897 w 1400316"/>
                    <a:gd name="connsiteY19" fmla="*/ 1154239 h 1339977"/>
                    <a:gd name="connsiteX20" fmla="*/ 343041 w 1400316"/>
                    <a:gd name="connsiteY20" fmla="*/ 1149477 h 1339977"/>
                    <a:gd name="connsiteX21" fmla="*/ 364472 w 1400316"/>
                    <a:gd name="connsiteY21" fmla="*/ 1144714 h 1339977"/>
                    <a:gd name="connsiteX22" fmla="*/ 409716 w 1400316"/>
                    <a:gd name="connsiteY22" fmla="*/ 1147095 h 1339977"/>
                    <a:gd name="connsiteX23" fmla="*/ 416860 w 1400316"/>
                    <a:gd name="connsiteY23" fmla="*/ 1151858 h 1339977"/>
                    <a:gd name="connsiteX24" fmla="*/ 424004 w 1400316"/>
                    <a:gd name="connsiteY24" fmla="*/ 1154239 h 1339977"/>
                    <a:gd name="connsiteX25" fmla="*/ 435910 w 1400316"/>
                    <a:gd name="connsiteY25" fmla="*/ 1166145 h 1339977"/>
                    <a:gd name="connsiteX26" fmla="*/ 445435 w 1400316"/>
                    <a:gd name="connsiteY26" fmla="*/ 1187577 h 1339977"/>
                    <a:gd name="connsiteX27" fmla="*/ 450197 w 1400316"/>
                    <a:gd name="connsiteY27" fmla="*/ 1194720 h 1339977"/>
                    <a:gd name="connsiteX28" fmla="*/ 452579 w 1400316"/>
                    <a:gd name="connsiteY28" fmla="*/ 1201864 h 1339977"/>
                    <a:gd name="connsiteX29" fmla="*/ 462104 w 1400316"/>
                    <a:gd name="connsiteY29" fmla="*/ 1216152 h 1339977"/>
                    <a:gd name="connsiteX30" fmla="*/ 464485 w 1400316"/>
                    <a:gd name="connsiteY30" fmla="*/ 1223295 h 1339977"/>
                    <a:gd name="connsiteX31" fmla="*/ 474010 w 1400316"/>
                    <a:gd name="connsiteY31" fmla="*/ 1237583 h 1339977"/>
                    <a:gd name="connsiteX32" fmla="*/ 481154 w 1400316"/>
                    <a:gd name="connsiteY32" fmla="*/ 1259014 h 1339977"/>
                    <a:gd name="connsiteX33" fmla="*/ 483535 w 1400316"/>
                    <a:gd name="connsiteY33" fmla="*/ 1266158 h 1339977"/>
                    <a:gd name="connsiteX34" fmla="*/ 488297 w 1400316"/>
                    <a:gd name="connsiteY34" fmla="*/ 1273302 h 1339977"/>
                    <a:gd name="connsiteX35" fmla="*/ 493060 w 1400316"/>
                    <a:gd name="connsiteY35" fmla="*/ 1289970 h 1339977"/>
                    <a:gd name="connsiteX36" fmla="*/ 495441 w 1400316"/>
                    <a:gd name="connsiteY36" fmla="*/ 1297114 h 1339977"/>
                    <a:gd name="connsiteX37" fmla="*/ 500204 w 1400316"/>
                    <a:gd name="connsiteY37" fmla="*/ 1304258 h 1339977"/>
                    <a:gd name="connsiteX38" fmla="*/ 509729 w 1400316"/>
                    <a:gd name="connsiteY38" fmla="*/ 1316164 h 1339977"/>
                    <a:gd name="connsiteX39" fmla="*/ 514491 w 1400316"/>
                    <a:gd name="connsiteY39" fmla="*/ 1323308 h 1339977"/>
                    <a:gd name="connsiteX40" fmla="*/ 528779 w 1400316"/>
                    <a:gd name="connsiteY40" fmla="*/ 1328070 h 1339977"/>
                    <a:gd name="connsiteX41" fmla="*/ 557354 w 1400316"/>
                    <a:gd name="connsiteY41" fmla="*/ 1323308 h 1339977"/>
                    <a:gd name="connsiteX42" fmla="*/ 571641 w 1400316"/>
                    <a:gd name="connsiteY42" fmla="*/ 1313783 h 1339977"/>
                    <a:gd name="connsiteX43" fmla="*/ 578785 w 1400316"/>
                    <a:gd name="connsiteY43" fmla="*/ 1309020 h 1339977"/>
                    <a:gd name="connsiteX44" fmla="*/ 590691 w 1400316"/>
                    <a:gd name="connsiteY44" fmla="*/ 1297114 h 1339977"/>
                    <a:gd name="connsiteX45" fmla="*/ 595454 w 1400316"/>
                    <a:gd name="connsiteY45" fmla="*/ 1289970 h 1339977"/>
                    <a:gd name="connsiteX46" fmla="*/ 609741 w 1400316"/>
                    <a:gd name="connsiteY46" fmla="*/ 1280445 h 1339977"/>
                    <a:gd name="connsiteX47" fmla="*/ 628791 w 1400316"/>
                    <a:gd name="connsiteY47" fmla="*/ 1263777 h 1339977"/>
                    <a:gd name="connsiteX48" fmla="*/ 643079 w 1400316"/>
                    <a:gd name="connsiteY48" fmla="*/ 1254252 h 1339977"/>
                    <a:gd name="connsiteX49" fmla="*/ 650222 w 1400316"/>
                    <a:gd name="connsiteY49" fmla="*/ 1249489 h 1339977"/>
                    <a:gd name="connsiteX50" fmla="*/ 657366 w 1400316"/>
                    <a:gd name="connsiteY50" fmla="*/ 1247108 h 1339977"/>
                    <a:gd name="connsiteX51" fmla="*/ 664510 w 1400316"/>
                    <a:gd name="connsiteY51" fmla="*/ 1242345 h 1339977"/>
                    <a:gd name="connsiteX52" fmla="*/ 678797 w 1400316"/>
                    <a:gd name="connsiteY52" fmla="*/ 1237583 h 1339977"/>
                    <a:gd name="connsiteX53" fmla="*/ 719279 w 1400316"/>
                    <a:gd name="connsiteY53" fmla="*/ 1244727 h 1339977"/>
                    <a:gd name="connsiteX54" fmla="*/ 726422 w 1400316"/>
                    <a:gd name="connsiteY54" fmla="*/ 1249489 h 1339977"/>
                    <a:gd name="connsiteX55" fmla="*/ 738329 w 1400316"/>
                    <a:gd name="connsiteY55" fmla="*/ 1259014 h 1339977"/>
                    <a:gd name="connsiteX56" fmla="*/ 743091 w 1400316"/>
                    <a:gd name="connsiteY56" fmla="*/ 1266158 h 1339977"/>
                    <a:gd name="connsiteX57" fmla="*/ 757379 w 1400316"/>
                    <a:gd name="connsiteY57" fmla="*/ 1275683 h 1339977"/>
                    <a:gd name="connsiteX58" fmla="*/ 764522 w 1400316"/>
                    <a:gd name="connsiteY58" fmla="*/ 1280445 h 1339977"/>
                    <a:gd name="connsiteX59" fmla="*/ 769285 w 1400316"/>
                    <a:gd name="connsiteY59" fmla="*/ 1287589 h 1339977"/>
                    <a:gd name="connsiteX60" fmla="*/ 776429 w 1400316"/>
                    <a:gd name="connsiteY60" fmla="*/ 1289970 h 1339977"/>
                    <a:gd name="connsiteX61" fmla="*/ 785954 w 1400316"/>
                    <a:gd name="connsiteY61" fmla="*/ 1299495 h 1339977"/>
                    <a:gd name="connsiteX62" fmla="*/ 800241 w 1400316"/>
                    <a:gd name="connsiteY62" fmla="*/ 1309020 h 1339977"/>
                    <a:gd name="connsiteX63" fmla="*/ 807385 w 1400316"/>
                    <a:gd name="connsiteY63" fmla="*/ 1313783 h 1339977"/>
                    <a:gd name="connsiteX64" fmla="*/ 814529 w 1400316"/>
                    <a:gd name="connsiteY64" fmla="*/ 1316164 h 1339977"/>
                    <a:gd name="connsiteX65" fmla="*/ 828816 w 1400316"/>
                    <a:gd name="connsiteY65" fmla="*/ 1323308 h 1339977"/>
                    <a:gd name="connsiteX66" fmla="*/ 835960 w 1400316"/>
                    <a:gd name="connsiteY66" fmla="*/ 1328070 h 1339977"/>
                    <a:gd name="connsiteX67" fmla="*/ 850247 w 1400316"/>
                    <a:gd name="connsiteY67" fmla="*/ 1332833 h 1339977"/>
                    <a:gd name="connsiteX68" fmla="*/ 864535 w 1400316"/>
                    <a:gd name="connsiteY68" fmla="*/ 1339977 h 1339977"/>
                    <a:gd name="connsiteX69" fmla="*/ 897872 w 1400316"/>
                    <a:gd name="connsiteY69" fmla="*/ 1337595 h 1339977"/>
                    <a:gd name="connsiteX70" fmla="*/ 912160 w 1400316"/>
                    <a:gd name="connsiteY70" fmla="*/ 1332833 h 1339977"/>
                    <a:gd name="connsiteX71" fmla="*/ 919304 w 1400316"/>
                    <a:gd name="connsiteY71" fmla="*/ 1328070 h 1339977"/>
                    <a:gd name="connsiteX72" fmla="*/ 928829 w 1400316"/>
                    <a:gd name="connsiteY72" fmla="*/ 1313783 h 1339977"/>
                    <a:gd name="connsiteX73" fmla="*/ 938354 w 1400316"/>
                    <a:gd name="connsiteY73" fmla="*/ 1285208 h 1339977"/>
                    <a:gd name="connsiteX74" fmla="*/ 940735 w 1400316"/>
                    <a:gd name="connsiteY74" fmla="*/ 1278064 h 1339977"/>
                    <a:gd name="connsiteX75" fmla="*/ 947879 w 1400316"/>
                    <a:gd name="connsiteY75" fmla="*/ 1263777 h 1339977"/>
                    <a:gd name="connsiteX76" fmla="*/ 952641 w 1400316"/>
                    <a:gd name="connsiteY76" fmla="*/ 1256633 h 1339977"/>
                    <a:gd name="connsiteX77" fmla="*/ 957404 w 1400316"/>
                    <a:gd name="connsiteY77" fmla="*/ 1242345 h 1339977"/>
                    <a:gd name="connsiteX78" fmla="*/ 962166 w 1400316"/>
                    <a:gd name="connsiteY78" fmla="*/ 1228058 h 1339977"/>
                    <a:gd name="connsiteX79" fmla="*/ 964547 w 1400316"/>
                    <a:gd name="connsiteY79" fmla="*/ 1220914 h 1339977"/>
                    <a:gd name="connsiteX80" fmla="*/ 969310 w 1400316"/>
                    <a:gd name="connsiteY80" fmla="*/ 1213770 h 1339977"/>
                    <a:gd name="connsiteX81" fmla="*/ 974072 w 1400316"/>
                    <a:gd name="connsiteY81" fmla="*/ 1199483 h 1339977"/>
                    <a:gd name="connsiteX82" fmla="*/ 978835 w 1400316"/>
                    <a:gd name="connsiteY82" fmla="*/ 1182814 h 1339977"/>
                    <a:gd name="connsiteX83" fmla="*/ 988360 w 1400316"/>
                    <a:gd name="connsiteY83" fmla="*/ 1168527 h 1339977"/>
                    <a:gd name="connsiteX84" fmla="*/ 995504 w 1400316"/>
                    <a:gd name="connsiteY84" fmla="*/ 1163764 h 1339977"/>
                    <a:gd name="connsiteX85" fmla="*/ 1000266 w 1400316"/>
                    <a:gd name="connsiteY85" fmla="*/ 1156620 h 1339977"/>
                    <a:gd name="connsiteX86" fmla="*/ 1007410 w 1400316"/>
                    <a:gd name="connsiteY86" fmla="*/ 1154239 h 1339977"/>
                    <a:gd name="connsiteX87" fmla="*/ 1059797 w 1400316"/>
                    <a:gd name="connsiteY87" fmla="*/ 1156620 h 1339977"/>
                    <a:gd name="connsiteX88" fmla="*/ 1071704 w 1400316"/>
                    <a:gd name="connsiteY88" fmla="*/ 1159002 h 1339977"/>
                    <a:gd name="connsiteX89" fmla="*/ 1085991 w 1400316"/>
                    <a:gd name="connsiteY89" fmla="*/ 1163764 h 1339977"/>
                    <a:gd name="connsiteX90" fmla="*/ 1100279 w 1400316"/>
                    <a:gd name="connsiteY90" fmla="*/ 1170908 h 1339977"/>
                    <a:gd name="connsiteX91" fmla="*/ 1107422 w 1400316"/>
                    <a:gd name="connsiteY91" fmla="*/ 1175670 h 1339977"/>
                    <a:gd name="connsiteX92" fmla="*/ 1116947 w 1400316"/>
                    <a:gd name="connsiteY92" fmla="*/ 1178052 h 1339977"/>
                    <a:gd name="connsiteX93" fmla="*/ 1124091 w 1400316"/>
                    <a:gd name="connsiteY93" fmla="*/ 1180433 h 1339977"/>
                    <a:gd name="connsiteX94" fmla="*/ 1186004 w 1400316"/>
                    <a:gd name="connsiteY94" fmla="*/ 1178052 h 1339977"/>
                    <a:gd name="connsiteX95" fmla="*/ 1193147 w 1400316"/>
                    <a:gd name="connsiteY95" fmla="*/ 1175670 h 1339977"/>
                    <a:gd name="connsiteX96" fmla="*/ 1195529 w 1400316"/>
                    <a:gd name="connsiteY96" fmla="*/ 1168527 h 1339977"/>
                    <a:gd name="connsiteX97" fmla="*/ 1197910 w 1400316"/>
                    <a:gd name="connsiteY97" fmla="*/ 1144714 h 1339977"/>
                    <a:gd name="connsiteX98" fmla="*/ 1200291 w 1400316"/>
                    <a:gd name="connsiteY98" fmla="*/ 1132808 h 1339977"/>
                    <a:gd name="connsiteX99" fmla="*/ 1197910 w 1400316"/>
                    <a:gd name="connsiteY99" fmla="*/ 1099470 h 1339977"/>
                    <a:gd name="connsiteX100" fmla="*/ 1193147 w 1400316"/>
                    <a:gd name="connsiteY100" fmla="*/ 1085183 h 1339977"/>
                    <a:gd name="connsiteX101" fmla="*/ 1188385 w 1400316"/>
                    <a:gd name="connsiteY101" fmla="*/ 1070895 h 1339977"/>
                    <a:gd name="connsiteX102" fmla="*/ 1183622 w 1400316"/>
                    <a:gd name="connsiteY102" fmla="*/ 1054227 h 1339977"/>
                    <a:gd name="connsiteX103" fmla="*/ 1176479 w 1400316"/>
                    <a:gd name="connsiteY103" fmla="*/ 1030414 h 1339977"/>
                    <a:gd name="connsiteX104" fmla="*/ 1174097 w 1400316"/>
                    <a:gd name="connsiteY104" fmla="*/ 1013745 h 1339977"/>
                    <a:gd name="connsiteX105" fmla="*/ 1176479 w 1400316"/>
                    <a:gd name="connsiteY105" fmla="*/ 951833 h 1339977"/>
                    <a:gd name="connsiteX106" fmla="*/ 1178860 w 1400316"/>
                    <a:gd name="connsiteY106" fmla="*/ 944689 h 1339977"/>
                    <a:gd name="connsiteX107" fmla="*/ 1186004 w 1400316"/>
                    <a:gd name="connsiteY107" fmla="*/ 942308 h 1339977"/>
                    <a:gd name="connsiteX108" fmla="*/ 1207435 w 1400316"/>
                    <a:gd name="connsiteY108" fmla="*/ 932783 h 1339977"/>
                    <a:gd name="connsiteX109" fmla="*/ 1214579 w 1400316"/>
                    <a:gd name="connsiteY109" fmla="*/ 930402 h 1339977"/>
                    <a:gd name="connsiteX110" fmla="*/ 1221722 w 1400316"/>
                    <a:gd name="connsiteY110" fmla="*/ 928020 h 1339977"/>
                    <a:gd name="connsiteX111" fmla="*/ 1255060 w 1400316"/>
                    <a:gd name="connsiteY111" fmla="*/ 923258 h 1339977"/>
                    <a:gd name="connsiteX112" fmla="*/ 1271729 w 1400316"/>
                    <a:gd name="connsiteY112" fmla="*/ 920877 h 1339977"/>
                    <a:gd name="connsiteX113" fmla="*/ 1314591 w 1400316"/>
                    <a:gd name="connsiteY113" fmla="*/ 906589 h 1339977"/>
                    <a:gd name="connsiteX114" fmla="*/ 1328879 w 1400316"/>
                    <a:gd name="connsiteY114" fmla="*/ 901827 h 1339977"/>
                    <a:gd name="connsiteX115" fmla="*/ 1336022 w 1400316"/>
                    <a:gd name="connsiteY115" fmla="*/ 899445 h 1339977"/>
                    <a:gd name="connsiteX116" fmla="*/ 1350310 w 1400316"/>
                    <a:gd name="connsiteY116" fmla="*/ 889920 h 1339977"/>
                    <a:gd name="connsiteX117" fmla="*/ 1364597 w 1400316"/>
                    <a:gd name="connsiteY117" fmla="*/ 885158 h 1339977"/>
                    <a:gd name="connsiteX118" fmla="*/ 1366979 w 1400316"/>
                    <a:gd name="connsiteY118" fmla="*/ 878014 h 1339977"/>
                    <a:gd name="connsiteX119" fmla="*/ 1374122 w 1400316"/>
                    <a:gd name="connsiteY119" fmla="*/ 873252 h 1339977"/>
                    <a:gd name="connsiteX120" fmla="*/ 1378885 w 1400316"/>
                    <a:gd name="connsiteY120" fmla="*/ 866108 h 1339977"/>
                    <a:gd name="connsiteX121" fmla="*/ 1381266 w 1400316"/>
                    <a:gd name="connsiteY121" fmla="*/ 858964 h 1339977"/>
                    <a:gd name="connsiteX122" fmla="*/ 1374122 w 1400316"/>
                    <a:gd name="connsiteY122" fmla="*/ 835152 h 1339977"/>
                    <a:gd name="connsiteX123" fmla="*/ 1366979 w 1400316"/>
                    <a:gd name="connsiteY123" fmla="*/ 828008 h 1339977"/>
                    <a:gd name="connsiteX124" fmla="*/ 1355072 w 1400316"/>
                    <a:gd name="connsiteY124" fmla="*/ 816102 h 1339977"/>
                    <a:gd name="connsiteX125" fmla="*/ 1350310 w 1400316"/>
                    <a:gd name="connsiteY125" fmla="*/ 799433 h 1339977"/>
                    <a:gd name="connsiteX126" fmla="*/ 1345547 w 1400316"/>
                    <a:gd name="connsiteY126" fmla="*/ 792289 h 1339977"/>
                    <a:gd name="connsiteX127" fmla="*/ 1338404 w 1400316"/>
                    <a:gd name="connsiteY127" fmla="*/ 789908 h 1339977"/>
                    <a:gd name="connsiteX128" fmla="*/ 1333641 w 1400316"/>
                    <a:gd name="connsiteY128" fmla="*/ 782764 h 1339977"/>
                    <a:gd name="connsiteX129" fmla="*/ 1326497 w 1400316"/>
                    <a:gd name="connsiteY129" fmla="*/ 780383 h 1339977"/>
                    <a:gd name="connsiteX130" fmla="*/ 1316972 w 1400316"/>
                    <a:gd name="connsiteY130" fmla="*/ 770858 h 1339977"/>
                    <a:gd name="connsiteX131" fmla="*/ 1314591 w 1400316"/>
                    <a:gd name="connsiteY131" fmla="*/ 763714 h 1339977"/>
                    <a:gd name="connsiteX132" fmla="*/ 1307447 w 1400316"/>
                    <a:gd name="connsiteY132" fmla="*/ 761333 h 1339977"/>
                    <a:gd name="connsiteX133" fmla="*/ 1293160 w 1400316"/>
                    <a:gd name="connsiteY133" fmla="*/ 751808 h 1339977"/>
                    <a:gd name="connsiteX134" fmla="*/ 1286016 w 1400316"/>
                    <a:gd name="connsiteY134" fmla="*/ 747045 h 1339977"/>
                    <a:gd name="connsiteX135" fmla="*/ 1276491 w 1400316"/>
                    <a:gd name="connsiteY135" fmla="*/ 730377 h 1339977"/>
                    <a:gd name="connsiteX136" fmla="*/ 1269347 w 1400316"/>
                    <a:gd name="connsiteY136" fmla="*/ 725614 h 1339977"/>
                    <a:gd name="connsiteX137" fmla="*/ 1266966 w 1400316"/>
                    <a:gd name="connsiteY137" fmla="*/ 718470 h 1339977"/>
                    <a:gd name="connsiteX138" fmla="*/ 1266966 w 1400316"/>
                    <a:gd name="connsiteY138" fmla="*/ 675608 h 1339977"/>
                    <a:gd name="connsiteX139" fmla="*/ 1269347 w 1400316"/>
                    <a:gd name="connsiteY139" fmla="*/ 668464 h 1339977"/>
                    <a:gd name="connsiteX140" fmla="*/ 1278872 w 1400316"/>
                    <a:gd name="connsiteY140" fmla="*/ 654177 h 1339977"/>
                    <a:gd name="connsiteX141" fmla="*/ 1286016 w 1400316"/>
                    <a:gd name="connsiteY141" fmla="*/ 649414 h 1339977"/>
                    <a:gd name="connsiteX142" fmla="*/ 1297922 w 1400316"/>
                    <a:gd name="connsiteY142" fmla="*/ 639889 h 1339977"/>
                    <a:gd name="connsiteX143" fmla="*/ 1302685 w 1400316"/>
                    <a:gd name="connsiteY143" fmla="*/ 632745 h 1339977"/>
                    <a:gd name="connsiteX144" fmla="*/ 1309829 w 1400316"/>
                    <a:gd name="connsiteY144" fmla="*/ 627983 h 1339977"/>
                    <a:gd name="connsiteX145" fmla="*/ 1326497 w 1400316"/>
                    <a:gd name="connsiteY145" fmla="*/ 608933 h 1339977"/>
                    <a:gd name="connsiteX146" fmla="*/ 1331260 w 1400316"/>
                    <a:gd name="connsiteY146" fmla="*/ 601789 h 1339977"/>
                    <a:gd name="connsiteX147" fmla="*/ 1345547 w 1400316"/>
                    <a:gd name="connsiteY147" fmla="*/ 587502 h 1339977"/>
                    <a:gd name="connsiteX148" fmla="*/ 1357454 w 1400316"/>
                    <a:gd name="connsiteY148" fmla="*/ 575595 h 1339977"/>
                    <a:gd name="connsiteX149" fmla="*/ 1369360 w 1400316"/>
                    <a:gd name="connsiteY149" fmla="*/ 563689 h 1339977"/>
                    <a:gd name="connsiteX150" fmla="*/ 1374122 w 1400316"/>
                    <a:gd name="connsiteY150" fmla="*/ 556545 h 1339977"/>
                    <a:gd name="connsiteX151" fmla="*/ 1388410 w 1400316"/>
                    <a:gd name="connsiteY151" fmla="*/ 542258 h 1339977"/>
                    <a:gd name="connsiteX152" fmla="*/ 1397935 w 1400316"/>
                    <a:gd name="connsiteY152" fmla="*/ 520827 h 1339977"/>
                    <a:gd name="connsiteX153" fmla="*/ 1400316 w 1400316"/>
                    <a:gd name="connsiteY153" fmla="*/ 511302 h 1339977"/>
                    <a:gd name="connsiteX154" fmla="*/ 1397935 w 1400316"/>
                    <a:gd name="connsiteY154" fmla="*/ 482727 h 1339977"/>
                    <a:gd name="connsiteX155" fmla="*/ 1386029 w 1400316"/>
                    <a:gd name="connsiteY155" fmla="*/ 470820 h 1339977"/>
                    <a:gd name="connsiteX156" fmla="*/ 1371741 w 1400316"/>
                    <a:gd name="connsiteY156" fmla="*/ 466058 h 1339977"/>
                    <a:gd name="connsiteX157" fmla="*/ 1364597 w 1400316"/>
                    <a:gd name="connsiteY157" fmla="*/ 463677 h 1339977"/>
                    <a:gd name="connsiteX158" fmla="*/ 1338404 w 1400316"/>
                    <a:gd name="connsiteY158" fmla="*/ 458914 h 1339977"/>
                    <a:gd name="connsiteX159" fmla="*/ 1316972 w 1400316"/>
                    <a:gd name="connsiteY159" fmla="*/ 449389 h 1339977"/>
                    <a:gd name="connsiteX160" fmla="*/ 1302685 w 1400316"/>
                    <a:gd name="connsiteY160" fmla="*/ 444627 h 1339977"/>
                    <a:gd name="connsiteX161" fmla="*/ 1295541 w 1400316"/>
                    <a:gd name="connsiteY161" fmla="*/ 442245 h 1339977"/>
                    <a:gd name="connsiteX162" fmla="*/ 1221722 w 1400316"/>
                    <a:gd name="connsiteY162" fmla="*/ 439864 h 1339977"/>
                    <a:gd name="connsiteX163" fmla="*/ 1207435 w 1400316"/>
                    <a:gd name="connsiteY163" fmla="*/ 435102 h 1339977"/>
                    <a:gd name="connsiteX164" fmla="*/ 1193147 w 1400316"/>
                    <a:gd name="connsiteY164" fmla="*/ 427958 h 1339977"/>
                    <a:gd name="connsiteX165" fmla="*/ 1186004 w 1400316"/>
                    <a:gd name="connsiteY165" fmla="*/ 420814 h 1339977"/>
                    <a:gd name="connsiteX166" fmla="*/ 1183622 w 1400316"/>
                    <a:gd name="connsiteY166" fmla="*/ 408908 h 1339977"/>
                    <a:gd name="connsiteX167" fmla="*/ 1181241 w 1400316"/>
                    <a:gd name="connsiteY167" fmla="*/ 401764 h 1339977"/>
                    <a:gd name="connsiteX168" fmla="*/ 1178860 w 1400316"/>
                    <a:gd name="connsiteY168" fmla="*/ 392239 h 1339977"/>
                    <a:gd name="connsiteX169" fmla="*/ 1174097 w 1400316"/>
                    <a:gd name="connsiteY169" fmla="*/ 373189 h 1339977"/>
                    <a:gd name="connsiteX170" fmla="*/ 1176479 w 1400316"/>
                    <a:gd name="connsiteY170" fmla="*/ 277939 h 1339977"/>
                    <a:gd name="connsiteX171" fmla="*/ 1183622 w 1400316"/>
                    <a:gd name="connsiteY171" fmla="*/ 261270 h 1339977"/>
                    <a:gd name="connsiteX172" fmla="*/ 1186004 w 1400316"/>
                    <a:gd name="connsiteY172" fmla="*/ 251745 h 1339977"/>
                    <a:gd name="connsiteX173" fmla="*/ 1188385 w 1400316"/>
                    <a:gd name="connsiteY173" fmla="*/ 244602 h 1339977"/>
                    <a:gd name="connsiteX174" fmla="*/ 1188385 w 1400316"/>
                    <a:gd name="connsiteY174" fmla="*/ 201739 h 1339977"/>
                    <a:gd name="connsiteX175" fmla="*/ 1186004 w 1400316"/>
                    <a:gd name="connsiteY175" fmla="*/ 192214 h 1339977"/>
                    <a:gd name="connsiteX176" fmla="*/ 1181241 w 1400316"/>
                    <a:gd name="connsiteY176" fmla="*/ 185070 h 1339977"/>
                    <a:gd name="connsiteX177" fmla="*/ 1171716 w 1400316"/>
                    <a:gd name="connsiteY177" fmla="*/ 168402 h 1339977"/>
                    <a:gd name="connsiteX178" fmla="*/ 1164572 w 1400316"/>
                    <a:gd name="connsiteY178" fmla="*/ 163639 h 1339977"/>
                    <a:gd name="connsiteX179" fmla="*/ 1131235 w 1400316"/>
                    <a:gd name="connsiteY179" fmla="*/ 168402 h 1339977"/>
                    <a:gd name="connsiteX180" fmla="*/ 1107422 w 1400316"/>
                    <a:gd name="connsiteY180" fmla="*/ 175545 h 1339977"/>
                    <a:gd name="connsiteX181" fmla="*/ 1100279 w 1400316"/>
                    <a:gd name="connsiteY181" fmla="*/ 177927 h 1339977"/>
                    <a:gd name="connsiteX182" fmla="*/ 1083610 w 1400316"/>
                    <a:gd name="connsiteY182" fmla="*/ 182689 h 1339977"/>
                    <a:gd name="connsiteX183" fmla="*/ 1074085 w 1400316"/>
                    <a:gd name="connsiteY183" fmla="*/ 185070 h 1339977"/>
                    <a:gd name="connsiteX184" fmla="*/ 1059797 w 1400316"/>
                    <a:gd name="connsiteY184" fmla="*/ 189833 h 1339977"/>
                    <a:gd name="connsiteX185" fmla="*/ 1040747 w 1400316"/>
                    <a:gd name="connsiteY185" fmla="*/ 194595 h 1339977"/>
                    <a:gd name="connsiteX186" fmla="*/ 1026460 w 1400316"/>
                    <a:gd name="connsiteY186" fmla="*/ 199358 h 1339977"/>
                    <a:gd name="connsiteX187" fmla="*/ 993122 w 1400316"/>
                    <a:gd name="connsiteY187" fmla="*/ 201739 h 1339977"/>
                    <a:gd name="connsiteX188" fmla="*/ 985979 w 1400316"/>
                    <a:gd name="connsiteY188" fmla="*/ 199358 h 1339977"/>
                    <a:gd name="connsiteX189" fmla="*/ 974072 w 1400316"/>
                    <a:gd name="connsiteY189" fmla="*/ 185070 h 1339977"/>
                    <a:gd name="connsiteX190" fmla="*/ 966929 w 1400316"/>
                    <a:gd name="connsiteY190" fmla="*/ 170783 h 1339977"/>
                    <a:gd name="connsiteX191" fmla="*/ 962166 w 1400316"/>
                    <a:gd name="connsiteY191" fmla="*/ 156495 h 1339977"/>
                    <a:gd name="connsiteX192" fmla="*/ 957404 w 1400316"/>
                    <a:gd name="connsiteY192" fmla="*/ 149352 h 1339977"/>
                    <a:gd name="connsiteX193" fmla="*/ 950260 w 1400316"/>
                    <a:gd name="connsiteY193" fmla="*/ 132683 h 1339977"/>
                    <a:gd name="connsiteX194" fmla="*/ 943116 w 1400316"/>
                    <a:gd name="connsiteY194" fmla="*/ 123158 h 1339977"/>
                    <a:gd name="connsiteX195" fmla="*/ 938354 w 1400316"/>
                    <a:gd name="connsiteY195" fmla="*/ 106489 h 1339977"/>
                    <a:gd name="connsiteX196" fmla="*/ 931210 w 1400316"/>
                    <a:gd name="connsiteY196" fmla="*/ 99345 h 1339977"/>
                    <a:gd name="connsiteX197" fmla="*/ 924066 w 1400316"/>
                    <a:gd name="connsiteY197" fmla="*/ 77914 h 1339977"/>
                    <a:gd name="connsiteX198" fmla="*/ 921685 w 1400316"/>
                    <a:gd name="connsiteY198" fmla="*/ 70770 h 1339977"/>
                    <a:gd name="connsiteX199" fmla="*/ 919304 w 1400316"/>
                    <a:gd name="connsiteY199" fmla="*/ 61245 h 1339977"/>
                    <a:gd name="connsiteX200" fmla="*/ 914541 w 1400316"/>
                    <a:gd name="connsiteY200" fmla="*/ 46958 h 1339977"/>
                    <a:gd name="connsiteX201" fmla="*/ 912160 w 1400316"/>
                    <a:gd name="connsiteY201" fmla="*/ 39814 h 1339977"/>
                    <a:gd name="connsiteX202" fmla="*/ 902635 w 1400316"/>
                    <a:gd name="connsiteY202" fmla="*/ 25527 h 1339977"/>
                    <a:gd name="connsiteX203" fmla="*/ 897872 w 1400316"/>
                    <a:gd name="connsiteY203" fmla="*/ 18383 h 1339977"/>
                    <a:gd name="connsiteX204" fmla="*/ 883585 w 1400316"/>
                    <a:gd name="connsiteY204" fmla="*/ 13620 h 1339977"/>
                    <a:gd name="connsiteX205" fmla="*/ 852629 w 1400316"/>
                    <a:gd name="connsiteY205" fmla="*/ 18383 h 1339977"/>
                    <a:gd name="connsiteX206" fmla="*/ 838341 w 1400316"/>
                    <a:gd name="connsiteY206" fmla="*/ 27908 h 1339977"/>
                    <a:gd name="connsiteX207" fmla="*/ 831197 w 1400316"/>
                    <a:gd name="connsiteY207" fmla="*/ 32670 h 1339977"/>
                    <a:gd name="connsiteX208" fmla="*/ 819291 w 1400316"/>
                    <a:gd name="connsiteY208" fmla="*/ 44577 h 1339977"/>
                    <a:gd name="connsiteX209" fmla="*/ 807385 w 1400316"/>
                    <a:gd name="connsiteY209" fmla="*/ 56483 h 1339977"/>
                    <a:gd name="connsiteX210" fmla="*/ 797860 w 1400316"/>
                    <a:gd name="connsiteY210" fmla="*/ 70770 h 1339977"/>
                    <a:gd name="connsiteX211" fmla="*/ 793097 w 1400316"/>
                    <a:gd name="connsiteY211" fmla="*/ 77914 h 1339977"/>
                    <a:gd name="connsiteX212" fmla="*/ 785954 w 1400316"/>
                    <a:gd name="connsiteY212" fmla="*/ 80295 h 1339977"/>
                    <a:gd name="connsiteX213" fmla="*/ 776429 w 1400316"/>
                    <a:gd name="connsiteY213" fmla="*/ 89820 h 1339977"/>
                    <a:gd name="connsiteX214" fmla="*/ 769285 w 1400316"/>
                    <a:gd name="connsiteY214" fmla="*/ 96964 h 1339977"/>
                    <a:gd name="connsiteX215" fmla="*/ 747854 w 1400316"/>
                    <a:gd name="connsiteY215" fmla="*/ 108870 h 1339977"/>
                    <a:gd name="connsiteX216" fmla="*/ 733566 w 1400316"/>
                    <a:gd name="connsiteY216" fmla="*/ 116014 h 1339977"/>
                    <a:gd name="connsiteX217" fmla="*/ 714516 w 1400316"/>
                    <a:gd name="connsiteY217" fmla="*/ 120777 h 1339977"/>
                    <a:gd name="connsiteX218" fmla="*/ 690704 w 1400316"/>
                    <a:gd name="connsiteY218" fmla="*/ 116014 h 1339977"/>
                    <a:gd name="connsiteX219" fmla="*/ 683560 w 1400316"/>
                    <a:gd name="connsiteY219" fmla="*/ 111252 h 1339977"/>
                    <a:gd name="connsiteX220" fmla="*/ 669272 w 1400316"/>
                    <a:gd name="connsiteY220" fmla="*/ 106489 h 1339977"/>
                    <a:gd name="connsiteX221" fmla="*/ 657366 w 1400316"/>
                    <a:gd name="connsiteY221" fmla="*/ 94583 h 1339977"/>
                    <a:gd name="connsiteX222" fmla="*/ 645460 w 1400316"/>
                    <a:gd name="connsiteY222" fmla="*/ 82677 h 1339977"/>
                    <a:gd name="connsiteX223" fmla="*/ 635935 w 1400316"/>
                    <a:gd name="connsiteY223" fmla="*/ 70770 h 1339977"/>
                    <a:gd name="connsiteX224" fmla="*/ 631172 w 1400316"/>
                    <a:gd name="connsiteY224" fmla="*/ 63627 h 1339977"/>
                    <a:gd name="connsiteX225" fmla="*/ 624029 w 1400316"/>
                    <a:gd name="connsiteY225" fmla="*/ 58864 h 1339977"/>
                    <a:gd name="connsiteX226" fmla="*/ 609741 w 1400316"/>
                    <a:gd name="connsiteY226" fmla="*/ 46958 h 1339977"/>
                    <a:gd name="connsiteX227" fmla="*/ 604979 w 1400316"/>
                    <a:gd name="connsiteY227" fmla="*/ 39814 h 1339977"/>
                    <a:gd name="connsiteX228" fmla="*/ 583547 w 1400316"/>
                    <a:gd name="connsiteY228" fmla="*/ 25527 h 1339977"/>
                    <a:gd name="connsiteX229" fmla="*/ 571641 w 1400316"/>
                    <a:gd name="connsiteY229" fmla="*/ 16002 h 1339977"/>
                    <a:gd name="connsiteX230" fmla="*/ 559735 w 1400316"/>
                    <a:gd name="connsiteY230" fmla="*/ 11239 h 1339977"/>
                    <a:gd name="connsiteX231" fmla="*/ 545447 w 1400316"/>
                    <a:gd name="connsiteY231" fmla="*/ 1714 h 1339977"/>
                    <a:gd name="connsiteX232" fmla="*/ 495441 w 1400316"/>
                    <a:gd name="connsiteY232" fmla="*/ 6477 h 1339977"/>
                    <a:gd name="connsiteX233" fmla="*/ 488297 w 1400316"/>
                    <a:gd name="connsiteY233" fmla="*/ 11239 h 1339977"/>
                    <a:gd name="connsiteX234" fmla="*/ 478772 w 1400316"/>
                    <a:gd name="connsiteY234" fmla="*/ 25527 h 1339977"/>
                    <a:gd name="connsiteX235" fmla="*/ 474010 w 1400316"/>
                    <a:gd name="connsiteY235" fmla="*/ 32670 h 1339977"/>
                    <a:gd name="connsiteX236" fmla="*/ 466866 w 1400316"/>
                    <a:gd name="connsiteY236" fmla="*/ 46958 h 1339977"/>
                    <a:gd name="connsiteX237" fmla="*/ 462104 w 1400316"/>
                    <a:gd name="connsiteY237" fmla="*/ 61245 h 1339977"/>
                    <a:gd name="connsiteX238" fmla="*/ 459722 w 1400316"/>
                    <a:gd name="connsiteY238" fmla="*/ 70770 h 1339977"/>
                    <a:gd name="connsiteX239" fmla="*/ 457341 w 1400316"/>
                    <a:gd name="connsiteY239" fmla="*/ 77914 h 1339977"/>
                    <a:gd name="connsiteX240" fmla="*/ 452579 w 1400316"/>
                    <a:gd name="connsiteY240" fmla="*/ 101727 h 1339977"/>
                    <a:gd name="connsiteX241" fmla="*/ 450197 w 1400316"/>
                    <a:gd name="connsiteY241" fmla="*/ 116014 h 1339977"/>
                    <a:gd name="connsiteX242" fmla="*/ 447816 w 1400316"/>
                    <a:gd name="connsiteY242" fmla="*/ 123158 h 1339977"/>
                    <a:gd name="connsiteX243" fmla="*/ 445435 w 1400316"/>
                    <a:gd name="connsiteY243" fmla="*/ 137445 h 1339977"/>
                    <a:gd name="connsiteX244" fmla="*/ 438291 w 1400316"/>
                    <a:gd name="connsiteY244" fmla="*/ 161258 h 1339977"/>
                    <a:gd name="connsiteX245" fmla="*/ 435910 w 1400316"/>
                    <a:gd name="connsiteY245" fmla="*/ 168402 h 1339977"/>
                    <a:gd name="connsiteX246" fmla="*/ 428766 w 1400316"/>
                    <a:gd name="connsiteY246" fmla="*/ 182689 h 1339977"/>
                    <a:gd name="connsiteX247" fmla="*/ 414479 w 1400316"/>
                    <a:gd name="connsiteY247" fmla="*/ 189833 h 1339977"/>
                    <a:gd name="connsiteX248" fmla="*/ 407335 w 1400316"/>
                    <a:gd name="connsiteY248" fmla="*/ 194595 h 1339977"/>
                    <a:gd name="connsiteX249" fmla="*/ 397810 w 1400316"/>
                    <a:gd name="connsiteY249" fmla="*/ 196977 h 1339977"/>
                    <a:gd name="connsiteX250" fmla="*/ 390666 w 1400316"/>
                    <a:gd name="connsiteY250" fmla="*/ 199358 h 1339977"/>
                    <a:gd name="connsiteX251" fmla="*/ 335897 w 1400316"/>
                    <a:gd name="connsiteY251" fmla="*/ 194595 h 1339977"/>
                    <a:gd name="connsiteX252" fmla="*/ 321610 w 1400316"/>
                    <a:gd name="connsiteY252" fmla="*/ 189833 h 1339977"/>
                    <a:gd name="connsiteX253" fmla="*/ 307322 w 1400316"/>
                    <a:gd name="connsiteY253" fmla="*/ 185070 h 1339977"/>
                    <a:gd name="connsiteX254" fmla="*/ 285891 w 1400316"/>
                    <a:gd name="connsiteY254" fmla="*/ 177927 h 1339977"/>
                    <a:gd name="connsiteX255" fmla="*/ 278747 w 1400316"/>
                    <a:gd name="connsiteY255" fmla="*/ 175545 h 1339977"/>
                    <a:gd name="connsiteX256" fmla="*/ 271604 w 1400316"/>
                    <a:gd name="connsiteY256" fmla="*/ 173164 h 1339977"/>
                    <a:gd name="connsiteX257" fmla="*/ 202547 w 1400316"/>
                    <a:gd name="connsiteY257" fmla="*/ 175545 h 1339977"/>
                    <a:gd name="connsiteX258" fmla="*/ 188260 w 1400316"/>
                    <a:gd name="connsiteY258" fmla="*/ 180308 h 1339977"/>
                    <a:gd name="connsiteX259" fmla="*/ 185879 w 1400316"/>
                    <a:gd name="connsiteY259" fmla="*/ 187452 h 1339977"/>
                    <a:gd name="connsiteX260" fmla="*/ 178735 w 1400316"/>
                    <a:gd name="connsiteY260" fmla="*/ 201739 h 1339977"/>
                    <a:gd name="connsiteX261" fmla="*/ 181116 w 1400316"/>
                    <a:gd name="connsiteY261" fmla="*/ 232695 h 1339977"/>
                    <a:gd name="connsiteX262" fmla="*/ 185879 w 1400316"/>
                    <a:gd name="connsiteY262" fmla="*/ 246983 h 1339977"/>
                    <a:gd name="connsiteX263" fmla="*/ 188260 w 1400316"/>
                    <a:gd name="connsiteY263" fmla="*/ 254127 h 1339977"/>
                    <a:gd name="connsiteX264" fmla="*/ 193022 w 1400316"/>
                    <a:gd name="connsiteY264" fmla="*/ 261270 h 1339977"/>
                    <a:gd name="connsiteX265" fmla="*/ 195404 w 1400316"/>
                    <a:gd name="connsiteY265" fmla="*/ 268414 h 1339977"/>
                    <a:gd name="connsiteX266" fmla="*/ 200166 w 1400316"/>
                    <a:gd name="connsiteY266" fmla="*/ 275558 h 1339977"/>
                    <a:gd name="connsiteX267" fmla="*/ 202547 w 1400316"/>
                    <a:gd name="connsiteY267" fmla="*/ 282702 h 1339977"/>
                    <a:gd name="connsiteX268" fmla="*/ 216835 w 1400316"/>
                    <a:gd name="connsiteY268" fmla="*/ 311277 h 1339977"/>
                    <a:gd name="connsiteX269" fmla="*/ 219216 w 1400316"/>
                    <a:gd name="connsiteY269" fmla="*/ 318420 h 1339977"/>
                    <a:gd name="connsiteX270" fmla="*/ 216835 w 1400316"/>
                    <a:gd name="connsiteY270" fmla="*/ 385095 h 1339977"/>
                    <a:gd name="connsiteX271" fmla="*/ 209691 w 1400316"/>
                    <a:gd name="connsiteY271" fmla="*/ 399383 h 1339977"/>
                    <a:gd name="connsiteX272" fmla="*/ 193022 w 1400316"/>
                    <a:gd name="connsiteY272" fmla="*/ 425577 h 1339977"/>
                    <a:gd name="connsiteX273" fmla="*/ 190641 w 1400316"/>
                    <a:gd name="connsiteY273" fmla="*/ 432720 h 1339977"/>
                    <a:gd name="connsiteX274" fmla="*/ 183497 w 1400316"/>
                    <a:gd name="connsiteY274" fmla="*/ 435102 h 1339977"/>
                    <a:gd name="connsiteX275" fmla="*/ 166829 w 1400316"/>
                    <a:gd name="connsiteY275" fmla="*/ 437483 h 1339977"/>
                    <a:gd name="connsiteX276" fmla="*/ 131110 w 1400316"/>
                    <a:gd name="connsiteY276" fmla="*/ 439864 h 1339977"/>
                    <a:gd name="connsiteX277" fmla="*/ 112060 w 1400316"/>
                    <a:gd name="connsiteY277" fmla="*/ 442245 h 1339977"/>
                    <a:gd name="connsiteX278" fmla="*/ 71579 w 1400316"/>
                    <a:gd name="connsiteY278" fmla="*/ 447008 h 1339977"/>
                    <a:gd name="connsiteX279" fmla="*/ 50147 w 1400316"/>
                    <a:gd name="connsiteY279" fmla="*/ 454152 h 1339977"/>
                    <a:gd name="connsiteX280" fmla="*/ 43004 w 1400316"/>
                    <a:gd name="connsiteY280" fmla="*/ 456533 h 1339977"/>
                    <a:gd name="connsiteX281" fmla="*/ 35860 w 1400316"/>
                    <a:gd name="connsiteY281" fmla="*/ 458914 h 1339977"/>
                    <a:gd name="connsiteX282" fmla="*/ 14429 w 1400316"/>
                    <a:gd name="connsiteY282" fmla="*/ 468439 h 1339977"/>
                    <a:gd name="connsiteX283" fmla="*/ 7285 w 1400316"/>
                    <a:gd name="connsiteY283" fmla="*/ 470820 h 1339977"/>
                    <a:gd name="connsiteX284" fmla="*/ 4904 w 1400316"/>
                    <a:gd name="connsiteY284" fmla="*/ 477964 h 1339977"/>
                    <a:gd name="connsiteX285" fmla="*/ 141 w 1400316"/>
                    <a:gd name="connsiteY285" fmla="*/ 485108 h 1339977"/>
                    <a:gd name="connsiteX286" fmla="*/ 4904 w 1400316"/>
                    <a:gd name="connsiteY286" fmla="*/ 501777 h 1339977"/>
                    <a:gd name="connsiteX287" fmla="*/ 21572 w 1400316"/>
                    <a:gd name="connsiteY287" fmla="*/ 520827 h 1339977"/>
                    <a:gd name="connsiteX288" fmla="*/ 28716 w 1400316"/>
                    <a:gd name="connsiteY288" fmla="*/ 527970 h 1339977"/>
                    <a:gd name="connsiteX289" fmla="*/ 52529 w 1400316"/>
                    <a:gd name="connsiteY289" fmla="*/ 542258 h 1339977"/>
                    <a:gd name="connsiteX290" fmla="*/ 59672 w 1400316"/>
                    <a:gd name="connsiteY290" fmla="*/ 544639 h 1339977"/>
                    <a:gd name="connsiteX291" fmla="*/ 66816 w 1400316"/>
                    <a:gd name="connsiteY291" fmla="*/ 549402 h 1339977"/>
                    <a:gd name="connsiteX292" fmla="*/ 93010 w 1400316"/>
                    <a:gd name="connsiteY292" fmla="*/ 561308 h 1339977"/>
                    <a:gd name="connsiteX293" fmla="*/ 100154 w 1400316"/>
                    <a:gd name="connsiteY293" fmla="*/ 568452 h 1339977"/>
                    <a:gd name="connsiteX294" fmla="*/ 112060 w 1400316"/>
                    <a:gd name="connsiteY294" fmla="*/ 589883 h 1339977"/>
                    <a:gd name="connsiteX295" fmla="*/ 119204 w 1400316"/>
                    <a:gd name="connsiteY295" fmla="*/ 599408 h 1339977"/>
                    <a:gd name="connsiteX296" fmla="*/ 123966 w 1400316"/>
                    <a:gd name="connsiteY296" fmla="*/ 613695 h 1339977"/>
                    <a:gd name="connsiteX297" fmla="*/ 126347 w 1400316"/>
                    <a:gd name="connsiteY297" fmla="*/ 620839 h 1339977"/>
                    <a:gd name="connsiteX298" fmla="*/ 133491 w 1400316"/>
                    <a:gd name="connsiteY298" fmla="*/ 625602 h 1339977"/>
                    <a:gd name="connsiteX299" fmla="*/ 138254 w 1400316"/>
                    <a:gd name="connsiteY299" fmla="*/ 639889 h 1339977"/>
                    <a:gd name="connsiteX300" fmla="*/ 140635 w 1400316"/>
                    <a:gd name="connsiteY300" fmla="*/ 647033 h 1339977"/>
                    <a:gd name="connsiteX301" fmla="*/ 145397 w 1400316"/>
                    <a:gd name="connsiteY301" fmla="*/ 663702 h 1339977"/>
                    <a:gd name="connsiteX302" fmla="*/ 143016 w 1400316"/>
                    <a:gd name="connsiteY302" fmla="*/ 675608 h 1339977"/>
                    <a:gd name="connsiteX303" fmla="*/ 138254 w 1400316"/>
                    <a:gd name="connsiteY303" fmla="*/ 682752 h 1339977"/>
                    <a:gd name="connsiteX304" fmla="*/ 133491 w 1400316"/>
                    <a:gd name="connsiteY304" fmla="*/ 692277 h 1339977"/>
                    <a:gd name="connsiteX305" fmla="*/ 128729 w 1400316"/>
                    <a:gd name="connsiteY305" fmla="*/ 699420 h 1339977"/>
                    <a:gd name="connsiteX306" fmla="*/ 123966 w 1400316"/>
                    <a:gd name="connsiteY306" fmla="*/ 708945 h 1339977"/>
                    <a:gd name="connsiteX307" fmla="*/ 121585 w 1400316"/>
                    <a:gd name="connsiteY307" fmla="*/ 716089 h 1339977"/>
                    <a:gd name="connsiteX308" fmla="*/ 114441 w 1400316"/>
                    <a:gd name="connsiteY308" fmla="*/ 718470 h 1339977"/>
                    <a:gd name="connsiteX309" fmla="*/ 100154 w 1400316"/>
                    <a:gd name="connsiteY309" fmla="*/ 735139 h 1339977"/>
                    <a:gd name="connsiteX310" fmla="*/ 95391 w 1400316"/>
                    <a:gd name="connsiteY310" fmla="*/ 744664 h 1339977"/>
                    <a:gd name="connsiteX311" fmla="*/ 88247 w 1400316"/>
                    <a:gd name="connsiteY311" fmla="*/ 751808 h 1339977"/>
                    <a:gd name="connsiteX312" fmla="*/ 71579 w 1400316"/>
                    <a:gd name="connsiteY312" fmla="*/ 768477 h 1339977"/>
                    <a:gd name="connsiteX313" fmla="*/ 64435 w 1400316"/>
                    <a:gd name="connsiteY313" fmla="*/ 775620 h 1339977"/>
                    <a:gd name="connsiteX314" fmla="*/ 57291 w 1400316"/>
                    <a:gd name="connsiteY314" fmla="*/ 780383 h 1339977"/>
                    <a:gd name="connsiteX315" fmla="*/ 52529 w 1400316"/>
                    <a:gd name="connsiteY315" fmla="*/ 787527 h 1339977"/>
                    <a:gd name="connsiteX316" fmla="*/ 38241 w 1400316"/>
                    <a:gd name="connsiteY316" fmla="*/ 799433 h 1339977"/>
                    <a:gd name="connsiteX317" fmla="*/ 28716 w 1400316"/>
                    <a:gd name="connsiteY317" fmla="*/ 816102 h 1339977"/>
                    <a:gd name="connsiteX318" fmla="*/ 19191 w 1400316"/>
                    <a:gd name="connsiteY318" fmla="*/ 837533 h 1339977"/>
                    <a:gd name="connsiteX319" fmla="*/ 16810 w 1400316"/>
                    <a:gd name="connsiteY319" fmla="*/ 844677 h 1339977"/>
                    <a:gd name="connsiteX320" fmla="*/ 19191 w 1400316"/>
                    <a:gd name="connsiteY320" fmla="*/ 887539 h 1339977"/>
                    <a:gd name="connsiteX321" fmla="*/ 26335 w 1400316"/>
                    <a:gd name="connsiteY321" fmla="*/ 889920 h 1339977"/>
                    <a:gd name="connsiteX322" fmla="*/ 33479 w 1400316"/>
                    <a:gd name="connsiteY322" fmla="*/ 894683 h 1339977"/>
                    <a:gd name="connsiteX323" fmla="*/ 47766 w 1400316"/>
                    <a:gd name="connsiteY323" fmla="*/ 899445 h 1339977"/>
                    <a:gd name="connsiteX324" fmla="*/ 54910 w 1400316"/>
                    <a:gd name="connsiteY324" fmla="*/ 901827 h 1339977"/>
                    <a:gd name="connsiteX325" fmla="*/ 112060 w 1400316"/>
                    <a:gd name="connsiteY325" fmla="*/ 906589 h 1339977"/>
                    <a:gd name="connsiteX326" fmla="*/ 131110 w 1400316"/>
                    <a:gd name="connsiteY326" fmla="*/ 911352 h 1339977"/>
                    <a:gd name="connsiteX327" fmla="*/ 135872 w 1400316"/>
                    <a:gd name="connsiteY327" fmla="*/ 918495 h 1339977"/>
                    <a:gd name="connsiteX328" fmla="*/ 147779 w 1400316"/>
                    <a:gd name="connsiteY328" fmla="*/ 928020 h 1339977"/>
                    <a:gd name="connsiteX329" fmla="*/ 152541 w 1400316"/>
                    <a:gd name="connsiteY329" fmla="*/ 935164 h 1339977"/>
                    <a:gd name="connsiteX330" fmla="*/ 181116 w 1400316"/>
                    <a:gd name="connsiteY330" fmla="*/ 949452 h 1339977"/>
                    <a:gd name="connsiteX331" fmla="*/ 188260 w 1400316"/>
                    <a:gd name="connsiteY331" fmla="*/ 951833 h 1339977"/>
                    <a:gd name="connsiteX332" fmla="*/ 209691 w 1400316"/>
                    <a:gd name="connsiteY332" fmla="*/ 954214 h 1339977"/>
                    <a:gd name="connsiteX333" fmla="*/ 226360 w 1400316"/>
                    <a:gd name="connsiteY333" fmla="*/ 958977 h 1339977"/>
                    <a:gd name="connsiteX334" fmla="*/ 233504 w 1400316"/>
                    <a:gd name="connsiteY334" fmla="*/ 973264 h 1339977"/>
                    <a:gd name="connsiteX335" fmla="*/ 228741 w 1400316"/>
                    <a:gd name="connsiteY335" fmla="*/ 1016127 h 1339977"/>
                    <a:gd name="connsiteX336" fmla="*/ 216835 w 1400316"/>
                    <a:gd name="connsiteY336" fmla="*/ 1030414 h 1339977"/>
                    <a:gd name="connsiteX337" fmla="*/ 207310 w 1400316"/>
                    <a:gd name="connsiteY337" fmla="*/ 1051845 h 1339977"/>
                    <a:gd name="connsiteX338" fmla="*/ 200166 w 1400316"/>
                    <a:gd name="connsiteY338" fmla="*/ 1066133 h 1339977"/>
                    <a:gd name="connsiteX339" fmla="*/ 195404 w 1400316"/>
                    <a:gd name="connsiteY339" fmla="*/ 1080420 h 1339977"/>
                    <a:gd name="connsiteX340" fmla="*/ 190641 w 1400316"/>
                    <a:gd name="connsiteY340" fmla="*/ 1094708 h 1339977"/>
                    <a:gd name="connsiteX341" fmla="*/ 190641 w 1400316"/>
                    <a:gd name="connsiteY341" fmla="*/ 1128045 h 1339977"/>
                    <a:gd name="connsiteX0" fmla="*/ 238527 w 1400316"/>
                    <a:gd name="connsiteY0" fmla="*/ 1100480 h 1339977"/>
                    <a:gd name="connsiteX1" fmla="*/ 132030 w 1400316"/>
                    <a:gd name="connsiteY1" fmla="*/ 1100480 h 1339977"/>
                    <a:gd name="connsiteX2" fmla="*/ 90629 w 1400316"/>
                    <a:gd name="connsiteY2" fmla="*/ 1223295 h 1339977"/>
                    <a:gd name="connsiteX3" fmla="*/ 97772 w 1400316"/>
                    <a:gd name="connsiteY3" fmla="*/ 1228058 h 1339977"/>
                    <a:gd name="connsiteX4" fmla="*/ 112060 w 1400316"/>
                    <a:gd name="connsiteY4" fmla="*/ 1232820 h 1339977"/>
                    <a:gd name="connsiteX5" fmla="*/ 185879 w 1400316"/>
                    <a:gd name="connsiteY5" fmla="*/ 1228058 h 1339977"/>
                    <a:gd name="connsiteX6" fmla="*/ 200166 w 1400316"/>
                    <a:gd name="connsiteY6" fmla="*/ 1223295 h 1339977"/>
                    <a:gd name="connsiteX7" fmla="*/ 207310 w 1400316"/>
                    <a:gd name="connsiteY7" fmla="*/ 1220914 h 1339977"/>
                    <a:gd name="connsiteX8" fmla="*/ 214454 w 1400316"/>
                    <a:gd name="connsiteY8" fmla="*/ 1218533 h 1339977"/>
                    <a:gd name="connsiteX9" fmla="*/ 228741 w 1400316"/>
                    <a:gd name="connsiteY9" fmla="*/ 1211389 h 1339977"/>
                    <a:gd name="connsiteX10" fmla="*/ 235885 w 1400316"/>
                    <a:gd name="connsiteY10" fmla="*/ 1206627 h 1339977"/>
                    <a:gd name="connsiteX11" fmla="*/ 243029 w 1400316"/>
                    <a:gd name="connsiteY11" fmla="*/ 1204245 h 1339977"/>
                    <a:gd name="connsiteX12" fmla="*/ 257316 w 1400316"/>
                    <a:gd name="connsiteY12" fmla="*/ 1194720 h 1339977"/>
                    <a:gd name="connsiteX13" fmla="*/ 271604 w 1400316"/>
                    <a:gd name="connsiteY13" fmla="*/ 1185195 h 1339977"/>
                    <a:gd name="connsiteX14" fmla="*/ 278747 w 1400316"/>
                    <a:gd name="connsiteY14" fmla="*/ 1180433 h 1339977"/>
                    <a:gd name="connsiteX15" fmla="*/ 285891 w 1400316"/>
                    <a:gd name="connsiteY15" fmla="*/ 1178052 h 1339977"/>
                    <a:gd name="connsiteX16" fmla="*/ 300179 w 1400316"/>
                    <a:gd name="connsiteY16" fmla="*/ 1170908 h 1339977"/>
                    <a:gd name="connsiteX17" fmla="*/ 307322 w 1400316"/>
                    <a:gd name="connsiteY17" fmla="*/ 1166145 h 1339977"/>
                    <a:gd name="connsiteX18" fmla="*/ 314466 w 1400316"/>
                    <a:gd name="connsiteY18" fmla="*/ 1163764 h 1339977"/>
                    <a:gd name="connsiteX19" fmla="*/ 321610 w 1400316"/>
                    <a:gd name="connsiteY19" fmla="*/ 1159002 h 1339977"/>
                    <a:gd name="connsiteX20" fmla="*/ 335897 w 1400316"/>
                    <a:gd name="connsiteY20" fmla="*/ 1154239 h 1339977"/>
                    <a:gd name="connsiteX21" fmla="*/ 343041 w 1400316"/>
                    <a:gd name="connsiteY21" fmla="*/ 1149477 h 1339977"/>
                    <a:gd name="connsiteX22" fmla="*/ 364472 w 1400316"/>
                    <a:gd name="connsiteY22" fmla="*/ 1144714 h 1339977"/>
                    <a:gd name="connsiteX23" fmla="*/ 409716 w 1400316"/>
                    <a:gd name="connsiteY23" fmla="*/ 1147095 h 1339977"/>
                    <a:gd name="connsiteX24" fmla="*/ 416860 w 1400316"/>
                    <a:gd name="connsiteY24" fmla="*/ 1151858 h 1339977"/>
                    <a:gd name="connsiteX25" fmla="*/ 424004 w 1400316"/>
                    <a:gd name="connsiteY25" fmla="*/ 1154239 h 1339977"/>
                    <a:gd name="connsiteX26" fmla="*/ 435910 w 1400316"/>
                    <a:gd name="connsiteY26" fmla="*/ 1166145 h 1339977"/>
                    <a:gd name="connsiteX27" fmla="*/ 445435 w 1400316"/>
                    <a:gd name="connsiteY27" fmla="*/ 1187577 h 1339977"/>
                    <a:gd name="connsiteX28" fmla="*/ 450197 w 1400316"/>
                    <a:gd name="connsiteY28" fmla="*/ 1194720 h 1339977"/>
                    <a:gd name="connsiteX29" fmla="*/ 452579 w 1400316"/>
                    <a:gd name="connsiteY29" fmla="*/ 1201864 h 1339977"/>
                    <a:gd name="connsiteX30" fmla="*/ 462104 w 1400316"/>
                    <a:gd name="connsiteY30" fmla="*/ 1216152 h 1339977"/>
                    <a:gd name="connsiteX31" fmla="*/ 464485 w 1400316"/>
                    <a:gd name="connsiteY31" fmla="*/ 1223295 h 1339977"/>
                    <a:gd name="connsiteX32" fmla="*/ 474010 w 1400316"/>
                    <a:gd name="connsiteY32" fmla="*/ 1237583 h 1339977"/>
                    <a:gd name="connsiteX33" fmla="*/ 481154 w 1400316"/>
                    <a:gd name="connsiteY33" fmla="*/ 1259014 h 1339977"/>
                    <a:gd name="connsiteX34" fmla="*/ 483535 w 1400316"/>
                    <a:gd name="connsiteY34" fmla="*/ 1266158 h 1339977"/>
                    <a:gd name="connsiteX35" fmla="*/ 488297 w 1400316"/>
                    <a:gd name="connsiteY35" fmla="*/ 1273302 h 1339977"/>
                    <a:gd name="connsiteX36" fmla="*/ 493060 w 1400316"/>
                    <a:gd name="connsiteY36" fmla="*/ 1289970 h 1339977"/>
                    <a:gd name="connsiteX37" fmla="*/ 495441 w 1400316"/>
                    <a:gd name="connsiteY37" fmla="*/ 1297114 h 1339977"/>
                    <a:gd name="connsiteX38" fmla="*/ 500204 w 1400316"/>
                    <a:gd name="connsiteY38" fmla="*/ 1304258 h 1339977"/>
                    <a:gd name="connsiteX39" fmla="*/ 509729 w 1400316"/>
                    <a:gd name="connsiteY39" fmla="*/ 1316164 h 1339977"/>
                    <a:gd name="connsiteX40" fmla="*/ 514491 w 1400316"/>
                    <a:gd name="connsiteY40" fmla="*/ 1323308 h 1339977"/>
                    <a:gd name="connsiteX41" fmla="*/ 528779 w 1400316"/>
                    <a:gd name="connsiteY41" fmla="*/ 1328070 h 1339977"/>
                    <a:gd name="connsiteX42" fmla="*/ 557354 w 1400316"/>
                    <a:gd name="connsiteY42" fmla="*/ 1323308 h 1339977"/>
                    <a:gd name="connsiteX43" fmla="*/ 571641 w 1400316"/>
                    <a:gd name="connsiteY43" fmla="*/ 1313783 h 1339977"/>
                    <a:gd name="connsiteX44" fmla="*/ 578785 w 1400316"/>
                    <a:gd name="connsiteY44" fmla="*/ 1309020 h 1339977"/>
                    <a:gd name="connsiteX45" fmla="*/ 590691 w 1400316"/>
                    <a:gd name="connsiteY45" fmla="*/ 1297114 h 1339977"/>
                    <a:gd name="connsiteX46" fmla="*/ 595454 w 1400316"/>
                    <a:gd name="connsiteY46" fmla="*/ 1289970 h 1339977"/>
                    <a:gd name="connsiteX47" fmla="*/ 609741 w 1400316"/>
                    <a:gd name="connsiteY47" fmla="*/ 1280445 h 1339977"/>
                    <a:gd name="connsiteX48" fmla="*/ 628791 w 1400316"/>
                    <a:gd name="connsiteY48" fmla="*/ 1263777 h 1339977"/>
                    <a:gd name="connsiteX49" fmla="*/ 643079 w 1400316"/>
                    <a:gd name="connsiteY49" fmla="*/ 1254252 h 1339977"/>
                    <a:gd name="connsiteX50" fmla="*/ 650222 w 1400316"/>
                    <a:gd name="connsiteY50" fmla="*/ 1249489 h 1339977"/>
                    <a:gd name="connsiteX51" fmla="*/ 657366 w 1400316"/>
                    <a:gd name="connsiteY51" fmla="*/ 1247108 h 1339977"/>
                    <a:gd name="connsiteX52" fmla="*/ 664510 w 1400316"/>
                    <a:gd name="connsiteY52" fmla="*/ 1242345 h 1339977"/>
                    <a:gd name="connsiteX53" fmla="*/ 678797 w 1400316"/>
                    <a:gd name="connsiteY53" fmla="*/ 1237583 h 1339977"/>
                    <a:gd name="connsiteX54" fmla="*/ 719279 w 1400316"/>
                    <a:gd name="connsiteY54" fmla="*/ 1244727 h 1339977"/>
                    <a:gd name="connsiteX55" fmla="*/ 726422 w 1400316"/>
                    <a:gd name="connsiteY55" fmla="*/ 1249489 h 1339977"/>
                    <a:gd name="connsiteX56" fmla="*/ 738329 w 1400316"/>
                    <a:gd name="connsiteY56" fmla="*/ 1259014 h 1339977"/>
                    <a:gd name="connsiteX57" fmla="*/ 743091 w 1400316"/>
                    <a:gd name="connsiteY57" fmla="*/ 1266158 h 1339977"/>
                    <a:gd name="connsiteX58" fmla="*/ 757379 w 1400316"/>
                    <a:gd name="connsiteY58" fmla="*/ 1275683 h 1339977"/>
                    <a:gd name="connsiteX59" fmla="*/ 764522 w 1400316"/>
                    <a:gd name="connsiteY59" fmla="*/ 1280445 h 1339977"/>
                    <a:gd name="connsiteX60" fmla="*/ 769285 w 1400316"/>
                    <a:gd name="connsiteY60" fmla="*/ 1287589 h 1339977"/>
                    <a:gd name="connsiteX61" fmla="*/ 776429 w 1400316"/>
                    <a:gd name="connsiteY61" fmla="*/ 1289970 h 1339977"/>
                    <a:gd name="connsiteX62" fmla="*/ 785954 w 1400316"/>
                    <a:gd name="connsiteY62" fmla="*/ 1299495 h 1339977"/>
                    <a:gd name="connsiteX63" fmla="*/ 800241 w 1400316"/>
                    <a:gd name="connsiteY63" fmla="*/ 1309020 h 1339977"/>
                    <a:gd name="connsiteX64" fmla="*/ 807385 w 1400316"/>
                    <a:gd name="connsiteY64" fmla="*/ 1313783 h 1339977"/>
                    <a:gd name="connsiteX65" fmla="*/ 814529 w 1400316"/>
                    <a:gd name="connsiteY65" fmla="*/ 1316164 h 1339977"/>
                    <a:gd name="connsiteX66" fmla="*/ 828816 w 1400316"/>
                    <a:gd name="connsiteY66" fmla="*/ 1323308 h 1339977"/>
                    <a:gd name="connsiteX67" fmla="*/ 835960 w 1400316"/>
                    <a:gd name="connsiteY67" fmla="*/ 1328070 h 1339977"/>
                    <a:gd name="connsiteX68" fmla="*/ 850247 w 1400316"/>
                    <a:gd name="connsiteY68" fmla="*/ 1332833 h 1339977"/>
                    <a:gd name="connsiteX69" fmla="*/ 864535 w 1400316"/>
                    <a:gd name="connsiteY69" fmla="*/ 1339977 h 1339977"/>
                    <a:gd name="connsiteX70" fmla="*/ 897872 w 1400316"/>
                    <a:gd name="connsiteY70" fmla="*/ 1337595 h 1339977"/>
                    <a:gd name="connsiteX71" fmla="*/ 912160 w 1400316"/>
                    <a:gd name="connsiteY71" fmla="*/ 1332833 h 1339977"/>
                    <a:gd name="connsiteX72" fmla="*/ 919304 w 1400316"/>
                    <a:gd name="connsiteY72" fmla="*/ 1328070 h 1339977"/>
                    <a:gd name="connsiteX73" fmla="*/ 928829 w 1400316"/>
                    <a:gd name="connsiteY73" fmla="*/ 1313783 h 1339977"/>
                    <a:gd name="connsiteX74" fmla="*/ 938354 w 1400316"/>
                    <a:gd name="connsiteY74" fmla="*/ 1285208 h 1339977"/>
                    <a:gd name="connsiteX75" fmla="*/ 940735 w 1400316"/>
                    <a:gd name="connsiteY75" fmla="*/ 1278064 h 1339977"/>
                    <a:gd name="connsiteX76" fmla="*/ 947879 w 1400316"/>
                    <a:gd name="connsiteY76" fmla="*/ 1263777 h 1339977"/>
                    <a:gd name="connsiteX77" fmla="*/ 952641 w 1400316"/>
                    <a:gd name="connsiteY77" fmla="*/ 1256633 h 1339977"/>
                    <a:gd name="connsiteX78" fmla="*/ 957404 w 1400316"/>
                    <a:gd name="connsiteY78" fmla="*/ 1242345 h 1339977"/>
                    <a:gd name="connsiteX79" fmla="*/ 962166 w 1400316"/>
                    <a:gd name="connsiteY79" fmla="*/ 1228058 h 1339977"/>
                    <a:gd name="connsiteX80" fmla="*/ 964547 w 1400316"/>
                    <a:gd name="connsiteY80" fmla="*/ 1220914 h 1339977"/>
                    <a:gd name="connsiteX81" fmla="*/ 969310 w 1400316"/>
                    <a:gd name="connsiteY81" fmla="*/ 1213770 h 1339977"/>
                    <a:gd name="connsiteX82" fmla="*/ 974072 w 1400316"/>
                    <a:gd name="connsiteY82" fmla="*/ 1199483 h 1339977"/>
                    <a:gd name="connsiteX83" fmla="*/ 978835 w 1400316"/>
                    <a:gd name="connsiteY83" fmla="*/ 1182814 h 1339977"/>
                    <a:gd name="connsiteX84" fmla="*/ 988360 w 1400316"/>
                    <a:gd name="connsiteY84" fmla="*/ 1168527 h 1339977"/>
                    <a:gd name="connsiteX85" fmla="*/ 995504 w 1400316"/>
                    <a:gd name="connsiteY85" fmla="*/ 1163764 h 1339977"/>
                    <a:gd name="connsiteX86" fmla="*/ 1000266 w 1400316"/>
                    <a:gd name="connsiteY86" fmla="*/ 1156620 h 1339977"/>
                    <a:gd name="connsiteX87" fmla="*/ 1007410 w 1400316"/>
                    <a:gd name="connsiteY87" fmla="*/ 1154239 h 1339977"/>
                    <a:gd name="connsiteX88" fmla="*/ 1059797 w 1400316"/>
                    <a:gd name="connsiteY88" fmla="*/ 1156620 h 1339977"/>
                    <a:gd name="connsiteX89" fmla="*/ 1071704 w 1400316"/>
                    <a:gd name="connsiteY89" fmla="*/ 1159002 h 1339977"/>
                    <a:gd name="connsiteX90" fmla="*/ 1085991 w 1400316"/>
                    <a:gd name="connsiteY90" fmla="*/ 1163764 h 1339977"/>
                    <a:gd name="connsiteX91" fmla="*/ 1100279 w 1400316"/>
                    <a:gd name="connsiteY91" fmla="*/ 1170908 h 1339977"/>
                    <a:gd name="connsiteX92" fmla="*/ 1107422 w 1400316"/>
                    <a:gd name="connsiteY92" fmla="*/ 1175670 h 1339977"/>
                    <a:gd name="connsiteX93" fmla="*/ 1116947 w 1400316"/>
                    <a:gd name="connsiteY93" fmla="*/ 1178052 h 1339977"/>
                    <a:gd name="connsiteX94" fmla="*/ 1124091 w 1400316"/>
                    <a:gd name="connsiteY94" fmla="*/ 1180433 h 1339977"/>
                    <a:gd name="connsiteX95" fmla="*/ 1186004 w 1400316"/>
                    <a:gd name="connsiteY95" fmla="*/ 1178052 h 1339977"/>
                    <a:gd name="connsiteX96" fmla="*/ 1193147 w 1400316"/>
                    <a:gd name="connsiteY96" fmla="*/ 1175670 h 1339977"/>
                    <a:gd name="connsiteX97" fmla="*/ 1195529 w 1400316"/>
                    <a:gd name="connsiteY97" fmla="*/ 1168527 h 1339977"/>
                    <a:gd name="connsiteX98" fmla="*/ 1197910 w 1400316"/>
                    <a:gd name="connsiteY98" fmla="*/ 1144714 h 1339977"/>
                    <a:gd name="connsiteX99" fmla="*/ 1200291 w 1400316"/>
                    <a:gd name="connsiteY99" fmla="*/ 1132808 h 1339977"/>
                    <a:gd name="connsiteX100" fmla="*/ 1197910 w 1400316"/>
                    <a:gd name="connsiteY100" fmla="*/ 1099470 h 1339977"/>
                    <a:gd name="connsiteX101" fmla="*/ 1193147 w 1400316"/>
                    <a:gd name="connsiteY101" fmla="*/ 1085183 h 1339977"/>
                    <a:gd name="connsiteX102" fmla="*/ 1188385 w 1400316"/>
                    <a:gd name="connsiteY102" fmla="*/ 1070895 h 1339977"/>
                    <a:gd name="connsiteX103" fmla="*/ 1183622 w 1400316"/>
                    <a:gd name="connsiteY103" fmla="*/ 1054227 h 1339977"/>
                    <a:gd name="connsiteX104" fmla="*/ 1176479 w 1400316"/>
                    <a:gd name="connsiteY104" fmla="*/ 1030414 h 1339977"/>
                    <a:gd name="connsiteX105" fmla="*/ 1174097 w 1400316"/>
                    <a:gd name="connsiteY105" fmla="*/ 1013745 h 1339977"/>
                    <a:gd name="connsiteX106" fmla="*/ 1176479 w 1400316"/>
                    <a:gd name="connsiteY106" fmla="*/ 951833 h 1339977"/>
                    <a:gd name="connsiteX107" fmla="*/ 1178860 w 1400316"/>
                    <a:gd name="connsiteY107" fmla="*/ 944689 h 1339977"/>
                    <a:gd name="connsiteX108" fmla="*/ 1186004 w 1400316"/>
                    <a:gd name="connsiteY108" fmla="*/ 942308 h 1339977"/>
                    <a:gd name="connsiteX109" fmla="*/ 1207435 w 1400316"/>
                    <a:gd name="connsiteY109" fmla="*/ 932783 h 1339977"/>
                    <a:gd name="connsiteX110" fmla="*/ 1214579 w 1400316"/>
                    <a:gd name="connsiteY110" fmla="*/ 930402 h 1339977"/>
                    <a:gd name="connsiteX111" fmla="*/ 1221722 w 1400316"/>
                    <a:gd name="connsiteY111" fmla="*/ 928020 h 1339977"/>
                    <a:gd name="connsiteX112" fmla="*/ 1255060 w 1400316"/>
                    <a:gd name="connsiteY112" fmla="*/ 923258 h 1339977"/>
                    <a:gd name="connsiteX113" fmla="*/ 1271729 w 1400316"/>
                    <a:gd name="connsiteY113" fmla="*/ 920877 h 1339977"/>
                    <a:gd name="connsiteX114" fmla="*/ 1314591 w 1400316"/>
                    <a:gd name="connsiteY114" fmla="*/ 906589 h 1339977"/>
                    <a:gd name="connsiteX115" fmla="*/ 1328879 w 1400316"/>
                    <a:gd name="connsiteY115" fmla="*/ 901827 h 1339977"/>
                    <a:gd name="connsiteX116" fmla="*/ 1336022 w 1400316"/>
                    <a:gd name="connsiteY116" fmla="*/ 899445 h 1339977"/>
                    <a:gd name="connsiteX117" fmla="*/ 1350310 w 1400316"/>
                    <a:gd name="connsiteY117" fmla="*/ 889920 h 1339977"/>
                    <a:gd name="connsiteX118" fmla="*/ 1364597 w 1400316"/>
                    <a:gd name="connsiteY118" fmla="*/ 885158 h 1339977"/>
                    <a:gd name="connsiteX119" fmla="*/ 1366979 w 1400316"/>
                    <a:gd name="connsiteY119" fmla="*/ 878014 h 1339977"/>
                    <a:gd name="connsiteX120" fmla="*/ 1374122 w 1400316"/>
                    <a:gd name="connsiteY120" fmla="*/ 873252 h 1339977"/>
                    <a:gd name="connsiteX121" fmla="*/ 1378885 w 1400316"/>
                    <a:gd name="connsiteY121" fmla="*/ 866108 h 1339977"/>
                    <a:gd name="connsiteX122" fmla="*/ 1381266 w 1400316"/>
                    <a:gd name="connsiteY122" fmla="*/ 858964 h 1339977"/>
                    <a:gd name="connsiteX123" fmla="*/ 1374122 w 1400316"/>
                    <a:gd name="connsiteY123" fmla="*/ 835152 h 1339977"/>
                    <a:gd name="connsiteX124" fmla="*/ 1366979 w 1400316"/>
                    <a:gd name="connsiteY124" fmla="*/ 828008 h 1339977"/>
                    <a:gd name="connsiteX125" fmla="*/ 1355072 w 1400316"/>
                    <a:gd name="connsiteY125" fmla="*/ 816102 h 1339977"/>
                    <a:gd name="connsiteX126" fmla="*/ 1350310 w 1400316"/>
                    <a:gd name="connsiteY126" fmla="*/ 799433 h 1339977"/>
                    <a:gd name="connsiteX127" fmla="*/ 1345547 w 1400316"/>
                    <a:gd name="connsiteY127" fmla="*/ 792289 h 1339977"/>
                    <a:gd name="connsiteX128" fmla="*/ 1338404 w 1400316"/>
                    <a:gd name="connsiteY128" fmla="*/ 789908 h 1339977"/>
                    <a:gd name="connsiteX129" fmla="*/ 1333641 w 1400316"/>
                    <a:gd name="connsiteY129" fmla="*/ 782764 h 1339977"/>
                    <a:gd name="connsiteX130" fmla="*/ 1326497 w 1400316"/>
                    <a:gd name="connsiteY130" fmla="*/ 780383 h 1339977"/>
                    <a:gd name="connsiteX131" fmla="*/ 1316972 w 1400316"/>
                    <a:gd name="connsiteY131" fmla="*/ 770858 h 1339977"/>
                    <a:gd name="connsiteX132" fmla="*/ 1314591 w 1400316"/>
                    <a:gd name="connsiteY132" fmla="*/ 763714 h 1339977"/>
                    <a:gd name="connsiteX133" fmla="*/ 1307447 w 1400316"/>
                    <a:gd name="connsiteY133" fmla="*/ 761333 h 1339977"/>
                    <a:gd name="connsiteX134" fmla="*/ 1293160 w 1400316"/>
                    <a:gd name="connsiteY134" fmla="*/ 751808 h 1339977"/>
                    <a:gd name="connsiteX135" fmla="*/ 1286016 w 1400316"/>
                    <a:gd name="connsiteY135" fmla="*/ 747045 h 1339977"/>
                    <a:gd name="connsiteX136" fmla="*/ 1276491 w 1400316"/>
                    <a:gd name="connsiteY136" fmla="*/ 730377 h 1339977"/>
                    <a:gd name="connsiteX137" fmla="*/ 1269347 w 1400316"/>
                    <a:gd name="connsiteY137" fmla="*/ 725614 h 1339977"/>
                    <a:gd name="connsiteX138" fmla="*/ 1266966 w 1400316"/>
                    <a:gd name="connsiteY138" fmla="*/ 718470 h 1339977"/>
                    <a:gd name="connsiteX139" fmla="*/ 1266966 w 1400316"/>
                    <a:gd name="connsiteY139" fmla="*/ 675608 h 1339977"/>
                    <a:gd name="connsiteX140" fmla="*/ 1269347 w 1400316"/>
                    <a:gd name="connsiteY140" fmla="*/ 668464 h 1339977"/>
                    <a:gd name="connsiteX141" fmla="*/ 1278872 w 1400316"/>
                    <a:gd name="connsiteY141" fmla="*/ 654177 h 1339977"/>
                    <a:gd name="connsiteX142" fmla="*/ 1286016 w 1400316"/>
                    <a:gd name="connsiteY142" fmla="*/ 649414 h 1339977"/>
                    <a:gd name="connsiteX143" fmla="*/ 1297922 w 1400316"/>
                    <a:gd name="connsiteY143" fmla="*/ 639889 h 1339977"/>
                    <a:gd name="connsiteX144" fmla="*/ 1302685 w 1400316"/>
                    <a:gd name="connsiteY144" fmla="*/ 632745 h 1339977"/>
                    <a:gd name="connsiteX145" fmla="*/ 1309829 w 1400316"/>
                    <a:gd name="connsiteY145" fmla="*/ 627983 h 1339977"/>
                    <a:gd name="connsiteX146" fmla="*/ 1326497 w 1400316"/>
                    <a:gd name="connsiteY146" fmla="*/ 608933 h 1339977"/>
                    <a:gd name="connsiteX147" fmla="*/ 1331260 w 1400316"/>
                    <a:gd name="connsiteY147" fmla="*/ 601789 h 1339977"/>
                    <a:gd name="connsiteX148" fmla="*/ 1345547 w 1400316"/>
                    <a:gd name="connsiteY148" fmla="*/ 587502 h 1339977"/>
                    <a:gd name="connsiteX149" fmla="*/ 1357454 w 1400316"/>
                    <a:gd name="connsiteY149" fmla="*/ 575595 h 1339977"/>
                    <a:gd name="connsiteX150" fmla="*/ 1369360 w 1400316"/>
                    <a:gd name="connsiteY150" fmla="*/ 563689 h 1339977"/>
                    <a:gd name="connsiteX151" fmla="*/ 1374122 w 1400316"/>
                    <a:gd name="connsiteY151" fmla="*/ 556545 h 1339977"/>
                    <a:gd name="connsiteX152" fmla="*/ 1388410 w 1400316"/>
                    <a:gd name="connsiteY152" fmla="*/ 542258 h 1339977"/>
                    <a:gd name="connsiteX153" fmla="*/ 1397935 w 1400316"/>
                    <a:gd name="connsiteY153" fmla="*/ 520827 h 1339977"/>
                    <a:gd name="connsiteX154" fmla="*/ 1400316 w 1400316"/>
                    <a:gd name="connsiteY154" fmla="*/ 511302 h 1339977"/>
                    <a:gd name="connsiteX155" fmla="*/ 1397935 w 1400316"/>
                    <a:gd name="connsiteY155" fmla="*/ 482727 h 1339977"/>
                    <a:gd name="connsiteX156" fmla="*/ 1386029 w 1400316"/>
                    <a:gd name="connsiteY156" fmla="*/ 470820 h 1339977"/>
                    <a:gd name="connsiteX157" fmla="*/ 1371741 w 1400316"/>
                    <a:gd name="connsiteY157" fmla="*/ 466058 h 1339977"/>
                    <a:gd name="connsiteX158" fmla="*/ 1364597 w 1400316"/>
                    <a:gd name="connsiteY158" fmla="*/ 463677 h 1339977"/>
                    <a:gd name="connsiteX159" fmla="*/ 1338404 w 1400316"/>
                    <a:gd name="connsiteY159" fmla="*/ 458914 h 1339977"/>
                    <a:gd name="connsiteX160" fmla="*/ 1316972 w 1400316"/>
                    <a:gd name="connsiteY160" fmla="*/ 449389 h 1339977"/>
                    <a:gd name="connsiteX161" fmla="*/ 1302685 w 1400316"/>
                    <a:gd name="connsiteY161" fmla="*/ 444627 h 1339977"/>
                    <a:gd name="connsiteX162" fmla="*/ 1295541 w 1400316"/>
                    <a:gd name="connsiteY162" fmla="*/ 442245 h 1339977"/>
                    <a:gd name="connsiteX163" fmla="*/ 1221722 w 1400316"/>
                    <a:gd name="connsiteY163" fmla="*/ 439864 h 1339977"/>
                    <a:gd name="connsiteX164" fmla="*/ 1207435 w 1400316"/>
                    <a:gd name="connsiteY164" fmla="*/ 435102 h 1339977"/>
                    <a:gd name="connsiteX165" fmla="*/ 1193147 w 1400316"/>
                    <a:gd name="connsiteY165" fmla="*/ 427958 h 1339977"/>
                    <a:gd name="connsiteX166" fmla="*/ 1186004 w 1400316"/>
                    <a:gd name="connsiteY166" fmla="*/ 420814 h 1339977"/>
                    <a:gd name="connsiteX167" fmla="*/ 1183622 w 1400316"/>
                    <a:gd name="connsiteY167" fmla="*/ 408908 h 1339977"/>
                    <a:gd name="connsiteX168" fmla="*/ 1181241 w 1400316"/>
                    <a:gd name="connsiteY168" fmla="*/ 401764 h 1339977"/>
                    <a:gd name="connsiteX169" fmla="*/ 1178860 w 1400316"/>
                    <a:gd name="connsiteY169" fmla="*/ 392239 h 1339977"/>
                    <a:gd name="connsiteX170" fmla="*/ 1174097 w 1400316"/>
                    <a:gd name="connsiteY170" fmla="*/ 373189 h 1339977"/>
                    <a:gd name="connsiteX171" fmla="*/ 1176479 w 1400316"/>
                    <a:gd name="connsiteY171" fmla="*/ 277939 h 1339977"/>
                    <a:gd name="connsiteX172" fmla="*/ 1183622 w 1400316"/>
                    <a:gd name="connsiteY172" fmla="*/ 261270 h 1339977"/>
                    <a:gd name="connsiteX173" fmla="*/ 1186004 w 1400316"/>
                    <a:gd name="connsiteY173" fmla="*/ 251745 h 1339977"/>
                    <a:gd name="connsiteX174" fmla="*/ 1188385 w 1400316"/>
                    <a:gd name="connsiteY174" fmla="*/ 244602 h 1339977"/>
                    <a:gd name="connsiteX175" fmla="*/ 1188385 w 1400316"/>
                    <a:gd name="connsiteY175" fmla="*/ 201739 h 1339977"/>
                    <a:gd name="connsiteX176" fmla="*/ 1186004 w 1400316"/>
                    <a:gd name="connsiteY176" fmla="*/ 192214 h 1339977"/>
                    <a:gd name="connsiteX177" fmla="*/ 1181241 w 1400316"/>
                    <a:gd name="connsiteY177" fmla="*/ 185070 h 1339977"/>
                    <a:gd name="connsiteX178" fmla="*/ 1171716 w 1400316"/>
                    <a:gd name="connsiteY178" fmla="*/ 168402 h 1339977"/>
                    <a:gd name="connsiteX179" fmla="*/ 1164572 w 1400316"/>
                    <a:gd name="connsiteY179" fmla="*/ 163639 h 1339977"/>
                    <a:gd name="connsiteX180" fmla="*/ 1131235 w 1400316"/>
                    <a:gd name="connsiteY180" fmla="*/ 168402 h 1339977"/>
                    <a:gd name="connsiteX181" fmla="*/ 1107422 w 1400316"/>
                    <a:gd name="connsiteY181" fmla="*/ 175545 h 1339977"/>
                    <a:gd name="connsiteX182" fmla="*/ 1100279 w 1400316"/>
                    <a:gd name="connsiteY182" fmla="*/ 177927 h 1339977"/>
                    <a:gd name="connsiteX183" fmla="*/ 1083610 w 1400316"/>
                    <a:gd name="connsiteY183" fmla="*/ 182689 h 1339977"/>
                    <a:gd name="connsiteX184" fmla="*/ 1074085 w 1400316"/>
                    <a:gd name="connsiteY184" fmla="*/ 185070 h 1339977"/>
                    <a:gd name="connsiteX185" fmla="*/ 1059797 w 1400316"/>
                    <a:gd name="connsiteY185" fmla="*/ 189833 h 1339977"/>
                    <a:gd name="connsiteX186" fmla="*/ 1040747 w 1400316"/>
                    <a:gd name="connsiteY186" fmla="*/ 194595 h 1339977"/>
                    <a:gd name="connsiteX187" fmla="*/ 1026460 w 1400316"/>
                    <a:gd name="connsiteY187" fmla="*/ 199358 h 1339977"/>
                    <a:gd name="connsiteX188" fmla="*/ 993122 w 1400316"/>
                    <a:gd name="connsiteY188" fmla="*/ 201739 h 1339977"/>
                    <a:gd name="connsiteX189" fmla="*/ 985979 w 1400316"/>
                    <a:gd name="connsiteY189" fmla="*/ 199358 h 1339977"/>
                    <a:gd name="connsiteX190" fmla="*/ 974072 w 1400316"/>
                    <a:gd name="connsiteY190" fmla="*/ 185070 h 1339977"/>
                    <a:gd name="connsiteX191" fmla="*/ 966929 w 1400316"/>
                    <a:gd name="connsiteY191" fmla="*/ 170783 h 1339977"/>
                    <a:gd name="connsiteX192" fmla="*/ 962166 w 1400316"/>
                    <a:gd name="connsiteY192" fmla="*/ 156495 h 1339977"/>
                    <a:gd name="connsiteX193" fmla="*/ 957404 w 1400316"/>
                    <a:gd name="connsiteY193" fmla="*/ 149352 h 1339977"/>
                    <a:gd name="connsiteX194" fmla="*/ 950260 w 1400316"/>
                    <a:gd name="connsiteY194" fmla="*/ 132683 h 1339977"/>
                    <a:gd name="connsiteX195" fmla="*/ 943116 w 1400316"/>
                    <a:gd name="connsiteY195" fmla="*/ 123158 h 1339977"/>
                    <a:gd name="connsiteX196" fmla="*/ 938354 w 1400316"/>
                    <a:gd name="connsiteY196" fmla="*/ 106489 h 1339977"/>
                    <a:gd name="connsiteX197" fmla="*/ 931210 w 1400316"/>
                    <a:gd name="connsiteY197" fmla="*/ 99345 h 1339977"/>
                    <a:gd name="connsiteX198" fmla="*/ 924066 w 1400316"/>
                    <a:gd name="connsiteY198" fmla="*/ 77914 h 1339977"/>
                    <a:gd name="connsiteX199" fmla="*/ 921685 w 1400316"/>
                    <a:gd name="connsiteY199" fmla="*/ 70770 h 1339977"/>
                    <a:gd name="connsiteX200" fmla="*/ 919304 w 1400316"/>
                    <a:gd name="connsiteY200" fmla="*/ 61245 h 1339977"/>
                    <a:gd name="connsiteX201" fmla="*/ 914541 w 1400316"/>
                    <a:gd name="connsiteY201" fmla="*/ 46958 h 1339977"/>
                    <a:gd name="connsiteX202" fmla="*/ 912160 w 1400316"/>
                    <a:gd name="connsiteY202" fmla="*/ 39814 h 1339977"/>
                    <a:gd name="connsiteX203" fmla="*/ 902635 w 1400316"/>
                    <a:gd name="connsiteY203" fmla="*/ 25527 h 1339977"/>
                    <a:gd name="connsiteX204" fmla="*/ 897872 w 1400316"/>
                    <a:gd name="connsiteY204" fmla="*/ 18383 h 1339977"/>
                    <a:gd name="connsiteX205" fmla="*/ 883585 w 1400316"/>
                    <a:gd name="connsiteY205" fmla="*/ 13620 h 1339977"/>
                    <a:gd name="connsiteX206" fmla="*/ 852629 w 1400316"/>
                    <a:gd name="connsiteY206" fmla="*/ 18383 h 1339977"/>
                    <a:gd name="connsiteX207" fmla="*/ 838341 w 1400316"/>
                    <a:gd name="connsiteY207" fmla="*/ 27908 h 1339977"/>
                    <a:gd name="connsiteX208" fmla="*/ 831197 w 1400316"/>
                    <a:gd name="connsiteY208" fmla="*/ 32670 h 1339977"/>
                    <a:gd name="connsiteX209" fmla="*/ 819291 w 1400316"/>
                    <a:gd name="connsiteY209" fmla="*/ 44577 h 1339977"/>
                    <a:gd name="connsiteX210" fmla="*/ 807385 w 1400316"/>
                    <a:gd name="connsiteY210" fmla="*/ 56483 h 1339977"/>
                    <a:gd name="connsiteX211" fmla="*/ 797860 w 1400316"/>
                    <a:gd name="connsiteY211" fmla="*/ 70770 h 1339977"/>
                    <a:gd name="connsiteX212" fmla="*/ 793097 w 1400316"/>
                    <a:gd name="connsiteY212" fmla="*/ 77914 h 1339977"/>
                    <a:gd name="connsiteX213" fmla="*/ 785954 w 1400316"/>
                    <a:gd name="connsiteY213" fmla="*/ 80295 h 1339977"/>
                    <a:gd name="connsiteX214" fmla="*/ 776429 w 1400316"/>
                    <a:gd name="connsiteY214" fmla="*/ 89820 h 1339977"/>
                    <a:gd name="connsiteX215" fmla="*/ 769285 w 1400316"/>
                    <a:gd name="connsiteY215" fmla="*/ 96964 h 1339977"/>
                    <a:gd name="connsiteX216" fmla="*/ 747854 w 1400316"/>
                    <a:gd name="connsiteY216" fmla="*/ 108870 h 1339977"/>
                    <a:gd name="connsiteX217" fmla="*/ 733566 w 1400316"/>
                    <a:gd name="connsiteY217" fmla="*/ 116014 h 1339977"/>
                    <a:gd name="connsiteX218" fmla="*/ 714516 w 1400316"/>
                    <a:gd name="connsiteY218" fmla="*/ 120777 h 1339977"/>
                    <a:gd name="connsiteX219" fmla="*/ 690704 w 1400316"/>
                    <a:gd name="connsiteY219" fmla="*/ 116014 h 1339977"/>
                    <a:gd name="connsiteX220" fmla="*/ 683560 w 1400316"/>
                    <a:gd name="connsiteY220" fmla="*/ 111252 h 1339977"/>
                    <a:gd name="connsiteX221" fmla="*/ 669272 w 1400316"/>
                    <a:gd name="connsiteY221" fmla="*/ 106489 h 1339977"/>
                    <a:gd name="connsiteX222" fmla="*/ 657366 w 1400316"/>
                    <a:gd name="connsiteY222" fmla="*/ 94583 h 1339977"/>
                    <a:gd name="connsiteX223" fmla="*/ 645460 w 1400316"/>
                    <a:gd name="connsiteY223" fmla="*/ 82677 h 1339977"/>
                    <a:gd name="connsiteX224" fmla="*/ 635935 w 1400316"/>
                    <a:gd name="connsiteY224" fmla="*/ 70770 h 1339977"/>
                    <a:gd name="connsiteX225" fmla="*/ 631172 w 1400316"/>
                    <a:gd name="connsiteY225" fmla="*/ 63627 h 1339977"/>
                    <a:gd name="connsiteX226" fmla="*/ 624029 w 1400316"/>
                    <a:gd name="connsiteY226" fmla="*/ 58864 h 1339977"/>
                    <a:gd name="connsiteX227" fmla="*/ 609741 w 1400316"/>
                    <a:gd name="connsiteY227" fmla="*/ 46958 h 1339977"/>
                    <a:gd name="connsiteX228" fmla="*/ 604979 w 1400316"/>
                    <a:gd name="connsiteY228" fmla="*/ 39814 h 1339977"/>
                    <a:gd name="connsiteX229" fmla="*/ 583547 w 1400316"/>
                    <a:gd name="connsiteY229" fmla="*/ 25527 h 1339977"/>
                    <a:gd name="connsiteX230" fmla="*/ 571641 w 1400316"/>
                    <a:gd name="connsiteY230" fmla="*/ 16002 h 1339977"/>
                    <a:gd name="connsiteX231" fmla="*/ 559735 w 1400316"/>
                    <a:gd name="connsiteY231" fmla="*/ 11239 h 1339977"/>
                    <a:gd name="connsiteX232" fmla="*/ 545447 w 1400316"/>
                    <a:gd name="connsiteY232" fmla="*/ 1714 h 1339977"/>
                    <a:gd name="connsiteX233" fmla="*/ 495441 w 1400316"/>
                    <a:gd name="connsiteY233" fmla="*/ 6477 h 1339977"/>
                    <a:gd name="connsiteX234" fmla="*/ 488297 w 1400316"/>
                    <a:gd name="connsiteY234" fmla="*/ 11239 h 1339977"/>
                    <a:gd name="connsiteX235" fmla="*/ 478772 w 1400316"/>
                    <a:gd name="connsiteY235" fmla="*/ 25527 h 1339977"/>
                    <a:gd name="connsiteX236" fmla="*/ 474010 w 1400316"/>
                    <a:gd name="connsiteY236" fmla="*/ 32670 h 1339977"/>
                    <a:gd name="connsiteX237" fmla="*/ 466866 w 1400316"/>
                    <a:gd name="connsiteY237" fmla="*/ 46958 h 1339977"/>
                    <a:gd name="connsiteX238" fmla="*/ 462104 w 1400316"/>
                    <a:gd name="connsiteY238" fmla="*/ 61245 h 1339977"/>
                    <a:gd name="connsiteX239" fmla="*/ 459722 w 1400316"/>
                    <a:gd name="connsiteY239" fmla="*/ 70770 h 1339977"/>
                    <a:gd name="connsiteX240" fmla="*/ 457341 w 1400316"/>
                    <a:gd name="connsiteY240" fmla="*/ 77914 h 1339977"/>
                    <a:gd name="connsiteX241" fmla="*/ 452579 w 1400316"/>
                    <a:gd name="connsiteY241" fmla="*/ 101727 h 1339977"/>
                    <a:gd name="connsiteX242" fmla="*/ 450197 w 1400316"/>
                    <a:gd name="connsiteY242" fmla="*/ 116014 h 1339977"/>
                    <a:gd name="connsiteX243" fmla="*/ 447816 w 1400316"/>
                    <a:gd name="connsiteY243" fmla="*/ 123158 h 1339977"/>
                    <a:gd name="connsiteX244" fmla="*/ 445435 w 1400316"/>
                    <a:gd name="connsiteY244" fmla="*/ 137445 h 1339977"/>
                    <a:gd name="connsiteX245" fmla="*/ 438291 w 1400316"/>
                    <a:gd name="connsiteY245" fmla="*/ 161258 h 1339977"/>
                    <a:gd name="connsiteX246" fmla="*/ 435910 w 1400316"/>
                    <a:gd name="connsiteY246" fmla="*/ 168402 h 1339977"/>
                    <a:gd name="connsiteX247" fmla="*/ 428766 w 1400316"/>
                    <a:gd name="connsiteY247" fmla="*/ 182689 h 1339977"/>
                    <a:gd name="connsiteX248" fmla="*/ 414479 w 1400316"/>
                    <a:gd name="connsiteY248" fmla="*/ 189833 h 1339977"/>
                    <a:gd name="connsiteX249" fmla="*/ 407335 w 1400316"/>
                    <a:gd name="connsiteY249" fmla="*/ 194595 h 1339977"/>
                    <a:gd name="connsiteX250" fmla="*/ 397810 w 1400316"/>
                    <a:gd name="connsiteY250" fmla="*/ 196977 h 1339977"/>
                    <a:gd name="connsiteX251" fmla="*/ 390666 w 1400316"/>
                    <a:gd name="connsiteY251" fmla="*/ 199358 h 1339977"/>
                    <a:gd name="connsiteX252" fmla="*/ 335897 w 1400316"/>
                    <a:gd name="connsiteY252" fmla="*/ 194595 h 1339977"/>
                    <a:gd name="connsiteX253" fmla="*/ 321610 w 1400316"/>
                    <a:gd name="connsiteY253" fmla="*/ 189833 h 1339977"/>
                    <a:gd name="connsiteX254" fmla="*/ 307322 w 1400316"/>
                    <a:gd name="connsiteY254" fmla="*/ 185070 h 1339977"/>
                    <a:gd name="connsiteX255" fmla="*/ 285891 w 1400316"/>
                    <a:gd name="connsiteY255" fmla="*/ 177927 h 1339977"/>
                    <a:gd name="connsiteX256" fmla="*/ 278747 w 1400316"/>
                    <a:gd name="connsiteY256" fmla="*/ 175545 h 1339977"/>
                    <a:gd name="connsiteX257" fmla="*/ 271604 w 1400316"/>
                    <a:gd name="connsiteY257" fmla="*/ 173164 h 1339977"/>
                    <a:gd name="connsiteX258" fmla="*/ 202547 w 1400316"/>
                    <a:gd name="connsiteY258" fmla="*/ 175545 h 1339977"/>
                    <a:gd name="connsiteX259" fmla="*/ 188260 w 1400316"/>
                    <a:gd name="connsiteY259" fmla="*/ 180308 h 1339977"/>
                    <a:gd name="connsiteX260" fmla="*/ 185879 w 1400316"/>
                    <a:gd name="connsiteY260" fmla="*/ 187452 h 1339977"/>
                    <a:gd name="connsiteX261" fmla="*/ 178735 w 1400316"/>
                    <a:gd name="connsiteY261" fmla="*/ 201739 h 1339977"/>
                    <a:gd name="connsiteX262" fmla="*/ 181116 w 1400316"/>
                    <a:gd name="connsiteY262" fmla="*/ 232695 h 1339977"/>
                    <a:gd name="connsiteX263" fmla="*/ 185879 w 1400316"/>
                    <a:gd name="connsiteY263" fmla="*/ 246983 h 1339977"/>
                    <a:gd name="connsiteX264" fmla="*/ 188260 w 1400316"/>
                    <a:gd name="connsiteY264" fmla="*/ 254127 h 1339977"/>
                    <a:gd name="connsiteX265" fmla="*/ 193022 w 1400316"/>
                    <a:gd name="connsiteY265" fmla="*/ 261270 h 1339977"/>
                    <a:gd name="connsiteX266" fmla="*/ 195404 w 1400316"/>
                    <a:gd name="connsiteY266" fmla="*/ 268414 h 1339977"/>
                    <a:gd name="connsiteX267" fmla="*/ 200166 w 1400316"/>
                    <a:gd name="connsiteY267" fmla="*/ 275558 h 1339977"/>
                    <a:gd name="connsiteX268" fmla="*/ 202547 w 1400316"/>
                    <a:gd name="connsiteY268" fmla="*/ 282702 h 1339977"/>
                    <a:gd name="connsiteX269" fmla="*/ 216835 w 1400316"/>
                    <a:gd name="connsiteY269" fmla="*/ 311277 h 1339977"/>
                    <a:gd name="connsiteX270" fmla="*/ 219216 w 1400316"/>
                    <a:gd name="connsiteY270" fmla="*/ 318420 h 1339977"/>
                    <a:gd name="connsiteX271" fmla="*/ 216835 w 1400316"/>
                    <a:gd name="connsiteY271" fmla="*/ 385095 h 1339977"/>
                    <a:gd name="connsiteX272" fmla="*/ 209691 w 1400316"/>
                    <a:gd name="connsiteY272" fmla="*/ 399383 h 1339977"/>
                    <a:gd name="connsiteX273" fmla="*/ 193022 w 1400316"/>
                    <a:gd name="connsiteY273" fmla="*/ 425577 h 1339977"/>
                    <a:gd name="connsiteX274" fmla="*/ 190641 w 1400316"/>
                    <a:gd name="connsiteY274" fmla="*/ 432720 h 1339977"/>
                    <a:gd name="connsiteX275" fmla="*/ 183497 w 1400316"/>
                    <a:gd name="connsiteY275" fmla="*/ 435102 h 1339977"/>
                    <a:gd name="connsiteX276" fmla="*/ 166829 w 1400316"/>
                    <a:gd name="connsiteY276" fmla="*/ 437483 h 1339977"/>
                    <a:gd name="connsiteX277" fmla="*/ 131110 w 1400316"/>
                    <a:gd name="connsiteY277" fmla="*/ 439864 h 1339977"/>
                    <a:gd name="connsiteX278" fmla="*/ 112060 w 1400316"/>
                    <a:gd name="connsiteY278" fmla="*/ 442245 h 1339977"/>
                    <a:gd name="connsiteX279" fmla="*/ 71579 w 1400316"/>
                    <a:gd name="connsiteY279" fmla="*/ 447008 h 1339977"/>
                    <a:gd name="connsiteX280" fmla="*/ 50147 w 1400316"/>
                    <a:gd name="connsiteY280" fmla="*/ 454152 h 1339977"/>
                    <a:gd name="connsiteX281" fmla="*/ 43004 w 1400316"/>
                    <a:gd name="connsiteY281" fmla="*/ 456533 h 1339977"/>
                    <a:gd name="connsiteX282" fmla="*/ 35860 w 1400316"/>
                    <a:gd name="connsiteY282" fmla="*/ 458914 h 1339977"/>
                    <a:gd name="connsiteX283" fmla="*/ 14429 w 1400316"/>
                    <a:gd name="connsiteY283" fmla="*/ 468439 h 1339977"/>
                    <a:gd name="connsiteX284" fmla="*/ 7285 w 1400316"/>
                    <a:gd name="connsiteY284" fmla="*/ 470820 h 1339977"/>
                    <a:gd name="connsiteX285" fmla="*/ 4904 w 1400316"/>
                    <a:gd name="connsiteY285" fmla="*/ 477964 h 1339977"/>
                    <a:gd name="connsiteX286" fmla="*/ 141 w 1400316"/>
                    <a:gd name="connsiteY286" fmla="*/ 485108 h 1339977"/>
                    <a:gd name="connsiteX287" fmla="*/ 4904 w 1400316"/>
                    <a:gd name="connsiteY287" fmla="*/ 501777 h 1339977"/>
                    <a:gd name="connsiteX288" fmla="*/ 21572 w 1400316"/>
                    <a:gd name="connsiteY288" fmla="*/ 520827 h 1339977"/>
                    <a:gd name="connsiteX289" fmla="*/ 28716 w 1400316"/>
                    <a:gd name="connsiteY289" fmla="*/ 527970 h 1339977"/>
                    <a:gd name="connsiteX290" fmla="*/ 52529 w 1400316"/>
                    <a:gd name="connsiteY290" fmla="*/ 542258 h 1339977"/>
                    <a:gd name="connsiteX291" fmla="*/ 59672 w 1400316"/>
                    <a:gd name="connsiteY291" fmla="*/ 544639 h 1339977"/>
                    <a:gd name="connsiteX292" fmla="*/ 66816 w 1400316"/>
                    <a:gd name="connsiteY292" fmla="*/ 549402 h 1339977"/>
                    <a:gd name="connsiteX293" fmla="*/ 93010 w 1400316"/>
                    <a:gd name="connsiteY293" fmla="*/ 561308 h 1339977"/>
                    <a:gd name="connsiteX294" fmla="*/ 100154 w 1400316"/>
                    <a:gd name="connsiteY294" fmla="*/ 568452 h 1339977"/>
                    <a:gd name="connsiteX295" fmla="*/ 112060 w 1400316"/>
                    <a:gd name="connsiteY295" fmla="*/ 589883 h 1339977"/>
                    <a:gd name="connsiteX296" fmla="*/ 119204 w 1400316"/>
                    <a:gd name="connsiteY296" fmla="*/ 599408 h 1339977"/>
                    <a:gd name="connsiteX297" fmla="*/ 123966 w 1400316"/>
                    <a:gd name="connsiteY297" fmla="*/ 613695 h 1339977"/>
                    <a:gd name="connsiteX298" fmla="*/ 126347 w 1400316"/>
                    <a:gd name="connsiteY298" fmla="*/ 620839 h 1339977"/>
                    <a:gd name="connsiteX299" fmla="*/ 133491 w 1400316"/>
                    <a:gd name="connsiteY299" fmla="*/ 625602 h 1339977"/>
                    <a:gd name="connsiteX300" fmla="*/ 138254 w 1400316"/>
                    <a:gd name="connsiteY300" fmla="*/ 639889 h 1339977"/>
                    <a:gd name="connsiteX301" fmla="*/ 140635 w 1400316"/>
                    <a:gd name="connsiteY301" fmla="*/ 647033 h 1339977"/>
                    <a:gd name="connsiteX302" fmla="*/ 145397 w 1400316"/>
                    <a:gd name="connsiteY302" fmla="*/ 663702 h 1339977"/>
                    <a:gd name="connsiteX303" fmla="*/ 143016 w 1400316"/>
                    <a:gd name="connsiteY303" fmla="*/ 675608 h 1339977"/>
                    <a:gd name="connsiteX304" fmla="*/ 138254 w 1400316"/>
                    <a:gd name="connsiteY304" fmla="*/ 682752 h 1339977"/>
                    <a:gd name="connsiteX305" fmla="*/ 133491 w 1400316"/>
                    <a:gd name="connsiteY305" fmla="*/ 692277 h 1339977"/>
                    <a:gd name="connsiteX306" fmla="*/ 128729 w 1400316"/>
                    <a:gd name="connsiteY306" fmla="*/ 699420 h 1339977"/>
                    <a:gd name="connsiteX307" fmla="*/ 123966 w 1400316"/>
                    <a:gd name="connsiteY307" fmla="*/ 708945 h 1339977"/>
                    <a:gd name="connsiteX308" fmla="*/ 121585 w 1400316"/>
                    <a:gd name="connsiteY308" fmla="*/ 716089 h 1339977"/>
                    <a:gd name="connsiteX309" fmla="*/ 114441 w 1400316"/>
                    <a:gd name="connsiteY309" fmla="*/ 718470 h 1339977"/>
                    <a:gd name="connsiteX310" fmla="*/ 100154 w 1400316"/>
                    <a:gd name="connsiteY310" fmla="*/ 735139 h 1339977"/>
                    <a:gd name="connsiteX311" fmla="*/ 95391 w 1400316"/>
                    <a:gd name="connsiteY311" fmla="*/ 744664 h 1339977"/>
                    <a:gd name="connsiteX312" fmla="*/ 88247 w 1400316"/>
                    <a:gd name="connsiteY312" fmla="*/ 751808 h 1339977"/>
                    <a:gd name="connsiteX313" fmla="*/ 71579 w 1400316"/>
                    <a:gd name="connsiteY313" fmla="*/ 768477 h 1339977"/>
                    <a:gd name="connsiteX314" fmla="*/ 64435 w 1400316"/>
                    <a:gd name="connsiteY314" fmla="*/ 775620 h 1339977"/>
                    <a:gd name="connsiteX315" fmla="*/ 57291 w 1400316"/>
                    <a:gd name="connsiteY315" fmla="*/ 780383 h 1339977"/>
                    <a:gd name="connsiteX316" fmla="*/ 52529 w 1400316"/>
                    <a:gd name="connsiteY316" fmla="*/ 787527 h 1339977"/>
                    <a:gd name="connsiteX317" fmla="*/ 38241 w 1400316"/>
                    <a:gd name="connsiteY317" fmla="*/ 799433 h 1339977"/>
                    <a:gd name="connsiteX318" fmla="*/ 28716 w 1400316"/>
                    <a:gd name="connsiteY318" fmla="*/ 816102 h 1339977"/>
                    <a:gd name="connsiteX319" fmla="*/ 19191 w 1400316"/>
                    <a:gd name="connsiteY319" fmla="*/ 837533 h 1339977"/>
                    <a:gd name="connsiteX320" fmla="*/ 16810 w 1400316"/>
                    <a:gd name="connsiteY320" fmla="*/ 844677 h 1339977"/>
                    <a:gd name="connsiteX321" fmla="*/ 19191 w 1400316"/>
                    <a:gd name="connsiteY321" fmla="*/ 887539 h 1339977"/>
                    <a:gd name="connsiteX322" fmla="*/ 26335 w 1400316"/>
                    <a:gd name="connsiteY322" fmla="*/ 889920 h 1339977"/>
                    <a:gd name="connsiteX323" fmla="*/ 33479 w 1400316"/>
                    <a:gd name="connsiteY323" fmla="*/ 894683 h 1339977"/>
                    <a:gd name="connsiteX324" fmla="*/ 47766 w 1400316"/>
                    <a:gd name="connsiteY324" fmla="*/ 899445 h 1339977"/>
                    <a:gd name="connsiteX325" fmla="*/ 54910 w 1400316"/>
                    <a:gd name="connsiteY325" fmla="*/ 901827 h 1339977"/>
                    <a:gd name="connsiteX326" fmla="*/ 112060 w 1400316"/>
                    <a:gd name="connsiteY326" fmla="*/ 906589 h 1339977"/>
                    <a:gd name="connsiteX327" fmla="*/ 131110 w 1400316"/>
                    <a:gd name="connsiteY327" fmla="*/ 911352 h 1339977"/>
                    <a:gd name="connsiteX328" fmla="*/ 135872 w 1400316"/>
                    <a:gd name="connsiteY328" fmla="*/ 918495 h 1339977"/>
                    <a:gd name="connsiteX329" fmla="*/ 147779 w 1400316"/>
                    <a:gd name="connsiteY329" fmla="*/ 928020 h 1339977"/>
                    <a:gd name="connsiteX330" fmla="*/ 152541 w 1400316"/>
                    <a:gd name="connsiteY330" fmla="*/ 935164 h 1339977"/>
                    <a:gd name="connsiteX331" fmla="*/ 181116 w 1400316"/>
                    <a:gd name="connsiteY331" fmla="*/ 949452 h 1339977"/>
                    <a:gd name="connsiteX332" fmla="*/ 188260 w 1400316"/>
                    <a:gd name="connsiteY332" fmla="*/ 951833 h 1339977"/>
                    <a:gd name="connsiteX333" fmla="*/ 209691 w 1400316"/>
                    <a:gd name="connsiteY333" fmla="*/ 954214 h 1339977"/>
                    <a:gd name="connsiteX334" fmla="*/ 226360 w 1400316"/>
                    <a:gd name="connsiteY334" fmla="*/ 958977 h 1339977"/>
                    <a:gd name="connsiteX335" fmla="*/ 233504 w 1400316"/>
                    <a:gd name="connsiteY335" fmla="*/ 973264 h 1339977"/>
                    <a:gd name="connsiteX336" fmla="*/ 228741 w 1400316"/>
                    <a:gd name="connsiteY336" fmla="*/ 1016127 h 1339977"/>
                    <a:gd name="connsiteX337" fmla="*/ 216835 w 1400316"/>
                    <a:gd name="connsiteY337" fmla="*/ 1030414 h 1339977"/>
                    <a:gd name="connsiteX338" fmla="*/ 207310 w 1400316"/>
                    <a:gd name="connsiteY338" fmla="*/ 1051845 h 1339977"/>
                    <a:gd name="connsiteX339" fmla="*/ 200166 w 1400316"/>
                    <a:gd name="connsiteY339" fmla="*/ 1066133 h 1339977"/>
                    <a:gd name="connsiteX340" fmla="*/ 195404 w 1400316"/>
                    <a:gd name="connsiteY340" fmla="*/ 1080420 h 1339977"/>
                    <a:gd name="connsiteX341" fmla="*/ 190641 w 1400316"/>
                    <a:gd name="connsiteY341" fmla="*/ 1094708 h 1339977"/>
                    <a:gd name="connsiteX342" fmla="*/ 190641 w 1400316"/>
                    <a:gd name="connsiteY342" fmla="*/ 1128045 h 1339977"/>
                    <a:gd name="connsiteX0" fmla="*/ 238527 w 1400316"/>
                    <a:gd name="connsiteY0" fmla="*/ 1100480 h 1339977"/>
                    <a:gd name="connsiteX1" fmla="*/ 238527 w 1400316"/>
                    <a:gd name="connsiteY1" fmla="*/ 1100480 h 1339977"/>
                    <a:gd name="connsiteX2" fmla="*/ 90629 w 1400316"/>
                    <a:gd name="connsiteY2" fmla="*/ 1223295 h 1339977"/>
                    <a:gd name="connsiteX3" fmla="*/ 97772 w 1400316"/>
                    <a:gd name="connsiteY3" fmla="*/ 1228058 h 1339977"/>
                    <a:gd name="connsiteX4" fmla="*/ 112060 w 1400316"/>
                    <a:gd name="connsiteY4" fmla="*/ 1232820 h 1339977"/>
                    <a:gd name="connsiteX5" fmla="*/ 185879 w 1400316"/>
                    <a:gd name="connsiteY5" fmla="*/ 1228058 h 1339977"/>
                    <a:gd name="connsiteX6" fmla="*/ 200166 w 1400316"/>
                    <a:gd name="connsiteY6" fmla="*/ 1223295 h 1339977"/>
                    <a:gd name="connsiteX7" fmla="*/ 207310 w 1400316"/>
                    <a:gd name="connsiteY7" fmla="*/ 1220914 h 1339977"/>
                    <a:gd name="connsiteX8" fmla="*/ 214454 w 1400316"/>
                    <a:gd name="connsiteY8" fmla="*/ 1218533 h 1339977"/>
                    <a:gd name="connsiteX9" fmla="*/ 228741 w 1400316"/>
                    <a:gd name="connsiteY9" fmla="*/ 1211389 h 1339977"/>
                    <a:gd name="connsiteX10" fmla="*/ 235885 w 1400316"/>
                    <a:gd name="connsiteY10" fmla="*/ 1206627 h 1339977"/>
                    <a:gd name="connsiteX11" fmla="*/ 243029 w 1400316"/>
                    <a:gd name="connsiteY11" fmla="*/ 1204245 h 1339977"/>
                    <a:gd name="connsiteX12" fmla="*/ 257316 w 1400316"/>
                    <a:gd name="connsiteY12" fmla="*/ 1194720 h 1339977"/>
                    <a:gd name="connsiteX13" fmla="*/ 271604 w 1400316"/>
                    <a:gd name="connsiteY13" fmla="*/ 1185195 h 1339977"/>
                    <a:gd name="connsiteX14" fmla="*/ 278747 w 1400316"/>
                    <a:gd name="connsiteY14" fmla="*/ 1180433 h 1339977"/>
                    <a:gd name="connsiteX15" fmla="*/ 285891 w 1400316"/>
                    <a:gd name="connsiteY15" fmla="*/ 1178052 h 1339977"/>
                    <a:gd name="connsiteX16" fmla="*/ 300179 w 1400316"/>
                    <a:gd name="connsiteY16" fmla="*/ 1170908 h 1339977"/>
                    <a:gd name="connsiteX17" fmla="*/ 307322 w 1400316"/>
                    <a:gd name="connsiteY17" fmla="*/ 1166145 h 1339977"/>
                    <a:gd name="connsiteX18" fmla="*/ 314466 w 1400316"/>
                    <a:gd name="connsiteY18" fmla="*/ 1163764 h 1339977"/>
                    <a:gd name="connsiteX19" fmla="*/ 321610 w 1400316"/>
                    <a:gd name="connsiteY19" fmla="*/ 1159002 h 1339977"/>
                    <a:gd name="connsiteX20" fmla="*/ 335897 w 1400316"/>
                    <a:gd name="connsiteY20" fmla="*/ 1154239 h 1339977"/>
                    <a:gd name="connsiteX21" fmla="*/ 343041 w 1400316"/>
                    <a:gd name="connsiteY21" fmla="*/ 1149477 h 1339977"/>
                    <a:gd name="connsiteX22" fmla="*/ 364472 w 1400316"/>
                    <a:gd name="connsiteY22" fmla="*/ 1144714 h 1339977"/>
                    <a:gd name="connsiteX23" fmla="*/ 409716 w 1400316"/>
                    <a:gd name="connsiteY23" fmla="*/ 1147095 h 1339977"/>
                    <a:gd name="connsiteX24" fmla="*/ 416860 w 1400316"/>
                    <a:gd name="connsiteY24" fmla="*/ 1151858 h 1339977"/>
                    <a:gd name="connsiteX25" fmla="*/ 424004 w 1400316"/>
                    <a:gd name="connsiteY25" fmla="*/ 1154239 h 1339977"/>
                    <a:gd name="connsiteX26" fmla="*/ 435910 w 1400316"/>
                    <a:gd name="connsiteY26" fmla="*/ 1166145 h 1339977"/>
                    <a:gd name="connsiteX27" fmla="*/ 445435 w 1400316"/>
                    <a:gd name="connsiteY27" fmla="*/ 1187577 h 1339977"/>
                    <a:gd name="connsiteX28" fmla="*/ 450197 w 1400316"/>
                    <a:gd name="connsiteY28" fmla="*/ 1194720 h 1339977"/>
                    <a:gd name="connsiteX29" fmla="*/ 452579 w 1400316"/>
                    <a:gd name="connsiteY29" fmla="*/ 1201864 h 1339977"/>
                    <a:gd name="connsiteX30" fmla="*/ 462104 w 1400316"/>
                    <a:gd name="connsiteY30" fmla="*/ 1216152 h 1339977"/>
                    <a:gd name="connsiteX31" fmla="*/ 464485 w 1400316"/>
                    <a:gd name="connsiteY31" fmla="*/ 1223295 h 1339977"/>
                    <a:gd name="connsiteX32" fmla="*/ 474010 w 1400316"/>
                    <a:gd name="connsiteY32" fmla="*/ 1237583 h 1339977"/>
                    <a:gd name="connsiteX33" fmla="*/ 481154 w 1400316"/>
                    <a:gd name="connsiteY33" fmla="*/ 1259014 h 1339977"/>
                    <a:gd name="connsiteX34" fmla="*/ 483535 w 1400316"/>
                    <a:gd name="connsiteY34" fmla="*/ 1266158 h 1339977"/>
                    <a:gd name="connsiteX35" fmla="*/ 488297 w 1400316"/>
                    <a:gd name="connsiteY35" fmla="*/ 1273302 h 1339977"/>
                    <a:gd name="connsiteX36" fmla="*/ 493060 w 1400316"/>
                    <a:gd name="connsiteY36" fmla="*/ 1289970 h 1339977"/>
                    <a:gd name="connsiteX37" fmla="*/ 495441 w 1400316"/>
                    <a:gd name="connsiteY37" fmla="*/ 1297114 h 1339977"/>
                    <a:gd name="connsiteX38" fmla="*/ 500204 w 1400316"/>
                    <a:gd name="connsiteY38" fmla="*/ 1304258 h 1339977"/>
                    <a:gd name="connsiteX39" fmla="*/ 509729 w 1400316"/>
                    <a:gd name="connsiteY39" fmla="*/ 1316164 h 1339977"/>
                    <a:gd name="connsiteX40" fmla="*/ 514491 w 1400316"/>
                    <a:gd name="connsiteY40" fmla="*/ 1323308 h 1339977"/>
                    <a:gd name="connsiteX41" fmla="*/ 528779 w 1400316"/>
                    <a:gd name="connsiteY41" fmla="*/ 1328070 h 1339977"/>
                    <a:gd name="connsiteX42" fmla="*/ 557354 w 1400316"/>
                    <a:gd name="connsiteY42" fmla="*/ 1323308 h 1339977"/>
                    <a:gd name="connsiteX43" fmla="*/ 571641 w 1400316"/>
                    <a:gd name="connsiteY43" fmla="*/ 1313783 h 1339977"/>
                    <a:gd name="connsiteX44" fmla="*/ 578785 w 1400316"/>
                    <a:gd name="connsiteY44" fmla="*/ 1309020 h 1339977"/>
                    <a:gd name="connsiteX45" fmla="*/ 590691 w 1400316"/>
                    <a:gd name="connsiteY45" fmla="*/ 1297114 h 1339977"/>
                    <a:gd name="connsiteX46" fmla="*/ 595454 w 1400316"/>
                    <a:gd name="connsiteY46" fmla="*/ 1289970 h 1339977"/>
                    <a:gd name="connsiteX47" fmla="*/ 609741 w 1400316"/>
                    <a:gd name="connsiteY47" fmla="*/ 1280445 h 1339977"/>
                    <a:gd name="connsiteX48" fmla="*/ 628791 w 1400316"/>
                    <a:gd name="connsiteY48" fmla="*/ 1263777 h 1339977"/>
                    <a:gd name="connsiteX49" fmla="*/ 643079 w 1400316"/>
                    <a:gd name="connsiteY49" fmla="*/ 1254252 h 1339977"/>
                    <a:gd name="connsiteX50" fmla="*/ 650222 w 1400316"/>
                    <a:gd name="connsiteY50" fmla="*/ 1249489 h 1339977"/>
                    <a:gd name="connsiteX51" fmla="*/ 657366 w 1400316"/>
                    <a:gd name="connsiteY51" fmla="*/ 1247108 h 1339977"/>
                    <a:gd name="connsiteX52" fmla="*/ 664510 w 1400316"/>
                    <a:gd name="connsiteY52" fmla="*/ 1242345 h 1339977"/>
                    <a:gd name="connsiteX53" fmla="*/ 678797 w 1400316"/>
                    <a:gd name="connsiteY53" fmla="*/ 1237583 h 1339977"/>
                    <a:gd name="connsiteX54" fmla="*/ 719279 w 1400316"/>
                    <a:gd name="connsiteY54" fmla="*/ 1244727 h 1339977"/>
                    <a:gd name="connsiteX55" fmla="*/ 726422 w 1400316"/>
                    <a:gd name="connsiteY55" fmla="*/ 1249489 h 1339977"/>
                    <a:gd name="connsiteX56" fmla="*/ 738329 w 1400316"/>
                    <a:gd name="connsiteY56" fmla="*/ 1259014 h 1339977"/>
                    <a:gd name="connsiteX57" fmla="*/ 743091 w 1400316"/>
                    <a:gd name="connsiteY57" fmla="*/ 1266158 h 1339977"/>
                    <a:gd name="connsiteX58" fmla="*/ 757379 w 1400316"/>
                    <a:gd name="connsiteY58" fmla="*/ 1275683 h 1339977"/>
                    <a:gd name="connsiteX59" fmla="*/ 764522 w 1400316"/>
                    <a:gd name="connsiteY59" fmla="*/ 1280445 h 1339977"/>
                    <a:gd name="connsiteX60" fmla="*/ 769285 w 1400316"/>
                    <a:gd name="connsiteY60" fmla="*/ 1287589 h 1339977"/>
                    <a:gd name="connsiteX61" fmla="*/ 776429 w 1400316"/>
                    <a:gd name="connsiteY61" fmla="*/ 1289970 h 1339977"/>
                    <a:gd name="connsiteX62" fmla="*/ 785954 w 1400316"/>
                    <a:gd name="connsiteY62" fmla="*/ 1299495 h 1339977"/>
                    <a:gd name="connsiteX63" fmla="*/ 800241 w 1400316"/>
                    <a:gd name="connsiteY63" fmla="*/ 1309020 h 1339977"/>
                    <a:gd name="connsiteX64" fmla="*/ 807385 w 1400316"/>
                    <a:gd name="connsiteY64" fmla="*/ 1313783 h 1339977"/>
                    <a:gd name="connsiteX65" fmla="*/ 814529 w 1400316"/>
                    <a:gd name="connsiteY65" fmla="*/ 1316164 h 1339977"/>
                    <a:gd name="connsiteX66" fmla="*/ 828816 w 1400316"/>
                    <a:gd name="connsiteY66" fmla="*/ 1323308 h 1339977"/>
                    <a:gd name="connsiteX67" fmla="*/ 835960 w 1400316"/>
                    <a:gd name="connsiteY67" fmla="*/ 1328070 h 1339977"/>
                    <a:gd name="connsiteX68" fmla="*/ 850247 w 1400316"/>
                    <a:gd name="connsiteY68" fmla="*/ 1332833 h 1339977"/>
                    <a:gd name="connsiteX69" fmla="*/ 864535 w 1400316"/>
                    <a:gd name="connsiteY69" fmla="*/ 1339977 h 1339977"/>
                    <a:gd name="connsiteX70" fmla="*/ 897872 w 1400316"/>
                    <a:gd name="connsiteY70" fmla="*/ 1337595 h 1339977"/>
                    <a:gd name="connsiteX71" fmla="*/ 912160 w 1400316"/>
                    <a:gd name="connsiteY71" fmla="*/ 1332833 h 1339977"/>
                    <a:gd name="connsiteX72" fmla="*/ 919304 w 1400316"/>
                    <a:gd name="connsiteY72" fmla="*/ 1328070 h 1339977"/>
                    <a:gd name="connsiteX73" fmla="*/ 928829 w 1400316"/>
                    <a:gd name="connsiteY73" fmla="*/ 1313783 h 1339977"/>
                    <a:gd name="connsiteX74" fmla="*/ 938354 w 1400316"/>
                    <a:gd name="connsiteY74" fmla="*/ 1285208 h 1339977"/>
                    <a:gd name="connsiteX75" fmla="*/ 940735 w 1400316"/>
                    <a:gd name="connsiteY75" fmla="*/ 1278064 h 1339977"/>
                    <a:gd name="connsiteX76" fmla="*/ 947879 w 1400316"/>
                    <a:gd name="connsiteY76" fmla="*/ 1263777 h 1339977"/>
                    <a:gd name="connsiteX77" fmla="*/ 952641 w 1400316"/>
                    <a:gd name="connsiteY77" fmla="*/ 1256633 h 1339977"/>
                    <a:gd name="connsiteX78" fmla="*/ 957404 w 1400316"/>
                    <a:gd name="connsiteY78" fmla="*/ 1242345 h 1339977"/>
                    <a:gd name="connsiteX79" fmla="*/ 962166 w 1400316"/>
                    <a:gd name="connsiteY79" fmla="*/ 1228058 h 1339977"/>
                    <a:gd name="connsiteX80" fmla="*/ 964547 w 1400316"/>
                    <a:gd name="connsiteY80" fmla="*/ 1220914 h 1339977"/>
                    <a:gd name="connsiteX81" fmla="*/ 969310 w 1400316"/>
                    <a:gd name="connsiteY81" fmla="*/ 1213770 h 1339977"/>
                    <a:gd name="connsiteX82" fmla="*/ 974072 w 1400316"/>
                    <a:gd name="connsiteY82" fmla="*/ 1199483 h 1339977"/>
                    <a:gd name="connsiteX83" fmla="*/ 978835 w 1400316"/>
                    <a:gd name="connsiteY83" fmla="*/ 1182814 h 1339977"/>
                    <a:gd name="connsiteX84" fmla="*/ 988360 w 1400316"/>
                    <a:gd name="connsiteY84" fmla="*/ 1168527 h 1339977"/>
                    <a:gd name="connsiteX85" fmla="*/ 995504 w 1400316"/>
                    <a:gd name="connsiteY85" fmla="*/ 1163764 h 1339977"/>
                    <a:gd name="connsiteX86" fmla="*/ 1000266 w 1400316"/>
                    <a:gd name="connsiteY86" fmla="*/ 1156620 h 1339977"/>
                    <a:gd name="connsiteX87" fmla="*/ 1007410 w 1400316"/>
                    <a:gd name="connsiteY87" fmla="*/ 1154239 h 1339977"/>
                    <a:gd name="connsiteX88" fmla="*/ 1059797 w 1400316"/>
                    <a:gd name="connsiteY88" fmla="*/ 1156620 h 1339977"/>
                    <a:gd name="connsiteX89" fmla="*/ 1071704 w 1400316"/>
                    <a:gd name="connsiteY89" fmla="*/ 1159002 h 1339977"/>
                    <a:gd name="connsiteX90" fmla="*/ 1085991 w 1400316"/>
                    <a:gd name="connsiteY90" fmla="*/ 1163764 h 1339977"/>
                    <a:gd name="connsiteX91" fmla="*/ 1100279 w 1400316"/>
                    <a:gd name="connsiteY91" fmla="*/ 1170908 h 1339977"/>
                    <a:gd name="connsiteX92" fmla="*/ 1107422 w 1400316"/>
                    <a:gd name="connsiteY92" fmla="*/ 1175670 h 1339977"/>
                    <a:gd name="connsiteX93" fmla="*/ 1116947 w 1400316"/>
                    <a:gd name="connsiteY93" fmla="*/ 1178052 h 1339977"/>
                    <a:gd name="connsiteX94" fmla="*/ 1124091 w 1400316"/>
                    <a:gd name="connsiteY94" fmla="*/ 1180433 h 1339977"/>
                    <a:gd name="connsiteX95" fmla="*/ 1186004 w 1400316"/>
                    <a:gd name="connsiteY95" fmla="*/ 1178052 h 1339977"/>
                    <a:gd name="connsiteX96" fmla="*/ 1193147 w 1400316"/>
                    <a:gd name="connsiteY96" fmla="*/ 1175670 h 1339977"/>
                    <a:gd name="connsiteX97" fmla="*/ 1195529 w 1400316"/>
                    <a:gd name="connsiteY97" fmla="*/ 1168527 h 1339977"/>
                    <a:gd name="connsiteX98" fmla="*/ 1197910 w 1400316"/>
                    <a:gd name="connsiteY98" fmla="*/ 1144714 h 1339977"/>
                    <a:gd name="connsiteX99" fmla="*/ 1200291 w 1400316"/>
                    <a:gd name="connsiteY99" fmla="*/ 1132808 h 1339977"/>
                    <a:gd name="connsiteX100" fmla="*/ 1197910 w 1400316"/>
                    <a:gd name="connsiteY100" fmla="*/ 1099470 h 1339977"/>
                    <a:gd name="connsiteX101" fmla="*/ 1193147 w 1400316"/>
                    <a:gd name="connsiteY101" fmla="*/ 1085183 h 1339977"/>
                    <a:gd name="connsiteX102" fmla="*/ 1188385 w 1400316"/>
                    <a:gd name="connsiteY102" fmla="*/ 1070895 h 1339977"/>
                    <a:gd name="connsiteX103" fmla="*/ 1183622 w 1400316"/>
                    <a:gd name="connsiteY103" fmla="*/ 1054227 h 1339977"/>
                    <a:gd name="connsiteX104" fmla="*/ 1176479 w 1400316"/>
                    <a:gd name="connsiteY104" fmla="*/ 1030414 h 1339977"/>
                    <a:gd name="connsiteX105" fmla="*/ 1174097 w 1400316"/>
                    <a:gd name="connsiteY105" fmla="*/ 1013745 h 1339977"/>
                    <a:gd name="connsiteX106" fmla="*/ 1176479 w 1400316"/>
                    <a:gd name="connsiteY106" fmla="*/ 951833 h 1339977"/>
                    <a:gd name="connsiteX107" fmla="*/ 1178860 w 1400316"/>
                    <a:gd name="connsiteY107" fmla="*/ 944689 h 1339977"/>
                    <a:gd name="connsiteX108" fmla="*/ 1186004 w 1400316"/>
                    <a:gd name="connsiteY108" fmla="*/ 942308 h 1339977"/>
                    <a:gd name="connsiteX109" fmla="*/ 1207435 w 1400316"/>
                    <a:gd name="connsiteY109" fmla="*/ 932783 h 1339977"/>
                    <a:gd name="connsiteX110" fmla="*/ 1214579 w 1400316"/>
                    <a:gd name="connsiteY110" fmla="*/ 930402 h 1339977"/>
                    <a:gd name="connsiteX111" fmla="*/ 1221722 w 1400316"/>
                    <a:gd name="connsiteY111" fmla="*/ 928020 h 1339977"/>
                    <a:gd name="connsiteX112" fmla="*/ 1255060 w 1400316"/>
                    <a:gd name="connsiteY112" fmla="*/ 923258 h 1339977"/>
                    <a:gd name="connsiteX113" fmla="*/ 1271729 w 1400316"/>
                    <a:gd name="connsiteY113" fmla="*/ 920877 h 1339977"/>
                    <a:gd name="connsiteX114" fmla="*/ 1314591 w 1400316"/>
                    <a:gd name="connsiteY114" fmla="*/ 906589 h 1339977"/>
                    <a:gd name="connsiteX115" fmla="*/ 1328879 w 1400316"/>
                    <a:gd name="connsiteY115" fmla="*/ 901827 h 1339977"/>
                    <a:gd name="connsiteX116" fmla="*/ 1336022 w 1400316"/>
                    <a:gd name="connsiteY116" fmla="*/ 899445 h 1339977"/>
                    <a:gd name="connsiteX117" fmla="*/ 1350310 w 1400316"/>
                    <a:gd name="connsiteY117" fmla="*/ 889920 h 1339977"/>
                    <a:gd name="connsiteX118" fmla="*/ 1364597 w 1400316"/>
                    <a:gd name="connsiteY118" fmla="*/ 885158 h 1339977"/>
                    <a:gd name="connsiteX119" fmla="*/ 1366979 w 1400316"/>
                    <a:gd name="connsiteY119" fmla="*/ 878014 h 1339977"/>
                    <a:gd name="connsiteX120" fmla="*/ 1374122 w 1400316"/>
                    <a:gd name="connsiteY120" fmla="*/ 873252 h 1339977"/>
                    <a:gd name="connsiteX121" fmla="*/ 1378885 w 1400316"/>
                    <a:gd name="connsiteY121" fmla="*/ 866108 h 1339977"/>
                    <a:gd name="connsiteX122" fmla="*/ 1381266 w 1400316"/>
                    <a:gd name="connsiteY122" fmla="*/ 858964 h 1339977"/>
                    <a:gd name="connsiteX123" fmla="*/ 1374122 w 1400316"/>
                    <a:gd name="connsiteY123" fmla="*/ 835152 h 1339977"/>
                    <a:gd name="connsiteX124" fmla="*/ 1366979 w 1400316"/>
                    <a:gd name="connsiteY124" fmla="*/ 828008 h 1339977"/>
                    <a:gd name="connsiteX125" fmla="*/ 1355072 w 1400316"/>
                    <a:gd name="connsiteY125" fmla="*/ 816102 h 1339977"/>
                    <a:gd name="connsiteX126" fmla="*/ 1350310 w 1400316"/>
                    <a:gd name="connsiteY126" fmla="*/ 799433 h 1339977"/>
                    <a:gd name="connsiteX127" fmla="*/ 1345547 w 1400316"/>
                    <a:gd name="connsiteY127" fmla="*/ 792289 h 1339977"/>
                    <a:gd name="connsiteX128" fmla="*/ 1338404 w 1400316"/>
                    <a:gd name="connsiteY128" fmla="*/ 789908 h 1339977"/>
                    <a:gd name="connsiteX129" fmla="*/ 1333641 w 1400316"/>
                    <a:gd name="connsiteY129" fmla="*/ 782764 h 1339977"/>
                    <a:gd name="connsiteX130" fmla="*/ 1326497 w 1400316"/>
                    <a:gd name="connsiteY130" fmla="*/ 780383 h 1339977"/>
                    <a:gd name="connsiteX131" fmla="*/ 1316972 w 1400316"/>
                    <a:gd name="connsiteY131" fmla="*/ 770858 h 1339977"/>
                    <a:gd name="connsiteX132" fmla="*/ 1314591 w 1400316"/>
                    <a:gd name="connsiteY132" fmla="*/ 763714 h 1339977"/>
                    <a:gd name="connsiteX133" fmla="*/ 1307447 w 1400316"/>
                    <a:gd name="connsiteY133" fmla="*/ 761333 h 1339977"/>
                    <a:gd name="connsiteX134" fmla="*/ 1293160 w 1400316"/>
                    <a:gd name="connsiteY134" fmla="*/ 751808 h 1339977"/>
                    <a:gd name="connsiteX135" fmla="*/ 1286016 w 1400316"/>
                    <a:gd name="connsiteY135" fmla="*/ 747045 h 1339977"/>
                    <a:gd name="connsiteX136" fmla="*/ 1276491 w 1400316"/>
                    <a:gd name="connsiteY136" fmla="*/ 730377 h 1339977"/>
                    <a:gd name="connsiteX137" fmla="*/ 1269347 w 1400316"/>
                    <a:gd name="connsiteY137" fmla="*/ 725614 h 1339977"/>
                    <a:gd name="connsiteX138" fmla="*/ 1266966 w 1400316"/>
                    <a:gd name="connsiteY138" fmla="*/ 718470 h 1339977"/>
                    <a:gd name="connsiteX139" fmla="*/ 1266966 w 1400316"/>
                    <a:gd name="connsiteY139" fmla="*/ 675608 h 1339977"/>
                    <a:gd name="connsiteX140" fmla="*/ 1269347 w 1400316"/>
                    <a:gd name="connsiteY140" fmla="*/ 668464 h 1339977"/>
                    <a:gd name="connsiteX141" fmla="*/ 1278872 w 1400316"/>
                    <a:gd name="connsiteY141" fmla="*/ 654177 h 1339977"/>
                    <a:gd name="connsiteX142" fmla="*/ 1286016 w 1400316"/>
                    <a:gd name="connsiteY142" fmla="*/ 649414 h 1339977"/>
                    <a:gd name="connsiteX143" fmla="*/ 1297922 w 1400316"/>
                    <a:gd name="connsiteY143" fmla="*/ 639889 h 1339977"/>
                    <a:gd name="connsiteX144" fmla="*/ 1302685 w 1400316"/>
                    <a:gd name="connsiteY144" fmla="*/ 632745 h 1339977"/>
                    <a:gd name="connsiteX145" fmla="*/ 1309829 w 1400316"/>
                    <a:gd name="connsiteY145" fmla="*/ 627983 h 1339977"/>
                    <a:gd name="connsiteX146" fmla="*/ 1326497 w 1400316"/>
                    <a:gd name="connsiteY146" fmla="*/ 608933 h 1339977"/>
                    <a:gd name="connsiteX147" fmla="*/ 1331260 w 1400316"/>
                    <a:gd name="connsiteY147" fmla="*/ 601789 h 1339977"/>
                    <a:gd name="connsiteX148" fmla="*/ 1345547 w 1400316"/>
                    <a:gd name="connsiteY148" fmla="*/ 587502 h 1339977"/>
                    <a:gd name="connsiteX149" fmla="*/ 1357454 w 1400316"/>
                    <a:gd name="connsiteY149" fmla="*/ 575595 h 1339977"/>
                    <a:gd name="connsiteX150" fmla="*/ 1369360 w 1400316"/>
                    <a:gd name="connsiteY150" fmla="*/ 563689 h 1339977"/>
                    <a:gd name="connsiteX151" fmla="*/ 1374122 w 1400316"/>
                    <a:gd name="connsiteY151" fmla="*/ 556545 h 1339977"/>
                    <a:gd name="connsiteX152" fmla="*/ 1388410 w 1400316"/>
                    <a:gd name="connsiteY152" fmla="*/ 542258 h 1339977"/>
                    <a:gd name="connsiteX153" fmla="*/ 1397935 w 1400316"/>
                    <a:gd name="connsiteY153" fmla="*/ 520827 h 1339977"/>
                    <a:gd name="connsiteX154" fmla="*/ 1400316 w 1400316"/>
                    <a:gd name="connsiteY154" fmla="*/ 511302 h 1339977"/>
                    <a:gd name="connsiteX155" fmla="*/ 1397935 w 1400316"/>
                    <a:gd name="connsiteY155" fmla="*/ 482727 h 1339977"/>
                    <a:gd name="connsiteX156" fmla="*/ 1386029 w 1400316"/>
                    <a:gd name="connsiteY156" fmla="*/ 470820 h 1339977"/>
                    <a:gd name="connsiteX157" fmla="*/ 1371741 w 1400316"/>
                    <a:gd name="connsiteY157" fmla="*/ 466058 h 1339977"/>
                    <a:gd name="connsiteX158" fmla="*/ 1364597 w 1400316"/>
                    <a:gd name="connsiteY158" fmla="*/ 463677 h 1339977"/>
                    <a:gd name="connsiteX159" fmla="*/ 1338404 w 1400316"/>
                    <a:gd name="connsiteY159" fmla="*/ 458914 h 1339977"/>
                    <a:gd name="connsiteX160" fmla="*/ 1316972 w 1400316"/>
                    <a:gd name="connsiteY160" fmla="*/ 449389 h 1339977"/>
                    <a:gd name="connsiteX161" fmla="*/ 1302685 w 1400316"/>
                    <a:gd name="connsiteY161" fmla="*/ 444627 h 1339977"/>
                    <a:gd name="connsiteX162" fmla="*/ 1295541 w 1400316"/>
                    <a:gd name="connsiteY162" fmla="*/ 442245 h 1339977"/>
                    <a:gd name="connsiteX163" fmla="*/ 1221722 w 1400316"/>
                    <a:gd name="connsiteY163" fmla="*/ 439864 h 1339977"/>
                    <a:gd name="connsiteX164" fmla="*/ 1207435 w 1400316"/>
                    <a:gd name="connsiteY164" fmla="*/ 435102 h 1339977"/>
                    <a:gd name="connsiteX165" fmla="*/ 1193147 w 1400316"/>
                    <a:gd name="connsiteY165" fmla="*/ 427958 h 1339977"/>
                    <a:gd name="connsiteX166" fmla="*/ 1186004 w 1400316"/>
                    <a:gd name="connsiteY166" fmla="*/ 420814 h 1339977"/>
                    <a:gd name="connsiteX167" fmla="*/ 1183622 w 1400316"/>
                    <a:gd name="connsiteY167" fmla="*/ 408908 h 1339977"/>
                    <a:gd name="connsiteX168" fmla="*/ 1181241 w 1400316"/>
                    <a:gd name="connsiteY168" fmla="*/ 401764 h 1339977"/>
                    <a:gd name="connsiteX169" fmla="*/ 1178860 w 1400316"/>
                    <a:gd name="connsiteY169" fmla="*/ 392239 h 1339977"/>
                    <a:gd name="connsiteX170" fmla="*/ 1174097 w 1400316"/>
                    <a:gd name="connsiteY170" fmla="*/ 373189 h 1339977"/>
                    <a:gd name="connsiteX171" fmla="*/ 1176479 w 1400316"/>
                    <a:gd name="connsiteY171" fmla="*/ 277939 h 1339977"/>
                    <a:gd name="connsiteX172" fmla="*/ 1183622 w 1400316"/>
                    <a:gd name="connsiteY172" fmla="*/ 261270 h 1339977"/>
                    <a:gd name="connsiteX173" fmla="*/ 1186004 w 1400316"/>
                    <a:gd name="connsiteY173" fmla="*/ 251745 h 1339977"/>
                    <a:gd name="connsiteX174" fmla="*/ 1188385 w 1400316"/>
                    <a:gd name="connsiteY174" fmla="*/ 244602 h 1339977"/>
                    <a:gd name="connsiteX175" fmla="*/ 1188385 w 1400316"/>
                    <a:gd name="connsiteY175" fmla="*/ 201739 h 1339977"/>
                    <a:gd name="connsiteX176" fmla="*/ 1186004 w 1400316"/>
                    <a:gd name="connsiteY176" fmla="*/ 192214 h 1339977"/>
                    <a:gd name="connsiteX177" fmla="*/ 1181241 w 1400316"/>
                    <a:gd name="connsiteY177" fmla="*/ 185070 h 1339977"/>
                    <a:gd name="connsiteX178" fmla="*/ 1171716 w 1400316"/>
                    <a:gd name="connsiteY178" fmla="*/ 168402 h 1339977"/>
                    <a:gd name="connsiteX179" fmla="*/ 1164572 w 1400316"/>
                    <a:gd name="connsiteY179" fmla="*/ 163639 h 1339977"/>
                    <a:gd name="connsiteX180" fmla="*/ 1131235 w 1400316"/>
                    <a:gd name="connsiteY180" fmla="*/ 168402 h 1339977"/>
                    <a:gd name="connsiteX181" fmla="*/ 1107422 w 1400316"/>
                    <a:gd name="connsiteY181" fmla="*/ 175545 h 1339977"/>
                    <a:gd name="connsiteX182" fmla="*/ 1100279 w 1400316"/>
                    <a:gd name="connsiteY182" fmla="*/ 177927 h 1339977"/>
                    <a:gd name="connsiteX183" fmla="*/ 1083610 w 1400316"/>
                    <a:gd name="connsiteY183" fmla="*/ 182689 h 1339977"/>
                    <a:gd name="connsiteX184" fmla="*/ 1074085 w 1400316"/>
                    <a:gd name="connsiteY184" fmla="*/ 185070 h 1339977"/>
                    <a:gd name="connsiteX185" fmla="*/ 1059797 w 1400316"/>
                    <a:gd name="connsiteY185" fmla="*/ 189833 h 1339977"/>
                    <a:gd name="connsiteX186" fmla="*/ 1040747 w 1400316"/>
                    <a:gd name="connsiteY186" fmla="*/ 194595 h 1339977"/>
                    <a:gd name="connsiteX187" fmla="*/ 1026460 w 1400316"/>
                    <a:gd name="connsiteY187" fmla="*/ 199358 h 1339977"/>
                    <a:gd name="connsiteX188" fmla="*/ 993122 w 1400316"/>
                    <a:gd name="connsiteY188" fmla="*/ 201739 h 1339977"/>
                    <a:gd name="connsiteX189" fmla="*/ 985979 w 1400316"/>
                    <a:gd name="connsiteY189" fmla="*/ 199358 h 1339977"/>
                    <a:gd name="connsiteX190" fmla="*/ 974072 w 1400316"/>
                    <a:gd name="connsiteY190" fmla="*/ 185070 h 1339977"/>
                    <a:gd name="connsiteX191" fmla="*/ 966929 w 1400316"/>
                    <a:gd name="connsiteY191" fmla="*/ 170783 h 1339977"/>
                    <a:gd name="connsiteX192" fmla="*/ 962166 w 1400316"/>
                    <a:gd name="connsiteY192" fmla="*/ 156495 h 1339977"/>
                    <a:gd name="connsiteX193" fmla="*/ 957404 w 1400316"/>
                    <a:gd name="connsiteY193" fmla="*/ 149352 h 1339977"/>
                    <a:gd name="connsiteX194" fmla="*/ 950260 w 1400316"/>
                    <a:gd name="connsiteY194" fmla="*/ 132683 h 1339977"/>
                    <a:gd name="connsiteX195" fmla="*/ 943116 w 1400316"/>
                    <a:gd name="connsiteY195" fmla="*/ 123158 h 1339977"/>
                    <a:gd name="connsiteX196" fmla="*/ 938354 w 1400316"/>
                    <a:gd name="connsiteY196" fmla="*/ 106489 h 1339977"/>
                    <a:gd name="connsiteX197" fmla="*/ 931210 w 1400316"/>
                    <a:gd name="connsiteY197" fmla="*/ 99345 h 1339977"/>
                    <a:gd name="connsiteX198" fmla="*/ 924066 w 1400316"/>
                    <a:gd name="connsiteY198" fmla="*/ 77914 h 1339977"/>
                    <a:gd name="connsiteX199" fmla="*/ 921685 w 1400316"/>
                    <a:gd name="connsiteY199" fmla="*/ 70770 h 1339977"/>
                    <a:gd name="connsiteX200" fmla="*/ 919304 w 1400316"/>
                    <a:gd name="connsiteY200" fmla="*/ 61245 h 1339977"/>
                    <a:gd name="connsiteX201" fmla="*/ 914541 w 1400316"/>
                    <a:gd name="connsiteY201" fmla="*/ 46958 h 1339977"/>
                    <a:gd name="connsiteX202" fmla="*/ 912160 w 1400316"/>
                    <a:gd name="connsiteY202" fmla="*/ 39814 h 1339977"/>
                    <a:gd name="connsiteX203" fmla="*/ 902635 w 1400316"/>
                    <a:gd name="connsiteY203" fmla="*/ 25527 h 1339977"/>
                    <a:gd name="connsiteX204" fmla="*/ 897872 w 1400316"/>
                    <a:gd name="connsiteY204" fmla="*/ 18383 h 1339977"/>
                    <a:gd name="connsiteX205" fmla="*/ 883585 w 1400316"/>
                    <a:gd name="connsiteY205" fmla="*/ 13620 h 1339977"/>
                    <a:gd name="connsiteX206" fmla="*/ 852629 w 1400316"/>
                    <a:gd name="connsiteY206" fmla="*/ 18383 h 1339977"/>
                    <a:gd name="connsiteX207" fmla="*/ 838341 w 1400316"/>
                    <a:gd name="connsiteY207" fmla="*/ 27908 h 1339977"/>
                    <a:gd name="connsiteX208" fmla="*/ 831197 w 1400316"/>
                    <a:gd name="connsiteY208" fmla="*/ 32670 h 1339977"/>
                    <a:gd name="connsiteX209" fmla="*/ 819291 w 1400316"/>
                    <a:gd name="connsiteY209" fmla="*/ 44577 h 1339977"/>
                    <a:gd name="connsiteX210" fmla="*/ 807385 w 1400316"/>
                    <a:gd name="connsiteY210" fmla="*/ 56483 h 1339977"/>
                    <a:gd name="connsiteX211" fmla="*/ 797860 w 1400316"/>
                    <a:gd name="connsiteY211" fmla="*/ 70770 h 1339977"/>
                    <a:gd name="connsiteX212" fmla="*/ 793097 w 1400316"/>
                    <a:gd name="connsiteY212" fmla="*/ 77914 h 1339977"/>
                    <a:gd name="connsiteX213" fmla="*/ 785954 w 1400316"/>
                    <a:gd name="connsiteY213" fmla="*/ 80295 h 1339977"/>
                    <a:gd name="connsiteX214" fmla="*/ 776429 w 1400316"/>
                    <a:gd name="connsiteY214" fmla="*/ 89820 h 1339977"/>
                    <a:gd name="connsiteX215" fmla="*/ 769285 w 1400316"/>
                    <a:gd name="connsiteY215" fmla="*/ 96964 h 1339977"/>
                    <a:gd name="connsiteX216" fmla="*/ 747854 w 1400316"/>
                    <a:gd name="connsiteY216" fmla="*/ 108870 h 1339977"/>
                    <a:gd name="connsiteX217" fmla="*/ 733566 w 1400316"/>
                    <a:gd name="connsiteY217" fmla="*/ 116014 h 1339977"/>
                    <a:gd name="connsiteX218" fmla="*/ 714516 w 1400316"/>
                    <a:gd name="connsiteY218" fmla="*/ 120777 h 1339977"/>
                    <a:gd name="connsiteX219" fmla="*/ 690704 w 1400316"/>
                    <a:gd name="connsiteY219" fmla="*/ 116014 h 1339977"/>
                    <a:gd name="connsiteX220" fmla="*/ 683560 w 1400316"/>
                    <a:gd name="connsiteY220" fmla="*/ 111252 h 1339977"/>
                    <a:gd name="connsiteX221" fmla="*/ 669272 w 1400316"/>
                    <a:gd name="connsiteY221" fmla="*/ 106489 h 1339977"/>
                    <a:gd name="connsiteX222" fmla="*/ 657366 w 1400316"/>
                    <a:gd name="connsiteY222" fmla="*/ 94583 h 1339977"/>
                    <a:gd name="connsiteX223" fmla="*/ 645460 w 1400316"/>
                    <a:gd name="connsiteY223" fmla="*/ 82677 h 1339977"/>
                    <a:gd name="connsiteX224" fmla="*/ 635935 w 1400316"/>
                    <a:gd name="connsiteY224" fmla="*/ 70770 h 1339977"/>
                    <a:gd name="connsiteX225" fmla="*/ 631172 w 1400316"/>
                    <a:gd name="connsiteY225" fmla="*/ 63627 h 1339977"/>
                    <a:gd name="connsiteX226" fmla="*/ 624029 w 1400316"/>
                    <a:gd name="connsiteY226" fmla="*/ 58864 h 1339977"/>
                    <a:gd name="connsiteX227" fmla="*/ 609741 w 1400316"/>
                    <a:gd name="connsiteY227" fmla="*/ 46958 h 1339977"/>
                    <a:gd name="connsiteX228" fmla="*/ 604979 w 1400316"/>
                    <a:gd name="connsiteY228" fmla="*/ 39814 h 1339977"/>
                    <a:gd name="connsiteX229" fmla="*/ 583547 w 1400316"/>
                    <a:gd name="connsiteY229" fmla="*/ 25527 h 1339977"/>
                    <a:gd name="connsiteX230" fmla="*/ 571641 w 1400316"/>
                    <a:gd name="connsiteY230" fmla="*/ 16002 h 1339977"/>
                    <a:gd name="connsiteX231" fmla="*/ 559735 w 1400316"/>
                    <a:gd name="connsiteY231" fmla="*/ 11239 h 1339977"/>
                    <a:gd name="connsiteX232" fmla="*/ 545447 w 1400316"/>
                    <a:gd name="connsiteY232" fmla="*/ 1714 h 1339977"/>
                    <a:gd name="connsiteX233" fmla="*/ 495441 w 1400316"/>
                    <a:gd name="connsiteY233" fmla="*/ 6477 h 1339977"/>
                    <a:gd name="connsiteX234" fmla="*/ 488297 w 1400316"/>
                    <a:gd name="connsiteY234" fmla="*/ 11239 h 1339977"/>
                    <a:gd name="connsiteX235" fmla="*/ 478772 w 1400316"/>
                    <a:gd name="connsiteY235" fmla="*/ 25527 h 1339977"/>
                    <a:gd name="connsiteX236" fmla="*/ 474010 w 1400316"/>
                    <a:gd name="connsiteY236" fmla="*/ 32670 h 1339977"/>
                    <a:gd name="connsiteX237" fmla="*/ 466866 w 1400316"/>
                    <a:gd name="connsiteY237" fmla="*/ 46958 h 1339977"/>
                    <a:gd name="connsiteX238" fmla="*/ 462104 w 1400316"/>
                    <a:gd name="connsiteY238" fmla="*/ 61245 h 1339977"/>
                    <a:gd name="connsiteX239" fmla="*/ 459722 w 1400316"/>
                    <a:gd name="connsiteY239" fmla="*/ 70770 h 1339977"/>
                    <a:gd name="connsiteX240" fmla="*/ 457341 w 1400316"/>
                    <a:gd name="connsiteY240" fmla="*/ 77914 h 1339977"/>
                    <a:gd name="connsiteX241" fmla="*/ 452579 w 1400316"/>
                    <a:gd name="connsiteY241" fmla="*/ 101727 h 1339977"/>
                    <a:gd name="connsiteX242" fmla="*/ 450197 w 1400316"/>
                    <a:gd name="connsiteY242" fmla="*/ 116014 h 1339977"/>
                    <a:gd name="connsiteX243" fmla="*/ 447816 w 1400316"/>
                    <a:gd name="connsiteY243" fmla="*/ 123158 h 1339977"/>
                    <a:gd name="connsiteX244" fmla="*/ 445435 w 1400316"/>
                    <a:gd name="connsiteY244" fmla="*/ 137445 h 1339977"/>
                    <a:gd name="connsiteX245" fmla="*/ 438291 w 1400316"/>
                    <a:gd name="connsiteY245" fmla="*/ 161258 h 1339977"/>
                    <a:gd name="connsiteX246" fmla="*/ 435910 w 1400316"/>
                    <a:gd name="connsiteY246" fmla="*/ 168402 h 1339977"/>
                    <a:gd name="connsiteX247" fmla="*/ 428766 w 1400316"/>
                    <a:gd name="connsiteY247" fmla="*/ 182689 h 1339977"/>
                    <a:gd name="connsiteX248" fmla="*/ 414479 w 1400316"/>
                    <a:gd name="connsiteY248" fmla="*/ 189833 h 1339977"/>
                    <a:gd name="connsiteX249" fmla="*/ 407335 w 1400316"/>
                    <a:gd name="connsiteY249" fmla="*/ 194595 h 1339977"/>
                    <a:gd name="connsiteX250" fmla="*/ 397810 w 1400316"/>
                    <a:gd name="connsiteY250" fmla="*/ 196977 h 1339977"/>
                    <a:gd name="connsiteX251" fmla="*/ 390666 w 1400316"/>
                    <a:gd name="connsiteY251" fmla="*/ 199358 h 1339977"/>
                    <a:gd name="connsiteX252" fmla="*/ 335897 w 1400316"/>
                    <a:gd name="connsiteY252" fmla="*/ 194595 h 1339977"/>
                    <a:gd name="connsiteX253" fmla="*/ 321610 w 1400316"/>
                    <a:gd name="connsiteY253" fmla="*/ 189833 h 1339977"/>
                    <a:gd name="connsiteX254" fmla="*/ 307322 w 1400316"/>
                    <a:gd name="connsiteY254" fmla="*/ 185070 h 1339977"/>
                    <a:gd name="connsiteX255" fmla="*/ 285891 w 1400316"/>
                    <a:gd name="connsiteY255" fmla="*/ 177927 h 1339977"/>
                    <a:gd name="connsiteX256" fmla="*/ 278747 w 1400316"/>
                    <a:gd name="connsiteY256" fmla="*/ 175545 h 1339977"/>
                    <a:gd name="connsiteX257" fmla="*/ 271604 w 1400316"/>
                    <a:gd name="connsiteY257" fmla="*/ 173164 h 1339977"/>
                    <a:gd name="connsiteX258" fmla="*/ 202547 w 1400316"/>
                    <a:gd name="connsiteY258" fmla="*/ 175545 h 1339977"/>
                    <a:gd name="connsiteX259" fmla="*/ 188260 w 1400316"/>
                    <a:gd name="connsiteY259" fmla="*/ 180308 h 1339977"/>
                    <a:gd name="connsiteX260" fmla="*/ 185879 w 1400316"/>
                    <a:gd name="connsiteY260" fmla="*/ 187452 h 1339977"/>
                    <a:gd name="connsiteX261" fmla="*/ 178735 w 1400316"/>
                    <a:gd name="connsiteY261" fmla="*/ 201739 h 1339977"/>
                    <a:gd name="connsiteX262" fmla="*/ 181116 w 1400316"/>
                    <a:gd name="connsiteY262" fmla="*/ 232695 h 1339977"/>
                    <a:gd name="connsiteX263" fmla="*/ 185879 w 1400316"/>
                    <a:gd name="connsiteY263" fmla="*/ 246983 h 1339977"/>
                    <a:gd name="connsiteX264" fmla="*/ 188260 w 1400316"/>
                    <a:gd name="connsiteY264" fmla="*/ 254127 h 1339977"/>
                    <a:gd name="connsiteX265" fmla="*/ 193022 w 1400316"/>
                    <a:gd name="connsiteY265" fmla="*/ 261270 h 1339977"/>
                    <a:gd name="connsiteX266" fmla="*/ 195404 w 1400316"/>
                    <a:gd name="connsiteY266" fmla="*/ 268414 h 1339977"/>
                    <a:gd name="connsiteX267" fmla="*/ 200166 w 1400316"/>
                    <a:gd name="connsiteY267" fmla="*/ 275558 h 1339977"/>
                    <a:gd name="connsiteX268" fmla="*/ 202547 w 1400316"/>
                    <a:gd name="connsiteY268" fmla="*/ 282702 h 1339977"/>
                    <a:gd name="connsiteX269" fmla="*/ 216835 w 1400316"/>
                    <a:gd name="connsiteY269" fmla="*/ 311277 h 1339977"/>
                    <a:gd name="connsiteX270" fmla="*/ 219216 w 1400316"/>
                    <a:gd name="connsiteY270" fmla="*/ 318420 h 1339977"/>
                    <a:gd name="connsiteX271" fmla="*/ 216835 w 1400316"/>
                    <a:gd name="connsiteY271" fmla="*/ 385095 h 1339977"/>
                    <a:gd name="connsiteX272" fmla="*/ 209691 w 1400316"/>
                    <a:gd name="connsiteY272" fmla="*/ 399383 h 1339977"/>
                    <a:gd name="connsiteX273" fmla="*/ 193022 w 1400316"/>
                    <a:gd name="connsiteY273" fmla="*/ 425577 h 1339977"/>
                    <a:gd name="connsiteX274" fmla="*/ 190641 w 1400316"/>
                    <a:gd name="connsiteY274" fmla="*/ 432720 h 1339977"/>
                    <a:gd name="connsiteX275" fmla="*/ 183497 w 1400316"/>
                    <a:gd name="connsiteY275" fmla="*/ 435102 h 1339977"/>
                    <a:gd name="connsiteX276" fmla="*/ 166829 w 1400316"/>
                    <a:gd name="connsiteY276" fmla="*/ 437483 h 1339977"/>
                    <a:gd name="connsiteX277" fmla="*/ 131110 w 1400316"/>
                    <a:gd name="connsiteY277" fmla="*/ 439864 h 1339977"/>
                    <a:gd name="connsiteX278" fmla="*/ 112060 w 1400316"/>
                    <a:gd name="connsiteY278" fmla="*/ 442245 h 1339977"/>
                    <a:gd name="connsiteX279" fmla="*/ 71579 w 1400316"/>
                    <a:gd name="connsiteY279" fmla="*/ 447008 h 1339977"/>
                    <a:gd name="connsiteX280" fmla="*/ 50147 w 1400316"/>
                    <a:gd name="connsiteY280" fmla="*/ 454152 h 1339977"/>
                    <a:gd name="connsiteX281" fmla="*/ 43004 w 1400316"/>
                    <a:gd name="connsiteY281" fmla="*/ 456533 h 1339977"/>
                    <a:gd name="connsiteX282" fmla="*/ 35860 w 1400316"/>
                    <a:gd name="connsiteY282" fmla="*/ 458914 h 1339977"/>
                    <a:gd name="connsiteX283" fmla="*/ 14429 w 1400316"/>
                    <a:gd name="connsiteY283" fmla="*/ 468439 h 1339977"/>
                    <a:gd name="connsiteX284" fmla="*/ 7285 w 1400316"/>
                    <a:gd name="connsiteY284" fmla="*/ 470820 h 1339977"/>
                    <a:gd name="connsiteX285" fmla="*/ 4904 w 1400316"/>
                    <a:gd name="connsiteY285" fmla="*/ 477964 h 1339977"/>
                    <a:gd name="connsiteX286" fmla="*/ 141 w 1400316"/>
                    <a:gd name="connsiteY286" fmla="*/ 485108 h 1339977"/>
                    <a:gd name="connsiteX287" fmla="*/ 4904 w 1400316"/>
                    <a:gd name="connsiteY287" fmla="*/ 501777 h 1339977"/>
                    <a:gd name="connsiteX288" fmla="*/ 21572 w 1400316"/>
                    <a:gd name="connsiteY288" fmla="*/ 520827 h 1339977"/>
                    <a:gd name="connsiteX289" fmla="*/ 28716 w 1400316"/>
                    <a:gd name="connsiteY289" fmla="*/ 527970 h 1339977"/>
                    <a:gd name="connsiteX290" fmla="*/ 52529 w 1400316"/>
                    <a:gd name="connsiteY290" fmla="*/ 542258 h 1339977"/>
                    <a:gd name="connsiteX291" fmla="*/ 59672 w 1400316"/>
                    <a:gd name="connsiteY291" fmla="*/ 544639 h 1339977"/>
                    <a:gd name="connsiteX292" fmla="*/ 66816 w 1400316"/>
                    <a:gd name="connsiteY292" fmla="*/ 549402 h 1339977"/>
                    <a:gd name="connsiteX293" fmla="*/ 93010 w 1400316"/>
                    <a:gd name="connsiteY293" fmla="*/ 561308 h 1339977"/>
                    <a:gd name="connsiteX294" fmla="*/ 100154 w 1400316"/>
                    <a:gd name="connsiteY294" fmla="*/ 568452 h 1339977"/>
                    <a:gd name="connsiteX295" fmla="*/ 112060 w 1400316"/>
                    <a:gd name="connsiteY295" fmla="*/ 589883 h 1339977"/>
                    <a:gd name="connsiteX296" fmla="*/ 119204 w 1400316"/>
                    <a:gd name="connsiteY296" fmla="*/ 599408 h 1339977"/>
                    <a:gd name="connsiteX297" fmla="*/ 123966 w 1400316"/>
                    <a:gd name="connsiteY297" fmla="*/ 613695 h 1339977"/>
                    <a:gd name="connsiteX298" fmla="*/ 126347 w 1400316"/>
                    <a:gd name="connsiteY298" fmla="*/ 620839 h 1339977"/>
                    <a:gd name="connsiteX299" fmla="*/ 133491 w 1400316"/>
                    <a:gd name="connsiteY299" fmla="*/ 625602 h 1339977"/>
                    <a:gd name="connsiteX300" fmla="*/ 138254 w 1400316"/>
                    <a:gd name="connsiteY300" fmla="*/ 639889 h 1339977"/>
                    <a:gd name="connsiteX301" fmla="*/ 140635 w 1400316"/>
                    <a:gd name="connsiteY301" fmla="*/ 647033 h 1339977"/>
                    <a:gd name="connsiteX302" fmla="*/ 145397 w 1400316"/>
                    <a:gd name="connsiteY302" fmla="*/ 663702 h 1339977"/>
                    <a:gd name="connsiteX303" fmla="*/ 143016 w 1400316"/>
                    <a:gd name="connsiteY303" fmla="*/ 675608 h 1339977"/>
                    <a:gd name="connsiteX304" fmla="*/ 138254 w 1400316"/>
                    <a:gd name="connsiteY304" fmla="*/ 682752 h 1339977"/>
                    <a:gd name="connsiteX305" fmla="*/ 133491 w 1400316"/>
                    <a:gd name="connsiteY305" fmla="*/ 692277 h 1339977"/>
                    <a:gd name="connsiteX306" fmla="*/ 128729 w 1400316"/>
                    <a:gd name="connsiteY306" fmla="*/ 699420 h 1339977"/>
                    <a:gd name="connsiteX307" fmla="*/ 123966 w 1400316"/>
                    <a:gd name="connsiteY307" fmla="*/ 708945 h 1339977"/>
                    <a:gd name="connsiteX308" fmla="*/ 121585 w 1400316"/>
                    <a:gd name="connsiteY308" fmla="*/ 716089 h 1339977"/>
                    <a:gd name="connsiteX309" fmla="*/ 114441 w 1400316"/>
                    <a:gd name="connsiteY309" fmla="*/ 718470 h 1339977"/>
                    <a:gd name="connsiteX310" fmla="*/ 100154 w 1400316"/>
                    <a:gd name="connsiteY310" fmla="*/ 735139 h 1339977"/>
                    <a:gd name="connsiteX311" fmla="*/ 95391 w 1400316"/>
                    <a:gd name="connsiteY311" fmla="*/ 744664 h 1339977"/>
                    <a:gd name="connsiteX312" fmla="*/ 88247 w 1400316"/>
                    <a:gd name="connsiteY312" fmla="*/ 751808 h 1339977"/>
                    <a:gd name="connsiteX313" fmla="*/ 71579 w 1400316"/>
                    <a:gd name="connsiteY313" fmla="*/ 768477 h 1339977"/>
                    <a:gd name="connsiteX314" fmla="*/ 64435 w 1400316"/>
                    <a:gd name="connsiteY314" fmla="*/ 775620 h 1339977"/>
                    <a:gd name="connsiteX315" fmla="*/ 57291 w 1400316"/>
                    <a:gd name="connsiteY315" fmla="*/ 780383 h 1339977"/>
                    <a:gd name="connsiteX316" fmla="*/ 52529 w 1400316"/>
                    <a:gd name="connsiteY316" fmla="*/ 787527 h 1339977"/>
                    <a:gd name="connsiteX317" fmla="*/ 38241 w 1400316"/>
                    <a:gd name="connsiteY317" fmla="*/ 799433 h 1339977"/>
                    <a:gd name="connsiteX318" fmla="*/ 28716 w 1400316"/>
                    <a:gd name="connsiteY318" fmla="*/ 816102 h 1339977"/>
                    <a:gd name="connsiteX319" fmla="*/ 19191 w 1400316"/>
                    <a:gd name="connsiteY319" fmla="*/ 837533 h 1339977"/>
                    <a:gd name="connsiteX320" fmla="*/ 16810 w 1400316"/>
                    <a:gd name="connsiteY320" fmla="*/ 844677 h 1339977"/>
                    <a:gd name="connsiteX321" fmla="*/ 19191 w 1400316"/>
                    <a:gd name="connsiteY321" fmla="*/ 887539 h 1339977"/>
                    <a:gd name="connsiteX322" fmla="*/ 26335 w 1400316"/>
                    <a:gd name="connsiteY322" fmla="*/ 889920 h 1339977"/>
                    <a:gd name="connsiteX323" fmla="*/ 33479 w 1400316"/>
                    <a:gd name="connsiteY323" fmla="*/ 894683 h 1339977"/>
                    <a:gd name="connsiteX324" fmla="*/ 47766 w 1400316"/>
                    <a:gd name="connsiteY324" fmla="*/ 899445 h 1339977"/>
                    <a:gd name="connsiteX325" fmla="*/ 54910 w 1400316"/>
                    <a:gd name="connsiteY325" fmla="*/ 901827 h 1339977"/>
                    <a:gd name="connsiteX326" fmla="*/ 112060 w 1400316"/>
                    <a:gd name="connsiteY326" fmla="*/ 906589 h 1339977"/>
                    <a:gd name="connsiteX327" fmla="*/ 131110 w 1400316"/>
                    <a:gd name="connsiteY327" fmla="*/ 911352 h 1339977"/>
                    <a:gd name="connsiteX328" fmla="*/ 135872 w 1400316"/>
                    <a:gd name="connsiteY328" fmla="*/ 918495 h 1339977"/>
                    <a:gd name="connsiteX329" fmla="*/ 147779 w 1400316"/>
                    <a:gd name="connsiteY329" fmla="*/ 928020 h 1339977"/>
                    <a:gd name="connsiteX330" fmla="*/ 152541 w 1400316"/>
                    <a:gd name="connsiteY330" fmla="*/ 935164 h 1339977"/>
                    <a:gd name="connsiteX331" fmla="*/ 181116 w 1400316"/>
                    <a:gd name="connsiteY331" fmla="*/ 949452 h 1339977"/>
                    <a:gd name="connsiteX332" fmla="*/ 188260 w 1400316"/>
                    <a:gd name="connsiteY332" fmla="*/ 951833 h 1339977"/>
                    <a:gd name="connsiteX333" fmla="*/ 209691 w 1400316"/>
                    <a:gd name="connsiteY333" fmla="*/ 954214 h 1339977"/>
                    <a:gd name="connsiteX334" fmla="*/ 226360 w 1400316"/>
                    <a:gd name="connsiteY334" fmla="*/ 958977 h 1339977"/>
                    <a:gd name="connsiteX335" fmla="*/ 233504 w 1400316"/>
                    <a:gd name="connsiteY335" fmla="*/ 973264 h 1339977"/>
                    <a:gd name="connsiteX336" fmla="*/ 228741 w 1400316"/>
                    <a:gd name="connsiteY336" fmla="*/ 1016127 h 1339977"/>
                    <a:gd name="connsiteX337" fmla="*/ 216835 w 1400316"/>
                    <a:gd name="connsiteY337" fmla="*/ 1030414 h 1339977"/>
                    <a:gd name="connsiteX338" fmla="*/ 207310 w 1400316"/>
                    <a:gd name="connsiteY338" fmla="*/ 1051845 h 1339977"/>
                    <a:gd name="connsiteX339" fmla="*/ 200166 w 1400316"/>
                    <a:gd name="connsiteY339" fmla="*/ 1066133 h 1339977"/>
                    <a:gd name="connsiteX340" fmla="*/ 195404 w 1400316"/>
                    <a:gd name="connsiteY340" fmla="*/ 1080420 h 1339977"/>
                    <a:gd name="connsiteX341" fmla="*/ 190641 w 1400316"/>
                    <a:gd name="connsiteY341" fmla="*/ 1094708 h 1339977"/>
                    <a:gd name="connsiteX342" fmla="*/ 190641 w 1400316"/>
                    <a:gd name="connsiteY342" fmla="*/ 1128045 h 1339977"/>
                    <a:gd name="connsiteX0" fmla="*/ 238527 w 1400316"/>
                    <a:gd name="connsiteY0" fmla="*/ 1100480 h 1339977"/>
                    <a:gd name="connsiteX1" fmla="*/ 90629 w 1400316"/>
                    <a:gd name="connsiteY1" fmla="*/ 1223295 h 1339977"/>
                    <a:gd name="connsiteX2" fmla="*/ 97772 w 1400316"/>
                    <a:gd name="connsiteY2" fmla="*/ 1228058 h 1339977"/>
                    <a:gd name="connsiteX3" fmla="*/ 112060 w 1400316"/>
                    <a:gd name="connsiteY3" fmla="*/ 1232820 h 1339977"/>
                    <a:gd name="connsiteX4" fmla="*/ 185879 w 1400316"/>
                    <a:gd name="connsiteY4" fmla="*/ 1228058 h 1339977"/>
                    <a:gd name="connsiteX5" fmla="*/ 200166 w 1400316"/>
                    <a:gd name="connsiteY5" fmla="*/ 1223295 h 1339977"/>
                    <a:gd name="connsiteX6" fmla="*/ 207310 w 1400316"/>
                    <a:gd name="connsiteY6" fmla="*/ 1220914 h 1339977"/>
                    <a:gd name="connsiteX7" fmla="*/ 214454 w 1400316"/>
                    <a:gd name="connsiteY7" fmla="*/ 1218533 h 1339977"/>
                    <a:gd name="connsiteX8" fmla="*/ 228741 w 1400316"/>
                    <a:gd name="connsiteY8" fmla="*/ 1211389 h 1339977"/>
                    <a:gd name="connsiteX9" fmla="*/ 235885 w 1400316"/>
                    <a:gd name="connsiteY9" fmla="*/ 1206627 h 1339977"/>
                    <a:gd name="connsiteX10" fmla="*/ 243029 w 1400316"/>
                    <a:gd name="connsiteY10" fmla="*/ 1204245 h 1339977"/>
                    <a:gd name="connsiteX11" fmla="*/ 257316 w 1400316"/>
                    <a:gd name="connsiteY11" fmla="*/ 1194720 h 1339977"/>
                    <a:gd name="connsiteX12" fmla="*/ 271604 w 1400316"/>
                    <a:gd name="connsiteY12" fmla="*/ 1185195 h 1339977"/>
                    <a:gd name="connsiteX13" fmla="*/ 278747 w 1400316"/>
                    <a:gd name="connsiteY13" fmla="*/ 1180433 h 1339977"/>
                    <a:gd name="connsiteX14" fmla="*/ 285891 w 1400316"/>
                    <a:gd name="connsiteY14" fmla="*/ 1178052 h 1339977"/>
                    <a:gd name="connsiteX15" fmla="*/ 300179 w 1400316"/>
                    <a:gd name="connsiteY15" fmla="*/ 1170908 h 1339977"/>
                    <a:gd name="connsiteX16" fmla="*/ 307322 w 1400316"/>
                    <a:gd name="connsiteY16" fmla="*/ 1166145 h 1339977"/>
                    <a:gd name="connsiteX17" fmla="*/ 314466 w 1400316"/>
                    <a:gd name="connsiteY17" fmla="*/ 1163764 h 1339977"/>
                    <a:gd name="connsiteX18" fmla="*/ 321610 w 1400316"/>
                    <a:gd name="connsiteY18" fmla="*/ 1159002 h 1339977"/>
                    <a:gd name="connsiteX19" fmla="*/ 335897 w 1400316"/>
                    <a:gd name="connsiteY19" fmla="*/ 1154239 h 1339977"/>
                    <a:gd name="connsiteX20" fmla="*/ 343041 w 1400316"/>
                    <a:gd name="connsiteY20" fmla="*/ 1149477 h 1339977"/>
                    <a:gd name="connsiteX21" fmla="*/ 364472 w 1400316"/>
                    <a:gd name="connsiteY21" fmla="*/ 1144714 h 1339977"/>
                    <a:gd name="connsiteX22" fmla="*/ 409716 w 1400316"/>
                    <a:gd name="connsiteY22" fmla="*/ 1147095 h 1339977"/>
                    <a:gd name="connsiteX23" fmla="*/ 416860 w 1400316"/>
                    <a:gd name="connsiteY23" fmla="*/ 1151858 h 1339977"/>
                    <a:gd name="connsiteX24" fmla="*/ 424004 w 1400316"/>
                    <a:gd name="connsiteY24" fmla="*/ 1154239 h 1339977"/>
                    <a:gd name="connsiteX25" fmla="*/ 435910 w 1400316"/>
                    <a:gd name="connsiteY25" fmla="*/ 1166145 h 1339977"/>
                    <a:gd name="connsiteX26" fmla="*/ 445435 w 1400316"/>
                    <a:gd name="connsiteY26" fmla="*/ 1187577 h 1339977"/>
                    <a:gd name="connsiteX27" fmla="*/ 450197 w 1400316"/>
                    <a:gd name="connsiteY27" fmla="*/ 1194720 h 1339977"/>
                    <a:gd name="connsiteX28" fmla="*/ 452579 w 1400316"/>
                    <a:gd name="connsiteY28" fmla="*/ 1201864 h 1339977"/>
                    <a:gd name="connsiteX29" fmla="*/ 462104 w 1400316"/>
                    <a:gd name="connsiteY29" fmla="*/ 1216152 h 1339977"/>
                    <a:gd name="connsiteX30" fmla="*/ 464485 w 1400316"/>
                    <a:gd name="connsiteY30" fmla="*/ 1223295 h 1339977"/>
                    <a:gd name="connsiteX31" fmla="*/ 474010 w 1400316"/>
                    <a:gd name="connsiteY31" fmla="*/ 1237583 h 1339977"/>
                    <a:gd name="connsiteX32" fmla="*/ 481154 w 1400316"/>
                    <a:gd name="connsiteY32" fmla="*/ 1259014 h 1339977"/>
                    <a:gd name="connsiteX33" fmla="*/ 483535 w 1400316"/>
                    <a:gd name="connsiteY33" fmla="*/ 1266158 h 1339977"/>
                    <a:gd name="connsiteX34" fmla="*/ 488297 w 1400316"/>
                    <a:gd name="connsiteY34" fmla="*/ 1273302 h 1339977"/>
                    <a:gd name="connsiteX35" fmla="*/ 493060 w 1400316"/>
                    <a:gd name="connsiteY35" fmla="*/ 1289970 h 1339977"/>
                    <a:gd name="connsiteX36" fmla="*/ 495441 w 1400316"/>
                    <a:gd name="connsiteY36" fmla="*/ 1297114 h 1339977"/>
                    <a:gd name="connsiteX37" fmla="*/ 500204 w 1400316"/>
                    <a:gd name="connsiteY37" fmla="*/ 1304258 h 1339977"/>
                    <a:gd name="connsiteX38" fmla="*/ 509729 w 1400316"/>
                    <a:gd name="connsiteY38" fmla="*/ 1316164 h 1339977"/>
                    <a:gd name="connsiteX39" fmla="*/ 514491 w 1400316"/>
                    <a:gd name="connsiteY39" fmla="*/ 1323308 h 1339977"/>
                    <a:gd name="connsiteX40" fmla="*/ 528779 w 1400316"/>
                    <a:gd name="connsiteY40" fmla="*/ 1328070 h 1339977"/>
                    <a:gd name="connsiteX41" fmla="*/ 557354 w 1400316"/>
                    <a:gd name="connsiteY41" fmla="*/ 1323308 h 1339977"/>
                    <a:gd name="connsiteX42" fmla="*/ 571641 w 1400316"/>
                    <a:gd name="connsiteY42" fmla="*/ 1313783 h 1339977"/>
                    <a:gd name="connsiteX43" fmla="*/ 578785 w 1400316"/>
                    <a:gd name="connsiteY43" fmla="*/ 1309020 h 1339977"/>
                    <a:gd name="connsiteX44" fmla="*/ 590691 w 1400316"/>
                    <a:gd name="connsiteY44" fmla="*/ 1297114 h 1339977"/>
                    <a:gd name="connsiteX45" fmla="*/ 595454 w 1400316"/>
                    <a:gd name="connsiteY45" fmla="*/ 1289970 h 1339977"/>
                    <a:gd name="connsiteX46" fmla="*/ 609741 w 1400316"/>
                    <a:gd name="connsiteY46" fmla="*/ 1280445 h 1339977"/>
                    <a:gd name="connsiteX47" fmla="*/ 628791 w 1400316"/>
                    <a:gd name="connsiteY47" fmla="*/ 1263777 h 1339977"/>
                    <a:gd name="connsiteX48" fmla="*/ 643079 w 1400316"/>
                    <a:gd name="connsiteY48" fmla="*/ 1254252 h 1339977"/>
                    <a:gd name="connsiteX49" fmla="*/ 650222 w 1400316"/>
                    <a:gd name="connsiteY49" fmla="*/ 1249489 h 1339977"/>
                    <a:gd name="connsiteX50" fmla="*/ 657366 w 1400316"/>
                    <a:gd name="connsiteY50" fmla="*/ 1247108 h 1339977"/>
                    <a:gd name="connsiteX51" fmla="*/ 664510 w 1400316"/>
                    <a:gd name="connsiteY51" fmla="*/ 1242345 h 1339977"/>
                    <a:gd name="connsiteX52" fmla="*/ 678797 w 1400316"/>
                    <a:gd name="connsiteY52" fmla="*/ 1237583 h 1339977"/>
                    <a:gd name="connsiteX53" fmla="*/ 719279 w 1400316"/>
                    <a:gd name="connsiteY53" fmla="*/ 1244727 h 1339977"/>
                    <a:gd name="connsiteX54" fmla="*/ 726422 w 1400316"/>
                    <a:gd name="connsiteY54" fmla="*/ 1249489 h 1339977"/>
                    <a:gd name="connsiteX55" fmla="*/ 738329 w 1400316"/>
                    <a:gd name="connsiteY55" fmla="*/ 1259014 h 1339977"/>
                    <a:gd name="connsiteX56" fmla="*/ 743091 w 1400316"/>
                    <a:gd name="connsiteY56" fmla="*/ 1266158 h 1339977"/>
                    <a:gd name="connsiteX57" fmla="*/ 757379 w 1400316"/>
                    <a:gd name="connsiteY57" fmla="*/ 1275683 h 1339977"/>
                    <a:gd name="connsiteX58" fmla="*/ 764522 w 1400316"/>
                    <a:gd name="connsiteY58" fmla="*/ 1280445 h 1339977"/>
                    <a:gd name="connsiteX59" fmla="*/ 769285 w 1400316"/>
                    <a:gd name="connsiteY59" fmla="*/ 1287589 h 1339977"/>
                    <a:gd name="connsiteX60" fmla="*/ 776429 w 1400316"/>
                    <a:gd name="connsiteY60" fmla="*/ 1289970 h 1339977"/>
                    <a:gd name="connsiteX61" fmla="*/ 785954 w 1400316"/>
                    <a:gd name="connsiteY61" fmla="*/ 1299495 h 1339977"/>
                    <a:gd name="connsiteX62" fmla="*/ 800241 w 1400316"/>
                    <a:gd name="connsiteY62" fmla="*/ 1309020 h 1339977"/>
                    <a:gd name="connsiteX63" fmla="*/ 807385 w 1400316"/>
                    <a:gd name="connsiteY63" fmla="*/ 1313783 h 1339977"/>
                    <a:gd name="connsiteX64" fmla="*/ 814529 w 1400316"/>
                    <a:gd name="connsiteY64" fmla="*/ 1316164 h 1339977"/>
                    <a:gd name="connsiteX65" fmla="*/ 828816 w 1400316"/>
                    <a:gd name="connsiteY65" fmla="*/ 1323308 h 1339977"/>
                    <a:gd name="connsiteX66" fmla="*/ 835960 w 1400316"/>
                    <a:gd name="connsiteY66" fmla="*/ 1328070 h 1339977"/>
                    <a:gd name="connsiteX67" fmla="*/ 850247 w 1400316"/>
                    <a:gd name="connsiteY67" fmla="*/ 1332833 h 1339977"/>
                    <a:gd name="connsiteX68" fmla="*/ 864535 w 1400316"/>
                    <a:gd name="connsiteY68" fmla="*/ 1339977 h 1339977"/>
                    <a:gd name="connsiteX69" fmla="*/ 897872 w 1400316"/>
                    <a:gd name="connsiteY69" fmla="*/ 1337595 h 1339977"/>
                    <a:gd name="connsiteX70" fmla="*/ 912160 w 1400316"/>
                    <a:gd name="connsiteY70" fmla="*/ 1332833 h 1339977"/>
                    <a:gd name="connsiteX71" fmla="*/ 919304 w 1400316"/>
                    <a:gd name="connsiteY71" fmla="*/ 1328070 h 1339977"/>
                    <a:gd name="connsiteX72" fmla="*/ 928829 w 1400316"/>
                    <a:gd name="connsiteY72" fmla="*/ 1313783 h 1339977"/>
                    <a:gd name="connsiteX73" fmla="*/ 938354 w 1400316"/>
                    <a:gd name="connsiteY73" fmla="*/ 1285208 h 1339977"/>
                    <a:gd name="connsiteX74" fmla="*/ 940735 w 1400316"/>
                    <a:gd name="connsiteY74" fmla="*/ 1278064 h 1339977"/>
                    <a:gd name="connsiteX75" fmla="*/ 947879 w 1400316"/>
                    <a:gd name="connsiteY75" fmla="*/ 1263777 h 1339977"/>
                    <a:gd name="connsiteX76" fmla="*/ 952641 w 1400316"/>
                    <a:gd name="connsiteY76" fmla="*/ 1256633 h 1339977"/>
                    <a:gd name="connsiteX77" fmla="*/ 957404 w 1400316"/>
                    <a:gd name="connsiteY77" fmla="*/ 1242345 h 1339977"/>
                    <a:gd name="connsiteX78" fmla="*/ 962166 w 1400316"/>
                    <a:gd name="connsiteY78" fmla="*/ 1228058 h 1339977"/>
                    <a:gd name="connsiteX79" fmla="*/ 964547 w 1400316"/>
                    <a:gd name="connsiteY79" fmla="*/ 1220914 h 1339977"/>
                    <a:gd name="connsiteX80" fmla="*/ 969310 w 1400316"/>
                    <a:gd name="connsiteY80" fmla="*/ 1213770 h 1339977"/>
                    <a:gd name="connsiteX81" fmla="*/ 974072 w 1400316"/>
                    <a:gd name="connsiteY81" fmla="*/ 1199483 h 1339977"/>
                    <a:gd name="connsiteX82" fmla="*/ 978835 w 1400316"/>
                    <a:gd name="connsiteY82" fmla="*/ 1182814 h 1339977"/>
                    <a:gd name="connsiteX83" fmla="*/ 988360 w 1400316"/>
                    <a:gd name="connsiteY83" fmla="*/ 1168527 h 1339977"/>
                    <a:gd name="connsiteX84" fmla="*/ 995504 w 1400316"/>
                    <a:gd name="connsiteY84" fmla="*/ 1163764 h 1339977"/>
                    <a:gd name="connsiteX85" fmla="*/ 1000266 w 1400316"/>
                    <a:gd name="connsiteY85" fmla="*/ 1156620 h 1339977"/>
                    <a:gd name="connsiteX86" fmla="*/ 1007410 w 1400316"/>
                    <a:gd name="connsiteY86" fmla="*/ 1154239 h 1339977"/>
                    <a:gd name="connsiteX87" fmla="*/ 1059797 w 1400316"/>
                    <a:gd name="connsiteY87" fmla="*/ 1156620 h 1339977"/>
                    <a:gd name="connsiteX88" fmla="*/ 1071704 w 1400316"/>
                    <a:gd name="connsiteY88" fmla="*/ 1159002 h 1339977"/>
                    <a:gd name="connsiteX89" fmla="*/ 1085991 w 1400316"/>
                    <a:gd name="connsiteY89" fmla="*/ 1163764 h 1339977"/>
                    <a:gd name="connsiteX90" fmla="*/ 1100279 w 1400316"/>
                    <a:gd name="connsiteY90" fmla="*/ 1170908 h 1339977"/>
                    <a:gd name="connsiteX91" fmla="*/ 1107422 w 1400316"/>
                    <a:gd name="connsiteY91" fmla="*/ 1175670 h 1339977"/>
                    <a:gd name="connsiteX92" fmla="*/ 1116947 w 1400316"/>
                    <a:gd name="connsiteY92" fmla="*/ 1178052 h 1339977"/>
                    <a:gd name="connsiteX93" fmla="*/ 1124091 w 1400316"/>
                    <a:gd name="connsiteY93" fmla="*/ 1180433 h 1339977"/>
                    <a:gd name="connsiteX94" fmla="*/ 1186004 w 1400316"/>
                    <a:gd name="connsiteY94" fmla="*/ 1178052 h 1339977"/>
                    <a:gd name="connsiteX95" fmla="*/ 1193147 w 1400316"/>
                    <a:gd name="connsiteY95" fmla="*/ 1175670 h 1339977"/>
                    <a:gd name="connsiteX96" fmla="*/ 1195529 w 1400316"/>
                    <a:gd name="connsiteY96" fmla="*/ 1168527 h 1339977"/>
                    <a:gd name="connsiteX97" fmla="*/ 1197910 w 1400316"/>
                    <a:gd name="connsiteY97" fmla="*/ 1144714 h 1339977"/>
                    <a:gd name="connsiteX98" fmla="*/ 1200291 w 1400316"/>
                    <a:gd name="connsiteY98" fmla="*/ 1132808 h 1339977"/>
                    <a:gd name="connsiteX99" fmla="*/ 1197910 w 1400316"/>
                    <a:gd name="connsiteY99" fmla="*/ 1099470 h 1339977"/>
                    <a:gd name="connsiteX100" fmla="*/ 1193147 w 1400316"/>
                    <a:gd name="connsiteY100" fmla="*/ 1085183 h 1339977"/>
                    <a:gd name="connsiteX101" fmla="*/ 1188385 w 1400316"/>
                    <a:gd name="connsiteY101" fmla="*/ 1070895 h 1339977"/>
                    <a:gd name="connsiteX102" fmla="*/ 1183622 w 1400316"/>
                    <a:gd name="connsiteY102" fmla="*/ 1054227 h 1339977"/>
                    <a:gd name="connsiteX103" fmla="*/ 1176479 w 1400316"/>
                    <a:gd name="connsiteY103" fmla="*/ 1030414 h 1339977"/>
                    <a:gd name="connsiteX104" fmla="*/ 1174097 w 1400316"/>
                    <a:gd name="connsiteY104" fmla="*/ 1013745 h 1339977"/>
                    <a:gd name="connsiteX105" fmla="*/ 1176479 w 1400316"/>
                    <a:gd name="connsiteY105" fmla="*/ 951833 h 1339977"/>
                    <a:gd name="connsiteX106" fmla="*/ 1178860 w 1400316"/>
                    <a:gd name="connsiteY106" fmla="*/ 944689 h 1339977"/>
                    <a:gd name="connsiteX107" fmla="*/ 1186004 w 1400316"/>
                    <a:gd name="connsiteY107" fmla="*/ 942308 h 1339977"/>
                    <a:gd name="connsiteX108" fmla="*/ 1207435 w 1400316"/>
                    <a:gd name="connsiteY108" fmla="*/ 932783 h 1339977"/>
                    <a:gd name="connsiteX109" fmla="*/ 1214579 w 1400316"/>
                    <a:gd name="connsiteY109" fmla="*/ 930402 h 1339977"/>
                    <a:gd name="connsiteX110" fmla="*/ 1221722 w 1400316"/>
                    <a:gd name="connsiteY110" fmla="*/ 928020 h 1339977"/>
                    <a:gd name="connsiteX111" fmla="*/ 1255060 w 1400316"/>
                    <a:gd name="connsiteY111" fmla="*/ 923258 h 1339977"/>
                    <a:gd name="connsiteX112" fmla="*/ 1271729 w 1400316"/>
                    <a:gd name="connsiteY112" fmla="*/ 920877 h 1339977"/>
                    <a:gd name="connsiteX113" fmla="*/ 1314591 w 1400316"/>
                    <a:gd name="connsiteY113" fmla="*/ 906589 h 1339977"/>
                    <a:gd name="connsiteX114" fmla="*/ 1328879 w 1400316"/>
                    <a:gd name="connsiteY114" fmla="*/ 901827 h 1339977"/>
                    <a:gd name="connsiteX115" fmla="*/ 1336022 w 1400316"/>
                    <a:gd name="connsiteY115" fmla="*/ 899445 h 1339977"/>
                    <a:gd name="connsiteX116" fmla="*/ 1350310 w 1400316"/>
                    <a:gd name="connsiteY116" fmla="*/ 889920 h 1339977"/>
                    <a:gd name="connsiteX117" fmla="*/ 1364597 w 1400316"/>
                    <a:gd name="connsiteY117" fmla="*/ 885158 h 1339977"/>
                    <a:gd name="connsiteX118" fmla="*/ 1366979 w 1400316"/>
                    <a:gd name="connsiteY118" fmla="*/ 878014 h 1339977"/>
                    <a:gd name="connsiteX119" fmla="*/ 1374122 w 1400316"/>
                    <a:gd name="connsiteY119" fmla="*/ 873252 h 1339977"/>
                    <a:gd name="connsiteX120" fmla="*/ 1378885 w 1400316"/>
                    <a:gd name="connsiteY120" fmla="*/ 866108 h 1339977"/>
                    <a:gd name="connsiteX121" fmla="*/ 1381266 w 1400316"/>
                    <a:gd name="connsiteY121" fmla="*/ 858964 h 1339977"/>
                    <a:gd name="connsiteX122" fmla="*/ 1374122 w 1400316"/>
                    <a:gd name="connsiteY122" fmla="*/ 835152 h 1339977"/>
                    <a:gd name="connsiteX123" fmla="*/ 1366979 w 1400316"/>
                    <a:gd name="connsiteY123" fmla="*/ 828008 h 1339977"/>
                    <a:gd name="connsiteX124" fmla="*/ 1355072 w 1400316"/>
                    <a:gd name="connsiteY124" fmla="*/ 816102 h 1339977"/>
                    <a:gd name="connsiteX125" fmla="*/ 1350310 w 1400316"/>
                    <a:gd name="connsiteY125" fmla="*/ 799433 h 1339977"/>
                    <a:gd name="connsiteX126" fmla="*/ 1345547 w 1400316"/>
                    <a:gd name="connsiteY126" fmla="*/ 792289 h 1339977"/>
                    <a:gd name="connsiteX127" fmla="*/ 1338404 w 1400316"/>
                    <a:gd name="connsiteY127" fmla="*/ 789908 h 1339977"/>
                    <a:gd name="connsiteX128" fmla="*/ 1333641 w 1400316"/>
                    <a:gd name="connsiteY128" fmla="*/ 782764 h 1339977"/>
                    <a:gd name="connsiteX129" fmla="*/ 1326497 w 1400316"/>
                    <a:gd name="connsiteY129" fmla="*/ 780383 h 1339977"/>
                    <a:gd name="connsiteX130" fmla="*/ 1316972 w 1400316"/>
                    <a:gd name="connsiteY130" fmla="*/ 770858 h 1339977"/>
                    <a:gd name="connsiteX131" fmla="*/ 1314591 w 1400316"/>
                    <a:gd name="connsiteY131" fmla="*/ 763714 h 1339977"/>
                    <a:gd name="connsiteX132" fmla="*/ 1307447 w 1400316"/>
                    <a:gd name="connsiteY132" fmla="*/ 761333 h 1339977"/>
                    <a:gd name="connsiteX133" fmla="*/ 1293160 w 1400316"/>
                    <a:gd name="connsiteY133" fmla="*/ 751808 h 1339977"/>
                    <a:gd name="connsiteX134" fmla="*/ 1286016 w 1400316"/>
                    <a:gd name="connsiteY134" fmla="*/ 747045 h 1339977"/>
                    <a:gd name="connsiteX135" fmla="*/ 1276491 w 1400316"/>
                    <a:gd name="connsiteY135" fmla="*/ 730377 h 1339977"/>
                    <a:gd name="connsiteX136" fmla="*/ 1269347 w 1400316"/>
                    <a:gd name="connsiteY136" fmla="*/ 725614 h 1339977"/>
                    <a:gd name="connsiteX137" fmla="*/ 1266966 w 1400316"/>
                    <a:gd name="connsiteY137" fmla="*/ 718470 h 1339977"/>
                    <a:gd name="connsiteX138" fmla="*/ 1266966 w 1400316"/>
                    <a:gd name="connsiteY138" fmla="*/ 675608 h 1339977"/>
                    <a:gd name="connsiteX139" fmla="*/ 1269347 w 1400316"/>
                    <a:gd name="connsiteY139" fmla="*/ 668464 h 1339977"/>
                    <a:gd name="connsiteX140" fmla="*/ 1278872 w 1400316"/>
                    <a:gd name="connsiteY140" fmla="*/ 654177 h 1339977"/>
                    <a:gd name="connsiteX141" fmla="*/ 1286016 w 1400316"/>
                    <a:gd name="connsiteY141" fmla="*/ 649414 h 1339977"/>
                    <a:gd name="connsiteX142" fmla="*/ 1297922 w 1400316"/>
                    <a:gd name="connsiteY142" fmla="*/ 639889 h 1339977"/>
                    <a:gd name="connsiteX143" fmla="*/ 1302685 w 1400316"/>
                    <a:gd name="connsiteY143" fmla="*/ 632745 h 1339977"/>
                    <a:gd name="connsiteX144" fmla="*/ 1309829 w 1400316"/>
                    <a:gd name="connsiteY144" fmla="*/ 627983 h 1339977"/>
                    <a:gd name="connsiteX145" fmla="*/ 1326497 w 1400316"/>
                    <a:gd name="connsiteY145" fmla="*/ 608933 h 1339977"/>
                    <a:gd name="connsiteX146" fmla="*/ 1331260 w 1400316"/>
                    <a:gd name="connsiteY146" fmla="*/ 601789 h 1339977"/>
                    <a:gd name="connsiteX147" fmla="*/ 1345547 w 1400316"/>
                    <a:gd name="connsiteY147" fmla="*/ 587502 h 1339977"/>
                    <a:gd name="connsiteX148" fmla="*/ 1357454 w 1400316"/>
                    <a:gd name="connsiteY148" fmla="*/ 575595 h 1339977"/>
                    <a:gd name="connsiteX149" fmla="*/ 1369360 w 1400316"/>
                    <a:gd name="connsiteY149" fmla="*/ 563689 h 1339977"/>
                    <a:gd name="connsiteX150" fmla="*/ 1374122 w 1400316"/>
                    <a:gd name="connsiteY150" fmla="*/ 556545 h 1339977"/>
                    <a:gd name="connsiteX151" fmla="*/ 1388410 w 1400316"/>
                    <a:gd name="connsiteY151" fmla="*/ 542258 h 1339977"/>
                    <a:gd name="connsiteX152" fmla="*/ 1397935 w 1400316"/>
                    <a:gd name="connsiteY152" fmla="*/ 520827 h 1339977"/>
                    <a:gd name="connsiteX153" fmla="*/ 1400316 w 1400316"/>
                    <a:gd name="connsiteY153" fmla="*/ 511302 h 1339977"/>
                    <a:gd name="connsiteX154" fmla="*/ 1397935 w 1400316"/>
                    <a:gd name="connsiteY154" fmla="*/ 482727 h 1339977"/>
                    <a:gd name="connsiteX155" fmla="*/ 1386029 w 1400316"/>
                    <a:gd name="connsiteY155" fmla="*/ 470820 h 1339977"/>
                    <a:gd name="connsiteX156" fmla="*/ 1371741 w 1400316"/>
                    <a:gd name="connsiteY156" fmla="*/ 466058 h 1339977"/>
                    <a:gd name="connsiteX157" fmla="*/ 1364597 w 1400316"/>
                    <a:gd name="connsiteY157" fmla="*/ 463677 h 1339977"/>
                    <a:gd name="connsiteX158" fmla="*/ 1338404 w 1400316"/>
                    <a:gd name="connsiteY158" fmla="*/ 458914 h 1339977"/>
                    <a:gd name="connsiteX159" fmla="*/ 1316972 w 1400316"/>
                    <a:gd name="connsiteY159" fmla="*/ 449389 h 1339977"/>
                    <a:gd name="connsiteX160" fmla="*/ 1302685 w 1400316"/>
                    <a:gd name="connsiteY160" fmla="*/ 444627 h 1339977"/>
                    <a:gd name="connsiteX161" fmla="*/ 1295541 w 1400316"/>
                    <a:gd name="connsiteY161" fmla="*/ 442245 h 1339977"/>
                    <a:gd name="connsiteX162" fmla="*/ 1221722 w 1400316"/>
                    <a:gd name="connsiteY162" fmla="*/ 439864 h 1339977"/>
                    <a:gd name="connsiteX163" fmla="*/ 1207435 w 1400316"/>
                    <a:gd name="connsiteY163" fmla="*/ 435102 h 1339977"/>
                    <a:gd name="connsiteX164" fmla="*/ 1193147 w 1400316"/>
                    <a:gd name="connsiteY164" fmla="*/ 427958 h 1339977"/>
                    <a:gd name="connsiteX165" fmla="*/ 1186004 w 1400316"/>
                    <a:gd name="connsiteY165" fmla="*/ 420814 h 1339977"/>
                    <a:gd name="connsiteX166" fmla="*/ 1183622 w 1400316"/>
                    <a:gd name="connsiteY166" fmla="*/ 408908 h 1339977"/>
                    <a:gd name="connsiteX167" fmla="*/ 1181241 w 1400316"/>
                    <a:gd name="connsiteY167" fmla="*/ 401764 h 1339977"/>
                    <a:gd name="connsiteX168" fmla="*/ 1178860 w 1400316"/>
                    <a:gd name="connsiteY168" fmla="*/ 392239 h 1339977"/>
                    <a:gd name="connsiteX169" fmla="*/ 1174097 w 1400316"/>
                    <a:gd name="connsiteY169" fmla="*/ 373189 h 1339977"/>
                    <a:gd name="connsiteX170" fmla="*/ 1176479 w 1400316"/>
                    <a:gd name="connsiteY170" fmla="*/ 277939 h 1339977"/>
                    <a:gd name="connsiteX171" fmla="*/ 1183622 w 1400316"/>
                    <a:gd name="connsiteY171" fmla="*/ 261270 h 1339977"/>
                    <a:gd name="connsiteX172" fmla="*/ 1186004 w 1400316"/>
                    <a:gd name="connsiteY172" fmla="*/ 251745 h 1339977"/>
                    <a:gd name="connsiteX173" fmla="*/ 1188385 w 1400316"/>
                    <a:gd name="connsiteY173" fmla="*/ 244602 h 1339977"/>
                    <a:gd name="connsiteX174" fmla="*/ 1188385 w 1400316"/>
                    <a:gd name="connsiteY174" fmla="*/ 201739 h 1339977"/>
                    <a:gd name="connsiteX175" fmla="*/ 1186004 w 1400316"/>
                    <a:gd name="connsiteY175" fmla="*/ 192214 h 1339977"/>
                    <a:gd name="connsiteX176" fmla="*/ 1181241 w 1400316"/>
                    <a:gd name="connsiteY176" fmla="*/ 185070 h 1339977"/>
                    <a:gd name="connsiteX177" fmla="*/ 1171716 w 1400316"/>
                    <a:gd name="connsiteY177" fmla="*/ 168402 h 1339977"/>
                    <a:gd name="connsiteX178" fmla="*/ 1164572 w 1400316"/>
                    <a:gd name="connsiteY178" fmla="*/ 163639 h 1339977"/>
                    <a:gd name="connsiteX179" fmla="*/ 1131235 w 1400316"/>
                    <a:gd name="connsiteY179" fmla="*/ 168402 h 1339977"/>
                    <a:gd name="connsiteX180" fmla="*/ 1107422 w 1400316"/>
                    <a:gd name="connsiteY180" fmla="*/ 175545 h 1339977"/>
                    <a:gd name="connsiteX181" fmla="*/ 1100279 w 1400316"/>
                    <a:gd name="connsiteY181" fmla="*/ 177927 h 1339977"/>
                    <a:gd name="connsiteX182" fmla="*/ 1083610 w 1400316"/>
                    <a:gd name="connsiteY182" fmla="*/ 182689 h 1339977"/>
                    <a:gd name="connsiteX183" fmla="*/ 1074085 w 1400316"/>
                    <a:gd name="connsiteY183" fmla="*/ 185070 h 1339977"/>
                    <a:gd name="connsiteX184" fmla="*/ 1059797 w 1400316"/>
                    <a:gd name="connsiteY184" fmla="*/ 189833 h 1339977"/>
                    <a:gd name="connsiteX185" fmla="*/ 1040747 w 1400316"/>
                    <a:gd name="connsiteY185" fmla="*/ 194595 h 1339977"/>
                    <a:gd name="connsiteX186" fmla="*/ 1026460 w 1400316"/>
                    <a:gd name="connsiteY186" fmla="*/ 199358 h 1339977"/>
                    <a:gd name="connsiteX187" fmla="*/ 993122 w 1400316"/>
                    <a:gd name="connsiteY187" fmla="*/ 201739 h 1339977"/>
                    <a:gd name="connsiteX188" fmla="*/ 985979 w 1400316"/>
                    <a:gd name="connsiteY188" fmla="*/ 199358 h 1339977"/>
                    <a:gd name="connsiteX189" fmla="*/ 974072 w 1400316"/>
                    <a:gd name="connsiteY189" fmla="*/ 185070 h 1339977"/>
                    <a:gd name="connsiteX190" fmla="*/ 966929 w 1400316"/>
                    <a:gd name="connsiteY190" fmla="*/ 170783 h 1339977"/>
                    <a:gd name="connsiteX191" fmla="*/ 962166 w 1400316"/>
                    <a:gd name="connsiteY191" fmla="*/ 156495 h 1339977"/>
                    <a:gd name="connsiteX192" fmla="*/ 957404 w 1400316"/>
                    <a:gd name="connsiteY192" fmla="*/ 149352 h 1339977"/>
                    <a:gd name="connsiteX193" fmla="*/ 950260 w 1400316"/>
                    <a:gd name="connsiteY193" fmla="*/ 132683 h 1339977"/>
                    <a:gd name="connsiteX194" fmla="*/ 943116 w 1400316"/>
                    <a:gd name="connsiteY194" fmla="*/ 123158 h 1339977"/>
                    <a:gd name="connsiteX195" fmla="*/ 938354 w 1400316"/>
                    <a:gd name="connsiteY195" fmla="*/ 106489 h 1339977"/>
                    <a:gd name="connsiteX196" fmla="*/ 931210 w 1400316"/>
                    <a:gd name="connsiteY196" fmla="*/ 99345 h 1339977"/>
                    <a:gd name="connsiteX197" fmla="*/ 924066 w 1400316"/>
                    <a:gd name="connsiteY197" fmla="*/ 77914 h 1339977"/>
                    <a:gd name="connsiteX198" fmla="*/ 921685 w 1400316"/>
                    <a:gd name="connsiteY198" fmla="*/ 70770 h 1339977"/>
                    <a:gd name="connsiteX199" fmla="*/ 919304 w 1400316"/>
                    <a:gd name="connsiteY199" fmla="*/ 61245 h 1339977"/>
                    <a:gd name="connsiteX200" fmla="*/ 914541 w 1400316"/>
                    <a:gd name="connsiteY200" fmla="*/ 46958 h 1339977"/>
                    <a:gd name="connsiteX201" fmla="*/ 912160 w 1400316"/>
                    <a:gd name="connsiteY201" fmla="*/ 39814 h 1339977"/>
                    <a:gd name="connsiteX202" fmla="*/ 902635 w 1400316"/>
                    <a:gd name="connsiteY202" fmla="*/ 25527 h 1339977"/>
                    <a:gd name="connsiteX203" fmla="*/ 897872 w 1400316"/>
                    <a:gd name="connsiteY203" fmla="*/ 18383 h 1339977"/>
                    <a:gd name="connsiteX204" fmla="*/ 883585 w 1400316"/>
                    <a:gd name="connsiteY204" fmla="*/ 13620 h 1339977"/>
                    <a:gd name="connsiteX205" fmla="*/ 852629 w 1400316"/>
                    <a:gd name="connsiteY205" fmla="*/ 18383 h 1339977"/>
                    <a:gd name="connsiteX206" fmla="*/ 838341 w 1400316"/>
                    <a:gd name="connsiteY206" fmla="*/ 27908 h 1339977"/>
                    <a:gd name="connsiteX207" fmla="*/ 831197 w 1400316"/>
                    <a:gd name="connsiteY207" fmla="*/ 32670 h 1339977"/>
                    <a:gd name="connsiteX208" fmla="*/ 819291 w 1400316"/>
                    <a:gd name="connsiteY208" fmla="*/ 44577 h 1339977"/>
                    <a:gd name="connsiteX209" fmla="*/ 807385 w 1400316"/>
                    <a:gd name="connsiteY209" fmla="*/ 56483 h 1339977"/>
                    <a:gd name="connsiteX210" fmla="*/ 797860 w 1400316"/>
                    <a:gd name="connsiteY210" fmla="*/ 70770 h 1339977"/>
                    <a:gd name="connsiteX211" fmla="*/ 793097 w 1400316"/>
                    <a:gd name="connsiteY211" fmla="*/ 77914 h 1339977"/>
                    <a:gd name="connsiteX212" fmla="*/ 785954 w 1400316"/>
                    <a:gd name="connsiteY212" fmla="*/ 80295 h 1339977"/>
                    <a:gd name="connsiteX213" fmla="*/ 776429 w 1400316"/>
                    <a:gd name="connsiteY213" fmla="*/ 89820 h 1339977"/>
                    <a:gd name="connsiteX214" fmla="*/ 769285 w 1400316"/>
                    <a:gd name="connsiteY214" fmla="*/ 96964 h 1339977"/>
                    <a:gd name="connsiteX215" fmla="*/ 747854 w 1400316"/>
                    <a:gd name="connsiteY215" fmla="*/ 108870 h 1339977"/>
                    <a:gd name="connsiteX216" fmla="*/ 733566 w 1400316"/>
                    <a:gd name="connsiteY216" fmla="*/ 116014 h 1339977"/>
                    <a:gd name="connsiteX217" fmla="*/ 714516 w 1400316"/>
                    <a:gd name="connsiteY217" fmla="*/ 120777 h 1339977"/>
                    <a:gd name="connsiteX218" fmla="*/ 690704 w 1400316"/>
                    <a:gd name="connsiteY218" fmla="*/ 116014 h 1339977"/>
                    <a:gd name="connsiteX219" fmla="*/ 683560 w 1400316"/>
                    <a:gd name="connsiteY219" fmla="*/ 111252 h 1339977"/>
                    <a:gd name="connsiteX220" fmla="*/ 669272 w 1400316"/>
                    <a:gd name="connsiteY220" fmla="*/ 106489 h 1339977"/>
                    <a:gd name="connsiteX221" fmla="*/ 657366 w 1400316"/>
                    <a:gd name="connsiteY221" fmla="*/ 94583 h 1339977"/>
                    <a:gd name="connsiteX222" fmla="*/ 645460 w 1400316"/>
                    <a:gd name="connsiteY222" fmla="*/ 82677 h 1339977"/>
                    <a:gd name="connsiteX223" fmla="*/ 635935 w 1400316"/>
                    <a:gd name="connsiteY223" fmla="*/ 70770 h 1339977"/>
                    <a:gd name="connsiteX224" fmla="*/ 631172 w 1400316"/>
                    <a:gd name="connsiteY224" fmla="*/ 63627 h 1339977"/>
                    <a:gd name="connsiteX225" fmla="*/ 624029 w 1400316"/>
                    <a:gd name="connsiteY225" fmla="*/ 58864 h 1339977"/>
                    <a:gd name="connsiteX226" fmla="*/ 609741 w 1400316"/>
                    <a:gd name="connsiteY226" fmla="*/ 46958 h 1339977"/>
                    <a:gd name="connsiteX227" fmla="*/ 604979 w 1400316"/>
                    <a:gd name="connsiteY227" fmla="*/ 39814 h 1339977"/>
                    <a:gd name="connsiteX228" fmla="*/ 583547 w 1400316"/>
                    <a:gd name="connsiteY228" fmla="*/ 25527 h 1339977"/>
                    <a:gd name="connsiteX229" fmla="*/ 571641 w 1400316"/>
                    <a:gd name="connsiteY229" fmla="*/ 16002 h 1339977"/>
                    <a:gd name="connsiteX230" fmla="*/ 559735 w 1400316"/>
                    <a:gd name="connsiteY230" fmla="*/ 11239 h 1339977"/>
                    <a:gd name="connsiteX231" fmla="*/ 545447 w 1400316"/>
                    <a:gd name="connsiteY231" fmla="*/ 1714 h 1339977"/>
                    <a:gd name="connsiteX232" fmla="*/ 495441 w 1400316"/>
                    <a:gd name="connsiteY232" fmla="*/ 6477 h 1339977"/>
                    <a:gd name="connsiteX233" fmla="*/ 488297 w 1400316"/>
                    <a:gd name="connsiteY233" fmla="*/ 11239 h 1339977"/>
                    <a:gd name="connsiteX234" fmla="*/ 478772 w 1400316"/>
                    <a:gd name="connsiteY234" fmla="*/ 25527 h 1339977"/>
                    <a:gd name="connsiteX235" fmla="*/ 474010 w 1400316"/>
                    <a:gd name="connsiteY235" fmla="*/ 32670 h 1339977"/>
                    <a:gd name="connsiteX236" fmla="*/ 466866 w 1400316"/>
                    <a:gd name="connsiteY236" fmla="*/ 46958 h 1339977"/>
                    <a:gd name="connsiteX237" fmla="*/ 462104 w 1400316"/>
                    <a:gd name="connsiteY237" fmla="*/ 61245 h 1339977"/>
                    <a:gd name="connsiteX238" fmla="*/ 459722 w 1400316"/>
                    <a:gd name="connsiteY238" fmla="*/ 70770 h 1339977"/>
                    <a:gd name="connsiteX239" fmla="*/ 457341 w 1400316"/>
                    <a:gd name="connsiteY239" fmla="*/ 77914 h 1339977"/>
                    <a:gd name="connsiteX240" fmla="*/ 452579 w 1400316"/>
                    <a:gd name="connsiteY240" fmla="*/ 101727 h 1339977"/>
                    <a:gd name="connsiteX241" fmla="*/ 450197 w 1400316"/>
                    <a:gd name="connsiteY241" fmla="*/ 116014 h 1339977"/>
                    <a:gd name="connsiteX242" fmla="*/ 447816 w 1400316"/>
                    <a:gd name="connsiteY242" fmla="*/ 123158 h 1339977"/>
                    <a:gd name="connsiteX243" fmla="*/ 445435 w 1400316"/>
                    <a:gd name="connsiteY243" fmla="*/ 137445 h 1339977"/>
                    <a:gd name="connsiteX244" fmla="*/ 438291 w 1400316"/>
                    <a:gd name="connsiteY244" fmla="*/ 161258 h 1339977"/>
                    <a:gd name="connsiteX245" fmla="*/ 435910 w 1400316"/>
                    <a:gd name="connsiteY245" fmla="*/ 168402 h 1339977"/>
                    <a:gd name="connsiteX246" fmla="*/ 428766 w 1400316"/>
                    <a:gd name="connsiteY246" fmla="*/ 182689 h 1339977"/>
                    <a:gd name="connsiteX247" fmla="*/ 414479 w 1400316"/>
                    <a:gd name="connsiteY247" fmla="*/ 189833 h 1339977"/>
                    <a:gd name="connsiteX248" fmla="*/ 407335 w 1400316"/>
                    <a:gd name="connsiteY248" fmla="*/ 194595 h 1339977"/>
                    <a:gd name="connsiteX249" fmla="*/ 397810 w 1400316"/>
                    <a:gd name="connsiteY249" fmla="*/ 196977 h 1339977"/>
                    <a:gd name="connsiteX250" fmla="*/ 390666 w 1400316"/>
                    <a:gd name="connsiteY250" fmla="*/ 199358 h 1339977"/>
                    <a:gd name="connsiteX251" fmla="*/ 335897 w 1400316"/>
                    <a:gd name="connsiteY251" fmla="*/ 194595 h 1339977"/>
                    <a:gd name="connsiteX252" fmla="*/ 321610 w 1400316"/>
                    <a:gd name="connsiteY252" fmla="*/ 189833 h 1339977"/>
                    <a:gd name="connsiteX253" fmla="*/ 307322 w 1400316"/>
                    <a:gd name="connsiteY253" fmla="*/ 185070 h 1339977"/>
                    <a:gd name="connsiteX254" fmla="*/ 285891 w 1400316"/>
                    <a:gd name="connsiteY254" fmla="*/ 177927 h 1339977"/>
                    <a:gd name="connsiteX255" fmla="*/ 278747 w 1400316"/>
                    <a:gd name="connsiteY255" fmla="*/ 175545 h 1339977"/>
                    <a:gd name="connsiteX256" fmla="*/ 271604 w 1400316"/>
                    <a:gd name="connsiteY256" fmla="*/ 173164 h 1339977"/>
                    <a:gd name="connsiteX257" fmla="*/ 202547 w 1400316"/>
                    <a:gd name="connsiteY257" fmla="*/ 175545 h 1339977"/>
                    <a:gd name="connsiteX258" fmla="*/ 188260 w 1400316"/>
                    <a:gd name="connsiteY258" fmla="*/ 180308 h 1339977"/>
                    <a:gd name="connsiteX259" fmla="*/ 185879 w 1400316"/>
                    <a:gd name="connsiteY259" fmla="*/ 187452 h 1339977"/>
                    <a:gd name="connsiteX260" fmla="*/ 178735 w 1400316"/>
                    <a:gd name="connsiteY260" fmla="*/ 201739 h 1339977"/>
                    <a:gd name="connsiteX261" fmla="*/ 181116 w 1400316"/>
                    <a:gd name="connsiteY261" fmla="*/ 232695 h 1339977"/>
                    <a:gd name="connsiteX262" fmla="*/ 185879 w 1400316"/>
                    <a:gd name="connsiteY262" fmla="*/ 246983 h 1339977"/>
                    <a:gd name="connsiteX263" fmla="*/ 188260 w 1400316"/>
                    <a:gd name="connsiteY263" fmla="*/ 254127 h 1339977"/>
                    <a:gd name="connsiteX264" fmla="*/ 193022 w 1400316"/>
                    <a:gd name="connsiteY264" fmla="*/ 261270 h 1339977"/>
                    <a:gd name="connsiteX265" fmla="*/ 195404 w 1400316"/>
                    <a:gd name="connsiteY265" fmla="*/ 268414 h 1339977"/>
                    <a:gd name="connsiteX266" fmla="*/ 200166 w 1400316"/>
                    <a:gd name="connsiteY266" fmla="*/ 275558 h 1339977"/>
                    <a:gd name="connsiteX267" fmla="*/ 202547 w 1400316"/>
                    <a:gd name="connsiteY267" fmla="*/ 282702 h 1339977"/>
                    <a:gd name="connsiteX268" fmla="*/ 216835 w 1400316"/>
                    <a:gd name="connsiteY268" fmla="*/ 311277 h 1339977"/>
                    <a:gd name="connsiteX269" fmla="*/ 219216 w 1400316"/>
                    <a:gd name="connsiteY269" fmla="*/ 318420 h 1339977"/>
                    <a:gd name="connsiteX270" fmla="*/ 216835 w 1400316"/>
                    <a:gd name="connsiteY270" fmla="*/ 385095 h 1339977"/>
                    <a:gd name="connsiteX271" fmla="*/ 209691 w 1400316"/>
                    <a:gd name="connsiteY271" fmla="*/ 399383 h 1339977"/>
                    <a:gd name="connsiteX272" fmla="*/ 193022 w 1400316"/>
                    <a:gd name="connsiteY272" fmla="*/ 425577 h 1339977"/>
                    <a:gd name="connsiteX273" fmla="*/ 190641 w 1400316"/>
                    <a:gd name="connsiteY273" fmla="*/ 432720 h 1339977"/>
                    <a:gd name="connsiteX274" fmla="*/ 183497 w 1400316"/>
                    <a:gd name="connsiteY274" fmla="*/ 435102 h 1339977"/>
                    <a:gd name="connsiteX275" fmla="*/ 166829 w 1400316"/>
                    <a:gd name="connsiteY275" fmla="*/ 437483 h 1339977"/>
                    <a:gd name="connsiteX276" fmla="*/ 131110 w 1400316"/>
                    <a:gd name="connsiteY276" fmla="*/ 439864 h 1339977"/>
                    <a:gd name="connsiteX277" fmla="*/ 112060 w 1400316"/>
                    <a:gd name="connsiteY277" fmla="*/ 442245 h 1339977"/>
                    <a:gd name="connsiteX278" fmla="*/ 71579 w 1400316"/>
                    <a:gd name="connsiteY278" fmla="*/ 447008 h 1339977"/>
                    <a:gd name="connsiteX279" fmla="*/ 50147 w 1400316"/>
                    <a:gd name="connsiteY279" fmla="*/ 454152 h 1339977"/>
                    <a:gd name="connsiteX280" fmla="*/ 43004 w 1400316"/>
                    <a:gd name="connsiteY280" fmla="*/ 456533 h 1339977"/>
                    <a:gd name="connsiteX281" fmla="*/ 35860 w 1400316"/>
                    <a:gd name="connsiteY281" fmla="*/ 458914 h 1339977"/>
                    <a:gd name="connsiteX282" fmla="*/ 14429 w 1400316"/>
                    <a:gd name="connsiteY282" fmla="*/ 468439 h 1339977"/>
                    <a:gd name="connsiteX283" fmla="*/ 7285 w 1400316"/>
                    <a:gd name="connsiteY283" fmla="*/ 470820 h 1339977"/>
                    <a:gd name="connsiteX284" fmla="*/ 4904 w 1400316"/>
                    <a:gd name="connsiteY284" fmla="*/ 477964 h 1339977"/>
                    <a:gd name="connsiteX285" fmla="*/ 141 w 1400316"/>
                    <a:gd name="connsiteY285" fmla="*/ 485108 h 1339977"/>
                    <a:gd name="connsiteX286" fmla="*/ 4904 w 1400316"/>
                    <a:gd name="connsiteY286" fmla="*/ 501777 h 1339977"/>
                    <a:gd name="connsiteX287" fmla="*/ 21572 w 1400316"/>
                    <a:gd name="connsiteY287" fmla="*/ 520827 h 1339977"/>
                    <a:gd name="connsiteX288" fmla="*/ 28716 w 1400316"/>
                    <a:gd name="connsiteY288" fmla="*/ 527970 h 1339977"/>
                    <a:gd name="connsiteX289" fmla="*/ 52529 w 1400316"/>
                    <a:gd name="connsiteY289" fmla="*/ 542258 h 1339977"/>
                    <a:gd name="connsiteX290" fmla="*/ 59672 w 1400316"/>
                    <a:gd name="connsiteY290" fmla="*/ 544639 h 1339977"/>
                    <a:gd name="connsiteX291" fmla="*/ 66816 w 1400316"/>
                    <a:gd name="connsiteY291" fmla="*/ 549402 h 1339977"/>
                    <a:gd name="connsiteX292" fmla="*/ 93010 w 1400316"/>
                    <a:gd name="connsiteY292" fmla="*/ 561308 h 1339977"/>
                    <a:gd name="connsiteX293" fmla="*/ 100154 w 1400316"/>
                    <a:gd name="connsiteY293" fmla="*/ 568452 h 1339977"/>
                    <a:gd name="connsiteX294" fmla="*/ 112060 w 1400316"/>
                    <a:gd name="connsiteY294" fmla="*/ 589883 h 1339977"/>
                    <a:gd name="connsiteX295" fmla="*/ 119204 w 1400316"/>
                    <a:gd name="connsiteY295" fmla="*/ 599408 h 1339977"/>
                    <a:gd name="connsiteX296" fmla="*/ 123966 w 1400316"/>
                    <a:gd name="connsiteY296" fmla="*/ 613695 h 1339977"/>
                    <a:gd name="connsiteX297" fmla="*/ 126347 w 1400316"/>
                    <a:gd name="connsiteY297" fmla="*/ 620839 h 1339977"/>
                    <a:gd name="connsiteX298" fmla="*/ 133491 w 1400316"/>
                    <a:gd name="connsiteY298" fmla="*/ 625602 h 1339977"/>
                    <a:gd name="connsiteX299" fmla="*/ 138254 w 1400316"/>
                    <a:gd name="connsiteY299" fmla="*/ 639889 h 1339977"/>
                    <a:gd name="connsiteX300" fmla="*/ 140635 w 1400316"/>
                    <a:gd name="connsiteY300" fmla="*/ 647033 h 1339977"/>
                    <a:gd name="connsiteX301" fmla="*/ 145397 w 1400316"/>
                    <a:gd name="connsiteY301" fmla="*/ 663702 h 1339977"/>
                    <a:gd name="connsiteX302" fmla="*/ 143016 w 1400316"/>
                    <a:gd name="connsiteY302" fmla="*/ 675608 h 1339977"/>
                    <a:gd name="connsiteX303" fmla="*/ 138254 w 1400316"/>
                    <a:gd name="connsiteY303" fmla="*/ 682752 h 1339977"/>
                    <a:gd name="connsiteX304" fmla="*/ 133491 w 1400316"/>
                    <a:gd name="connsiteY304" fmla="*/ 692277 h 1339977"/>
                    <a:gd name="connsiteX305" fmla="*/ 128729 w 1400316"/>
                    <a:gd name="connsiteY305" fmla="*/ 699420 h 1339977"/>
                    <a:gd name="connsiteX306" fmla="*/ 123966 w 1400316"/>
                    <a:gd name="connsiteY306" fmla="*/ 708945 h 1339977"/>
                    <a:gd name="connsiteX307" fmla="*/ 121585 w 1400316"/>
                    <a:gd name="connsiteY307" fmla="*/ 716089 h 1339977"/>
                    <a:gd name="connsiteX308" fmla="*/ 114441 w 1400316"/>
                    <a:gd name="connsiteY308" fmla="*/ 718470 h 1339977"/>
                    <a:gd name="connsiteX309" fmla="*/ 100154 w 1400316"/>
                    <a:gd name="connsiteY309" fmla="*/ 735139 h 1339977"/>
                    <a:gd name="connsiteX310" fmla="*/ 95391 w 1400316"/>
                    <a:gd name="connsiteY310" fmla="*/ 744664 h 1339977"/>
                    <a:gd name="connsiteX311" fmla="*/ 88247 w 1400316"/>
                    <a:gd name="connsiteY311" fmla="*/ 751808 h 1339977"/>
                    <a:gd name="connsiteX312" fmla="*/ 71579 w 1400316"/>
                    <a:gd name="connsiteY312" fmla="*/ 768477 h 1339977"/>
                    <a:gd name="connsiteX313" fmla="*/ 64435 w 1400316"/>
                    <a:gd name="connsiteY313" fmla="*/ 775620 h 1339977"/>
                    <a:gd name="connsiteX314" fmla="*/ 57291 w 1400316"/>
                    <a:gd name="connsiteY314" fmla="*/ 780383 h 1339977"/>
                    <a:gd name="connsiteX315" fmla="*/ 52529 w 1400316"/>
                    <a:gd name="connsiteY315" fmla="*/ 787527 h 1339977"/>
                    <a:gd name="connsiteX316" fmla="*/ 38241 w 1400316"/>
                    <a:gd name="connsiteY316" fmla="*/ 799433 h 1339977"/>
                    <a:gd name="connsiteX317" fmla="*/ 28716 w 1400316"/>
                    <a:gd name="connsiteY317" fmla="*/ 816102 h 1339977"/>
                    <a:gd name="connsiteX318" fmla="*/ 19191 w 1400316"/>
                    <a:gd name="connsiteY318" fmla="*/ 837533 h 1339977"/>
                    <a:gd name="connsiteX319" fmla="*/ 16810 w 1400316"/>
                    <a:gd name="connsiteY319" fmla="*/ 844677 h 1339977"/>
                    <a:gd name="connsiteX320" fmla="*/ 19191 w 1400316"/>
                    <a:gd name="connsiteY320" fmla="*/ 887539 h 1339977"/>
                    <a:gd name="connsiteX321" fmla="*/ 26335 w 1400316"/>
                    <a:gd name="connsiteY321" fmla="*/ 889920 h 1339977"/>
                    <a:gd name="connsiteX322" fmla="*/ 33479 w 1400316"/>
                    <a:gd name="connsiteY322" fmla="*/ 894683 h 1339977"/>
                    <a:gd name="connsiteX323" fmla="*/ 47766 w 1400316"/>
                    <a:gd name="connsiteY323" fmla="*/ 899445 h 1339977"/>
                    <a:gd name="connsiteX324" fmla="*/ 54910 w 1400316"/>
                    <a:gd name="connsiteY324" fmla="*/ 901827 h 1339977"/>
                    <a:gd name="connsiteX325" fmla="*/ 112060 w 1400316"/>
                    <a:gd name="connsiteY325" fmla="*/ 906589 h 1339977"/>
                    <a:gd name="connsiteX326" fmla="*/ 131110 w 1400316"/>
                    <a:gd name="connsiteY326" fmla="*/ 911352 h 1339977"/>
                    <a:gd name="connsiteX327" fmla="*/ 135872 w 1400316"/>
                    <a:gd name="connsiteY327" fmla="*/ 918495 h 1339977"/>
                    <a:gd name="connsiteX328" fmla="*/ 147779 w 1400316"/>
                    <a:gd name="connsiteY328" fmla="*/ 928020 h 1339977"/>
                    <a:gd name="connsiteX329" fmla="*/ 152541 w 1400316"/>
                    <a:gd name="connsiteY329" fmla="*/ 935164 h 1339977"/>
                    <a:gd name="connsiteX330" fmla="*/ 181116 w 1400316"/>
                    <a:gd name="connsiteY330" fmla="*/ 949452 h 1339977"/>
                    <a:gd name="connsiteX331" fmla="*/ 188260 w 1400316"/>
                    <a:gd name="connsiteY331" fmla="*/ 951833 h 1339977"/>
                    <a:gd name="connsiteX332" fmla="*/ 209691 w 1400316"/>
                    <a:gd name="connsiteY332" fmla="*/ 954214 h 1339977"/>
                    <a:gd name="connsiteX333" fmla="*/ 226360 w 1400316"/>
                    <a:gd name="connsiteY333" fmla="*/ 958977 h 1339977"/>
                    <a:gd name="connsiteX334" fmla="*/ 233504 w 1400316"/>
                    <a:gd name="connsiteY334" fmla="*/ 973264 h 1339977"/>
                    <a:gd name="connsiteX335" fmla="*/ 228741 w 1400316"/>
                    <a:gd name="connsiteY335" fmla="*/ 1016127 h 1339977"/>
                    <a:gd name="connsiteX336" fmla="*/ 216835 w 1400316"/>
                    <a:gd name="connsiteY336" fmla="*/ 1030414 h 1339977"/>
                    <a:gd name="connsiteX337" fmla="*/ 207310 w 1400316"/>
                    <a:gd name="connsiteY337" fmla="*/ 1051845 h 1339977"/>
                    <a:gd name="connsiteX338" fmla="*/ 200166 w 1400316"/>
                    <a:gd name="connsiteY338" fmla="*/ 1066133 h 1339977"/>
                    <a:gd name="connsiteX339" fmla="*/ 195404 w 1400316"/>
                    <a:gd name="connsiteY339" fmla="*/ 1080420 h 1339977"/>
                    <a:gd name="connsiteX340" fmla="*/ 190641 w 1400316"/>
                    <a:gd name="connsiteY340" fmla="*/ 1094708 h 1339977"/>
                    <a:gd name="connsiteX341" fmla="*/ 190641 w 1400316"/>
                    <a:gd name="connsiteY341" fmla="*/ 1128045 h 1339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1400316" h="1339977">
                      <a:moveTo>
                        <a:pt x="238527" y="1100480"/>
                      </a:moveTo>
                      <a:lnTo>
                        <a:pt x="90629" y="1223295"/>
                      </a:lnTo>
                      <a:cubicBezTo>
                        <a:pt x="93010" y="1224882"/>
                        <a:pt x="95057" y="1227153"/>
                        <a:pt x="97772" y="1228058"/>
                      </a:cubicBezTo>
                      <a:lnTo>
                        <a:pt x="112060" y="1232820"/>
                      </a:lnTo>
                      <a:cubicBezTo>
                        <a:pt x="121103" y="1232458"/>
                        <a:pt x="165449" y="1233166"/>
                        <a:pt x="185879" y="1228058"/>
                      </a:cubicBezTo>
                      <a:cubicBezTo>
                        <a:pt x="190749" y="1226840"/>
                        <a:pt x="195404" y="1224883"/>
                        <a:pt x="200166" y="1223295"/>
                      </a:cubicBezTo>
                      <a:lnTo>
                        <a:pt x="207310" y="1220914"/>
                      </a:lnTo>
                      <a:lnTo>
                        <a:pt x="214454" y="1218533"/>
                      </a:lnTo>
                      <a:cubicBezTo>
                        <a:pt x="234910" y="1204893"/>
                        <a:pt x="209037" y="1221240"/>
                        <a:pt x="228741" y="1211389"/>
                      </a:cubicBezTo>
                      <a:cubicBezTo>
                        <a:pt x="231301" y="1210109"/>
                        <a:pt x="233325" y="1207907"/>
                        <a:pt x="235885" y="1206627"/>
                      </a:cubicBezTo>
                      <a:cubicBezTo>
                        <a:pt x="238130" y="1205504"/>
                        <a:pt x="240835" y="1205464"/>
                        <a:pt x="243029" y="1204245"/>
                      </a:cubicBezTo>
                      <a:cubicBezTo>
                        <a:pt x="248032" y="1201465"/>
                        <a:pt x="252554" y="1197895"/>
                        <a:pt x="257316" y="1194720"/>
                      </a:cubicBezTo>
                      <a:lnTo>
                        <a:pt x="271604" y="1185195"/>
                      </a:lnTo>
                      <a:cubicBezTo>
                        <a:pt x="273985" y="1183608"/>
                        <a:pt x="276032" y="1181338"/>
                        <a:pt x="278747" y="1180433"/>
                      </a:cubicBezTo>
                      <a:lnTo>
                        <a:pt x="285891" y="1178052"/>
                      </a:lnTo>
                      <a:cubicBezTo>
                        <a:pt x="306370" y="1164398"/>
                        <a:pt x="280456" y="1180770"/>
                        <a:pt x="300179" y="1170908"/>
                      </a:cubicBezTo>
                      <a:cubicBezTo>
                        <a:pt x="302739" y="1169628"/>
                        <a:pt x="304762" y="1167425"/>
                        <a:pt x="307322" y="1166145"/>
                      </a:cubicBezTo>
                      <a:cubicBezTo>
                        <a:pt x="309567" y="1165022"/>
                        <a:pt x="312221" y="1164886"/>
                        <a:pt x="314466" y="1163764"/>
                      </a:cubicBezTo>
                      <a:cubicBezTo>
                        <a:pt x="317026" y="1162484"/>
                        <a:pt x="318995" y="1160164"/>
                        <a:pt x="321610" y="1159002"/>
                      </a:cubicBezTo>
                      <a:cubicBezTo>
                        <a:pt x="326197" y="1156963"/>
                        <a:pt x="331720" y="1157023"/>
                        <a:pt x="335897" y="1154239"/>
                      </a:cubicBezTo>
                      <a:cubicBezTo>
                        <a:pt x="338278" y="1152652"/>
                        <a:pt x="340481" y="1150757"/>
                        <a:pt x="343041" y="1149477"/>
                      </a:cubicBezTo>
                      <a:cubicBezTo>
                        <a:pt x="348907" y="1146544"/>
                        <a:pt x="358977" y="1145630"/>
                        <a:pt x="364472" y="1144714"/>
                      </a:cubicBezTo>
                      <a:cubicBezTo>
                        <a:pt x="379553" y="1145508"/>
                        <a:pt x="394752" y="1145054"/>
                        <a:pt x="409716" y="1147095"/>
                      </a:cubicBezTo>
                      <a:cubicBezTo>
                        <a:pt x="412552" y="1147482"/>
                        <a:pt x="414300" y="1150578"/>
                        <a:pt x="416860" y="1151858"/>
                      </a:cubicBezTo>
                      <a:cubicBezTo>
                        <a:pt x="419105" y="1152981"/>
                        <a:pt x="421623" y="1153445"/>
                        <a:pt x="424004" y="1154239"/>
                      </a:cubicBezTo>
                      <a:cubicBezTo>
                        <a:pt x="436703" y="1173290"/>
                        <a:pt x="420035" y="1150270"/>
                        <a:pt x="435910" y="1166145"/>
                      </a:cubicBezTo>
                      <a:cubicBezTo>
                        <a:pt x="445599" y="1175834"/>
                        <a:pt x="436009" y="1173438"/>
                        <a:pt x="445435" y="1187577"/>
                      </a:cubicBezTo>
                      <a:cubicBezTo>
                        <a:pt x="447022" y="1189958"/>
                        <a:pt x="448917" y="1192161"/>
                        <a:pt x="450197" y="1194720"/>
                      </a:cubicBezTo>
                      <a:cubicBezTo>
                        <a:pt x="451320" y="1196965"/>
                        <a:pt x="451360" y="1199670"/>
                        <a:pt x="452579" y="1201864"/>
                      </a:cubicBezTo>
                      <a:cubicBezTo>
                        <a:pt x="455359" y="1206868"/>
                        <a:pt x="462104" y="1216152"/>
                        <a:pt x="462104" y="1216152"/>
                      </a:cubicBezTo>
                      <a:cubicBezTo>
                        <a:pt x="462898" y="1218533"/>
                        <a:pt x="463266" y="1221101"/>
                        <a:pt x="464485" y="1223295"/>
                      </a:cubicBezTo>
                      <a:cubicBezTo>
                        <a:pt x="467265" y="1228299"/>
                        <a:pt x="474010" y="1237583"/>
                        <a:pt x="474010" y="1237583"/>
                      </a:cubicBezTo>
                      <a:lnTo>
                        <a:pt x="481154" y="1259014"/>
                      </a:lnTo>
                      <a:cubicBezTo>
                        <a:pt x="481948" y="1261395"/>
                        <a:pt x="482143" y="1264069"/>
                        <a:pt x="483535" y="1266158"/>
                      </a:cubicBezTo>
                      <a:cubicBezTo>
                        <a:pt x="485122" y="1268539"/>
                        <a:pt x="487017" y="1270742"/>
                        <a:pt x="488297" y="1273302"/>
                      </a:cubicBezTo>
                      <a:cubicBezTo>
                        <a:pt x="490204" y="1277115"/>
                        <a:pt x="492040" y="1286401"/>
                        <a:pt x="493060" y="1289970"/>
                      </a:cubicBezTo>
                      <a:cubicBezTo>
                        <a:pt x="493750" y="1292384"/>
                        <a:pt x="494318" y="1294869"/>
                        <a:pt x="495441" y="1297114"/>
                      </a:cubicBezTo>
                      <a:cubicBezTo>
                        <a:pt x="496721" y="1299674"/>
                        <a:pt x="498616" y="1301877"/>
                        <a:pt x="500204" y="1304258"/>
                      </a:cubicBezTo>
                      <a:cubicBezTo>
                        <a:pt x="504840" y="1318167"/>
                        <a:pt x="498957" y="1305392"/>
                        <a:pt x="509729" y="1316164"/>
                      </a:cubicBezTo>
                      <a:cubicBezTo>
                        <a:pt x="511753" y="1318188"/>
                        <a:pt x="512064" y="1321791"/>
                        <a:pt x="514491" y="1323308"/>
                      </a:cubicBezTo>
                      <a:cubicBezTo>
                        <a:pt x="518748" y="1325969"/>
                        <a:pt x="528779" y="1328070"/>
                        <a:pt x="528779" y="1328070"/>
                      </a:cubicBezTo>
                      <a:cubicBezTo>
                        <a:pt x="532710" y="1327633"/>
                        <a:pt x="550374" y="1327186"/>
                        <a:pt x="557354" y="1323308"/>
                      </a:cubicBezTo>
                      <a:cubicBezTo>
                        <a:pt x="562357" y="1320528"/>
                        <a:pt x="566879" y="1316958"/>
                        <a:pt x="571641" y="1313783"/>
                      </a:cubicBezTo>
                      <a:lnTo>
                        <a:pt x="578785" y="1309020"/>
                      </a:lnTo>
                      <a:cubicBezTo>
                        <a:pt x="591483" y="1289974"/>
                        <a:pt x="574817" y="1312988"/>
                        <a:pt x="590691" y="1297114"/>
                      </a:cubicBezTo>
                      <a:cubicBezTo>
                        <a:pt x="592715" y="1295090"/>
                        <a:pt x="593300" y="1291855"/>
                        <a:pt x="595454" y="1289970"/>
                      </a:cubicBezTo>
                      <a:cubicBezTo>
                        <a:pt x="599761" y="1286201"/>
                        <a:pt x="609741" y="1280445"/>
                        <a:pt x="609741" y="1280445"/>
                      </a:cubicBezTo>
                      <a:cubicBezTo>
                        <a:pt x="617679" y="1268540"/>
                        <a:pt x="612123" y="1274890"/>
                        <a:pt x="628791" y="1263777"/>
                      </a:cubicBezTo>
                      <a:lnTo>
                        <a:pt x="643079" y="1254252"/>
                      </a:lnTo>
                      <a:cubicBezTo>
                        <a:pt x="645460" y="1252665"/>
                        <a:pt x="647507" y="1250394"/>
                        <a:pt x="650222" y="1249489"/>
                      </a:cubicBezTo>
                      <a:lnTo>
                        <a:pt x="657366" y="1247108"/>
                      </a:lnTo>
                      <a:cubicBezTo>
                        <a:pt x="659747" y="1245520"/>
                        <a:pt x="661895" y="1243507"/>
                        <a:pt x="664510" y="1242345"/>
                      </a:cubicBezTo>
                      <a:cubicBezTo>
                        <a:pt x="669097" y="1240306"/>
                        <a:pt x="678797" y="1237583"/>
                        <a:pt x="678797" y="1237583"/>
                      </a:cubicBezTo>
                      <a:cubicBezTo>
                        <a:pt x="687137" y="1238341"/>
                        <a:pt x="709760" y="1238381"/>
                        <a:pt x="719279" y="1244727"/>
                      </a:cubicBezTo>
                      <a:lnTo>
                        <a:pt x="726422" y="1249489"/>
                      </a:lnTo>
                      <a:cubicBezTo>
                        <a:pt x="740074" y="1269966"/>
                        <a:pt x="721895" y="1245866"/>
                        <a:pt x="738329" y="1259014"/>
                      </a:cubicBezTo>
                      <a:cubicBezTo>
                        <a:pt x="740564" y="1260802"/>
                        <a:pt x="740937" y="1264273"/>
                        <a:pt x="743091" y="1266158"/>
                      </a:cubicBezTo>
                      <a:cubicBezTo>
                        <a:pt x="747399" y="1269927"/>
                        <a:pt x="752616" y="1272508"/>
                        <a:pt x="757379" y="1275683"/>
                      </a:cubicBezTo>
                      <a:lnTo>
                        <a:pt x="764522" y="1280445"/>
                      </a:lnTo>
                      <a:cubicBezTo>
                        <a:pt x="766110" y="1282826"/>
                        <a:pt x="767050" y="1285801"/>
                        <a:pt x="769285" y="1287589"/>
                      </a:cubicBezTo>
                      <a:cubicBezTo>
                        <a:pt x="771245" y="1289157"/>
                        <a:pt x="774654" y="1288195"/>
                        <a:pt x="776429" y="1289970"/>
                      </a:cubicBezTo>
                      <a:cubicBezTo>
                        <a:pt x="789129" y="1302670"/>
                        <a:pt x="766903" y="1293146"/>
                        <a:pt x="785954" y="1299495"/>
                      </a:cubicBezTo>
                      <a:lnTo>
                        <a:pt x="800241" y="1309020"/>
                      </a:lnTo>
                      <a:cubicBezTo>
                        <a:pt x="802622" y="1310608"/>
                        <a:pt x="804670" y="1312878"/>
                        <a:pt x="807385" y="1313783"/>
                      </a:cubicBezTo>
                      <a:lnTo>
                        <a:pt x="814529" y="1316164"/>
                      </a:lnTo>
                      <a:cubicBezTo>
                        <a:pt x="834985" y="1329804"/>
                        <a:pt x="809112" y="1313457"/>
                        <a:pt x="828816" y="1323308"/>
                      </a:cubicBezTo>
                      <a:cubicBezTo>
                        <a:pt x="831376" y="1324588"/>
                        <a:pt x="833345" y="1326908"/>
                        <a:pt x="835960" y="1328070"/>
                      </a:cubicBezTo>
                      <a:cubicBezTo>
                        <a:pt x="840547" y="1330109"/>
                        <a:pt x="846070" y="1330049"/>
                        <a:pt x="850247" y="1332833"/>
                      </a:cubicBezTo>
                      <a:cubicBezTo>
                        <a:pt x="859480" y="1338987"/>
                        <a:pt x="854676" y="1336690"/>
                        <a:pt x="864535" y="1339977"/>
                      </a:cubicBezTo>
                      <a:cubicBezTo>
                        <a:pt x="875647" y="1339183"/>
                        <a:pt x="886855" y="1339248"/>
                        <a:pt x="897872" y="1337595"/>
                      </a:cubicBezTo>
                      <a:cubicBezTo>
                        <a:pt x="902837" y="1336850"/>
                        <a:pt x="912160" y="1332833"/>
                        <a:pt x="912160" y="1332833"/>
                      </a:cubicBezTo>
                      <a:cubicBezTo>
                        <a:pt x="914541" y="1331245"/>
                        <a:pt x="917419" y="1330224"/>
                        <a:pt x="919304" y="1328070"/>
                      </a:cubicBezTo>
                      <a:cubicBezTo>
                        <a:pt x="923073" y="1323763"/>
                        <a:pt x="928829" y="1313783"/>
                        <a:pt x="928829" y="1313783"/>
                      </a:cubicBezTo>
                      <a:lnTo>
                        <a:pt x="938354" y="1285208"/>
                      </a:lnTo>
                      <a:cubicBezTo>
                        <a:pt x="939148" y="1282827"/>
                        <a:pt x="939343" y="1280153"/>
                        <a:pt x="940735" y="1278064"/>
                      </a:cubicBezTo>
                      <a:cubicBezTo>
                        <a:pt x="954383" y="1257590"/>
                        <a:pt x="938020" y="1283494"/>
                        <a:pt x="947879" y="1263777"/>
                      </a:cubicBezTo>
                      <a:cubicBezTo>
                        <a:pt x="949159" y="1261217"/>
                        <a:pt x="951479" y="1259248"/>
                        <a:pt x="952641" y="1256633"/>
                      </a:cubicBezTo>
                      <a:cubicBezTo>
                        <a:pt x="954680" y="1252045"/>
                        <a:pt x="955816" y="1247108"/>
                        <a:pt x="957404" y="1242345"/>
                      </a:cubicBezTo>
                      <a:lnTo>
                        <a:pt x="962166" y="1228058"/>
                      </a:lnTo>
                      <a:cubicBezTo>
                        <a:pt x="962960" y="1225677"/>
                        <a:pt x="963155" y="1223002"/>
                        <a:pt x="964547" y="1220914"/>
                      </a:cubicBezTo>
                      <a:lnTo>
                        <a:pt x="969310" y="1213770"/>
                      </a:lnTo>
                      <a:cubicBezTo>
                        <a:pt x="970897" y="1209008"/>
                        <a:pt x="972854" y="1204353"/>
                        <a:pt x="974072" y="1199483"/>
                      </a:cubicBezTo>
                      <a:cubicBezTo>
                        <a:pt x="974631" y="1197246"/>
                        <a:pt x="977284" y="1185606"/>
                        <a:pt x="978835" y="1182814"/>
                      </a:cubicBezTo>
                      <a:cubicBezTo>
                        <a:pt x="981615" y="1177811"/>
                        <a:pt x="983598" y="1171702"/>
                        <a:pt x="988360" y="1168527"/>
                      </a:cubicBezTo>
                      <a:lnTo>
                        <a:pt x="995504" y="1163764"/>
                      </a:lnTo>
                      <a:cubicBezTo>
                        <a:pt x="997091" y="1161383"/>
                        <a:pt x="998031" y="1158408"/>
                        <a:pt x="1000266" y="1156620"/>
                      </a:cubicBezTo>
                      <a:cubicBezTo>
                        <a:pt x="1002226" y="1155052"/>
                        <a:pt x="1004900" y="1154239"/>
                        <a:pt x="1007410" y="1154239"/>
                      </a:cubicBezTo>
                      <a:cubicBezTo>
                        <a:pt x="1024890" y="1154239"/>
                        <a:pt x="1042335" y="1155826"/>
                        <a:pt x="1059797" y="1156620"/>
                      </a:cubicBezTo>
                      <a:cubicBezTo>
                        <a:pt x="1063766" y="1157414"/>
                        <a:pt x="1067799" y="1157937"/>
                        <a:pt x="1071704" y="1159002"/>
                      </a:cubicBezTo>
                      <a:cubicBezTo>
                        <a:pt x="1076547" y="1160323"/>
                        <a:pt x="1085991" y="1163764"/>
                        <a:pt x="1085991" y="1163764"/>
                      </a:cubicBezTo>
                      <a:cubicBezTo>
                        <a:pt x="1106460" y="1177411"/>
                        <a:pt x="1080565" y="1161052"/>
                        <a:pt x="1100279" y="1170908"/>
                      </a:cubicBezTo>
                      <a:cubicBezTo>
                        <a:pt x="1102839" y="1172188"/>
                        <a:pt x="1104792" y="1174543"/>
                        <a:pt x="1107422" y="1175670"/>
                      </a:cubicBezTo>
                      <a:cubicBezTo>
                        <a:pt x="1110430" y="1176959"/>
                        <a:pt x="1113800" y="1177153"/>
                        <a:pt x="1116947" y="1178052"/>
                      </a:cubicBezTo>
                      <a:cubicBezTo>
                        <a:pt x="1119361" y="1178742"/>
                        <a:pt x="1121710" y="1179639"/>
                        <a:pt x="1124091" y="1180433"/>
                      </a:cubicBezTo>
                      <a:cubicBezTo>
                        <a:pt x="1144729" y="1179639"/>
                        <a:pt x="1165400" y="1179473"/>
                        <a:pt x="1186004" y="1178052"/>
                      </a:cubicBezTo>
                      <a:cubicBezTo>
                        <a:pt x="1188508" y="1177879"/>
                        <a:pt x="1191372" y="1177445"/>
                        <a:pt x="1193147" y="1175670"/>
                      </a:cubicBezTo>
                      <a:cubicBezTo>
                        <a:pt x="1194922" y="1173895"/>
                        <a:pt x="1194735" y="1170908"/>
                        <a:pt x="1195529" y="1168527"/>
                      </a:cubicBezTo>
                      <a:cubicBezTo>
                        <a:pt x="1196323" y="1160589"/>
                        <a:pt x="1196856" y="1152621"/>
                        <a:pt x="1197910" y="1144714"/>
                      </a:cubicBezTo>
                      <a:cubicBezTo>
                        <a:pt x="1198445" y="1140702"/>
                        <a:pt x="1200291" y="1136855"/>
                        <a:pt x="1200291" y="1132808"/>
                      </a:cubicBezTo>
                      <a:cubicBezTo>
                        <a:pt x="1200291" y="1121667"/>
                        <a:pt x="1199563" y="1110488"/>
                        <a:pt x="1197910" y="1099470"/>
                      </a:cubicBezTo>
                      <a:cubicBezTo>
                        <a:pt x="1197165" y="1094506"/>
                        <a:pt x="1194735" y="1089945"/>
                        <a:pt x="1193147" y="1085183"/>
                      </a:cubicBezTo>
                      <a:lnTo>
                        <a:pt x="1188385" y="1070895"/>
                      </a:lnTo>
                      <a:cubicBezTo>
                        <a:pt x="1180384" y="1046892"/>
                        <a:pt x="1192591" y="1084124"/>
                        <a:pt x="1183622" y="1054227"/>
                      </a:cubicBezTo>
                      <a:cubicBezTo>
                        <a:pt x="1180754" y="1044668"/>
                        <a:pt x="1178168" y="1039702"/>
                        <a:pt x="1176479" y="1030414"/>
                      </a:cubicBezTo>
                      <a:cubicBezTo>
                        <a:pt x="1175475" y="1024892"/>
                        <a:pt x="1174891" y="1019301"/>
                        <a:pt x="1174097" y="1013745"/>
                      </a:cubicBezTo>
                      <a:cubicBezTo>
                        <a:pt x="1174891" y="993108"/>
                        <a:pt x="1175058" y="972437"/>
                        <a:pt x="1176479" y="951833"/>
                      </a:cubicBezTo>
                      <a:cubicBezTo>
                        <a:pt x="1176652" y="949329"/>
                        <a:pt x="1177085" y="946464"/>
                        <a:pt x="1178860" y="944689"/>
                      </a:cubicBezTo>
                      <a:cubicBezTo>
                        <a:pt x="1180635" y="942914"/>
                        <a:pt x="1183623" y="943102"/>
                        <a:pt x="1186004" y="942308"/>
                      </a:cubicBezTo>
                      <a:cubicBezTo>
                        <a:pt x="1197324" y="934760"/>
                        <a:pt x="1190432" y="938450"/>
                        <a:pt x="1207435" y="932783"/>
                      </a:cubicBezTo>
                      <a:lnTo>
                        <a:pt x="1214579" y="930402"/>
                      </a:lnTo>
                      <a:cubicBezTo>
                        <a:pt x="1216960" y="929608"/>
                        <a:pt x="1219237" y="928375"/>
                        <a:pt x="1221722" y="928020"/>
                      </a:cubicBezTo>
                      <a:lnTo>
                        <a:pt x="1255060" y="923258"/>
                      </a:lnTo>
                      <a:lnTo>
                        <a:pt x="1271729" y="920877"/>
                      </a:lnTo>
                      <a:lnTo>
                        <a:pt x="1314591" y="906589"/>
                      </a:lnTo>
                      <a:lnTo>
                        <a:pt x="1328879" y="901827"/>
                      </a:lnTo>
                      <a:cubicBezTo>
                        <a:pt x="1331260" y="901033"/>
                        <a:pt x="1333934" y="900837"/>
                        <a:pt x="1336022" y="899445"/>
                      </a:cubicBezTo>
                      <a:cubicBezTo>
                        <a:pt x="1340785" y="896270"/>
                        <a:pt x="1344880" y="891730"/>
                        <a:pt x="1350310" y="889920"/>
                      </a:cubicBezTo>
                      <a:lnTo>
                        <a:pt x="1364597" y="885158"/>
                      </a:lnTo>
                      <a:cubicBezTo>
                        <a:pt x="1365391" y="882777"/>
                        <a:pt x="1365411" y="879974"/>
                        <a:pt x="1366979" y="878014"/>
                      </a:cubicBezTo>
                      <a:cubicBezTo>
                        <a:pt x="1368767" y="875779"/>
                        <a:pt x="1372099" y="875275"/>
                        <a:pt x="1374122" y="873252"/>
                      </a:cubicBezTo>
                      <a:cubicBezTo>
                        <a:pt x="1376146" y="871228"/>
                        <a:pt x="1377297" y="868489"/>
                        <a:pt x="1378885" y="866108"/>
                      </a:cubicBezTo>
                      <a:cubicBezTo>
                        <a:pt x="1379679" y="863727"/>
                        <a:pt x="1381266" y="861474"/>
                        <a:pt x="1381266" y="858964"/>
                      </a:cubicBezTo>
                      <a:cubicBezTo>
                        <a:pt x="1381266" y="847435"/>
                        <a:pt x="1380578" y="842900"/>
                        <a:pt x="1374122" y="835152"/>
                      </a:cubicBezTo>
                      <a:cubicBezTo>
                        <a:pt x="1371966" y="832565"/>
                        <a:pt x="1369135" y="830595"/>
                        <a:pt x="1366979" y="828008"/>
                      </a:cubicBezTo>
                      <a:cubicBezTo>
                        <a:pt x="1357059" y="816104"/>
                        <a:pt x="1368166" y="824830"/>
                        <a:pt x="1355072" y="816102"/>
                      </a:cubicBezTo>
                      <a:cubicBezTo>
                        <a:pt x="1354309" y="813052"/>
                        <a:pt x="1352018" y="802848"/>
                        <a:pt x="1350310" y="799433"/>
                      </a:cubicBezTo>
                      <a:cubicBezTo>
                        <a:pt x="1349030" y="796873"/>
                        <a:pt x="1347782" y="794077"/>
                        <a:pt x="1345547" y="792289"/>
                      </a:cubicBezTo>
                      <a:cubicBezTo>
                        <a:pt x="1343587" y="790721"/>
                        <a:pt x="1340785" y="790702"/>
                        <a:pt x="1338404" y="789908"/>
                      </a:cubicBezTo>
                      <a:cubicBezTo>
                        <a:pt x="1336816" y="787527"/>
                        <a:pt x="1335876" y="784552"/>
                        <a:pt x="1333641" y="782764"/>
                      </a:cubicBezTo>
                      <a:cubicBezTo>
                        <a:pt x="1331681" y="781196"/>
                        <a:pt x="1328272" y="782158"/>
                        <a:pt x="1326497" y="780383"/>
                      </a:cubicBezTo>
                      <a:cubicBezTo>
                        <a:pt x="1313797" y="767683"/>
                        <a:pt x="1336023" y="777207"/>
                        <a:pt x="1316972" y="770858"/>
                      </a:cubicBezTo>
                      <a:cubicBezTo>
                        <a:pt x="1316178" y="768477"/>
                        <a:pt x="1316366" y="765489"/>
                        <a:pt x="1314591" y="763714"/>
                      </a:cubicBezTo>
                      <a:cubicBezTo>
                        <a:pt x="1312816" y="761939"/>
                        <a:pt x="1309641" y="762552"/>
                        <a:pt x="1307447" y="761333"/>
                      </a:cubicBezTo>
                      <a:cubicBezTo>
                        <a:pt x="1302444" y="758553"/>
                        <a:pt x="1297922" y="754983"/>
                        <a:pt x="1293160" y="751808"/>
                      </a:cubicBezTo>
                      <a:lnTo>
                        <a:pt x="1286016" y="747045"/>
                      </a:lnTo>
                      <a:cubicBezTo>
                        <a:pt x="1284146" y="743305"/>
                        <a:pt x="1279860" y="733745"/>
                        <a:pt x="1276491" y="730377"/>
                      </a:cubicBezTo>
                      <a:cubicBezTo>
                        <a:pt x="1274467" y="728353"/>
                        <a:pt x="1271728" y="727202"/>
                        <a:pt x="1269347" y="725614"/>
                      </a:cubicBezTo>
                      <a:cubicBezTo>
                        <a:pt x="1268553" y="723233"/>
                        <a:pt x="1267348" y="720951"/>
                        <a:pt x="1266966" y="718470"/>
                      </a:cubicBezTo>
                      <a:cubicBezTo>
                        <a:pt x="1263943" y="698821"/>
                        <a:pt x="1263600" y="694125"/>
                        <a:pt x="1266966" y="675608"/>
                      </a:cubicBezTo>
                      <a:cubicBezTo>
                        <a:pt x="1267415" y="673138"/>
                        <a:pt x="1268128" y="670658"/>
                        <a:pt x="1269347" y="668464"/>
                      </a:cubicBezTo>
                      <a:cubicBezTo>
                        <a:pt x="1272127" y="663461"/>
                        <a:pt x="1274110" y="657352"/>
                        <a:pt x="1278872" y="654177"/>
                      </a:cubicBezTo>
                      <a:lnTo>
                        <a:pt x="1286016" y="649414"/>
                      </a:lnTo>
                      <a:cubicBezTo>
                        <a:pt x="1299667" y="628938"/>
                        <a:pt x="1281490" y="653035"/>
                        <a:pt x="1297922" y="639889"/>
                      </a:cubicBezTo>
                      <a:cubicBezTo>
                        <a:pt x="1300157" y="638101"/>
                        <a:pt x="1300661" y="634769"/>
                        <a:pt x="1302685" y="632745"/>
                      </a:cubicBezTo>
                      <a:cubicBezTo>
                        <a:pt x="1304709" y="630721"/>
                        <a:pt x="1307448" y="629570"/>
                        <a:pt x="1309829" y="627983"/>
                      </a:cubicBezTo>
                      <a:cubicBezTo>
                        <a:pt x="1320941" y="611314"/>
                        <a:pt x="1314591" y="616870"/>
                        <a:pt x="1326497" y="608933"/>
                      </a:cubicBezTo>
                      <a:cubicBezTo>
                        <a:pt x="1328085" y="606552"/>
                        <a:pt x="1329359" y="603928"/>
                        <a:pt x="1331260" y="601789"/>
                      </a:cubicBezTo>
                      <a:cubicBezTo>
                        <a:pt x="1335734" y="596755"/>
                        <a:pt x="1341811" y="593106"/>
                        <a:pt x="1345547" y="587502"/>
                      </a:cubicBezTo>
                      <a:cubicBezTo>
                        <a:pt x="1351898" y="577977"/>
                        <a:pt x="1347929" y="581946"/>
                        <a:pt x="1357454" y="575595"/>
                      </a:cubicBezTo>
                      <a:cubicBezTo>
                        <a:pt x="1370154" y="556545"/>
                        <a:pt x="1353483" y="579567"/>
                        <a:pt x="1369360" y="563689"/>
                      </a:cubicBezTo>
                      <a:cubicBezTo>
                        <a:pt x="1371384" y="561665"/>
                        <a:pt x="1372221" y="558684"/>
                        <a:pt x="1374122" y="556545"/>
                      </a:cubicBezTo>
                      <a:cubicBezTo>
                        <a:pt x="1378597" y="551511"/>
                        <a:pt x="1388410" y="542258"/>
                        <a:pt x="1388410" y="542258"/>
                      </a:cubicBezTo>
                      <a:cubicBezTo>
                        <a:pt x="1394077" y="525255"/>
                        <a:pt x="1390387" y="532147"/>
                        <a:pt x="1397935" y="520827"/>
                      </a:cubicBezTo>
                      <a:cubicBezTo>
                        <a:pt x="1398729" y="517652"/>
                        <a:pt x="1400316" y="514575"/>
                        <a:pt x="1400316" y="511302"/>
                      </a:cubicBezTo>
                      <a:cubicBezTo>
                        <a:pt x="1400316" y="501744"/>
                        <a:pt x="1399810" y="492099"/>
                        <a:pt x="1397935" y="482727"/>
                      </a:cubicBezTo>
                      <a:cubicBezTo>
                        <a:pt x="1396929" y="477695"/>
                        <a:pt x="1390210" y="472678"/>
                        <a:pt x="1386029" y="470820"/>
                      </a:cubicBezTo>
                      <a:cubicBezTo>
                        <a:pt x="1381441" y="468781"/>
                        <a:pt x="1376504" y="467645"/>
                        <a:pt x="1371741" y="466058"/>
                      </a:cubicBezTo>
                      <a:cubicBezTo>
                        <a:pt x="1369360" y="465264"/>
                        <a:pt x="1367073" y="464090"/>
                        <a:pt x="1364597" y="463677"/>
                      </a:cubicBezTo>
                      <a:cubicBezTo>
                        <a:pt x="1361213" y="463113"/>
                        <a:pt x="1342558" y="460160"/>
                        <a:pt x="1338404" y="458914"/>
                      </a:cubicBezTo>
                      <a:cubicBezTo>
                        <a:pt x="1322319" y="454089"/>
                        <a:pt x="1331053" y="455021"/>
                        <a:pt x="1316972" y="449389"/>
                      </a:cubicBezTo>
                      <a:cubicBezTo>
                        <a:pt x="1312311" y="447525"/>
                        <a:pt x="1307447" y="446214"/>
                        <a:pt x="1302685" y="444627"/>
                      </a:cubicBezTo>
                      <a:cubicBezTo>
                        <a:pt x="1300304" y="443833"/>
                        <a:pt x="1298050" y="442326"/>
                        <a:pt x="1295541" y="442245"/>
                      </a:cubicBezTo>
                      <a:lnTo>
                        <a:pt x="1221722" y="439864"/>
                      </a:lnTo>
                      <a:lnTo>
                        <a:pt x="1207435" y="435102"/>
                      </a:lnTo>
                      <a:cubicBezTo>
                        <a:pt x="1200279" y="432716"/>
                        <a:pt x="1199298" y="433084"/>
                        <a:pt x="1193147" y="427958"/>
                      </a:cubicBezTo>
                      <a:cubicBezTo>
                        <a:pt x="1190560" y="425802"/>
                        <a:pt x="1188385" y="423195"/>
                        <a:pt x="1186004" y="420814"/>
                      </a:cubicBezTo>
                      <a:cubicBezTo>
                        <a:pt x="1185210" y="416845"/>
                        <a:pt x="1184604" y="412834"/>
                        <a:pt x="1183622" y="408908"/>
                      </a:cubicBezTo>
                      <a:cubicBezTo>
                        <a:pt x="1183013" y="406473"/>
                        <a:pt x="1181931" y="404178"/>
                        <a:pt x="1181241" y="401764"/>
                      </a:cubicBezTo>
                      <a:cubicBezTo>
                        <a:pt x="1180342" y="398617"/>
                        <a:pt x="1179570" y="395434"/>
                        <a:pt x="1178860" y="392239"/>
                      </a:cubicBezTo>
                      <a:cubicBezTo>
                        <a:pt x="1175030" y="375001"/>
                        <a:pt x="1178353" y="385953"/>
                        <a:pt x="1174097" y="373189"/>
                      </a:cubicBezTo>
                      <a:cubicBezTo>
                        <a:pt x="1174891" y="341439"/>
                        <a:pt x="1175003" y="309665"/>
                        <a:pt x="1176479" y="277939"/>
                      </a:cubicBezTo>
                      <a:cubicBezTo>
                        <a:pt x="1176688" y="273438"/>
                        <a:pt x="1182396" y="264540"/>
                        <a:pt x="1183622" y="261270"/>
                      </a:cubicBezTo>
                      <a:cubicBezTo>
                        <a:pt x="1184771" y="258206"/>
                        <a:pt x="1185105" y="254892"/>
                        <a:pt x="1186004" y="251745"/>
                      </a:cubicBezTo>
                      <a:cubicBezTo>
                        <a:pt x="1186694" y="249332"/>
                        <a:pt x="1187591" y="246983"/>
                        <a:pt x="1188385" y="244602"/>
                      </a:cubicBezTo>
                      <a:cubicBezTo>
                        <a:pt x="1190878" y="219674"/>
                        <a:pt x="1192177" y="224491"/>
                        <a:pt x="1188385" y="201739"/>
                      </a:cubicBezTo>
                      <a:cubicBezTo>
                        <a:pt x="1187847" y="198511"/>
                        <a:pt x="1187293" y="195222"/>
                        <a:pt x="1186004" y="192214"/>
                      </a:cubicBezTo>
                      <a:cubicBezTo>
                        <a:pt x="1184877" y="189583"/>
                        <a:pt x="1182661" y="187555"/>
                        <a:pt x="1181241" y="185070"/>
                      </a:cubicBezTo>
                      <a:cubicBezTo>
                        <a:pt x="1178748" y="180707"/>
                        <a:pt x="1175587" y="172273"/>
                        <a:pt x="1171716" y="168402"/>
                      </a:cubicBezTo>
                      <a:cubicBezTo>
                        <a:pt x="1169692" y="166378"/>
                        <a:pt x="1166953" y="165227"/>
                        <a:pt x="1164572" y="163639"/>
                      </a:cubicBezTo>
                      <a:cubicBezTo>
                        <a:pt x="1145836" y="165721"/>
                        <a:pt x="1146406" y="165030"/>
                        <a:pt x="1131235" y="168402"/>
                      </a:cubicBezTo>
                      <a:cubicBezTo>
                        <a:pt x="1120438" y="170802"/>
                        <a:pt x="1119294" y="171587"/>
                        <a:pt x="1107422" y="175545"/>
                      </a:cubicBezTo>
                      <a:cubicBezTo>
                        <a:pt x="1105041" y="176339"/>
                        <a:pt x="1102714" y="177318"/>
                        <a:pt x="1100279" y="177927"/>
                      </a:cubicBezTo>
                      <a:cubicBezTo>
                        <a:pt x="1070503" y="185370"/>
                        <a:pt x="1107523" y="175857"/>
                        <a:pt x="1083610" y="182689"/>
                      </a:cubicBezTo>
                      <a:cubicBezTo>
                        <a:pt x="1080463" y="183588"/>
                        <a:pt x="1077220" y="184130"/>
                        <a:pt x="1074085" y="185070"/>
                      </a:cubicBezTo>
                      <a:cubicBezTo>
                        <a:pt x="1069276" y="186513"/>
                        <a:pt x="1064667" y="188616"/>
                        <a:pt x="1059797" y="189833"/>
                      </a:cubicBezTo>
                      <a:cubicBezTo>
                        <a:pt x="1053447" y="191420"/>
                        <a:pt x="1046956" y="192525"/>
                        <a:pt x="1040747" y="194595"/>
                      </a:cubicBezTo>
                      <a:cubicBezTo>
                        <a:pt x="1035985" y="196183"/>
                        <a:pt x="1031467" y="199000"/>
                        <a:pt x="1026460" y="199358"/>
                      </a:cubicBezTo>
                      <a:lnTo>
                        <a:pt x="993122" y="201739"/>
                      </a:lnTo>
                      <a:cubicBezTo>
                        <a:pt x="990741" y="200945"/>
                        <a:pt x="988067" y="200750"/>
                        <a:pt x="985979" y="199358"/>
                      </a:cubicBezTo>
                      <a:cubicBezTo>
                        <a:pt x="980479" y="195691"/>
                        <a:pt x="977586" y="190341"/>
                        <a:pt x="974072" y="185070"/>
                      </a:cubicBezTo>
                      <a:cubicBezTo>
                        <a:pt x="965389" y="159022"/>
                        <a:pt x="979237" y="198476"/>
                        <a:pt x="966929" y="170783"/>
                      </a:cubicBezTo>
                      <a:cubicBezTo>
                        <a:pt x="964890" y="166195"/>
                        <a:pt x="964951" y="160672"/>
                        <a:pt x="962166" y="156495"/>
                      </a:cubicBezTo>
                      <a:cubicBezTo>
                        <a:pt x="960579" y="154114"/>
                        <a:pt x="958684" y="151911"/>
                        <a:pt x="957404" y="149352"/>
                      </a:cubicBezTo>
                      <a:cubicBezTo>
                        <a:pt x="949305" y="133154"/>
                        <a:pt x="962642" y="152494"/>
                        <a:pt x="950260" y="132683"/>
                      </a:cubicBezTo>
                      <a:cubicBezTo>
                        <a:pt x="948157" y="129317"/>
                        <a:pt x="945497" y="126333"/>
                        <a:pt x="943116" y="123158"/>
                      </a:cubicBezTo>
                      <a:cubicBezTo>
                        <a:pt x="942799" y="121888"/>
                        <a:pt x="939720" y="108538"/>
                        <a:pt x="938354" y="106489"/>
                      </a:cubicBezTo>
                      <a:cubicBezTo>
                        <a:pt x="936486" y="103687"/>
                        <a:pt x="933591" y="101726"/>
                        <a:pt x="931210" y="99345"/>
                      </a:cubicBezTo>
                      <a:lnTo>
                        <a:pt x="924066" y="77914"/>
                      </a:lnTo>
                      <a:cubicBezTo>
                        <a:pt x="923272" y="75533"/>
                        <a:pt x="922294" y="73205"/>
                        <a:pt x="921685" y="70770"/>
                      </a:cubicBezTo>
                      <a:cubicBezTo>
                        <a:pt x="920891" y="67595"/>
                        <a:pt x="920244" y="64380"/>
                        <a:pt x="919304" y="61245"/>
                      </a:cubicBezTo>
                      <a:cubicBezTo>
                        <a:pt x="917861" y="56437"/>
                        <a:pt x="916129" y="51720"/>
                        <a:pt x="914541" y="46958"/>
                      </a:cubicBezTo>
                      <a:cubicBezTo>
                        <a:pt x="913747" y="44577"/>
                        <a:pt x="913552" y="41903"/>
                        <a:pt x="912160" y="39814"/>
                      </a:cubicBezTo>
                      <a:lnTo>
                        <a:pt x="902635" y="25527"/>
                      </a:lnTo>
                      <a:cubicBezTo>
                        <a:pt x="901047" y="23146"/>
                        <a:pt x="900587" y="19288"/>
                        <a:pt x="897872" y="18383"/>
                      </a:cubicBezTo>
                      <a:lnTo>
                        <a:pt x="883585" y="13620"/>
                      </a:lnTo>
                      <a:cubicBezTo>
                        <a:pt x="880085" y="13970"/>
                        <a:pt x="860163" y="14197"/>
                        <a:pt x="852629" y="18383"/>
                      </a:cubicBezTo>
                      <a:cubicBezTo>
                        <a:pt x="847625" y="21163"/>
                        <a:pt x="843104" y="24733"/>
                        <a:pt x="838341" y="27908"/>
                      </a:cubicBezTo>
                      <a:lnTo>
                        <a:pt x="831197" y="32670"/>
                      </a:lnTo>
                      <a:cubicBezTo>
                        <a:pt x="818501" y="51716"/>
                        <a:pt x="835163" y="28705"/>
                        <a:pt x="819291" y="44577"/>
                      </a:cubicBezTo>
                      <a:cubicBezTo>
                        <a:pt x="803416" y="60452"/>
                        <a:pt x="826437" y="43781"/>
                        <a:pt x="807385" y="56483"/>
                      </a:cubicBezTo>
                      <a:cubicBezTo>
                        <a:pt x="803201" y="69038"/>
                        <a:pt x="807770" y="58879"/>
                        <a:pt x="797860" y="70770"/>
                      </a:cubicBezTo>
                      <a:cubicBezTo>
                        <a:pt x="796028" y="72969"/>
                        <a:pt x="795332" y="76126"/>
                        <a:pt x="793097" y="77914"/>
                      </a:cubicBezTo>
                      <a:cubicBezTo>
                        <a:pt x="791137" y="79482"/>
                        <a:pt x="788335" y="79501"/>
                        <a:pt x="785954" y="80295"/>
                      </a:cubicBezTo>
                      <a:cubicBezTo>
                        <a:pt x="781417" y="93903"/>
                        <a:pt x="787315" y="82563"/>
                        <a:pt x="776429" y="89820"/>
                      </a:cubicBezTo>
                      <a:cubicBezTo>
                        <a:pt x="773627" y="91688"/>
                        <a:pt x="771943" y="94896"/>
                        <a:pt x="769285" y="96964"/>
                      </a:cubicBezTo>
                      <a:cubicBezTo>
                        <a:pt x="757003" y="106516"/>
                        <a:pt x="758632" y="105277"/>
                        <a:pt x="747854" y="108870"/>
                      </a:cubicBezTo>
                      <a:cubicBezTo>
                        <a:pt x="740349" y="113873"/>
                        <a:pt x="741910" y="113738"/>
                        <a:pt x="733566" y="116014"/>
                      </a:cubicBezTo>
                      <a:cubicBezTo>
                        <a:pt x="727251" y="117736"/>
                        <a:pt x="714516" y="120777"/>
                        <a:pt x="714516" y="120777"/>
                      </a:cubicBezTo>
                      <a:cubicBezTo>
                        <a:pt x="708374" y="119899"/>
                        <a:pt x="697353" y="119338"/>
                        <a:pt x="690704" y="116014"/>
                      </a:cubicBezTo>
                      <a:cubicBezTo>
                        <a:pt x="688144" y="114734"/>
                        <a:pt x="686175" y="112414"/>
                        <a:pt x="683560" y="111252"/>
                      </a:cubicBezTo>
                      <a:cubicBezTo>
                        <a:pt x="678972" y="109213"/>
                        <a:pt x="669272" y="106489"/>
                        <a:pt x="669272" y="106489"/>
                      </a:cubicBezTo>
                      <a:cubicBezTo>
                        <a:pt x="656573" y="87438"/>
                        <a:pt x="673241" y="110458"/>
                        <a:pt x="657366" y="94583"/>
                      </a:cubicBezTo>
                      <a:cubicBezTo>
                        <a:pt x="641491" y="78708"/>
                        <a:pt x="664511" y="95376"/>
                        <a:pt x="645460" y="82677"/>
                      </a:cubicBezTo>
                      <a:cubicBezTo>
                        <a:pt x="640825" y="68771"/>
                        <a:pt x="646705" y="81539"/>
                        <a:pt x="635935" y="70770"/>
                      </a:cubicBezTo>
                      <a:cubicBezTo>
                        <a:pt x="633911" y="68746"/>
                        <a:pt x="633196" y="65651"/>
                        <a:pt x="631172" y="63627"/>
                      </a:cubicBezTo>
                      <a:cubicBezTo>
                        <a:pt x="629148" y="61603"/>
                        <a:pt x="626227" y="60696"/>
                        <a:pt x="624029" y="58864"/>
                      </a:cubicBezTo>
                      <a:cubicBezTo>
                        <a:pt x="605708" y="43595"/>
                        <a:pt x="627466" y="58773"/>
                        <a:pt x="609741" y="46958"/>
                      </a:cubicBezTo>
                      <a:cubicBezTo>
                        <a:pt x="608154" y="44577"/>
                        <a:pt x="607133" y="41699"/>
                        <a:pt x="604979" y="39814"/>
                      </a:cubicBezTo>
                      <a:cubicBezTo>
                        <a:pt x="592250" y="28676"/>
                        <a:pt x="593484" y="33477"/>
                        <a:pt x="583547" y="25527"/>
                      </a:cubicBezTo>
                      <a:cubicBezTo>
                        <a:pt x="579578" y="22352"/>
                        <a:pt x="575999" y="18617"/>
                        <a:pt x="571641" y="16002"/>
                      </a:cubicBezTo>
                      <a:cubicBezTo>
                        <a:pt x="567976" y="13803"/>
                        <a:pt x="563488" y="13286"/>
                        <a:pt x="559735" y="11239"/>
                      </a:cubicBezTo>
                      <a:cubicBezTo>
                        <a:pt x="554710" y="8498"/>
                        <a:pt x="545447" y="1714"/>
                        <a:pt x="545447" y="1714"/>
                      </a:cubicBezTo>
                      <a:cubicBezTo>
                        <a:pt x="544343" y="1775"/>
                        <a:pt x="508395" y="0"/>
                        <a:pt x="495441" y="6477"/>
                      </a:cubicBezTo>
                      <a:cubicBezTo>
                        <a:pt x="492881" y="7757"/>
                        <a:pt x="490678" y="9652"/>
                        <a:pt x="488297" y="11239"/>
                      </a:cubicBezTo>
                      <a:lnTo>
                        <a:pt x="478772" y="25527"/>
                      </a:lnTo>
                      <a:lnTo>
                        <a:pt x="474010" y="32670"/>
                      </a:lnTo>
                      <a:cubicBezTo>
                        <a:pt x="465328" y="58719"/>
                        <a:pt x="479174" y="19266"/>
                        <a:pt x="466866" y="46958"/>
                      </a:cubicBezTo>
                      <a:cubicBezTo>
                        <a:pt x="464827" y="51545"/>
                        <a:pt x="463322" y="56375"/>
                        <a:pt x="462104" y="61245"/>
                      </a:cubicBezTo>
                      <a:cubicBezTo>
                        <a:pt x="461310" y="64420"/>
                        <a:pt x="460621" y="67623"/>
                        <a:pt x="459722" y="70770"/>
                      </a:cubicBezTo>
                      <a:cubicBezTo>
                        <a:pt x="459032" y="73184"/>
                        <a:pt x="457905" y="75468"/>
                        <a:pt x="457341" y="77914"/>
                      </a:cubicBezTo>
                      <a:cubicBezTo>
                        <a:pt x="455521" y="85802"/>
                        <a:pt x="453910" y="93742"/>
                        <a:pt x="452579" y="101727"/>
                      </a:cubicBezTo>
                      <a:cubicBezTo>
                        <a:pt x="451785" y="106489"/>
                        <a:pt x="451244" y="111301"/>
                        <a:pt x="450197" y="116014"/>
                      </a:cubicBezTo>
                      <a:cubicBezTo>
                        <a:pt x="449652" y="118464"/>
                        <a:pt x="448360" y="120708"/>
                        <a:pt x="447816" y="123158"/>
                      </a:cubicBezTo>
                      <a:cubicBezTo>
                        <a:pt x="446769" y="127871"/>
                        <a:pt x="446382" y="132711"/>
                        <a:pt x="445435" y="137445"/>
                      </a:cubicBezTo>
                      <a:cubicBezTo>
                        <a:pt x="443635" y="146446"/>
                        <a:pt x="441330" y="152141"/>
                        <a:pt x="438291" y="161258"/>
                      </a:cubicBezTo>
                      <a:lnTo>
                        <a:pt x="435910" y="168402"/>
                      </a:lnTo>
                      <a:cubicBezTo>
                        <a:pt x="433973" y="174213"/>
                        <a:pt x="433383" y="178072"/>
                        <a:pt x="428766" y="182689"/>
                      </a:cubicBezTo>
                      <a:cubicBezTo>
                        <a:pt x="421941" y="189514"/>
                        <a:pt x="422226" y="185960"/>
                        <a:pt x="414479" y="189833"/>
                      </a:cubicBezTo>
                      <a:cubicBezTo>
                        <a:pt x="411919" y="191113"/>
                        <a:pt x="409965" y="193468"/>
                        <a:pt x="407335" y="194595"/>
                      </a:cubicBezTo>
                      <a:cubicBezTo>
                        <a:pt x="404327" y="195884"/>
                        <a:pt x="400957" y="196078"/>
                        <a:pt x="397810" y="196977"/>
                      </a:cubicBezTo>
                      <a:cubicBezTo>
                        <a:pt x="395396" y="197667"/>
                        <a:pt x="393047" y="198564"/>
                        <a:pt x="390666" y="199358"/>
                      </a:cubicBezTo>
                      <a:cubicBezTo>
                        <a:pt x="379052" y="198675"/>
                        <a:pt x="351484" y="198492"/>
                        <a:pt x="335897" y="194595"/>
                      </a:cubicBezTo>
                      <a:cubicBezTo>
                        <a:pt x="331027" y="193377"/>
                        <a:pt x="326372" y="191420"/>
                        <a:pt x="321610" y="189833"/>
                      </a:cubicBezTo>
                      <a:lnTo>
                        <a:pt x="307322" y="185070"/>
                      </a:lnTo>
                      <a:lnTo>
                        <a:pt x="285891" y="177927"/>
                      </a:lnTo>
                      <a:lnTo>
                        <a:pt x="278747" y="175545"/>
                      </a:lnTo>
                      <a:lnTo>
                        <a:pt x="271604" y="173164"/>
                      </a:lnTo>
                      <a:cubicBezTo>
                        <a:pt x="248585" y="173958"/>
                        <a:pt x="225496" y="173578"/>
                        <a:pt x="202547" y="175545"/>
                      </a:cubicBezTo>
                      <a:cubicBezTo>
                        <a:pt x="197545" y="175974"/>
                        <a:pt x="188260" y="180308"/>
                        <a:pt x="188260" y="180308"/>
                      </a:cubicBezTo>
                      <a:cubicBezTo>
                        <a:pt x="187466" y="182689"/>
                        <a:pt x="187002" y="185207"/>
                        <a:pt x="185879" y="187452"/>
                      </a:cubicBezTo>
                      <a:cubicBezTo>
                        <a:pt x="176646" y="205916"/>
                        <a:pt x="184720" y="183782"/>
                        <a:pt x="178735" y="201739"/>
                      </a:cubicBezTo>
                      <a:cubicBezTo>
                        <a:pt x="179529" y="212058"/>
                        <a:pt x="179502" y="222473"/>
                        <a:pt x="181116" y="232695"/>
                      </a:cubicBezTo>
                      <a:cubicBezTo>
                        <a:pt x="181899" y="237654"/>
                        <a:pt x="184291" y="242220"/>
                        <a:pt x="185879" y="246983"/>
                      </a:cubicBezTo>
                      <a:cubicBezTo>
                        <a:pt x="186673" y="249364"/>
                        <a:pt x="186868" y="252038"/>
                        <a:pt x="188260" y="254127"/>
                      </a:cubicBezTo>
                      <a:cubicBezTo>
                        <a:pt x="189847" y="256508"/>
                        <a:pt x="191742" y="258711"/>
                        <a:pt x="193022" y="261270"/>
                      </a:cubicBezTo>
                      <a:cubicBezTo>
                        <a:pt x="194145" y="263515"/>
                        <a:pt x="194281" y="266169"/>
                        <a:pt x="195404" y="268414"/>
                      </a:cubicBezTo>
                      <a:cubicBezTo>
                        <a:pt x="196684" y="270974"/>
                        <a:pt x="198886" y="272998"/>
                        <a:pt x="200166" y="275558"/>
                      </a:cubicBezTo>
                      <a:cubicBezTo>
                        <a:pt x="201288" y="277803"/>
                        <a:pt x="201328" y="280508"/>
                        <a:pt x="202547" y="282702"/>
                      </a:cubicBezTo>
                      <a:cubicBezTo>
                        <a:pt x="217935" y="310401"/>
                        <a:pt x="207562" y="283459"/>
                        <a:pt x="216835" y="311277"/>
                      </a:cubicBezTo>
                      <a:lnTo>
                        <a:pt x="219216" y="318420"/>
                      </a:lnTo>
                      <a:cubicBezTo>
                        <a:pt x="218422" y="340645"/>
                        <a:pt x="218267" y="362902"/>
                        <a:pt x="216835" y="385095"/>
                      </a:cubicBezTo>
                      <a:cubicBezTo>
                        <a:pt x="216423" y="391486"/>
                        <a:pt x="212570" y="394105"/>
                        <a:pt x="209691" y="399383"/>
                      </a:cubicBezTo>
                      <a:cubicBezTo>
                        <a:pt x="196453" y="423652"/>
                        <a:pt x="206233" y="412366"/>
                        <a:pt x="193022" y="425577"/>
                      </a:cubicBezTo>
                      <a:cubicBezTo>
                        <a:pt x="192228" y="427958"/>
                        <a:pt x="192416" y="430945"/>
                        <a:pt x="190641" y="432720"/>
                      </a:cubicBezTo>
                      <a:cubicBezTo>
                        <a:pt x="188866" y="434495"/>
                        <a:pt x="185958" y="434610"/>
                        <a:pt x="183497" y="435102"/>
                      </a:cubicBezTo>
                      <a:cubicBezTo>
                        <a:pt x="177994" y="436203"/>
                        <a:pt x="172418" y="436975"/>
                        <a:pt x="166829" y="437483"/>
                      </a:cubicBezTo>
                      <a:cubicBezTo>
                        <a:pt x="154945" y="438563"/>
                        <a:pt x="142998" y="438830"/>
                        <a:pt x="131110" y="439864"/>
                      </a:cubicBezTo>
                      <a:cubicBezTo>
                        <a:pt x="124735" y="440418"/>
                        <a:pt x="118420" y="441538"/>
                        <a:pt x="112060" y="442245"/>
                      </a:cubicBezTo>
                      <a:cubicBezTo>
                        <a:pt x="72385" y="446654"/>
                        <a:pt x="103375" y="442466"/>
                        <a:pt x="71579" y="447008"/>
                      </a:cubicBezTo>
                      <a:lnTo>
                        <a:pt x="50147" y="454152"/>
                      </a:lnTo>
                      <a:lnTo>
                        <a:pt x="43004" y="456533"/>
                      </a:lnTo>
                      <a:lnTo>
                        <a:pt x="35860" y="458914"/>
                      </a:lnTo>
                      <a:cubicBezTo>
                        <a:pt x="24540" y="466462"/>
                        <a:pt x="31431" y="462772"/>
                        <a:pt x="14429" y="468439"/>
                      </a:cubicBezTo>
                      <a:lnTo>
                        <a:pt x="7285" y="470820"/>
                      </a:lnTo>
                      <a:cubicBezTo>
                        <a:pt x="6491" y="473201"/>
                        <a:pt x="6027" y="475719"/>
                        <a:pt x="4904" y="477964"/>
                      </a:cubicBezTo>
                      <a:cubicBezTo>
                        <a:pt x="3624" y="480524"/>
                        <a:pt x="546" y="482275"/>
                        <a:pt x="141" y="485108"/>
                      </a:cubicBezTo>
                      <a:cubicBezTo>
                        <a:pt x="0" y="486091"/>
                        <a:pt x="3888" y="499948"/>
                        <a:pt x="4904" y="501777"/>
                      </a:cubicBezTo>
                      <a:cubicBezTo>
                        <a:pt x="16671" y="522956"/>
                        <a:pt x="9340" y="510633"/>
                        <a:pt x="21572" y="520827"/>
                      </a:cubicBezTo>
                      <a:cubicBezTo>
                        <a:pt x="24159" y="522983"/>
                        <a:pt x="26058" y="525903"/>
                        <a:pt x="28716" y="527970"/>
                      </a:cubicBezTo>
                      <a:cubicBezTo>
                        <a:pt x="35639" y="533354"/>
                        <a:pt x="44284" y="538724"/>
                        <a:pt x="52529" y="542258"/>
                      </a:cubicBezTo>
                      <a:cubicBezTo>
                        <a:pt x="54836" y="543247"/>
                        <a:pt x="57291" y="543845"/>
                        <a:pt x="59672" y="544639"/>
                      </a:cubicBezTo>
                      <a:cubicBezTo>
                        <a:pt x="62053" y="546227"/>
                        <a:pt x="64256" y="548122"/>
                        <a:pt x="66816" y="549402"/>
                      </a:cubicBezTo>
                      <a:cubicBezTo>
                        <a:pt x="77794" y="554891"/>
                        <a:pt x="79921" y="548219"/>
                        <a:pt x="93010" y="561308"/>
                      </a:cubicBezTo>
                      <a:lnTo>
                        <a:pt x="100154" y="568452"/>
                      </a:lnTo>
                      <a:cubicBezTo>
                        <a:pt x="104694" y="577533"/>
                        <a:pt x="106078" y="580910"/>
                        <a:pt x="112060" y="589883"/>
                      </a:cubicBezTo>
                      <a:cubicBezTo>
                        <a:pt x="114262" y="593185"/>
                        <a:pt x="116823" y="596233"/>
                        <a:pt x="119204" y="599408"/>
                      </a:cubicBezTo>
                      <a:lnTo>
                        <a:pt x="123966" y="613695"/>
                      </a:lnTo>
                      <a:cubicBezTo>
                        <a:pt x="124760" y="616076"/>
                        <a:pt x="124259" y="619447"/>
                        <a:pt x="126347" y="620839"/>
                      </a:cubicBezTo>
                      <a:lnTo>
                        <a:pt x="133491" y="625602"/>
                      </a:lnTo>
                      <a:lnTo>
                        <a:pt x="138254" y="639889"/>
                      </a:lnTo>
                      <a:cubicBezTo>
                        <a:pt x="139048" y="642270"/>
                        <a:pt x="140026" y="644598"/>
                        <a:pt x="140635" y="647033"/>
                      </a:cubicBezTo>
                      <a:cubicBezTo>
                        <a:pt x="143625" y="658993"/>
                        <a:pt x="141981" y="653453"/>
                        <a:pt x="145397" y="663702"/>
                      </a:cubicBezTo>
                      <a:cubicBezTo>
                        <a:pt x="144603" y="667671"/>
                        <a:pt x="144437" y="671818"/>
                        <a:pt x="143016" y="675608"/>
                      </a:cubicBezTo>
                      <a:cubicBezTo>
                        <a:pt x="142011" y="678288"/>
                        <a:pt x="139674" y="680267"/>
                        <a:pt x="138254" y="682752"/>
                      </a:cubicBezTo>
                      <a:cubicBezTo>
                        <a:pt x="136493" y="685834"/>
                        <a:pt x="135252" y="689195"/>
                        <a:pt x="133491" y="692277"/>
                      </a:cubicBezTo>
                      <a:cubicBezTo>
                        <a:pt x="132071" y="694762"/>
                        <a:pt x="130149" y="696935"/>
                        <a:pt x="128729" y="699420"/>
                      </a:cubicBezTo>
                      <a:cubicBezTo>
                        <a:pt x="126968" y="702502"/>
                        <a:pt x="125364" y="705682"/>
                        <a:pt x="123966" y="708945"/>
                      </a:cubicBezTo>
                      <a:cubicBezTo>
                        <a:pt x="122977" y="711252"/>
                        <a:pt x="123360" y="714314"/>
                        <a:pt x="121585" y="716089"/>
                      </a:cubicBezTo>
                      <a:cubicBezTo>
                        <a:pt x="119810" y="717864"/>
                        <a:pt x="116822" y="717676"/>
                        <a:pt x="114441" y="718470"/>
                      </a:cubicBezTo>
                      <a:cubicBezTo>
                        <a:pt x="107945" y="724966"/>
                        <a:pt x="105247" y="726991"/>
                        <a:pt x="100154" y="735139"/>
                      </a:cubicBezTo>
                      <a:cubicBezTo>
                        <a:pt x="98273" y="738149"/>
                        <a:pt x="97454" y="741775"/>
                        <a:pt x="95391" y="744664"/>
                      </a:cubicBezTo>
                      <a:cubicBezTo>
                        <a:pt x="93433" y="747404"/>
                        <a:pt x="90315" y="749150"/>
                        <a:pt x="88247" y="751808"/>
                      </a:cubicBezTo>
                      <a:cubicBezTo>
                        <a:pt x="74873" y="769003"/>
                        <a:pt x="85229" y="763925"/>
                        <a:pt x="71579" y="768477"/>
                      </a:cubicBezTo>
                      <a:cubicBezTo>
                        <a:pt x="69198" y="770858"/>
                        <a:pt x="67022" y="773464"/>
                        <a:pt x="64435" y="775620"/>
                      </a:cubicBezTo>
                      <a:cubicBezTo>
                        <a:pt x="62236" y="777452"/>
                        <a:pt x="59315" y="778359"/>
                        <a:pt x="57291" y="780383"/>
                      </a:cubicBezTo>
                      <a:cubicBezTo>
                        <a:pt x="55267" y="782407"/>
                        <a:pt x="54553" y="785503"/>
                        <a:pt x="52529" y="787527"/>
                      </a:cubicBezTo>
                      <a:cubicBezTo>
                        <a:pt x="33797" y="806259"/>
                        <a:pt x="57747" y="776025"/>
                        <a:pt x="38241" y="799433"/>
                      </a:cubicBezTo>
                      <a:cubicBezTo>
                        <a:pt x="32970" y="805758"/>
                        <a:pt x="32948" y="808697"/>
                        <a:pt x="28716" y="816102"/>
                      </a:cubicBezTo>
                      <a:cubicBezTo>
                        <a:pt x="19661" y="831948"/>
                        <a:pt x="27505" y="812591"/>
                        <a:pt x="19191" y="837533"/>
                      </a:cubicBezTo>
                      <a:lnTo>
                        <a:pt x="16810" y="844677"/>
                      </a:lnTo>
                      <a:cubicBezTo>
                        <a:pt x="17604" y="858964"/>
                        <a:pt x="16243" y="873537"/>
                        <a:pt x="19191" y="887539"/>
                      </a:cubicBezTo>
                      <a:cubicBezTo>
                        <a:pt x="19708" y="889995"/>
                        <a:pt x="24090" y="888797"/>
                        <a:pt x="26335" y="889920"/>
                      </a:cubicBezTo>
                      <a:cubicBezTo>
                        <a:pt x="28895" y="891200"/>
                        <a:pt x="30864" y="893521"/>
                        <a:pt x="33479" y="894683"/>
                      </a:cubicBezTo>
                      <a:cubicBezTo>
                        <a:pt x="38066" y="896722"/>
                        <a:pt x="43004" y="897858"/>
                        <a:pt x="47766" y="899445"/>
                      </a:cubicBezTo>
                      <a:cubicBezTo>
                        <a:pt x="50147" y="900239"/>
                        <a:pt x="52434" y="901414"/>
                        <a:pt x="54910" y="901827"/>
                      </a:cubicBezTo>
                      <a:cubicBezTo>
                        <a:pt x="83312" y="906560"/>
                        <a:pt x="64376" y="903940"/>
                        <a:pt x="112060" y="906589"/>
                      </a:cubicBezTo>
                      <a:cubicBezTo>
                        <a:pt x="112657" y="906708"/>
                        <a:pt x="128667" y="909398"/>
                        <a:pt x="131110" y="911352"/>
                      </a:cubicBezTo>
                      <a:cubicBezTo>
                        <a:pt x="133345" y="913140"/>
                        <a:pt x="133848" y="916472"/>
                        <a:pt x="135872" y="918495"/>
                      </a:cubicBezTo>
                      <a:cubicBezTo>
                        <a:pt x="139466" y="922089"/>
                        <a:pt x="144185" y="924426"/>
                        <a:pt x="147779" y="928020"/>
                      </a:cubicBezTo>
                      <a:cubicBezTo>
                        <a:pt x="149803" y="930044"/>
                        <a:pt x="150387" y="933279"/>
                        <a:pt x="152541" y="935164"/>
                      </a:cubicBezTo>
                      <a:cubicBezTo>
                        <a:pt x="163901" y="945105"/>
                        <a:pt x="167630" y="944956"/>
                        <a:pt x="181116" y="949452"/>
                      </a:cubicBezTo>
                      <a:cubicBezTo>
                        <a:pt x="183497" y="950246"/>
                        <a:pt x="185765" y="951556"/>
                        <a:pt x="188260" y="951833"/>
                      </a:cubicBezTo>
                      <a:lnTo>
                        <a:pt x="209691" y="954214"/>
                      </a:lnTo>
                      <a:cubicBezTo>
                        <a:pt x="210317" y="954370"/>
                        <a:pt x="224805" y="957733"/>
                        <a:pt x="226360" y="958977"/>
                      </a:cubicBezTo>
                      <a:cubicBezTo>
                        <a:pt x="230555" y="962333"/>
                        <a:pt x="231935" y="968559"/>
                        <a:pt x="233504" y="973264"/>
                      </a:cubicBezTo>
                      <a:cubicBezTo>
                        <a:pt x="233362" y="974689"/>
                        <a:pt x="229804" y="1012230"/>
                        <a:pt x="228741" y="1016127"/>
                      </a:cubicBezTo>
                      <a:cubicBezTo>
                        <a:pt x="227498" y="1020685"/>
                        <a:pt x="219663" y="1027586"/>
                        <a:pt x="216835" y="1030414"/>
                      </a:cubicBezTo>
                      <a:cubicBezTo>
                        <a:pt x="211167" y="1047417"/>
                        <a:pt x="214857" y="1040525"/>
                        <a:pt x="207310" y="1051845"/>
                      </a:cubicBezTo>
                      <a:cubicBezTo>
                        <a:pt x="198628" y="1077894"/>
                        <a:pt x="212474" y="1038441"/>
                        <a:pt x="200166" y="1066133"/>
                      </a:cubicBezTo>
                      <a:cubicBezTo>
                        <a:pt x="198127" y="1070720"/>
                        <a:pt x="196991" y="1075658"/>
                        <a:pt x="195404" y="1080420"/>
                      </a:cubicBezTo>
                      <a:lnTo>
                        <a:pt x="190641" y="1094708"/>
                      </a:lnTo>
                      <a:lnTo>
                        <a:pt x="190641" y="112804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任意多边形 279"/>
                <p:cNvSpPr/>
                <p:nvPr/>
              </p:nvSpPr>
              <p:spPr>
                <a:xfrm>
                  <a:off x="7087590" y="5191018"/>
                  <a:ext cx="380010" cy="849085"/>
                </a:xfrm>
                <a:custGeom>
                  <a:avLst/>
                  <a:gdLst>
                    <a:gd name="connsiteX0" fmla="*/ 6418 w 386428"/>
                    <a:gd name="connsiteY0" fmla="*/ 0 h 849085"/>
                    <a:gd name="connsiteX1" fmla="*/ 12356 w 386428"/>
                    <a:gd name="connsiteY1" fmla="*/ 17813 h 849085"/>
                    <a:gd name="connsiteX2" fmla="*/ 47982 w 386428"/>
                    <a:gd name="connsiteY2" fmla="*/ 29688 h 849085"/>
                    <a:gd name="connsiteX3" fmla="*/ 83607 w 386428"/>
                    <a:gd name="connsiteY3" fmla="*/ 17813 h 849085"/>
                    <a:gd name="connsiteX4" fmla="*/ 95483 w 386428"/>
                    <a:gd name="connsiteY4" fmla="*/ 5937 h 849085"/>
                    <a:gd name="connsiteX5" fmla="*/ 113296 w 386428"/>
                    <a:gd name="connsiteY5" fmla="*/ 0 h 849085"/>
                    <a:gd name="connsiteX6" fmla="*/ 148922 w 386428"/>
                    <a:gd name="connsiteY6" fmla="*/ 5937 h 849085"/>
                    <a:gd name="connsiteX7" fmla="*/ 160797 w 386428"/>
                    <a:gd name="connsiteY7" fmla="*/ 17813 h 849085"/>
                    <a:gd name="connsiteX8" fmla="*/ 184548 w 386428"/>
                    <a:gd name="connsiteY8" fmla="*/ 47501 h 849085"/>
                    <a:gd name="connsiteX9" fmla="*/ 196423 w 386428"/>
                    <a:gd name="connsiteY9" fmla="*/ 83127 h 849085"/>
                    <a:gd name="connsiteX10" fmla="*/ 184548 w 386428"/>
                    <a:gd name="connsiteY10" fmla="*/ 148441 h 849085"/>
                    <a:gd name="connsiteX11" fmla="*/ 190485 w 386428"/>
                    <a:gd name="connsiteY11" fmla="*/ 231569 h 849085"/>
                    <a:gd name="connsiteX12" fmla="*/ 202361 w 386428"/>
                    <a:gd name="connsiteY12" fmla="*/ 219693 h 849085"/>
                    <a:gd name="connsiteX13" fmla="*/ 220174 w 386428"/>
                    <a:gd name="connsiteY13" fmla="*/ 213756 h 849085"/>
                    <a:gd name="connsiteX14" fmla="*/ 232049 w 386428"/>
                    <a:gd name="connsiteY14" fmla="*/ 201880 h 849085"/>
                    <a:gd name="connsiteX15" fmla="*/ 267675 w 386428"/>
                    <a:gd name="connsiteY15" fmla="*/ 190005 h 849085"/>
                    <a:gd name="connsiteX16" fmla="*/ 327052 w 386428"/>
                    <a:gd name="connsiteY16" fmla="*/ 195943 h 849085"/>
                    <a:gd name="connsiteX17" fmla="*/ 332989 w 386428"/>
                    <a:gd name="connsiteY17" fmla="*/ 213756 h 849085"/>
                    <a:gd name="connsiteX18" fmla="*/ 315176 w 386428"/>
                    <a:gd name="connsiteY18" fmla="*/ 279070 h 849085"/>
                    <a:gd name="connsiteX19" fmla="*/ 303301 w 386428"/>
                    <a:gd name="connsiteY19" fmla="*/ 296883 h 849085"/>
                    <a:gd name="connsiteX20" fmla="*/ 285488 w 386428"/>
                    <a:gd name="connsiteY20" fmla="*/ 302820 h 849085"/>
                    <a:gd name="connsiteX21" fmla="*/ 267675 w 386428"/>
                    <a:gd name="connsiteY21" fmla="*/ 338446 h 849085"/>
                    <a:gd name="connsiteX22" fmla="*/ 261737 w 386428"/>
                    <a:gd name="connsiteY22" fmla="*/ 356259 h 849085"/>
                    <a:gd name="connsiteX23" fmla="*/ 267675 w 386428"/>
                    <a:gd name="connsiteY23" fmla="*/ 380010 h 849085"/>
                    <a:gd name="connsiteX24" fmla="*/ 303301 w 386428"/>
                    <a:gd name="connsiteY24" fmla="*/ 391885 h 849085"/>
                    <a:gd name="connsiteX25" fmla="*/ 327052 w 386428"/>
                    <a:gd name="connsiteY25" fmla="*/ 415636 h 849085"/>
                    <a:gd name="connsiteX26" fmla="*/ 362678 w 386428"/>
                    <a:gd name="connsiteY26" fmla="*/ 427511 h 849085"/>
                    <a:gd name="connsiteX27" fmla="*/ 374553 w 386428"/>
                    <a:gd name="connsiteY27" fmla="*/ 439387 h 849085"/>
                    <a:gd name="connsiteX28" fmla="*/ 386428 w 386428"/>
                    <a:gd name="connsiteY28" fmla="*/ 475013 h 849085"/>
                    <a:gd name="connsiteX29" fmla="*/ 380491 w 386428"/>
                    <a:gd name="connsiteY29" fmla="*/ 498763 h 849085"/>
                    <a:gd name="connsiteX30" fmla="*/ 362678 w 386428"/>
                    <a:gd name="connsiteY30" fmla="*/ 504701 h 849085"/>
                    <a:gd name="connsiteX31" fmla="*/ 350802 w 386428"/>
                    <a:gd name="connsiteY31" fmla="*/ 516576 h 849085"/>
                    <a:gd name="connsiteX32" fmla="*/ 297363 w 386428"/>
                    <a:gd name="connsiteY32" fmla="*/ 534389 h 849085"/>
                    <a:gd name="connsiteX33" fmla="*/ 261737 w 386428"/>
                    <a:gd name="connsiteY33" fmla="*/ 546265 h 849085"/>
                    <a:gd name="connsiteX34" fmla="*/ 243924 w 386428"/>
                    <a:gd name="connsiteY34" fmla="*/ 552202 h 849085"/>
                    <a:gd name="connsiteX35" fmla="*/ 232049 w 386428"/>
                    <a:gd name="connsiteY35" fmla="*/ 564078 h 849085"/>
                    <a:gd name="connsiteX36" fmla="*/ 255800 w 386428"/>
                    <a:gd name="connsiteY36" fmla="*/ 599704 h 849085"/>
                    <a:gd name="connsiteX37" fmla="*/ 267675 w 386428"/>
                    <a:gd name="connsiteY37" fmla="*/ 635330 h 849085"/>
                    <a:gd name="connsiteX38" fmla="*/ 279550 w 386428"/>
                    <a:gd name="connsiteY38" fmla="*/ 653143 h 849085"/>
                    <a:gd name="connsiteX39" fmla="*/ 285488 w 386428"/>
                    <a:gd name="connsiteY39" fmla="*/ 670956 h 849085"/>
                    <a:gd name="connsiteX40" fmla="*/ 279550 w 386428"/>
                    <a:gd name="connsiteY40" fmla="*/ 760020 h 849085"/>
                    <a:gd name="connsiteX41" fmla="*/ 243924 w 386428"/>
                    <a:gd name="connsiteY41" fmla="*/ 748145 h 849085"/>
                    <a:gd name="connsiteX42" fmla="*/ 208298 w 386428"/>
                    <a:gd name="connsiteY42" fmla="*/ 736270 h 849085"/>
                    <a:gd name="connsiteX43" fmla="*/ 178610 w 386428"/>
                    <a:gd name="connsiteY43" fmla="*/ 730332 h 849085"/>
                    <a:gd name="connsiteX44" fmla="*/ 131109 w 386428"/>
                    <a:gd name="connsiteY44" fmla="*/ 736270 h 849085"/>
                    <a:gd name="connsiteX45" fmla="*/ 125171 w 386428"/>
                    <a:gd name="connsiteY45" fmla="*/ 771896 h 849085"/>
                    <a:gd name="connsiteX46" fmla="*/ 101420 w 386428"/>
                    <a:gd name="connsiteY46" fmla="*/ 849085 h 849085"/>
                    <a:gd name="connsiteX47" fmla="*/ 83607 w 386428"/>
                    <a:gd name="connsiteY47" fmla="*/ 843148 h 849085"/>
                    <a:gd name="connsiteX48" fmla="*/ 30169 w 386428"/>
                    <a:gd name="connsiteY48" fmla="*/ 777833 h 849085"/>
                    <a:gd name="connsiteX49" fmla="*/ 18293 w 386428"/>
                    <a:gd name="connsiteY49" fmla="*/ 765958 h 849085"/>
                    <a:gd name="connsiteX50" fmla="*/ 480 w 386428"/>
                    <a:gd name="connsiteY50" fmla="*/ 730332 h 849085"/>
                    <a:gd name="connsiteX51" fmla="*/ 480 w 386428"/>
                    <a:gd name="connsiteY51" fmla="*/ 724394 h 849085"/>
                    <a:gd name="connsiteX0" fmla="*/ 5938 w 385948"/>
                    <a:gd name="connsiteY0" fmla="*/ 0 h 849085"/>
                    <a:gd name="connsiteX1" fmla="*/ 11876 w 385948"/>
                    <a:gd name="connsiteY1" fmla="*/ 17813 h 849085"/>
                    <a:gd name="connsiteX2" fmla="*/ 47502 w 385948"/>
                    <a:gd name="connsiteY2" fmla="*/ 29688 h 849085"/>
                    <a:gd name="connsiteX3" fmla="*/ 83127 w 385948"/>
                    <a:gd name="connsiteY3" fmla="*/ 17813 h 849085"/>
                    <a:gd name="connsiteX4" fmla="*/ 95003 w 385948"/>
                    <a:gd name="connsiteY4" fmla="*/ 5937 h 849085"/>
                    <a:gd name="connsiteX5" fmla="*/ 112816 w 385948"/>
                    <a:gd name="connsiteY5" fmla="*/ 0 h 849085"/>
                    <a:gd name="connsiteX6" fmla="*/ 148442 w 385948"/>
                    <a:gd name="connsiteY6" fmla="*/ 5937 h 849085"/>
                    <a:gd name="connsiteX7" fmla="*/ 160317 w 385948"/>
                    <a:gd name="connsiteY7" fmla="*/ 17813 h 849085"/>
                    <a:gd name="connsiteX8" fmla="*/ 184068 w 385948"/>
                    <a:gd name="connsiteY8" fmla="*/ 47501 h 849085"/>
                    <a:gd name="connsiteX9" fmla="*/ 195943 w 385948"/>
                    <a:gd name="connsiteY9" fmla="*/ 83127 h 849085"/>
                    <a:gd name="connsiteX10" fmla="*/ 184068 w 385948"/>
                    <a:gd name="connsiteY10" fmla="*/ 148441 h 849085"/>
                    <a:gd name="connsiteX11" fmla="*/ 190005 w 385948"/>
                    <a:gd name="connsiteY11" fmla="*/ 231569 h 849085"/>
                    <a:gd name="connsiteX12" fmla="*/ 201881 w 385948"/>
                    <a:gd name="connsiteY12" fmla="*/ 219693 h 849085"/>
                    <a:gd name="connsiteX13" fmla="*/ 219694 w 385948"/>
                    <a:gd name="connsiteY13" fmla="*/ 213756 h 849085"/>
                    <a:gd name="connsiteX14" fmla="*/ 231569 w 385948"/>
                    <a:gd name="connsiteY14" fmla="*/ 201880 h 849085"/>
                    <a:gd name="connsiteX15" fmla="*/ 267195 w 385948"/>
                    <a:gd name="connsiteY15" fmla="*/ 190005 h 849085"/>
                    <a:gd name="connsiteX16" fmla="*/ 326572 w 385948"/>
                    <a:gd name="connsiteY16" fmla="*/ 195943 h 849085"/>
                    <a:gd name="connsiteX17" fmla="*/ 332509 w 385948"/>
                    <a:gd name="connsiteY17" fmla="*/ 213756 h 849085"/>
                    <a:gd name="connsiteX18" fmla="*/ 314696 w 385948"/>
                    <a:gd name="connsiteY18" fmla="*/ 279070 h 849085"/>
                    <a:gd name="connsiteX19" fmla="*/ 302821 w 385948"/>
                    <a:gd name="connsiteY19" fmla="*/ 296883 h 849085"/>
                    <a:gd name="connsiteX20" fmla="*/ 285008 w 385948"/>
                    <a:gd name="connsiteY20" fmla="*/ 302820 h 849085"/>
                    <a:gd name="connsiteX21" fmla="*/ 267195 w 385948"/>
                    <a:gd name="connsiteY21" fmla="*/ 338446 h 849085"/>
                    <a:gd name="connsiteX22" fmla="*/ 261257 w 385948"/>
                    <a:gd name="connsiteY22" fmla="*/ 356259 h 849085"/>
                    <a:gd name="connsiteX23" fmla="*/ 267195 w 385948"/>
                    <a:gd name="connsiteY23" fmla="*/ 380010 h 849085"/>
                    <a:gd name="connsiteX24" fmla="*/ 302821 w 385948"/>
                    <a:gd name="connsiteY24" fmla="*/ 391885 h 849085"/>
                    <a:gd name="connsiteX25" fmla="*/ 326572 w 385948"/>
                    <a:gd name="connsiteY25" fmla="*/ 415636 h 849085"/>
                    <a:gd name="connsiteX26" fmla="*/ 362198 w 385948"/>
                    <a:gd name="connsiteY26" fmla="*/ 427511 h 849085"/>
                    <a:gd name="connsiteX27" fmla="*/ 374073 w 385948"/>
                    <a:gd name="connsiteY27" fmla="*/ 439387 h 849085"/>
                    <a:gd name="connsiteX28" fmla="*/ 385948 w 385948"/>
                    <a:gd name="connsiteY28" fmla="*/ 475013 h 849085"/>
                    <a:gd name="connsiteX29" fmla="*/ 380011 w 385948"/>
                    <a:gd name="connsiteY29" fmla="*/ 498763 h 849085"/>
                    <a:gd name="connsiteX30" fmla="*/ 362198 w 385948"/>
                    <a:gd name="connsiteY30" fmla="*/ 504701 h 849085"/>
                    <a:gd name="connsiteX31" fmla="*/ 350322 w 385948"/>
                    <a:gd name="connsiteY31" fmla="*/ 516576 h 849085"/>
                    <a:gd name="connsiteX32" fmla="*/ 296883 w 385948"/>
                    <a:gd name="connsiteY32" fmla="*/ 534389 h 849085"/>
                    <a:gd name="connsiteX33" fmla="*/ 261257 w 385948"/>
                    <a:gd name="connsiteY33" fmla="*/ 546265 h 849085"/>
                    <a:gd name="connsiteX34" fmla="*/ 243444 w 385948"/>
                    <a:gd name="connsiteY34" fmla="*/ 552202 h 849085"/>
                    <a:gd name="connsiteX35" fmla="*/ 231569 w 385948"/>
                    <a:gd name="connsiteY35" fmla="*/ 564078 h 849085"/>
                    <a:gd name="connsiteX36" fmla="*/ 255320 w 385948"/>
                    <a:gd name="connsiteY36" fmla="*/ 599704 h 849085"/>
                    <a:gd name="connsiteX37" fmla="*/ 267195 w 385948"/>
                    <a:gd name="connsiteY37" fmla="*/ 635330 h 849085"/>
                    <a:gd name="connsiteX38" fmla="*/ 279070 w 385948"/>
                    <a:gd name="connsiteY38" fmla="*/ 653143 h 849085"/>
                    <a:gd name="connsiteX39" fmla="*/ 285008 w 385948"/>
                    <a:gd name="connsiteY39" fmla="*/ 670956 h 849085"/>
                    <a:gd name="connsiteX40" fmla="*/ 279070 w 385948"/>
                    <a:gd name="connsiteY40" fmla="*/ 760020 h 849085"/>
                    <a:gd name="connsiteX41" fmla="*/ 243444 w 385948"/>
                    <a:gd name="connsiteY41" fmla="*/ 748145 h 849085"/>
                    <a:gd name="connsiteX42" fmla="*/ 207818 w 385948"/>
                    <a:gd name="connsiteY42" fmla="*/ 736270 h 849085"/>
                    <a:gd name="connsiteX43" fmla="*/ 178130 w 385948"/>
                    <a:gd name="connsiteY43" fmla="*/ 730332 h 849085"/>
                    <a:gd name="connsiteX44" fmla="*/ 130629 w 385948"/>
                    <a:gd name="connsiteY44" fmla="*/ 736270 h 849085"/>
                    <a:gd name="connsiteX45" fmla="*/ 124691 w 385948"/>
                    <a:gd name="connsiteY45" fmla="*/ 771896 h 849085"/>
                    <a:gd name="connsiteX46" fmla="*/ 100940 w 385948"/>
                    <a:gd name="connsiteY46" fmla="*/ 849085 h 849085"/>
                    <a:gd name="connsiteX47" fmla="*/ 83127 w 385948"/>
                    <a:gd name="connsiteY47" fmla="*/ 843148 h 849085"/>
                    <a:gd name="connsiteX48" fmla="*/ 29689 w 385948"/>
                    <a:gd name="connsiteY48" fmla="*/ 777833 h 849085"/>
                    <a:gd name="connsiteX49" fmla="*/ 17813 w 385948"/>
                    <a:gd name="connsiteY49" fmla="*/ 765958 h 849085"/>
                    <a:gd name="connsiteX50" fmla="*/ 0 w 385948"/>
                    <a:gd name="connsiteY50" fmla="*/ 730332 h 849085"/>
                    <a:gd name="connsiteX0" fmla="*/ 0 w 380010"/>
                    <a:gd name="connsiteY0" fmla="*/ 0 h 849085"/>
                    <a:gd name="connsiteX1" fmla="*/ 5938 w 380010"/>
                    <a:gd name="connsiteY1" fmla="*/ 17813 h 849085"/>
                    <a:gd name="connsiteX2" fmla="*/ 41564 w 380010"/>
                    <a:gd name="connsiteY2" fmla="*/ 29688 h 849085"/>
                    <a:gd name="connsiteX3" fmla="*/ 77189 w 380010"/>
                    <a:gd name="connsiteY3" fmla="*/ 17813 h 849085"/>
                    <a:gd name="connsiteX4" fmla="*/ 89065 w 380010"/>
                    <a:gd name="connsiteY4" fmla="*/ 5937 h 849085"/>
                    <a:gd name="connsiteX5" fmla="*/ 106878 w 380010"/>
                    <a:gd name="connsiteY5" fmla="*/ 0 h 849085"/>
                    <a:gd name="connsiteX6" fmla="*/ 142504 w 380010"/>
                    <a:gd name="connsiteY6" fmla="*/ 5937 h 849085"/>
                    <a:gd name="connsiteX7" fmla="*/ 154379 w 380010"/>
                    <a:gd name="connsiteY7" fmla="*/ 17813 h 849085"/>
                    <a:gd name="connsiteX8" fmla="*/ 178130 w 380010"/>
                    <a:gd name="connsiteY8" fmla="*/ 47501 h 849085"/>
                    <a:gd name="connsiteX9" fmla="*/ 190005 w 380010"/>
                    <a:gd name="connsiteY9" fmla="*/ 83127 h 849085"/>
                    <a:gd name="connsiteX10" fmla="*/ 178130 w 380010"/>
                    <a:gd name="connsiteY10" fmla="*/ 148441 h 849085"/>
                    <a:gd name="connsiteX11" fmla="*/ 184067 w 380010"/>
                    <a:gd name="connsiteY11" fmla="*/ 231569 h 849085"/>
                    <a:gd name="connsiteX12" fmla="*/ 195943 w 380010"/>
                    <a:gd name="connsiteY12" fmla="*/ 219693 h 849085"/>
                    <a:gd name="connsiteX13" fmla="*/ 213756 w 380010"/>
                    <a:gd name="connsiteY13" fmla="*/ 213756 h 849085"/>
                    <a:gd name="connsiteX14" fmla="*/ 225631 w 380010"/>
                    <a:gd name="connsiteY14" fmla="*/ 201880 h 849085"/>
                    <a:gd name="connsiteX15" fmla="*/ 261257 w 380010"/>
                    <a:gd name="connsiteY15" fmla="*/ 190005 h 849085"/>
                    <a:gd name="connsiteX16" fmla="*/ 320634 w 380010"/>
                    <a:gd name="connsiteY16" fmla="*/ 195943 h 849085"/>
                    <a:gd name="connsiteX17" fmla="*/ 326571 w 380010"/>
                    <a:gd name="connsiteY17" fmla="*/ 213756 h 849085"/>
                    <a:gd name="connsiteX18" fmla="*/ 308758 w 380010"/>
                    <a:gd name="connsiteY18" fmla="*/ 279070 h 849085"/>
                    <a:gd name="connsiteX19" fmla="*/ 296883 w 380010"/>
                    <a:gd name="connsiteY19" fmla="*/ 296883 h 849085"/>
                    <a:gd name="connsiteX20" fmla="*/ 279070 w 380010"/>
                    <a:gd name="connsiteY20" fmla="*/ 302820 h 849085"/>
                    <a:gd name="connsiteX21" fmla="*/ 261257 w 380010"/>
                    <a:gd name="connsiteY21" fmla="*/ 338446 h 849085"/>
                    <a:gd name="connsiteX22" fmla="*/ 255319 w 380010"/>
                    <a:gd name="connsiteY22" fmla="*/ 356259 h 849085"/>
                    <a:gd name="connsiteX23" fmla="*/ 261257 w 380010"/>
                    <a:gd name="connsiteY23" fmla="*/ 380010 h 849085"/>
                    <a:gd name="connsiteX24" fmla="*/ 296883 w 380010"/>
                    <a:gd name="connsiteY24" fmla="*/ 391885 h 849085"/>
                    <a:gd name="connsiteX25" fmla="*/ 320634 w 380010"/>
                    <a:gd name="connsiteY25" fmla="*/ 415636 h 849085"/>
                    <a:gd name="connsiteX26" fmla="*/ 356260 w 380010"/>
                    <a:gd name="connsiteY26" fmla="*/ 427511 h 849085"/>
                    <a:gd name="connsiteX27" fmla="*/ 368135 w 380010"/>
                    <a:gd name="connsiteY27" fmla="*/ 439387 h 849085"/>
                    <a:gd name="connsiteX28" fmla="*/ 380010 w 380010"/>
                    <a:gd name="connsiteY28" fmla="*/ 475013 h 849085"/>
                    <a:gd name="connsiteX29" fmla="*/ 374073 w 380010"/>
                    <a:gd name="connsiteY29" fmla="*/ 498763 h 849085"/>
                    <a:gd name="connsiteX30" fmla="*/ 356260 w 380010"/>
                    <a:gd name="connsiteY30" fmla="*/ 504701 h 849085"/>
                    <a:gd name="connsiteX31" fmla="*/ 344384 w 380010"/>
                    <a:gd name="connsiteY31" fmla="*/ 516576 h 849085"/>
                    <a:gd name="connsiteX32" fmla="*/ 290945 w 380010"/>
                    <a:gd name="connsiteY32" fmla="*/ 534389 h 849085"/>
                    <a:gd name="connsiteX33" fmla="*/ 255319 w 380010"/>
                    <a:gd name="connsiteY33" fmla="*/ 546265 h 849085"/>
                    <a:gd name="connsiteX34" fmla="*/ 237506 w 380010"/>
                    <a:gd name="connsiteY34" fmla="*/ 552202 h 849085"/>
                    <a:gd name="connsiteX35" fmla="*/ 225631 w 380010"/>
                    <a:gd name="connsiteY35" fmla="*/ 564078 h 849085"/>
                    <a:gd name="connsiteX36" fmla="*/ 249382 w 380010"/>
                    <a:gd name="connsiteY36" fmla="*/ 599704 h 849085"/>
                    <a:gd name="connsiteX37" fmla="*/ 261257 w 380010"/>
                    <a:gd name="connsiteY37" fmla="*/ 635330 h 849085"/>
                    <a:gd name="connsiteX38" fmla="*/ 273132 w 380010"/>
                    <a:gd name="connsiteY38" fmla="*/ 653143 h 849085"/>
                    <a:gd name="connsiteX39" fmla="*/ 279070 w 380010"/>
                    <a:gd name="connsiteY39" fmla="*/ 670956 h 849085"/>
                    <a:gd name="connsiteX40" fmla="*/ 273132 w 380010"/>
                    <a:gd name="connsiteY40" fmla="*/ 760020 h 849085"/>
                    <a:gd name="connsiteX41" fmla="*/ 237506 w 380010"/>
                    <a:gd name="connsiteY41" fmla="*/ 748145 h 849085"/>
                    <a:gd name="connsiteX42" fmla="*/ 201880 w 380010"/>
                    <a:gd name="connsiteY42" fmla="*/ 736270 h 849085"/>
                    <a:gd name="connsiteX43" fmla="*/ 172192 w 380010"/>
                    <a:gd name="connsiteY43" fmla="*/ 730332 h 849085"/>
                    <a:gd name="connsiteX44" fmla="*/ 124691 w 380010"/>
                    <a:gd name="connsiteY44" fmla="*/ 736270 h 849085"/>
                    <a:gd name="connsiteX45" fmla="*/ 118753 w 380010"/>
                    <a:gd name="connsiteY45" fmla="*/ 771896 h 849085"/>
                    <a:gd name="connsiteX46" fmla="*/ 95002 w 380010"/>
                    <a:gd name="connsiteY46" fmla="*/ 849085 h 849085"/>
                    <a:gd name="connsiteX47" fmla="*/ 77189 w 380010"/>
                    <a:gd name="connsiteY47" fmla="*/ 843148 h 849085"/>
                    <a:gd name="connsiteX48" fmla="*/ 23751 w 380010"/>
                    <a:gd name="connsiteY48" fmla="*/ 777833 h 849085"/>
                    <a:gd name="connsiteX49" fmla="*/ 11875 w 380010"/>
                    <a:gd name="connsiteY49" fmla="*/ 765958 h 84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0010" h="849085">
                      <a:moveTo>
                        <a:pt x="0" y="0"/>
                      </a:moveTo>
                      <a:cubicBezTo>
                        <a:pt x="1979" y="5938"/>
                        <a:pt x="845" y="14175"/>
                        <a:pt x="5938" y="17813"/>
                      </a:cubicBezTo>
                      <a:cubicBezTo>
                        <a:pt x="16124" y="25089"/>
                        <a:pt x="41564" y="29688"/>
                        <a:pt x="41564" y="29688"/>
                      </a:cubicBezTo>
                      <a:lnTo>
                        <a:pt x="77189" y="17813"/>
                      </a:lnTo>
                      <a:cubicBezTo>
                        <a:pt x="82500" y="16043"/>
                        <a:pt x="84264" y="8817"/>
                        <a:pt x="89065" y="5937"/>
                      </a:cubicBezTo>
                      <a:cubicBezTo>
                        <a:pt x="94432" y="2717"/>
                        <a:pt x="100940" y="1979"/>
                        <a:pt x="106878" y="0"/>
                      </a:cubicBezTo>
                      <a:cubicBezTo>
                        <a:pt x="118753" y="1979"/>
                        <a:pt x="131231" y="1710"/>
                        <a:pt x="142504" y="5937"/>
                      </a:cubicBezTo>
                      <a:cubicBezTo>
                        <a:pt x="147746" y="7903"/>
                        <a:pt x="150882" y="13441"/>
                        <a:pt x="154379" y="17813"/>
                      </a:cubicBezTo>
                      <a:cubicBezTo>
                        <a:pt x="184329" y="55253"/>
                        <a:pt x="149464" y="18837"/>
                        <a:pt x="178130" y="47501"/>
                      </a:cubicBezTo>
                      <a:lnTo>
                        <a:pt x="190005" y="83127"/>
                      </a:lnTo>
                      <a:cubicBezTo>
                        <a:pt x="195599" y="99909"/>
                        <a:pt x="184285" y="129974"/>
                        <a:pt x="178130" y="148441"/>
                      </a:cubicBezTo>
                      <a:cubicBezTo>
                        <a:pt x="180109" y="176150"/>
                        <a:pt x="177329" y="204619"/>
                        <a:pt x="184067" y="231569"/>
                      </a:cubicBezTo>
                      <a:cubicBezTo>
                        <a:pt x="185425" y="237000"/>
                        <a:pt x="191142" y="222573"/>
                        <a:pt x="195943" y="219693"/>
                      </a:cubicBezTo>
                      <a:cubicBezTo>
                        <a:pt x="201310" y="216473"/>
                        <a:pt x="207818" y="215735"/>
                        <a:pt x="213756" y="213756"/>
                      </a:cubicBezTo>
                      <a:cubicBezTo>
                        <a:pt x="217714" y="209797"/>
                        <a:pt x="220624" y="204384"/>
                        <a:pt x="225631" y="201880"/>
                      </a:cubicBezTo>
                      <a:cubicBezTo>
                        <a:pt x="236827" y="196282"/>
                        <a:pt x="261257" y="190005"/>
                        <a:pt x="261257" y="190005"/>
                      </a:cubicBezTo>
                      <a:cubicBezTo>
                        <a:pt x="281049" y="191984"/>
                        <a:pt x="301941" y="189145"/>
                        <a:pt x="320634" y="195943"/>
                      </a:cubicBezTo>
                      <a:cubicBezTo>
                        <a:pt x="326516" y="198082"/>
                        <a:pt x="326571" y="207497"/>
                        <a:pt x="326571" y="213756"/>
                      </a:cubicBezTo>
                      <a:cubicBezTo>
                        <a:pt x="326571" y="284212"/>
                        <a:pt x="331259" y="250943"/>
                        <a:pt x="308758" y="279070"/>
                      </a:cubicBezTo>
                      <a:cubicBezTo>
                        <a:pt x="304300" y="284642"/>
                        <a:pt x="302455" y="292425"/>
                        <a:pt x="296883" y="296883"/>
                      </a:cubicBezTo>
                      <a:cubicBezTo>
                        <a:pt x="291996" y="300793"/>
                        <a:pt x="285008" y="300841"/>
                        <a:pt x="279070" y="302820"/>
                      </a:cubicBezTo>
                      <a:cubicBezTo>
                        <a:pt x="264145" y="347594"/>
                        <a:pt x="284278" y="292404"/>
                        <a:pt x="261257" y="338446"/>
                      </a:cubicBezTo>
                      <a:cubicBezTo>
                        <a:pt x="258458" y="344044"/>
                        <a:pt x="257298" y="350321"/>
                        <a:pt x="255319" y="356259"/>
                      </a:cubicBezTo>
                      <a:cubicBezTo>
                        <a:pt x="257298" y="364176"/>
                        <a:pt x="255061" y="374699"/>
                        <a:pt x="261257" y="380010"/>
                      </a:cubicBezTo>
                      <a:cubicBezTo>
                        <a:pt x="270761" y="388156"/>
                        <a:pt x="296883" y="391885"/>
                        <a:pt x="296883" y="391885"/>
                      </a:cubicBezTo>
                      <a:lnTo>
                        <a:pt x="320634" y="415636"/>
                      </a:lnTo>
                      <a:cubicBezTo>
                        <a:pt x="329485" y="424487"/>
                        <a:pt x="356260" y="427511"/>
                        <a:pt x="356260" y="427511"/>
                      </a:cubicBezTo>
                      <a:cubicBezTo>
                        <a:pt x="360218" y="431470"/>
                        <a:pt x="365632" y="434380"/>
                        <a:pt x="368135" y="439387"/>
                      </a:cubicBezTo>
                      <a:cubicBezTo>
                        <a:pt x="373733" y="450583"/>
                        <a:pt x="380010" y="475013"/>
                        <a:pt x="380010" y="475013"/>
                      </a:cubicBezTo>
                      <a:cubicBezTo>
                        <a:pt x="378031" y="482930"/>
                        <a:pt x="379171" y="492391"/>
                        <a:pt x="374073" y="498763"/>
                      </a:cubicBezTo>
                      <a:cubicBezTo>
                        <a:pt x="370163" y="503650"/>
                        <a:pt x="361627" y="501481"/>
                        <a:pt x="356260" y="504701"/>
                      </a:cubicBezTo>
                      <a:cubicBezTo>
                        <a:pt x="351460" y="507581"/>
                        <a:pt x="349391" y="514072"/>
                        <a:pt x="344384" y="516576"/>
                      </a:cubicBezTo>
                      <a:cubicBezTo>
                        <a:pt x="344367" y="516584"/>
                        <a:pt x="299861" y="531417"/>
                        <a:pt x="290945" y="534389"/>
                      </a:cubicBezTo>
                      <a:lnTo>
                        <a:pt x="255319" y="546265"/>
                      </a:lnTo>
                      <a:lnTo>
                        <a:pt x="237506" y="552202"/>
                      </a:lnTo>
                      <a:cubicBezTo>
                        <a:pt x="233548" y="556161"/>
                        <a:pt x="226729" y="558589"/>
                        <a:pt x="225631" y="564078"/>
                      </a:cubicBezTo>
                      <a:cubicBezTo>
                        <a:pt x="222767" y="578400"/>
                        <a:pt x="242515" y="592837"/>
                        <a:pt x="249382" y="599704"/>
                      </a:cubicBezTo>
                      <a:lnTo>
                        <a:pt x="261257" y="635330"/>
                      </a:lnTo>
                      <a:cubicBezTo>
                        <a:pt x="263514" y="642100"/>
                        <a:pt x="269941" y="646760"/>
                        <a:pt x="273132" y="653143"/>
                      </a:cubicBezTo>
                      <a:cubicBezTo>
                        <a:pt x="275931" y="658741"/>
                        <a:pt x="277091" y="665018"/>
                        <a:pt x="279070" y="670956"/>
                      </a:cubicBezTo>
                      <a:cubicBezTo>
                        <a:pt x="277091" y="700644"/>
                        <a:pt x="287239" y="733823"/>
                        <a:pt x="273132" y="760020"/>
                      </a:cubicBezTo>
                      <a:cubicBezTo>
                        <a:pt x="267197" y="771041"/>
                        <a:pt x="249381" y="752103"/>
                        <a:pt x="237506" y="748145"/>
                      </a:cubicBezTo>
                      <a:lnTo>
                        <a:pt x="201880" y="736270"/>
                      </a:lnTo>
                      <a:lnTo>
                        <a:pt x="172192" y="730332"/>
                      </a:lnTo>
                      <a:cubicBezTo>
                        <a:pt x="156358" y="732311"/>
                        <a:pt x="137287" y="726473"/>
                        <a:pt x="124691" y="736270"/>
                      </a:cubicBezTo>
                      <a:cubicBezTo>
                        <a:pt x="115188" y="743661"/>
                        <a:pt x="120160" y="759939"/>
                        <a:pt x="118753" y="771896"/>
                      </a:cubicBezTo>
                      <a:cubicBezTo>
                        <a:pt x="110068" y="845718"/>
                        <a:pt x="131691" y="824627"/>
                        <a:pt x="95002" y="849085"/>
                      </a:cubicBezTo>
                      <a:cubicBezTo>
                        <a:pt x="89064" y="847106"/>
                        <a:pt x="82196" y="846903"/>
                        <a:pt x="77189" y="843148"/>
                      </a:cubicBezTo>
                      <a:cubicBezTo>
                        <a:pt x="15367" y="796781"/>
                        <a:pt x="77742" y="831820"/>
                        <a:pt x="23751" y="777833"/>
                      </a:cubicBezTo>
                      <a:cubicBezTo>
                        <a:pt x="19792" y="773875"/>
                        <a:pt x="15372" y="770329"/>
                        <a:pt x="11875" y="765958"/>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277" name="Rectangle 8"/>
              <p:cNvSpPr>
                <a:spLocks noChangeArrowheads="1"/>
              </p:cNvSpPr>
              <p:nvPr/>
            </p:nvSpPr>
            <p:spPr bwMode="auto">
              <a:xfrm>
                <a:off x="2602102" y="4232017"/>
                <a:ext cx="1183016" cy="369332"/>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400" b="1" dirty="0" smtClean="0">
                    <a:solidFill>
                      <a:srgbClr val="FF0000"/>
                    </a:solidFill>
                    <a:latin typeface="Arial" pitchFamily="34" charset="0"/>
                    <a:cs typeface="Arial" pitchFamily="34" charset="0"/>
                  </a:rPr>
                  <a:t>cccDNA</a:t>
                </a:r>
                <a:endParaRPr kumimoji="0" lang="en-US" sz="2400" b="1" i="0" u="none" strike="noStrike" cap="none" normalizeH="0" baseline="0" dirty="0" smtClean="0">
                  <a:ln>
                    <a:noFill/>
                  </a:ln>
                  <a:solidFill>
                    <a:srgbClr val="FF0000"/>
                  </a:solidFill>
                  <a:effectLst/>
                  <a:latin typeface="Arial" pitchFamily="34" charset="0"/>
                  <a:cs typeface="Arial" pitchFamily="34" charset="0"/>
                </a:endParaRPr>
              </a:p>
            </p:txBody>
          </p:sp>
        </p:grpSp>
        <p:grpSp>
          <p:nvGrpSpPr>
            <p:cNvPr id="259" name="组合 331"/>
            <p:cNvGrpSpPr/>
            <p:nvPr/>
          </p:nvGrpSpPr>
          <p:grpSpPr>
            <a:xfrm>
              <a:off x="2091533" y="4604115"/>
              <a:ext cx="1646952" cy="411631"/>
              <a:chOff x="2091533" y="4604115"/>
              <a:chExt cx="1646952" cy="411631"/>
            </a:xfrm>
          </p:grpSpPr>
          <p:grpSp>
            <p:nvGrpSpPr>
              <p:cNvPr id="264" name="组合 317"/>
              <p:cNvGrpSpPr/>
              <p:nvPr/>
            </p:nvGrpSpPr>
            <p:grpSpPr>
              <a:xfrm>
                <a:off x="2091533" y="4604115"/>
                <a:ext cx="737163" cy="411631"/>
                <a:chOff x="2091533" y="4604115"/>
                <a:chExt cx="737163" cy="411631"/>
              </a:xfrm>
            </p:grpSpPr>
            <p:grpSp>
              <p:nvGrpSpPr>
                <p:cNvPr id="266" name="组合 133"/>
                <p:cNvGrpSpPr/>
                <p:nvPr/>
              </p:nvGrpSpPr>
              <p:grpSpPr>
                <a:xfrm>
                  <a:off x="2091533" y="4872142"/>
                  <a:ext cx="274437" cy="143604"/>
                  <a:chOff x="1978012" y="4599566"/>
                  <a:chExt cx="384188" cy="201034"/>
                </a:xfrm>
              </p:grpSpPr>
              <p:sp>
                <p:nvSpPr>
                  <p:cNvPr id="274" name="椭圆 273"/>
                  <p:cNvSpPr/>
                  <p:nvPr/>
                </p:nvSpPr>
                <p:spPr>
                  <a:xfrm>
                    <a:off x="2005421" y="4614291"/>
                    <a:ext cx="320156" cy="167525"/>
                  </a:xfrm>
                  <a:prstGeom prst="ellips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5" name="椭圆 274"/>
                  <p:cNvSpPr/>
                  <p:nvPr/>
                </p:nvSpPr>
                <p:spPr>
                  <a:xfrm>
                    <a:off x="1978012" y="4599566"/>
                    <a:ext cx="384188" cy="201034"/>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67" name="组合 134"/>
                <p:cNvGrpSpPr/>
                <p:nvPr/>
              </p:nvGrpSpPr>
              <p:grpSpPr>
                <a:xfrm>
                  <a:off x="2322896" y="4870548"/>
                  <a:ext cx="274437" cy="143604"/>
                  <a:chOff x="1978012" y="4599566"/>
                  <a:chExt cx="384188" cy="201034"/>
                </a:xfrm>
              </p:grpSpPr>
              <p:sp>
                <p:nvSpPr>
                  <p:cNvPr id="272" name="椭圆 271"/>
                  <p:cNvSpPr/>
                  <p:nvPr/>
                </p:nvSpPr>
                <p:spPr>
                  <a:xfrm>
                    <a:off x="2005421" y="4614291"/>
                    <a:ext cx="320156" cy="167525"/>
                  </a:xfrm>
                  <a:prstGeom prst="ellips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3" name="椭圆 272"/>
                  <p:cNvSpPr/>
                  <p:nvPr/>
                </p:nvSpPr>
                <p:spPr>
                  <a:xfrm>
                    <a:off x="1978012" y="4599566"/>
                    <a:ext cx="384188" cy="201034"/>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68" name="组合 137"/>
                <p:cNvGrpSpPr/>
                <p:nvPr/>
              </p:nvGrpSpPr>
              <p:grpSpPr>
                <a:xfrm>
                  <a:off x="2554259" y="4868955"/>
                  <a:ext cx="274437" cy="143604"/>
                  <a:chOff x="1978012" y="4599566"/>
                  <a:chExt cx="384188" cy="201034"/>
                </a:xfrm>
              </p:grpSpPr>
              <p:sp>
                <p:nvSpPr>
                  <p:cNvPr id="270" name="椭圆 269"/>
                  <p:cNvSpPr/>
                  <p:nvPr/>
                </p:nvSpPr>
                <p:spPr>
                  <a:xfrm>
                    <a:off x="2005421" y="4614291"/>
                    <a:ext cx="320156" cy="167525"/>
                  </a:xfrm>
                  <a:prstGeom prst="ellips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1" name="椭圆 270"/>
                  <p:cNvSpPr/>
                  <p:nvPr/>
                </p:nvSpPr>
                <p:spPr>
                  <a:xfrm>
                    <a:off x="1978012" y="4599566"/>
                    <a:ext cx="384188" cy="201034"/>
                  </a:xfrm>
                  <a:prstGeom prst="ellips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269" name="直接箭头连接符 268"/>
                <p:cNvCxnSpPr/>
                <p:nvPr/>
              </p:nvCxnSpPr>
              <p:spPr>
                <a:xfrm>
                  <a:off x="2362784" y="4604115"/>
                  <a:ext cx="0" cy="2058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65" name="Rectangle 8"/>
              <p:cNvSpPr>
                <a:spLocks noChangeArrowheads="1"/>
              </p:cNvSpPr>
              <p:nvPr/>
            </p:nvSpPr>
            <p:spPr bwMode="auto">
              <a:xfrm>
                <a:off x="2637221" y="4672724"/>
                <a:ext cx="1101264"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00" b="1" dirty="0" err="1" smtClean="0">
                    <a:latin typeface="Arial" pitchFamily="34" charset="0"/>
                    <a:cs typeface="Arial" pitchFamily="34" charset="0"/>
                  </a:rPr>
                  <a:t>minichromosome</a:t>
                </a:r>
                <a:r>
                  <a:rPr lang="en-US" sz="1000" b="1" dirty="0" smtClean="0">
                    <a:latin typeface="Arial" pitchFamily="34" charset="0"/>
                    <a:cs typeface="Arial" pitchFamily="34" charset="0"/>
                  </a:rPr>
                  <a:t> </a:t>
                </a:r>
                <a:endParaRPr kumimoji="0" lang="en-US" sz="1000" b="1" i="0" u="none" strike="noStrike" cap="none" normalizeH="0" baseline="0" dirty="0" smtClean="0">
                  <a:ln>
                    <a:noFill/>
                  </a:ln>
                  <a:solidFill>
                    <a:schemeClr val="tx1"/>
                  </a:solidFill>
                  <a:effectLst/>
                  <a:latin typeface="Arial" pitchFamily="34" charset="0"/>
                  <a:cs typeface="Arial" pitchFamily="34" charset="0"/>
                </a:endParaRPr>
              </a:p>
            </p:txBody>
          </p:sp>
        </p:grpSp>
        <p:grpSp>
          <p:nvGrpSpPr>
            <p:cNvPr id="260" name="组合 310"/>
            <p:cNvGrpSpPr/>
            <p:nvPr/>
          </p:nvGrpSpPr>
          <p:grpSpPr>
            <a:xfrm>
              <a:off x="1347269" y="3657600"/>
              <a:ext cx="1015515" cy="533400"/>
              <a:chOff x="1347269" y="3657600"/>
              <a:chExt cx="1015515" cy="533400"/>
            </a:xfrm>
          </p:grpSpPr>
          <p:cxnSp>
            <p:nvCxnSpPr>
              <p:cNvPr id="261" name="直接箭头连接符 260"/>
              <p:cNvCxnSpPr/>
              <p:nvPr/>
            </p:nvCxnSpPr>
            <p:spPr>
              <a:xfrm>
                <a:off x="2362784" y="3780804"/>
                <a:ext cx="0" cy="2058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2" name="Rectangle 8"/>
              <p:cNvSpPr>
                <a:spLocks noChangeArrowheads="1"/>
              </p:cNvSpPr>
              <p:nvPr/>
            </p:nvSpPr>
            <p:spPr bwMode="auto">
              <a:xfrm>
                <a:off x="1347269" y="3657600"/>
                <a:ext cx="591509" cy="30777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000" b="1" dirty="0" smtClean="0">
                    <a:latin typeface="Arial" pitchFamily="34" charset="0"/>
                    <a:cs typeface="Arial" pitchFamily="34" charset="0"/>
                  </a:rPr>
                  <a:t>cccDNA</a:t>
                </a:r>
              </a:p>
              <a:p>
                <a:pPr marL="0" marR="0" lvl="0" indent="0" algn="l" defTabSz="914400" rtl="0" eaLnBrk="1" fontAlgn="base" latinLnBrk="0" hangingPunct="1">
                  <a:lnSpc>
                    <a:spcPct val="100000"/>
                  </a:lnSpc>
                  <a:spcBef>
                    <a:spcPct val="0"/>
                  </a:spcBef>
                  <a:spcAft>
                    <a:spcPct val="0"/>
                  </a:spcAft>
                  <a:buClrTx/>
                  <a:buSzTx/>
                  <a:buFontTx/>
                  <a:buNone/>
                  <a:tabLst/>
                </a:pPr>
                <a:r>
                  <a:rPr lang="en-US" sz="1000" b="1" dirty="0" smtClean="0">
                    <a:latin typeface="Arial" pitchFamily="34" charset="0"/>
                    <a:cs typeface="Arial" pitchFamily="34" charset="0"/>
                  </a:rPr>
                  <a:t>formation</a:t>
                </a:r>
                <a:endParaRPr kumimoji="0" lang="en-US" sz="1000" b="1" i="0" u="none" strike="noStrike" cap="none" normalizeH="0" baseline="0" dirty="0" smtClean="0">
                  <a:ln>
                    <a:noFill/>
                  </a:ln>
                  <a:solidFill>
                    <a:schemeClr val="tx1"/>
                  </a:solidFill>
                  <a:effectLst/>
                  <a:latin typeface="Arial" pitchFamily="34" charset="0"/>
                  <a:cs typeface="Arial" pitchFamily="34" charset="0"/>
                </a:endParaRPr>
              </a:p>
            </p:txBody>
          </p:sp>
          <p:sp>
            <p:nvSpPr>
              <p:cNvPr id="263" name="Rectangle 8"/>
              <p:cNvSpPr>
                <a:spLocks noChangeArrowheads="1"/>
              </p:cNvSpPr>
              <p:nvPr/>
            </p:nvSpPr>
            <p:spPr bwMode="auto">
              <a:xfrm>
                <a:off x="1371600" y="4037112"/>
                <a:ext cx="399148"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lvl="0" fontAlgn="base">
                  <a:spcBef>
                    <a:spcPct val="0"/>
                  </a:spcBef>
                  <a:spcAft>
                    <a:spcPct val="0"/>
                  </a:spcAft>
                </a:pPr>
                <a:r>
                  <a:rPr lang="en-US" sz="1000" b="1" dirty="0" smtClean="0">
                    <a:latin typeface="Arial" pitchFamily="34" charset="0"/>
                    <a:cs typeface="Arial" pitchFamily="34" charset="0"/>
                  </a:rPr>
                  <a:t>Import</a:t>
                </a:r>
                <a:endParaRPr kumimoji="0" lang="en-US" sz="1000" b="1" i="0" u="none" strike="noStrike" cap="none" normalizeH="0" baseline="0" dirty="0" smtClean="0">
                  <a:ln>
                    <a:noFill/>
                  </a:ln>
                  <a:solidFill>
                    <a:schemeClr val="tx1"/>
                  </a:solidFill>
                  <a:effectLst/>
                  <a:latin typeface="Arial" pitchFamily="34" charset="0"/>
                  <a:cs typeface="Arial" pitchFamily="34" charset="0"/>
                </a:endParaRPr>
              </a:p>
            </p:txBody>
          </p:sp>
        </p:grpSp>
      </p:grpSp>
      <p:grpSp>
        <p:nvGrpSpPr>
          <p:cNvPr id="287" name="组合 345"/>
          <p:cNvGrpSpPr/>
          <p:nvPr/>
        </p:nvGrpSpPr>
        <p:grpSpPr>
          <a:xfrm>
            <a:off x="3348002" y="3803691"/>
            <a:ext cx="1746912" cy="664813"/>
            <a:chOff x="2215488" y="3803691"/>
            <a:chExt cx="1746912" cy="664813"/>
          </a:xfrm>
        </p:grpSpPr>
        <p:sp>
          <p:nvSpPr>
            <p:cNvPr id="288" name="矩形 287"/>
            <p:cNvSpPr/>
            <p:nvPr/>
          </p:nvSpPr>
          <p:spPr>
            <a:xfrm>
              <a:off x="2215488" y="3803691"/>
              <a:ext cx="340056" cy="82509"/>
            </a:xfrm>
            <a:prstGeom prst="rec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9" name="矩形 288"/>
            <p:cNvSpPr/>
            <p:nvPr/>
          </p:nvSpPr>
          <p:spPr>
            <a:xfrm>
              <a:off x="3886200" y="4163704"/>
              <a:ext cx="76200" cy="304800"/>
            </a:xfrm>
            <a:prstGeom prst="rec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90" name="组合 349"/>
          <p:cNvGrpSpPr/>
          <p:nvPr/>
        </p:nvGrpSpPr>
        <p:grpSpPr>
          <a:xfrm>
            <a:off x="6788609" y="1981200"/>
            <a:ext cx="1125705" cy="1331028"/>
            <a:chOff x="5656095" y="1981200"/>
            <a:chExt cx="1125705" cy="1331028"/>
          </a:xfrm>
        </p:grpSpPr>
        <p:sp>
          <p:nvSpPr>
            <p:cNvPr id="291" name="闪电形 290"/>
            <p:cNvSpPr/>
            <p:nvPr/>
          </p:nvSpPr>
          <p:spPr>
            <a:xfrm rot="16200000" flipV="1">
              <a:off x="5963885" y="3027714"/>
              <a:ext cx="188029" cy="381000"/>
            </a:xfrm>
            <a:prstGeom prst="lightningBol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2" name="闪电形 291"/>
            <p:cNvSpPr/>
            <p:nvPr/>
          </p:nvSpPr>
          <p:spPr>
            <a:xfrm rot="10390659">
              <a:off x="5656095" y="2069899"/>
              <a:ext cx="228600" cy="304800"/>
            </a:xfrm>
            <a:prstGeom prst="lightningBol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3" name="闪电形 292"/>
            <p:cNvSpPr/>
            <p:nvPr/>
          </p:nvSpPr>
          <p:spPr>
            <a:xfrm rot="16200000">
              <a:off x="6515100" y="1943100"/>
              <a:ext cx="228600" cy="304800"/>
            </a:xfrm>
            <a:prstGeom prst="lightningBolt">
              <a:avLst/>
            </a:prstGeom>
            <a:solidFill>
              <a:srgbClr val="FF0000"/>
            </a:solidFill>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94" name="TextBox 309"/>
          <p:cNvSpPr txBox="1"/>
          <p:nvPr/>
        </p:nvSpPr>
        <p:spPr>
          <a:xfrm>
            <a:off x="2808914" y="6504897"/>
            <a:ext cx="4774734" cy="307777"/>
          </a:xfrm>
          <a:prstGeom prst="rect">
            <a:avLst/>
          </a:prstGeom>
          <a:noFill/>
        </p:spPr>
        <p:txBody>
          <a:bodyPr wrap="square" rtlCol="0">
            <a:spAutoFit/>
          </a:bodyPr>
          <a:lstStyle/>
          <a:p>
            <a:r>
              <a:rPr lang="en-US" sz="1400" dirty="0" smtClean="0"/>
              <a:t>TM Block, et al.  2013 Antiviral Research</a:t>
            </a:r>
            <a:endParaRPr lang="en-US" sz="1400" dirty="0"/>
          </a:p>
        </p:txBody>
      </p:sp>
      <p:graphicFrame>
        <p:nvGraphicFramePr>
          <p:cNvPr id="295" name="表格 310"/>
          <p:cNvGraphicFramePr>
            <a:graphicFrameLocks noGrp="1"/>
          </p:cNvGraphicFramePr>
          <p:nvPr/>
        </p:nvGraphicFramePr>
        <p:xfrm>
          <a:off x="9390689" y="4572000"/>
          <a:ext cx="1221384" cy="1508760"/>
        </p:xfrm>
        <a:graphic>
          <a:graphicData uri="http://schemas.openxmlformats.org/drawingml/2006/table">
            <a:tbl>
              <a:tblPr firstRow="1" bandRow="1">
                <a:tableStyleId>{5C22544A-7EE6-4342-B048-85BDC9FD1C3A}</a:tableStyleId>
              </a:tblPr>
              <a:tblGrid>
                <a:gridCol w="1221384"/>
              </a:tblGrid>
              <a:tr h="218440">
                <a:tc>
                  <a:txBody>
                    <a:bodyPr/>
                    <a:lstStyle/>
                    <a:p>
                      <a:r>
                        <a:rPr lang="en-US" sz="1050" b="1" dirty="0" smtClean="0">
                          <a:solidFill>
                            <a:schemeClr val="tx1"/>
                          </a:solidFill>
                        </a:rPr>
                        <a:t>Lamivudine </a:t>
                      </a:r>
                      <a:endParaRPr lang="en-US" sz="1050" b="1" dirty="0">
                        <a:solidFill>
                          <a:schemeClr val="tx1"/>
                        </a:solidFill>
                      </a:endParaRPr>
                    </a:p>
                  </a:txBody>
                  <a:tcPr>
                    <a:solidFill>
                      <a:schemeClr val="tx2">
                        <a:lumMod val="20000"/>
                        <a:lumOff val="80000"/>
                      </a:schemeClr>
                    </a:solidFill>
                  </a:tcPr>
                </a:tc>
              </a:tr>
              <a:tr h="218440">
                <a:tc>
                  <a:txBody>
                    <a:bodyPr/>
                    <a:lstStyle/>
                    <a:p>
                      <a:r>
                        <a:rPr lang="en-US" sz="1050" b="1" dirty="0" smtClean="0">
                          <a:solidFill>
                            <a:schemeClr val="tx1"/>
                          </a:solidFill>
                        </a:rPr>
                        <a:t>Adefovir</a:t>
                      </a:r>
                      <a:endParaRPr lang="en-US" sz="1050" b="1" dirty="0">
                        <a:solidFill>
                          <a:schemeClr val="tx1"/>
                        </a:solidFill>
                      </a:endParaRPr>
                    </a:p>
                  </a:txBody>
                  <a:tcPr>
                    <a:solidFill>
                      <a:schemeClr val="tx2">
                        <a:lumMod val="20000"/>
                        <a:lumOff val="80000"/>
                      </a:schemeClr>
                    </a:solidFill>
                  </a:tcPr>
                </a:tc>
              </a:tr>
              <a:tr h="218440">
                <a:tc>
                  <a:txBody>
                    <a:bodyPr/>
                    <a:lstStyle/>
                    <a:p>
                      <a:r>
                        <a:rPr lang="en-US" sz="1050" b="1" dirty="0" err="1" smtClean="0">
                          <a:solidFill>
                            <a:schemeClr val="tx1"/>
                          </a:solidFill>
                        </a:rPr>
                        <a:t>Entecavir</a:t>
                      </a:r>
                      <a:endParaRPr lang="en-US" sz="1050" b="1" dirty="0">
                        <a:solidFill>
                          <a:schemeClr val="tx1"/>
                        </a:solidFill>
                      </a:endParaRPr>
                    </a:p>
                  </a:txBody>
                  <a:tcPr>
                    <a:solidFill>
                      <a:schemeClr val="tx2">
                        <a:lumMod val="20000"/>
                        <a:lumOff val="80000"/>
                      </a:schemeClr>
                    </a:solidFill>
                  </a:tcPr>
                </a:tc>
              </a:tr>
              <a:tr h="218440">
                <a:tc>
                  <a:txBody>
                    <a:bodyPr/>
                    <a:lstStyle/>
                    <a:p>
                      <a:r>
                        <a:rPr lang="en-US" sz="1050" b="1" dirty="0" err="1" smtClean="0">
                          <a:solidFill>
                            <a:schemeClr val="tx1"/>
                          </a:solidFill>
                        </a:rPr>
                        <a:t>Telbivudine</a:t>
                      </a:r>
                      <a:endParaRPr lang="en-US" sz="1050" b="1" dirty="0">
                        <a:solidFill>
                          <a:schemeClr val="tx1"/>
                        </a:solidFill>
                      </a:endParaRPr>
                    </a:p>
                  </a:txBody>
                  <a:tcPr>
                    <a:solidFill>
                      <a:schemeClr val="tx2">
                        <a:lumMod val="20000"/>
                        <a:lumOff val="80000"/>
                      </a:schemeClr>
                    </a:solidFill>
                  </a:tcPr>
                </a:tc>
              </a:tr>
              <a:tr h="218440">
                <a:tc>
                  <a:txBody>
                    <a:bodyPr/>
                    <a:lstStyle/>
                    <a:p>
                      <a:r>
                        <a:rPr lang="en-US" sz="1050" b="1" dirty="0" err="1" smtClean="0">
                          <a:solidFill>
                            <a:schemeClr val="tx1"/>
                          </a:solidFill>
                        </a:rPr>
                        <a:t>Clevudine</a:t>
                      </a:r>
                      <a:endParaRPr lang="en-US" sz="1050" b="1" dirty="0">
                        <a:solidFill>
                          <a:schemeClr val="tx1"/>
                        </a:solidFill>
                      </a:endParaRPr>
                    </a:p>
                  </a:txBody>
                  <a:tcPr>
                    <a:solidFill>
                      <a:schemeClr val="tx2">
                        <a:lumMod val="20000"/>
                        <a:lumOff val="80000"/>
                      </a:schemeClr>
                    </a:solidFill>
                  </a:tcPr>
                </a:tc>
              </a:tr>
              <a:tr h="218440">
                <a:tc>
                  <a:txBody>
                    <a:bodyPr/>
                    <a:lstStyle/>
                    <a:p>
                      <a:r>
                        <a:rPr lang="en-US" sz="1050" b="1" dirty="0" err="1" smtClean="0">
                          <a:solidFill>
                            <a:schemeClr val="tx1"/>
                          </a:solidFill>
                        </a:rPr>
                        <a:t>Tenofovir</a:t>
                      </a:r>
                      <a:endParaRPr lang="en-US" sz="1050" b="1" dirty="0">
                        <a:solidFill>
                          <a:schemeClr val="tx1"/>
                        </a:solidFill>
                      </a:endParaRPr>
                    </a:p>
                  </a:txBody>
                  <a:tcPr>
                    <a:solidFill>
                      <a:schemeClr val="tx2">
                        <a:lumMod val="20000"/>
                        <a:lumOff val="80000"/>
                      </a:schemeClr>
                    </a:solidFill>
                  </a:tcPr>
                </a:tc>
              </a:tr>
            </a:tbl>
          </a:graphicData>
        </a:graphic>
      </p:graphicFrame>
      <p:sp>
        <p:nvSpPr>
          <p:cNvPr id="298" name="右箭头 297"/>
          <p:cNvSpPr/>
          <p:nvPr/>
        </p:nvSpPr>
        <p:spPr>
          <a:xfrm rot="9685723">
            <a:off x="8731814" y="5035517"/>
            <a:ext cx="714380" cy="2857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1220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3"/>
                                        </p:tgtEl>
                                        <p:attrNameLst>
                                          <p:attrName>style.visibility</p:attrName>
                                        </p:attrNameLst>
                                      </p:cBhvr>
                                      <p:to>
                                        <p:strVal val="visible"/>
                                      </p:to>
                                    </p:set>
                                    <p:animEffect transition="in" filter="wipe(up)">
                                      <p:cBhvr>
                                        <p:cTn id="7" dur="500"/>
                                        <p:tgtEl>
                                          <p:spTgt spid="2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28"/>
                                        </p:tgtEl>
                                        <p:attrNameLst>
                                          <p:attrName>style.visibility</p:attrName>
                                        </p:attrNameLst>
                                      </p:cBhvr>
                                      <p:to>
                                        <p:strVal val="visible"/>
                                      </p:to>
                                    </p:set>
                                    <p:animEffect transition="in" filter="wipe(left)">
                                      <p:cBhvr>
                                        <p:cTn id="20" dur="500"/>
                                        <p:tgtEl>
                                          <p:spTgt spid="128"/>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down)">
                                      <p:cBhvr>
                                        <p:cTn id="24" dur="500"/>
                                        <p:tgtEl>
                                          <p:spTgt spid="41"/>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150"/>
                                        </p:tgtEl>
                                        <p:attrNameLst>
                                          <p:attrName>style.visibility</p:attrName>
                                        </p:attrNameLst>
                                      </p:cBhvr>
                                      <p:to>
                                        <p:strVal val="visible"/>
                                      </p:to>
                                    </p:set>
                                    <p:animEffect transition="in" filter="wipe(up)">
                                      <p:cBhvr>
                                        <p:cTn id="28" dur="500"/>
                                        <p:tgtEl>
                                          <p:spTgt spid="150"/>
                                        </p:tgtEl>
                                      </p:cBhvr>
                                    </p:animEffect>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158"/>
                                        </p:tgtEl>
                                        <p:attrNameLst>
                                          <p:attrName>style.visibility</p:attrName>
                                        </p:attrNameLst>
                                      </p:cBhvr>
                                      <p:to>
                                        <p:strVal val="visible"/>
                                      </p:to>
                                    </p:set>
                                    <p:animEffect transition="in" filter="wipe(down)">
                                      <p:cBhvr>
                                        <p:cTn id="32" dur="500"/>
                                        <p:tgtEl>
                                          <p:spTgt spid="15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6"/>
                                        </p:tgtEl>
                                        <p:attrNameLst>
                                          <p:attrName>style.visibility</p:attrName>
                                        </p:attrNameLst>
                                      </p:cBhvr>
                                      <p:to>
                                        <p:strVal val="visible"/>
                                      </p:to>
                                    </p:set>
                                  </p:childTnLst>
                                </p:cTn>
                              </p:par>
                            </p:childTnLst>
                          </p:cTn>
                        </p:par>
                        <p:par>
                          <p:cTn id="37" fill="hold">
                            <p:stCondLst>
                              <p:cond delay="0"/>
                            </p:stCondLst>
                            <p:childTnLst>
                              <p:par>
                                <p:cTn id="38" presetID="22" presetClass="entr" presetSubtype="8" fill="hold" nodeType="afterEffect">
                                  <p:stCondLst>
                                    <p:cond delay="0"/>
                                  </p:stCondLst>
                                  <p:childTnLst>
                                    <p:set>
                                      <p:cBhvr>
                                        <p:cTn id="39" dur="1" fill="hold">
                                          <p:stCondLst>
                                            <p:cond delay="0"/>
                                          </p:stCondLst>
                                        </p:cTn>
                                        <p:tgtEl>
                                          <p:spTgt spid="187"/>
                                        </p:tgtEl>
                                        <p:attrNameLst>
                                          <p:attrName>style.visibility</p:attrName>
                                        </p:attrNameLst>
                                      </p:cBhvr>
                                      <p:to>
                                        <p:strVal val="visible"/>
                                      </p:to>
                                    </p:set>
                                    <p:animEffect transition="in" filter="wipe(left)">
                                      <p:cBhvr>
                                        <p:cTn id="40" dur="500"/>
                                        <p:tgtEl>
                                          <p:spTgt spid="187"/>
                                        </p:tgtEl>
                                      </p:cBhvr>
                                    </p:animEffect>
                                  </p:childTnLst>
                                </p:cTn>
                              </p:par>
                            </p:childTnLst>
                          </p:cTn>
                        </p:par>
                        <p:par>
                          <p:cTn id="41" fill="hold">
                            <p:stCondLst>
                              <p:cond delay="500"/>
                            </p:stCondLst>
                            <p:childTnLst>
                              <p:par>
                                <p:cTn id="42" presetID="22" presetClass="entr" presetSubtype="4" fill="hold" nodeType="afterEffect">
                                  <p:stCondLst>
                                    <p:cond delay="0"/>
                                  </p:stCondLst>
                                  <p:childTnLst>
                                    <p:set>
                                      <p:cBhvr>
                                        <p:cTn id="43" dur="1" fill="hold">
                                          <p:stCondLst>
                                            <p:cond delay="0"/>
                                          </p:stCondLst>
                                        </p:cTn>
                                        <p:tgtEl>
                                          <p:spTgt spid="211"/>
                                        </p:tgtEl>
                                        <p:attrNameLst>
                                          <p:attrName>style.visibility</p:attrName>
                                        </p:attrNameLst>
                                      </p:cBhvr>
                                      <p:to>
                                        <p:strVal val="visible"/>
                                      </p:to>
                                    </p:set>
                                    <p:animEffect transition="in" filter="wipe(down)">
                                      <p:cBhvr>
                                        <p:cTn id="44" dur="500"/>
                                        <p:tgtEl>
                                          <p:spTgt spid="2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down)">
                                      <p:cBhvr>
                                        <p:cTn id="49" dur="500"/>
                                        <p:tgtEl>
                                          <p:spTgt spid="52"/>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249"/>
                                        </p:tgtEl>
                                        <p:attrNameLst>
                                          <p:attrName>style.visibility</p:attrName>
                                        </p:attrNameLst>
                                      </p:cBhvr>
                                      <p:to>
                                        <p:strVal val="visible"/>
                                      </p:to>
                                    </p:set>
                                    <p:animEffect transition="in" filter="wipe(left)">
                                      <p:cBhvr>
                                        <p:cTn id="53" dur="500"/>
                                        <p:tgtEl>
                                          <p:spTgt spid="249"/>
                                        </p:tgtEl>
                                      </p:cBhvr>
                                    </p:animEffect>
                                  </p:childTnLst>
                                </p:cTn>
                              </p:par>
                            </p:childTnLst>
                          </p:cTn>
                        </p:par>
                        <p:par>
                          <p:cTn id="54" fill="hold">
                            <p:stCondLst>
                              <p:cond delay="1000"/>
                            </p:stCondLst>
                            <p:childTnLst>
                              <p:par>
                                <p:cTn id="55" presetID="22" presetClass="entr" presetSubtype="4" fill="hold"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down)">
                                      <p:cBhvr>
                                        <p:cTn id="57" dur="500"/>
                                        <p:tgtEl>
                                          <p:spTgt spid="55"/>
                                        </p:tgtEl>
                                      </p:cBhvr>
                                    </p:animEffect>
                                  </p:childTnLst>
                                </p:cTn>
                              </p:par>
                            </p:childTnLst>
                          </p:cTn>
                        </p:par>
                        <p:par>
                          <p:cTn id="58" fill="hold">
                            <p:stCondLst>
                              <p:cond delay="1500"/>
                            </p:stCondLst>
                            <p:childTnLst>
                              <p:par>
                                <p:cTn id="59" presetID="22" presetClass="entr" presetSubtype="4" fill="hold" nodeType="after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down)">
                                      <p:cBhvr>
                                        <p:cTn id="61" dur="500"/>
                                        <p:tgtEl>
                                          <p:spTgt spid="61"/>
                                        </p:tgtEl>
                                      </p:cBhvr>
                                    </p:animEffect>
                                  </p:childTnLst>
                                </p:cTn>
                              </p:par>
                            </p:childTnLst>
                          </p:cTn>
                        </p:par>
                        <p:par>
                          <p:cTn id="62" fill="hold">
                            <p:stCondLst>
                              <p:cond delay="2000"/>
                            </p:stCondLst>
                            <p:childTnLst>
                              <p:par>
                                <p:cTn id="63" presetID="22" presetClass="entr" presetSubtype="2" fill="hold" nodeType="afterEffect">
                                  <p:stCondLst>
                                    <p:cond delay="0"/>
                                  </p:stCondLst>
                                  <p:childTnLst>
                                    <p:set>
                                      <p:cBhvr>
                                        <p:cTn id="64" dur="1" fill="hold">
                                          <p:stCondLst>
                                            <p:cond delay="0"/>
                                          </p:stCondLst>
                                        </p:cTn>
                                        <p:tgtEl>
                                          <p:spTgt spid="147"/>
                                        </p:tgtEl>
                                        <p:attrNameLst>
                                          <p:attrName>style.visibility</p:attrName>
                                        </p:attrNameLst>
                                      </p:cBhvr>
                                      <p:to>
                                        <p:strVal val="visible"/>
                                      </p:to>
                                    </p:set>
                                    <p:animEffect transition="in" filter="wipe(right)">
                                      <p:cBhvr>
                                        <p:cTn id="65" dur="500"/>
                                        <p:tgtEl>
                                          <p:spTgt spid="147"/>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40"/>
                                        </p:tgtEl>
                                        <p:attrNameLst>
                                          <p:attrName>style.visibility</p:attrName>
                                        </p:attrNameLst>
                                      </p:cBhvr>
                                      <p:to>
                                        <p:strVal val="visible"/>
                                      </p:to>
                                    </p:set>
                                  </p:childTnLst>
                                </p:cTn>
                              </p:par>
                            </p:childTnLst>
                          </p:cTn>
                        </p:par>
                        <p:par>
                          <p:cTn id="70" fill="hold">
                            <p:stCondLst>
                              <p:cond delay="0"/>
                            </p:stCondLst>
                            <p:childTnLst>
                              <p:par>
                                <p:cTn id="71" presetID="1" presetClass="entr" presetSubtype="0" fill="hold" nodeType="afterEffect">
                                  <p:stCondLst>
                                    <p:cond delay="0"/>
                                  </p:stCondLst>
                                  <p:childTnLst>
                                    <p:set>
                                      <p:cBhvr>
                                        <p:cTn id="72" dur="1" fill="hold">
                                          <p:stCondLst>
                                            <p:cond delay="0"/>
                                          </p:stCondLst>
                                        </p:cTn>
                                        <p:tgtEl>
                                          <p:spTgt spid="287"/>
                                        </p:tgtEl>
                                        <p:attrNameLst>
                                          <p:attrName>style.visibility</p:attrName>
                                        </p:attrNameLst>
                                      </p:cBhvr>
                                      <p:to>
                                        <p:strVal val="visible"/>
                                      </p:to>
                                    </p:set>
                                  </p:childTnLst>
                                </p:cTn>
                              </p:par>
                            </p:childTnLst>
                          </p:cTn>
                        </p:par>
                        <p:par>
                          <p:cTn id="73" fill="hold">
                            <p:stCondLst>
                              <p:cond delay="0"/>
                            </p:stCondLst>
                            <p:childTnLst>
                              <p:par>
                                <p:cTn id="74" presetID="1" presetClass="entr" presetSubtype="0" fill="hold" nodeType="afterEffect">
                                  <p:stCondLst>
                                    <p:cond delay="0"/>
                                  </p:stCondLst>
                                  <p:childTnLst>
                                    <p:set>
                                      <p:cBhvr>
                                        <p:cTn id="75" dur="1" fill="hold">
                                          <p:stCondLst>
                                            <p:cond delay="0"/>
                                          </p:stCondLst>
                                        </p:cTn>
                                        <p:tgtEl>
                                          <p:spTgt spid="246"/>
                                        </p:tgtEl>
                                        <p:attrNameLst>
                                          <p:attrName>style.visibility</p:attrName>
                                        </p:attrNameLst>
                                      </p:cBhvr>
                                      <p:to>
                                        <p:strVal val="visible"/>
                                      </p:to>
                                    </p:set>
                                  </p:childTnLst>
                                </p:cTn>
                              </p:par>
                            </p:childTnLst>
                          </p:cTn>
                        </p:par>
                        <p:par>
                          <p:cTn id="76" fill="hold">
                            <p:stCondLst>
                              <p:cond delay="0"/>
                            </p:stCondLst>
                            <p:childTnLst>
                              <p:par>
                                <p:cTn id="77" presetID="1" presetClass="entr" presetSubtype="0" fill="hold" nodeType="afterEffect">
                                  <p:stCondLst>
                                    <p:cond delay="0"/>
                                  </p:stCondLst>
                                  <p:childTnLst>
                                    <p:set>
                                      <p:cBhvr>
                                        <p:cTn id="78" dur="1" fill="hold">
                                          <p:stCondLst>
                                            <p:cond delay="0"/>
                                          </p:stCondLst>
                                        </p:cTn>
                                        <p:tgtEl>
                                          <p:spTgt spid="243"/>
                                        </p:tgtEl>
                                        <p:attrNameLst>
                                          <p:attrName>style.visibility</p:attrName>
                                        </p:attrNameLst>
                                      </p:cBhvr>
                                      <p:to>
                                        <p:strVal val="visible"/>
                                      </p:to>
                                    </p:set>
                                  </p:childTnLst>
                                </p:cTn>
                              </p:par>
                            </p:childTnLst>
                          </p:cTn>
                        </p:par>
                        <p:par>
                          <p:cTn id="79" fill="hold">
                            <p:stCondLst>
                              <p:cond delay="0"/>
                            </p:stCondLst>
                            <p:childTnLst>
                              <p:par>
                                <p:cTn id="80" presetID="1" presetClass="entr" presetSubtype="0" fill="hold" nodeType="afterEffect">
                                  <p:stCondLst>
                                    <p:cond delay="0"/>
                                  </p:stCondLst>
                                  <p:childTnLst>
                                    <p:set>
                                      <p:cBhvr>
                                        <p:cTn id="81" dur="1" fill="hold">
                                          <p:stCondLst>
                                            <p:cond delay="0"/>
                                          </p:stCondLst>
                                        </p:cTn>
                                        <p:tgtEl>
                                          <p:spTgt spid="290"/>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nodeType="clickEffect">
                                  <p:stCondLst>
                                    <p:cond delay="0"/>
                                  </p:stCondLst>
                                  <p:childTnLst>
                                    <p:set>
                                      <p:cBhvr>
                                        <p:cTn id="85" dur="1" fill="hold">
                                          <p:stCondLst>
                                            <p:cond delay="0"/>
                                          </p:stCondLst>
                                        </p:cTn>
                                        <p:tgtEl>
                                          <p:spTgt spid="295"/>
                                        </p:tgtEl>
                                        <p:attrNameLst>
                                          <p:attrName>style.visibility</p:attrName>
                                        </p:attrNameLst>
                                      </p:cBhvr>
                                      <p:to>
                                        <p:strVal val="visible"/>
                                      </p:to>
                                    </p:set>
                                    <p:anim calcmode="lin" valueType="num">
                                      <p:cBhvr additive="base">
                                        <p:cTn id="86" dur="500" fill="hold"/>
                                        <p:tgtEl>
                                          <p:spTgt spid="295"/>
                                        </p:tgtEl>
                                        <p:attrNameLst>
                                          <p:attrName>ppt_x</p:attrName>
                                        </p:attrNameLst>
                                      </p:cBhvr>
                                      <p:tavLst>
                                        <p:tav tm="0">
                                          <p:val>
                                            <p:strVal val="1+#ppt_w/2"/>
                                          </p:val>
                                        </p:tav>
                                        <p:tav tm="100000">
                                          <p:val>
                                            <p:strVal val="#ppt_x"/>
                                          </p:val>
                                        </p:tav>
                                      </p:tavLst>
                                    </p:anim>
                                    <p:anim calcmode="lin" valueType="num">
                                      <p:cBhvr additive="base">
                                        <p:cTn id="87" dur="500" fill="hold"/>
                                        <p:tgtEl>
                                          <p:spTgt spid="2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框 10"/>
          <p:cNvSpPr txBox="1">
            <a:spLocks noChangeArrowheads="1"/>
          </p:cNvSpPr>
          <p:nvPr/>
        </p:nvSpPr>
        <p:spPr bwMode="auto">
          <a:xfrm>
            <a:off x="999498" y="199232"/>
            <a:ext cx="8881922" cy="80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HBV</a:t>
            </a:r>
            <a:r>
              <a:rPr kumimoji="0" lang="zh-CN" altLang="en-US" sz="24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免疫活动状态（包括</a:t>
            </a:r>
            <a:r>
              <a:rPr kumimoji="0" lang="zh-CN" altLang="en-US" sz="2400" b="1" i="0" u="sng"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免疫清除期</a:t>
            </a:r>
            <a:r>
              <a:rPr kumimoji="0" lang="zh-CN" altLang="en-US" sz="24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和再活动期）的临床特点：</a:t>
            </a:r>
            <a:endParaRPr kumimoji="0" lang="en-US" altLang="zh-CN" sz="24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ALT</a:t>
            </a:r>
            <a:r>
              <a:rPr kumimoji="0" lang="zh-CN" altLang="en-US" sz="24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sym typeface="+mn-lt"/>
              </a:rPr>
              <a:t>升高或肝组织炎症或纤维化</a:t>
            </a:r>
          </a:p>
        </p:txBody>
      </p:sp>
      <p:sp>
        <p:nvSpPr>
          <p:cNvPr id="3" name="AutoShape 59"/>
          <p:cNvSpPr>
            <a:spLocks noChangeArrowheads="1"/>
          </p:cNvSpPr>
          <p:nvPr/>
        </p:nvSpPr>
        <p:spPr bwMode="auto">
          <a:xfrm>
            <a:off x="717551" y="1822450"/>
            <a:ext cx="5183716" cy="357188"/>
          </a:xfrm>
          <a:prstGeom prst="homePlate">
            <a:avLst>
              <a:gd name="adj" fmla="val 134955"/>
            </a:avLst>
          </a:prstGeom>
          <a:solidFill>
            <a:schemeClr val="bg2">
              <a:lumMod val="90000"/>
            </a:schemeClr>
          </a:solidFill>
          <a:ln>
            <a:solidFill>
              <a:srgbClr val="B8B8B8"/>
            </a:solidFill>
            <a:headEnd/>
            <a:tailEnd/>
          </a:ln>
        </p:spPr>
        <p:style>
          <a:lnRef idx="1">
            <a:schemeClr val="accent4"/>
          </a:lnRef>
          <a:fillRef idx="2">
            <a:schemeClr val="accent4"/>
          </a:fillRef>
          <a:effectRef idx="1">
            <a:schemeClr val="accent4"/>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a:cs typeface="+mn-cs"/>
              </a:rPr>
              <a:t>HBeAg (+) (</a:t>
            </a:r>
            <a:r>
              <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a:cs typeface="+mn-cs"/>
              </a:rPr>
              <a:t>野生型</a:t>
            </a: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a:cs typeface="+mn-cs"/>
              </a:rPr>
              <a:t>)</a:t>
            </a:r>
            <a:endParaRPr kumimoji="1"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a:cs typeface="+mn-cs"/>
            </a:endParaRPr>
          </a:p>
        </p:txBody>
      </p:sp>
      <p:sp>
        <p:nvSpPr>
          <p:cNvPr id="4" name="AutoShape 60"/>
          <p:cNvSpPr>
            <a:spLocks noChangeArrowheads="1"/>
          </p:cNvSpPr>
          <p:nvPr/>
        </p:nvSpPr>
        <p:spPr bwMode="auto">
          <a:xfrm>
            <a:off x="5916084" y="1822450"/>
            <a:ext cx="5943600" cy="361950"/>
          </a:xfrm>
          <a:prstGeom prst="homePlate">
            <a:avLst>
              <a:gd name="adj" fmla="val 147994"/>
            </a:avLst>
          </a:prstGeom>
          <a:solidFill>
            <a:schemeClr val="bg2">
              <a:lumMod val="90000"/>
            </a:schemeClr>
          </a:solidFill>
          <a:ln>
            <a:noFill/>
            <a:headEnd/>
            <a:tailEnd/>
          </a:ln>
        </p:spPr>
        <p:style>
          <a:lnRef idx="1">
            <a:schemeClr val="accent2"/>
          </a:lnRef>
          <a:fillRef idx="2">
            <a:schemeClr val="accent2"/>
          </a:fillRef>
          <a:effectRef idx="1">
            <a:schemeClr val="accent2"/>
          </a:effectRef>
          <a:fontRef idx="minor">
            <a:schemeClr val="dk1"/>
          </a:fontRef>
        </p:style>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150" normalizeH="0" baseline="0" noProof="0" dirty="0">
                <a:ln>
                  <a:noFill/>
                </a:ln>
                <a:solidFill>
                  <a:prstClr val="black"/>
                </a:solidFill>
                <a:effectLst/>
                <a:uLnTx/>
                <a:uFillTx/>
                <a:latin typeface="微软雅黑" panose="020B0503020204020204" pitchFamily="34" charset="-122"/>
                <a:ea typeface="微软雅黑"/>
                <a:cs typeface="Arial" pitchFamily="34" charset="0"/>
              </a:rPr>
              <a:t>HBeAg (- )/ </a:t>
            </a:r>
            <a:r>
              <a:rPr kumimoji="0" lang="zh-CN" altLang="en-US" sz="1600" b="1" i="0" u="none" strike="noStrike" kern="1200" cap="none" spc="-150" normalizeH="0" baseline="0" noProof="0" dirty="0">
                <a:ln>
                  <a:noFill/>
                </a:ln>
                <a:solidFill>
                  <a:prstClr val="black"/>
                </a:solidFill>
                <a:effectLst/>
                <a:uLnTx/>
                <a:uFillTx/>
                <a:latin typeface="微软雅黑" panose="020B0503020204020204" pitchFamily="34" charset="-122"/>
                <a:ea typeface="微软雅黑"/>
                <a:cs typeface="Arial" pitchFamily="34" charset="0"/>
              </a:rPr>
              <a:t>抗</a:t>
            </a:r>
            <a:r>
              <a:rPr kumimoji="0" lang="en-US" altLang="zh-CN" sz="1600" b="1" i="0" u="none" strike="noStrike" kern="1200" cap="none" spc="-150" normalizeH="0" baseline="0" noProof="0" dirty="0">
                <a:ln>
                  <a:noFill/>
                </a:ln>
                <a:solidFill>
                  <a:prstClr val="black"/>
                </a:solidFill>
                <a:effectLst/>
                <a:uLnTx/>
                <a:uFillTx/>
                <a:latin typeface="微软雅黑" panose="020B0503020204020204" pitchFamily="34" charset="-122"/>
                <a:ea typeface="微软雅黑"/>
                <a:cs typeface="Arial" pitchFamily="34" charset="0"/>
              </a:rPr>
              <a:t>-</a:t>
            </a:r>
            <a:r>
              <a:rPr kumimoji="0" lang="en-US" altLang="zh-CN" sz="1600" b="1" i="0" u="none" strike="noStrike" kern="1200" cap="none" spc="-150" normalizeH="0" baseline="0" noProof="0" dirty="0" err="1">
                <a:ln>
                  <a:noFill/>
                </a:ln>
                <a:solidFill>
                  <a:prstClr val="black"/>
                </a:solidFill>
                <a:effectLst/>
                <a:uLnTx/>
                <a:uFillTx/>
                <a:latin typeface="微软雅黑" panose="020B0503020204020204" pitchFamily="34" charset="-122"/>
                <a:ea typeface="微软雅黑"/>
                <a:cs typeface="Arial" pitchFamily="34" charset="0"/>
              </a:rPr>
              <a:t>HBe</a:t>
            </a:r>
            <a:r>
              <a:rPr kumimoji="0" lang="en-US" altLang="zh-CN" sz="1600" b="1" i="0" u="none" strike="noStrike" kern="1200" cap="none" spc="-150" normalizeH="0" baseline="0" noProof="0" dirty="0">
                <a:ln>
                  <a:noFill/>
                </a:ln>
                <a:solidFill>
                  <a:prstClr val="black"/>
                </a:solidFill>
                <a:effectLst/>
                <a:uLnTx/>
                <a:uFillTx/>
                <a:latin typeface="微软雅黑" panose="020B0503020204020204" pitchFamily="34" charset="-122"/>
                <a:ea typeface="微软雅黑"/>
                <a:cs typeface="Arial" pitchFamily="34" charset="0"/>
              </a:rPr>
              <a:t> (+) (PC/CP </a:t>
            </a:r>
            <a:r>
              <a:rPr kumimoji="0" lang="zh-CN" altLang="en-US" sz="1600" b="1" i="0" u="none" strike="noStrike" kern="1200" cap="none" spc="-150" normalizeH="0" baseline="0" noProof="0" dirty="0">
                <a:ln>
                  <a:noFill/>
                </a:ln>
                <a:solidFill>
                  <a:prstClr val="black"/>
                </a:solidFill>
                <a:effectLst/>
                <a:uLnTx/>
                <a:uFillTx/>
                <a:latin typeface="微软雅黑" panose="020B0503020204020204" pitchFamily="34" charset="-122"/>
                <a:ea typeface="微软雅黑"/>
                <a:cs typeface="Arial" pitchFamily="34" charset="0"/>
              </a:rPr>
              <a:t>变异</a:t>
            </a:r>
            <a:r>
              <a:rPr kumimoji="0" lang="en-US" altLang="zh-CN" sz="1600" b="1" i="0" u="none" strike="noStrike" kern="1200" cap="none" spc="-150" normalizeH="0" baseline="0" noProof="0" dirty="0">
                <a:ln>
                  <a:noFill/>
                </a:ln>
                <a:solidFill>
                  <a:prstClr val="black"/>
                </a:solidFill>
                <a:effectLst/>
                <a:uLnTx/>
                <a:uFillTx/>
                <a:latin typeface="微软雅黑" panose="020B0503020204020204" pitchFamily="34" charset="-122"/>
                <a:ea typeface="微软雅黑"/>
                <a:cs typeface="Arial" pitchFamily="34" charset="0"/>
              </a:rPr>
              <a:t>)</a:t>
            </a:r>
            <a:endParaRPr kumimoji="1" lang="zh-CN" altLang="en-US" sz="1600" b="1" i="0" u="none" strike="noStrike" kern="1200" cap="none" spc="-150" normalizeH="0" baseline="0" noProof="0" dirty="0">
              <a:ln>
                <a:noFill/>
              </a:ln>
              <a:solidFill>
                <a:prstClr val="black"/>
              </a:solidFill>
              <a:effectLst/>
              <a:uLnTx/>
              <a:uFillTx/>
              <a:latin typeface="微软雅黑" panose="020B0503020204020204" pitchFamily="34" charset="-122"/>
              <a:ea typeface="微软雅黑"/>
              <a:cs typeface="+mn-cs"/>
            </a:endParaRPr>
          </a:p>
        </p:txBody>
      </p:sp>
      <p:sp>
        <p:nvSpPr>
          <p:cNvPr id="5" name="矩形 4"/>
          <p:cNvSpPr/>
          <p:nvPr/>
        </p:nvSpPr>
        <p:spPr>
          <a:xfrm>
            <a:off x="715434" y="1125538"/>
            <a:ext cx="11205633" cy="671512"/>
          </a:xfrm>
          <a:prstGeom prst="rect">
            <a:avLst/>
          </a:prstGeom>
          <a:solidFill>
            <a:schemeClr val="bg1">
              <a:lumMod val="95000"/>
            </a:schemeClr>
          </a:solidFill>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a:cs typeface="+mn-cs"/>
            </a:endParaRPr>
          </a:p>
        </p:txBody>
      </p:sp>
      <p:sp>
        <p:nvSpPr>
          <p:cNvPr id="6" name="Freeform 4"/>
          <p:cNvSpPr>
            <a:spLocks/>
          </p:cNvSpPr>
          <p:nvPr/>
        </p:nvSpPr>
        <p:spPr bwMode="auto">
          <a:xfrm>
            <a:off x="709084" y="3581400"/>
            <a:ext cx="11233149" cy="1012825"/>
          </a:xfrm>
          <a:custGeom>
            <a:avLst/>
            <a:gdLst>
              <a:gd name="T0" fmla="*/ 2147483647 w 5307"/>
              <a:gd name="T1" fmla="*/ 2147483647 h 638"/>
              <a:gd name="T2" fmla="*/ 2147483647 w 5307"/>
              <a:gd name="T3" fmla="*/ 2147483647 h 638"/>
              <a:gd name="T4" fmla="*/ 2147483647 w 5307"/>
              <a:gd name="T5" fmla="*/ 2147483647 h 638"/>
              <a:gd name="T6" fmla="*/ 2147483647 w 5307"/>
              <a:gd name="T7" fmla="*/ 2147483647 h 638"/>
              <a:gd name="T8" fmla="*/ 2147483647 w 5307"/>
              <a:gd name="T9" fmla="*/ 2147483647 h 638"/>
              <a:gd name="T10" fmla="*/ 2147483647 w 5307"/>
              <a:gd name="T11" fmla="*/ 2147483647 h 638"/>
              <a:gd name="T12" fmla="*/ 2147483647 w 5307"/>
              <a:gd name="T13" fmla="*/ 2147483647 h 638"/>
              <a:gd name="T14" fmla="*/ 2147483647 w 5307"/>
              <a:gd name="T15" fmla="*/ 2147483647 h 638"/>
              <a:gd name="T16" fmla="*/ 2147483647 w 5307"/>
              <a:gd name="T17" fmla="*/ 2147483647 h 638"/>
              <a:gd name="T18" fmla="*/ 2147483647 w 5307"/>
              <a:gd name="T19" fmla="*/ 2147483647 h 638"/>
              <a:gd name="T20" fmla="*/ 2147483647 w 5307"/>
              <a:gd name="T21" fmla="*/ 2147483647 h 638"/>
              <a:gd name="T22" fmla="*/ 2147483647 w 5307"/>
              <a:gd name="T23" fmla="*/ 2147483647 h 638"/>
              <a:gd name="T24" fmla="*/ 2147483647 w 5307"/>
              <a:gd name="T25" fmla="*/ 2147483647 h 638"/>
              <a:gd name="T26" fmla="*/ 2147483647 w 5307"/>
              <a:gd name="T27" fmla="*/ 2147483647 h 638"/>
              <a:gd name="T28" fmla="*/ 2147483647 w 5307"/>
              <a:gd name="T29" fmla="*/ 2147483647 h 638"/>
              <a:gd name="T30" fmla="*/ 2147483647 w 5307"/>
              <a:gd name="T31" fmla="*/ 2147483647 h 638"/>
              <a:gd name="T32" fmla="*/ 2147483647 w 5307"/>
              <a:gd name="T33" fmla="*/ 2147483647 h 638"/>
              <a:gd name="T34" fmla="*/ 2147483647 w 5307"/>
              <a:gd name="T35" fmla="*/ 2147483647 h 638"/>
              <a:gd name="T36" fmla="*/ 2147483647 w 5307"/>
              <a:gd name="T37" fmla="*/ 2147483647 h 638"/>
              <a:gd name="T38" fmla="*/ 2147483647 w 5307"/>
              <a:gd name="T39" fmla="*/ 2147483647 h 638"/>
              <a:gd name="T40" fmla="*/ 2147483647 w 5307"/>
              <a:gd name="T41" fmla="*/ 2147483647 h 638"/>
              <a:gd name="T42" fmla="*/ 2147483647 w 5307"/>
              <a:gd name="T43" fmla="*/ 2147483647 h 638"/>
              <a:gd name="T44" fmla="*/ 2147483647 w 5307"/>
              <a:gd name="T45" fmla="*/ 2147483647 h 638"/>
              <a:gd name="T46" fmla="*/ 2147483647 w 5307"/>
              <a:gd name="T47" fmla="*/ 2147483647 h 638"/>
              <a:gd name="T48" fmla="*/ 2147483647 w 5307"/>
              <a:gd name="T49" fmla="*/ 2147483647 h 638"/>
              <a:gd name="T50" fmla="*/ 2147483647 w 5307"/>
              <a:gd name="T51" fmla="*/ 2147483647 h 638"/>
              <a:gd name="T52" fmla="*/ 2147483647 w 5307"/>
              <a:gd name="T53" fmla="*/ 2147483647 h 638"/>
              <a:gd name="T54" fmla="*/ 2147483647 w 5307"/>
              <a:gd name="T55" fmla="*/ 2147483647 h 638"/>
              <a:gd name="T56" fmla="*/ 2147483647 w 5307"/>
              <a:gd name="T57" fmla="*/ 2147483647 h 638"/>
              <a:gd name="T58" fmla="*/ 2147483647 w 5307"/>
              <a:gd name="T59" fmla="*/ 2147483647 h 638"/>
              <a:gd name="T60" fmla="*/ 2147483647 w 5307"/>
              <a:gd name="T61" fmla="*/ 2147483647 h 638"/>
              <a:gd name="T62" fmla="*/ 2147483647 w 5307"/>
              <a:gd name="T63" fmla="*/ 2147483647 h 638"/>
              <a:gd name="T64" fmla="*/ 2147483647 w 5307"/>
              <a:gd name="T65" fmla="*/ 2147483647 h 638"/>
              <a:gd name="T66" fmla="*/ 2147483647 w 5307"/>
              <a:gd name="T67" fmla="*/ 2147483647 h 638"/>
              <a:gd name="T68" fmla="*/ 2147483647 w 5307"/>
              <a:gd name="T69" fmla="*/ 2147483647 h 638"/>
              <a:gd name="T70" fmla="*/ 2147483647 w 5307"/>
              <a:gd name="T71" fmla="*/ 2147483647 h 638"/>
              <a:gd name="T72" fmla="*/ 2147483647 w 5307"/>
              <a:gd name="T73" fmla="*/ 2147483647 h 638"/>
              <a:gd name="T74" fmla="*/ 2147483647 w 5307"/>
              <a:gd name="T75" fmla="*/ 2147483647 h 638"/>
              <a:gd name="T76" fmla="*/ 2147483647 w 5307"/>
              <a:gd name="T77" fmla="*/ 2147483647 h 638"/>
              <a:gd name="T78" fmla="*/ 2147483647 w 5307"/>
              <a:gd name="T79" fmla="*/ 2147483647 h 638"/>
              <a:gd name="T80" fmla="*/ 2147483647 w 5307"/>
              <a:gd name="T81" fmla="*/ 2147483647 h 638"/>
              <a:gd name="T82" fmla="*/ 2147483647 w 5307"/>
              <a:gd name="T83" fmla="*/ 2147483647 h 638"/>
              <a:gd name="T84" fmla="*/ 2147483647 w 5307"/>
              <a:gd name="T85" fmla="*/ 2147483647 h 638"/>
              <a:gd name="T86" fmla="*/ 2147483647 w 5307"/>
              <a:gd name="T87" fmla="*/ 2147483647 h 638"/>
              <a:gd name="T88" fmla="*/ 2147483647 w 5307"/>
              <a:gd name="T89" fmla="*/ 2147483647 h 638"/>
              <a:gd name="T90" fmla="*/ 2147483647 w 5307"/>
              <a:gd name="T91" fmla="*/ 2147483647 h 638"/>
              <a:gd name="T92" fmla="*/ 2147483647 w 5307"/>
              <a:gd name="T93" fmla="*/ 2147483647 h 638"/>
              <a:gd name="T94" fmla="*/ 2147483647 w 5307"/>
              <a:gd name="T95" fmla="*/ 2147483647 h 638"/>
              <a:gd name="T96" fmla="*/ 2147483647 w 5307"/>
              <a:gd name="T97" fmla="*/ 2147483647 h 6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307"/>
              <a:gd name="T148" fmla="*/ 0 h 638"/>
              <a:gd name="T149" fmla="*/ 5307 w 5307"/>
              <a:gd name="T150" fmla="*/ 638 h 6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307" h="638">
                <a:moveTo>
                  <a:pt x="0" y="626"/>
                </a:moveTo>
                <a:lnTo>
                  <a:pt x="279" y="626"/>
                </a:lnTo>
                <a:lnTo>
                  <a:pt x="558" y="626"/>
                </a:lnTo>
                <a:lnTo>
                  <a:pt x="696" y="626"/>
                </a:lnTo>
                <a:lnTo>
                  <a:pt x="837" y="626"/>
                </a:lnTo>
                <a:lnTo>
                  <a:pt x="889" y="628"/>
                </a:lnTo>
                <a:lnTo>
                  <a:pt x="931" y="630"/>
                </a:lnTo>
                <a:lnTo>
                  <a:pt x="998" y="636"/>
                </a:lnTo>
                <a:lnTo>
                  <a:pt x="1027" y="638"/>
                </a:lnTo>
                <a:lnTo>
                  <a:pt x="1055" y="637"/>
                </a:lnTo>
                <a:lnTo>
                  <a:pt x="1085" y="634"/>
                </a:lnTo>
                <a:lnTo>
                  <a:pt x="1117" y="626"/>
                </a:lnTo>
                <a:lnTo>
                  <a:pt x="1149" y="616"/>
                </a:lnTo>
                <a:lnTo>
                  <a:pt x="1178" y="604"/>
                </a:lnTo>
                <a:lnTo>
                  <a:pt x="1203" y="591"/>
                </a:lnTo>
                <a:lnTo>
                  <a:pt x="1226" y="576"/>
                </a:lnTo>
                <a:lnTo>
                  <a:pt x="1245" y="561"/>
                </a:lnTo>
                <a:lnTo>
                  <a:pt x="1263" y="544"/>
                </a:lnTo>
                <a:lnTo>
                  <a:pt x="1301" y="508"/>
                </a:lnTo>
                <a:lnTo>
                  <a:pt x="1319" y="481"/>
                </a:lnTo>
                <a:lnTo>
                  <a:pt x="1349" y="445"/>
                </a:lnTo>
                <a:lnTo>
                  <a:pt x="1373" y="403"/>
                </a:lnTo>
                <a:lnTo>
                  <a:pt x="1403" y="361"/>
                </a:lnTo>
                <a:lnTo>
                  <a:pt x="1419" y="331"/>
                </a:lnTo>
                <a:lnTo>
                  <a:pt x="1439" y="302"/>
                </a:lnTo>
                <a:lnTo>
                  <a:pt x="1457" y="273"/>
                </a:lnTo>
                <a:lnTo>
                  <a:pt x="1473" y="243"/>
                </a:lnTo>
                <a:lnTo>
                  <a:pt x="1504" y="184"/>
                </a:lnTo>
                <a:lnTo>
                  <a:pt x="1531" y="127"/>
                </a:lnTo>
                <a:lnTo>
                  <a:pt x="1545" y="101"/>
                </a:lnTo>
                <a:lnTo>
                  <a:pt x="1559" y="76"/>
                </a:lnTo>
                <a:lnTo>
                  <a:pt x="1575" y="55"/>
                </a:lnTo>
                <a:lnTo>
                  <a:pt x="1591" y="36"/>
                </a:lnTo>
                <a:lnTo>
                  <a:pt x="1609" y="21"/>
                </a:lnTo>
                <a:lnTo>
                  <a:pt x="1629" y="9"/>
                </a:lnTo>
                <a:lnTo>
                  <a:pt x="1651" y="2"/>
                </a:lnTo>
                <a:lnTo>
                  <a:pt x="1675" y="0"/>
                </a:lnTo>
                <a:lnTo>
                  <a:pt x="1699" y="2"/>
                </a:lnTo>
                <a:lnTo>
                  <a:pt x="1722" y="10"/>
                </a:lnTo>
                <a:lnTo>
                  <a:pt x="1741" y="21"/>
                </a:lnTo>
                <a:lnTo>
                  <a:pt x="1759" y="37"/>
                </a:lnTo>
                <a:lnTo>
                  <a:pt x="1776" y="56"/>
                </a:lnTo>
                <a:lnTo>
                  <a:pt x="1791" y="77"/>
                </a:lnTo>
                <a:lnTo>
                  <a:pt x="1806" y="102"/>
                </a:lnTo>
                <a:lnTo>
                  <a:pt x="1820" y="128"/>
                </a:lnTo>
                <a:lnTo>
                  <a:pt x="1848" y="185"/>
                </a:lnTo>
                <a:lnTo>
                  <a:pt x="1878" y="245"/>
                </a:lnTo>
                <a:lnTo>
                  <a:pt x="1895" y="274"/>
                </a:lnTo>
                <a:lnTo>
                  <a:pt x="1913" y="304"/>
                </a:lnTo>
                <a:lnTo>
                  <a:pt x="1933" y="331"/>
                </a:lnTo>
                <a:lnTo>
                  <a:pt x="1952" y="364"/>
                </a:lnTo>
                <a:lnTo>
                  <a:pt x="1976" y="409"/>
                </a:lnTo>
                <a:lnTo>
                  <a:pt x="2000" y="439"/>
                </a:lnTo>
                <a:lnTo>
                  <a:pt x="2024" y="472"/>
                </a:lnTo>
                <a:lnTo>
                  <a:pt x="2057" y="509"/>
                </a:lnTo>
                <a:lnTo>
                  <a:pt x="2087" y="544"/>
                </a:lnTo>
                <a:lnTo>
                  <a:pt x="2104" y="560"/>
                </a:lnTo>
                <a:lnTo>
                  <a:pt x="2123" y="576"/>
                </a:lnTo>
                <a:lnTo>
                  <a:pt x="2146" y="590"/>
                </a:lnTo>
                <a:lnTo>
                  <a:pt x="2171" y="604"/>
                </a:lnTo>
                <a:lnTo>
                  <a:pt x="2201" y="616"/>
                </a:lnTo>
                <a:lnTo>
                  <a:pt x="2235" y="626"/>
                </a:lnTo>
                <a:lnTo>
                  <a:pt x="2268" y="634"/>
                </a:lnTo>
                <a:lnTo>
                  <a:pt x="2297" y="637"/>
                </a:lnTo>
                <a:lnTo>
                  <a:pt x="2325" y="638"/>
                </a:lnTo>
                <a:lnTo>
                  <a:pt x="2354" y="636"/>
                </a:lnTo>
                <a:lnTo>
                  <a:pt x="2421" y="630"/>
                </a:lnTo>
                <a:lnTo>
                  <a:pt x="2463" y="628"/>
                </a:lnTo>
                <a:lnTo>
                  <a:pt x="2514" y="626"/>
                </a:lnTo>
                <a:lnTo>
                  <a:pt x="2793" y="626"/>
                </a:lnTo>
                <a:lnTo>
                  <a:pt x="3072" y="626"/>
                </a:lnTo>
                <a:lnTo>
                  <a:pt x="3352" y="626"/>
                </a:lnTo>
                <a:lnTo>
                  <a:pt x="3489" y="626"/>
                </a:lnTo>
                <a:lnTo>
                  <a:pt x="3631" y="626"/>
                </a:lnTo>
                <a:lnTo>
                  <a:pt x="3682" y="628"/>
                </a:lnTo>
                <a:lnTo>
                  <a:pt x="3725" y="630"/>
                </a:lnTo>
                <a:lnTo>
                  <a:pt x="3792" y="636"/>
                </a:lnTo>
                <a:lnTo>
                  <a:pt x="3821" y="637"/>
                </a:lnTo>
                <a:lnTo>
                  <a:pt x="3849" y="637"/>
                </a:lnTo>
                <a:lnTo>
                  <a:pt x="3878" y="634"/>
                </a:lnTo>
                <a:lnTo>
                  <a:pt x="3910" y="626"/>
                </a:lnTo>
                <a:lnTo>
                  <a:pt x="3939" y="604"/>
                </a:lnTo>
                <a:lnTo>
                  <a:pt x="3953" y="590"/>
                </a:lnTo>
                <a:lnTo>
                  <a:pt x="3971" y="571"/>
                </a:lnTo>
                <a:lnTo>
                  <a:pt x="3987" y="550"/>
                </a:lnTo>
                <a:lnTo>
                  <a:pt x="3999" y="528"/>
                </a:lnTo>
                <a:lnTo>
                  <a:pt x="4015" y="496"/>
                </a:lnTo>
                <a:lnTo>
                  <a:pt x="4027" y="464"/>
                </a:lnTo>
                <a:lnTo>
                  <a:pt x="4045" y="410"/>
                </a:lnTo>
                <a:lnTo>
                  <a:pt x="4065" y="342"/>
                </a:lnTo>
                <a:lnTo>
                  <a:pt x="4085" y="266"/>
                </a:lnTo>
                <a:lnTo>
                  <a:pt x="4101" y="200"/>
                </a:lnTo>
                <a:lnTo>
                  <a:pt x="4119" y="128"/>
                </a:lnTo>
                <a:lnTo>
                  <a:pt x="4145" y="85"/>
                </a:lnTo>
                <a:lnTo>
                  <a:pt x="4181" y="52"/>
                </a:lnTo>
                <a:lnTo>
                  <a:pt x="4227" y="52"/>
                </a:lnTo>
                <a:lnTo>
                  <a:pt x="4255" y="86"/>
                </a:lnTo>
                <a:lnTo>
                  <a:pt x="4273" y="146"/>
                </a:lnTo>
                <a:lnTo>
                  <a:pt x="4291" y="216"/>
                </a:lnTo>
                <a:lnTo>
                  <a:pt x="4305" y="288"/>
                </a:lnTo>
                <a:lnTo>
                  <a:pt x="4317" y="354"/>
                </a:lnTo>
                <a:lnTo>
                  <a:pt x="4325" y="400"/>
                </a:lnTo>
                <a:lnTo>
                  <a:pt x="4333" y="448"/>
                </a:lnTo>
                <a:lnTo>
                  <a:pt x="4341" y="482"/>
                </a:lnTo>
                <a:lnTo>
                  <a:pt x="4351" y="524"/>
                </a:lnTo>
                <a:lnTo>
                  <a:pt x="4363" y="564"/>
                </a:lnTo>
                <a:lnTo>
                  <a:pt x="4379" y="592"/>
                </a:lnTo>
                <a:lnTo>
                  <a:pt x="4400" y="602"/>
                </a:lnTo>
                <a:lnTo>
                  <a:pt x="4420" y="615"/>
                </a:lnTo>
                <a:lnTo>
                  <a:pt x="4443" y="623"/>
                </a:lnTo>
                <a:lnTo>
                  <a:pt x="4469" y="626"/>
                </a:lnTo>
                <a:lnTo>
                  <a:pt x="4494" y="623"/>
                </a:lnTo>
                <a:lnTo>
                  <a:pt x="4516" y="615"/>
                </a:lnTo>
                <a:lnTo>
                  <a:pt x="4536" y="602"/>
                </a:lnTo>
                <a:lnTo>
                  <a:pt x="4554" y="584"/>
                </a:lnTo>
                <a:lnTo>
                  <a:pt x="4571" y="564"/>
                </a:lnTo>
                <a:lnTo>
                  <a:pt x="4586" y="541"/>
                </a:lnTo>
                <a:lnTo>
                  <a:pt x="4615" y="492"/>
                </a:lnTo>
                <a:lnTo>
                  <a:pt x="4643" y="443"/>
                </a:lnTo>
                <a:lnTo>
                  <a:pt x="4657" y="420"/>
                </a:lnTo>
                <a:lnTo>
                  <a:pt x="4673" y="400"/>
                </a:lnTo>
                <a:lnTo>
                  <a:pt x="4689" y="383"/>
                </a:lnTo>
                <a:lnTo>
                  <a:pt x="4707" y="369"/>
                </a:lnTo>
                <a:lnTo>
                  <a:pt x="4727" y="361"/>
                </a:lnTo>
                <a:lnTo>
                  <a:pt x="4748" y="358"/>
                </a:lnTo>
                <a:lnTo>
                  <a:pt x="4768" y="361"/>
                </a:lnTo>
                <a:lnTo>
                  <a:pt x="4785" y="369"/>
                </a:lnTo>
                <a:lnTo>
                  <a:pt x="4800" y="381"/>
                </a:lnTo>
                <a:lnTo>
                  <a:pt x="4815" y="397"/>
                </a:lnTo>
                <a:lnTo>
                  <a:pt x="4828" y="416"/>
                </a:lnTo>
                <a:lnTo>
                  <a:pt x="4840" y="437"/>
                </a:lnTo>
                <a:lnTo>
                  <a:pt x="4866" y="485"/>
                </a:lnTo>
                <a:lnTo>
                  <a:pt x="4879" y="509"/>
                </a:lnTo>
                <a:lnTo>
                  <a:pt x="4894" y="533"/>
                </a:lnTo>
                <a:lnTo>
                  <a:pt x="4910" y="555"/>
                </a:lnTo>
                <a:lnTo>
                  <a:pt x="4928" y="576"/>
                </a:lnTo>
                <a:lnTo>
                  <a:pt x="4948" y="594"/>
                </a:lnTo>
                <a:lnTo>
                  <a:pt x="4971" y="609"/>
                </a:lnTo>
                <a:lnTo>
                  <a:pt x="4998" y="620"/>
                </a:lnTo>
                <a:lnTo>
                  <a:pt x="5028" y="626"/>
                </a:lnTo>
                <a:lnTo>
                  <a:pt x="5048" y="627"/>
                </a:lnTo>
                <a:lnTo>
                  <a:pt x="5069" y="626"/>
                </a:lnTo>
                <a:lnTo>
                  <a:pt x="5114" y="617"/>
                </a:lnTo>
                <a:lnTo>
                  <a:pt x="5161" y="603"/>
                </a:lnTo>
                <a:lnTo>
                  <a:pt x="5205" y="586"/>
                </a:lnTo>
                <a:lnTo>
                  <a:pt x="5246" y="568"/>
                </a:lnTo>
                <a:lnTo>
                  <a:pt x="5278" y="553"/>
                </a:lnTo>
                <a:lnTo>
                  <a:pt x="5307" y="537"/>
                </a:lnTo>
              </a:path>
            </a:pathLst>
          </a:custGeom>
          <a:ln>
            <a:headEnd/>
            <a:tailEnd/>
          </a:ln>
          <a:extLst/>
        </p:spPr>
        <p:style>
          <a:lnRef idx="1">
            <a:schemeClr val="accent1"/>
          </a:lnRef>
          <a:fillRef idx="0">
            <a:schemeClr val="accent1"/>
          </a:fillRef>
          <a:effectRef idx="0">
            <a:schemeClr val="accent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7" name="Freeform 5"/>
          <p:cNvSpPr>
            <a:spLocks/>
          </p:cNvSpPr>
          <p:nvPr/>
        </p:nvSpPr>
        <p:spPr bwMode="auto">
          <a:xfrm>
            <a:off x="709084" y="2401888"/>
            <a:ext cx="11233149" cy="773112"/>
          </a:xfrm>
          <a:custGeom>
            <a:avLst/>
            <a:gdLst>
              <a:gd name="T0" fmla="*/ 2147483647 w 15921"/>
              <a:gd name="T1" fmla="*/ 2147483647 h 1460"/>
              <a:gd name="T2" fmla="*/ 2147483647 w 15921"/>
              <a:gd name="T3" fmla="*/ 2147483647 h 1460"/>
              <a:gd name="T4" fmla="*/ 2147483647 w 15921"/>
              <a:gd name="T5" fmla="*/ 2147483647 h 1460"/>
              <a:gd name="T6" fmla="*/ 2147483647 w 15921"/>
              <a:gd name="T7" fmla="*/ 2147483647 h 1460"/>
              <a:gd name="T8" fmla="*/ 2147483647 w 15921"/>
              <a:gd name="T9" fmla="*/ 0 h 1460"/>
              <a:gd name="T10" fmla="*/ 2147483647 w 15921"/>
              <a:gd name="T11" fmla="*/ 2147483647 h 1460"/>
              <a:gd name="T12" fmla="*/ 2147483647 w 15921"/>
              <a:gd name="T13" fmla="*/ 2147483647 h 1460"/>
              <a:gd name="T14" fmla="*/ 2147483647 w 15921"/>
              <a:gd name="T15" fmla="*/ 2147483647 h 1460"/>
              <a:gd name="T16" fmla="*/ 2147483647 w 15921"/>
              <a:gd name="T17" fmla="*/ 2147483647 h 1460"/>
              <a:gd name="T18" fmla="*/ 2147483647 w 15921"/>
              <a:gd name="T19" fmla="*/ 2147483647 h 1460"/>
              <a:gd name="T20" fmla="*/ 2147483647 w 15921"/>
              <a:gd name="T21" fmla="*/ 2147483647 h 1460"/>
              <a:gd name="T22" fmla="*/ 2147483647 w 15921"/>
              <a:gd name="T23" fmla="*/ 2147483647 h 1460"/>
              <a:gd name="T24" fmla="*/ 2147483647 w 15921"/>
              <a:gd name="T25" fmla="*/ 2147483647 h 1460"/>
              <a:gd name="T26" fmla="*/ 2147483647 w 15921"/>
              <a:gd name="T27" fmla="*/ 2147483647 h 1460"/>
              <a:gd name="T28" fmla="*/ 2147483647 w 15921"/>
              <a:gd name="T29" fmla="*/ 2147483647 h 1460"/>
              <a:gd name="T30" fmla="*/ 2147483647 w 15921"/>
              <a:gd name="T31" fmla="*/ 2147483647 h 1460"/>
              <a:gd name="T32" fmla="*/ 2147483647 w 15921"/>
              <a:gd name="T33" fmla="*/ 2147483647 h 1460"/>
              <a:gd name="T34" fmla="*/ 2147483647 w 15921"/>
              <a:gd name="T35" fmla="*/ 2147483647 h 1460"/>
              <a:gd name="T36" fmla="*/ 2147483647 w 15921"/>
              <a:gd name="T37" fmla="*/ 2147483647 h 1460"/>
              <a:gd name="T38" fmla="*/ 2147483647 w 15921"/>
              <a:gd name="T39" fmla="*/ 2147483647 h 1460"/>
              <a:gd name="T40" fmla="*/ 2147483647 w 15921"/>
              <a:gd name="T41" fmla="*/ 2147483647 h 1460"/>
              <a:gd name="T42" fmla="*/ 2147483647 w 15921"/>
              <a:gd name="T43" fmla="*/ 2147483647 h 1460"/>
              <a:gd name="T44" fmla="*/ 2147483647 w 15921"/>
              <a:gd name="T45" fmla="*/ 2147483647 h 1460"/>
              <a:gd name="T46" fmla="*/ 2147483647 w 15921"/>
              <a:gd name="T47" fmla="*/ 2147483647 h 1460"/>
              <a:gd name="T48" fmla="*/ 2147483647 w 15921"/>
              <a:gd name="T49" fmla="*/ 2147483647 h 1460"/>
              <a:gd name="T50" fmla="*/ 2147483647 w 15921"/>
              <a:gd name="T51" fmla="*/ 2147483647 h 1460"/>
              <a:gd name="T52" fmla="*/ 2147483647 w 15921"/>
              <a:gd name="T53" fmla="*/ 2147483647 h 1460"/>
              <a:gd name="T54" fmla="*/ 2147483647 w 15921"/>
              <a:gd name="T55" fmla="*/ 2147483647 h 1460"/>
              <a:gd name="T56" fmla="*/ 2147483647 w 15921"/>
              <a:gd name="T57" fmla="*/ 2147483647 h 1460"/>
              <a:gd name="T58" fmla="*/ 2147483647 w 15921"/>
              <a:gd name="T59" fmla="*/ 2147483647 h 1460"/>
              <a:gd name="T60" fmla="*/ 2147483647 w 15921"/>
              <a:gd name="T61" fmla="*/ 2147483647 h 1460"/>
              <a:gd name="T62" fmla="*/ 2147483647 w 15921"/>
              <a:gd name="T63" fmla="*/ 2147483647 h 1460"/>
              <a:gd name="T64" fmla="*/ 2147483647 w 15921"/>
              <a:gd name="T65" fmla="*/ 2147483647 h 1460"/>
              <a:gd name="T66" fmla="*/ 2147483647 w 15921"/>
              <a:gd name="T67" fmla="*/ 2147483647 h 1460"/>
              <a:gd name="T68" fmla="*/ 2147483647 w 15921"/>
              <a:gd name="T69" fmla="*/ 2147483647 h 1460"/>
              <a:gd name="T70" fmla="*/ 2147483647 w 15921"/>
              <a:gd name="T71" fmla="*/ 2147483647 h 1460"/>
              <a:gd name="T72" fmla="*/ 2147483647 w 15921"/>
              <a:gd name="T73" fmla="*/ 2147483647 h 1460"/>
              <a:gd name="T74" fmla="*/ 2147483647 w 15921"/>
              <a:gd name="T75" fmla="*/ 2147483647 h 1460"/>
              <a:gd name="T76" fmla="*/ 2147483647 w 15921"/>
              <a:gd name="T77" fmla="*/ 2147483647 h 1460"/>
              <a:gd name="T78" fmla="*/ 2147483647 w 15921"/>
              <a:gd name="T79" fmla="*/ 2147483647 h 1460"/>
              <a:gd name="T80" fmla="*/ 2147483647 w 15921"/>
              <a:gd name="T81" fmla="*/ 2147483647 h 1460"/>
              <a:gd name="T82" fmla="*/ 2147483647 w 15921"/>
              <a:gd name="T83" fmla="*/ 2147483647 h 1460"/>
              <a:gd name="T84" fmla="*/ 2147483647 w 15921"/>
              <a:gd name="T85" fmla="*/ 2147483647 h 1460"/>
              <a:gd name="T86" fmla="*/ 2147483647 w 15921"/>
              <a:gd name="T87" fmla="*/ 2147483647 h 1460"/>
              <a:gd name="T88" fmla="*/ 2147483647 w 15921"/>
              <a:gd name="T89" fmla="*/ 2147483647 h 1460"/>
              <a:gd name="T90" fmla="*/ 2147483647 w 15921"/>
              <a:gd name="T91" fmla="*/ 2147483647 h 1460"/>
              <a:gd name="T92" fmla="*/ 2147483647 w 15921"/>
              <a:gd name="T93" fmla="*/ 2147483647 h 1460"/>
              <a:gd name="T94" fmla="*/ 2147483647 w 15921"/>
              <a:gd name="T95" fmla="*/ 2147483647 h 1460"/>
              <a:gd name="T96" fmla="*/ 2147483647 w 15921"/>
              <a:gd name="T97" fmla="*/ 2147483647 h 1460"/>
              <a:gd name="T98" fmla="*/ 2147483647 w 15921"/>
              <a:gd name="T99" fmla="*/ 2147483647 h 1460"/>
              <a:gd name="T100" fmla="*/ 2147483647 w 15921"/>
              <a:gd name="T101" fmla="*/ 2147483647 h 1460"/>
              <a:gd name="T102" fmla="*/ 2147483647 w 15921"/>
              <a:gd name="T103" fmla="*/ 2147483647 h 1460"/>
              <a:gd name="T104" fmla="*/ 2147483647 w 15921"/>
              <a:gd name="T105" fmla="*/ 2147483647 h 1460"/>
              <a:gd name="T106" fmla="*/ 2147483647 w 15921"/>
              <a:gd name="T107" fmla="*/ 2147483647 h 1460"/>
              <a:gd name="T108" fmla="*/ 2147483647 w 15921"/>
              <a:gd name="T109" fmla="*/ 2147483647 h 1460"/>
              <a:gd name="T110" fmla="*/ 2147483647 w 15921"/>
              <a:gd name="T111" fmla="*/ 2147483647 h 1460"/>
              <a:gd name="T112" fmla="*/ 2147483647 w 15921"/>
              <a:gd name="T113" fmla="*/ 2147483647 h 1460"/>
              <a:gd name="T114" fmla="*/ 2147483647 w 15921"/>
              <a:gd name="T115" fmla="*/ 2147483647 h 14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5921"/>
              <a:gd name="T175" fmla="*/ 0 h 1460"/>
              <a:gd name="T176" fmla="*/ 15921 w 15921"/>
              <a:gd name="T177" fmla="*/ 1460 h 14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5921" h="1460">
                <a:moveTo>
                  <a:pt x="0" y="30"/>
                </a:moveTo>
                <a:lnTo>
                  <a:pt x="838" y="30"/>
                </a:lnTo>
                <a:lnTo>
                  <a:pt x="1674" y="30"/>
                </a:lnTo>
                <a:lnTo>
                  <a:pt x="2512" y="30"/>
                </a:lnTo>
                <a:lnTo>
                  <a:pt x="2926" y="30"/>
                </a:lnTo>
                <a:lnTo>
                  <a:pt x="3350" y="30"/>
                </a:lnTo>
                <a:lnTo>
                  <a:pt x="3500" y="28"/>
                </a:lnTo>
                <a:lnTo>
                  <a:pt x="3621" y="20"/>
                </a:lnTo>
                <a:lnTo>
                  <a:pt x="3808" y="4"/>
                </a:lnTo>
                <a:lnTo>
                  <a:pt x="3890" y="0"/>
                </a:lnTo>
                <a:lnTo>
                  <a:pt x="3976" y="1"/>
                </a:lnTo>
                <a:lnTo>
                  <a:pt x="4072" y="10"/>
                </a:lnTo>
                <a:lnTo>
                  <a:pt x="4188" y="30"/>
                </a:lnTo>
                <a:lnTo>
                  <a:pt x="4344" y="68"/>
                </a:lnTo>
                <a:lnTo>
                  <a:pt x="4465" y="111"/>
                </a:lnTo>
                <a:lnTo>
                  <a:pt x="4563" y="158"/>
                </a:lnTo>
                <a:lnTo>
                  <a:pt x="4646" y="209"/>
                </a:lnTo>
                <a:lnTo>
                  <a:pt x="4723" y="265"/>
                </a:lnTo>
                <a:lnTo>
                  <a:pt x="4807" y="326"/>
                </a:lnTo>
                <a:lnTo>
                  <a:pt x="4904" y="391"/>
                </a:lnTo>
                <a:lnTo>
                  <a:pt x="5026" y="459"/>
                </a:lnTo>
                <a:lnTo>
                  <a:pt x="5279" y="586"/>
                </a:lnTo>
                <a:lnTo>
                  <a:pt x="5461" y="673"/>
                </a:lnTo>
                <a:lnTo>
                  <a:pt x="5635" y="762"/>
                </a:lnTo>
                <a:lnTo>
                  <a:pt x="5866" y="888"/>
                </a:lnTo>
                <a:lnTo>
                  <a:pt x="5987" y="967"/>
                </a:lnTo>
                <a:lnTo>
                  <a:pt x="6084" y="1046"/>
                </a:lnTo>
                <a:lnTo>
                  <a:pt x="6166" y="1121"/>
                </a:lnTo>
                <a:lnTo>
                  <a:pt x="6244" y="1194"/>
                </a:lnTo>
                <a:lnTo>
                  <a:pt x="6326" y="1264"/>
                </a:lnTo>
                <a:lnTo>
                  <a:pt x="6424" y="1326"/>
                </a:lnTo>
                <a:lnTo>
                  <a:pt x="6546" y="1380"/>
                </a:lnTo>
                <a:lnTo>
                  <a:pt x="6704" y="1426"/>
                </a:lnTo>
                <a:lnTo>
                  <a:pt x="6812" y="1447"/>
                </a:lnTo>
                <a:lnTo>
                  <a:pt x="6905" y="1457"/>
                </a:lnTo>
                <a:lnTo>
                  <a:pt x="6991" y="1459"/>
                </a:lnTo>
                <a:lnTo>
                  <a:pt x="7075" y="1454"/>
                </a:lnTo>
                <a:lnTo>
                  <a:pt x="7268" y="1437"/>
                </a:lnTo>
                <a:lnTo>
                  <a:pt x="7392" y="1429"/>
                </a:lnTo>
                <a:lnTo>
                  <a:pt x="7541" y="1426"/>
                </a:lnTo>
                <a:lnTo>
                  <a:pt x="8379" y="1426"/>
                </a:lnTo>
                <a:lnTo>
                  <a:pt x="9217" y="1426"/>
                </a:lnTo>
                <a:lnTo>
                  <a:pt x="10055" y="1426"/>
                </a:lnTo>
                <a:lnTo>
                  <a:pt x="10468" y="1426"/>
                </a:lnTo>
                <a:lnTo>
                  <a:pt x="10893" y="1426"/>
                </a:lnTo>
                <a:lnTo>
                  <a:pt x="11046" y="1429"/>
                </a:lnTo>
                <a:lnTo>
                  <a:pt x="11174" y="1437"/>
                </a:lnTo>
                <a:lnTo>
                  <a:pt x="11377" y="1455"/>
                </a:lnTo>
                <a:lnTo>
                  <a:pt x="11463" y="1460"/>
                </a:lnTo>
                <a:lnTo>
                  <a:pt x="11547" y="1459"/>
                </a:lnTo>
                <a:lnTo>
                  <a:pt x="11635" y="1449"/>
                </a:lnTo>
                <a:lnTo>
                  <a:pt x="11731" y="1426"/>
                </a:lnTo>
                <a:lnTo>
                  <a:pt x="11825" y="1393"/>
                </a:lnTo>
                <a:lnTo>
                  <a:pt x="11906" y="1349"/>
                </a:lnTo>
                <a:lnTo>
                  <a:pt x="11978" y="1296"/>
                </a:lnTo>
                <a:lnTo>
                  <a:pt x="12041" y="1237"/>
                </a:lnTo>
                <a:lnTo>
                  <a:pt x="12098" y="1173"/>
                </a:lnTo>
                <a:lnTo>
                  <a:pt x="12147" y="1106"/>
                </a:lnTo>
                <a:lnTo>
                  <a:pt x="12233" y="967"/>
                </a:lnTo>
                <a:lnTo>
                  <a:pt x="12307" y="836"/>
                </a:lnTo>
                <a:lnTo>
                  <a:pt x="12344" y="777"/>
                </a:lnTo>
                <a:lnTo>
                  <a:pt x="12382" y="726"/>
                </a:lnTo>
                <a:lnTo>
                  <a:pt x="12422" y="681"/>
                </a:lnTo>
                <a:lnTo>
                  <a:pt x="12466" y="649"/>
                </a:lnTo>
                <a:lnTo>
                  <a:pt x="12514" y="628"/>
                </a:lnTo>
                <a:lnTo>
                  <a:pt x="12569" y="621"/>
                </a:lnTo>
                <a:lnTo>
                  <a:pt x="12637" y="630"/>
                </a:lnTo>
                <a:lnTo>
                  <a:pt x="12697" y="655"/>
                </a:lnTo>
                <a:lnTo>
                  <a:pt x="12751" y="695"/>
                </a:lnTo>
                <a:lnTo>
                  <a:pt x="12799" y="746"/>
                </a:lnTo>
                <a:lnTo>
                  <a:pt x="12844" y="807"/>
                </a:lnTo>
                <a:lnTo>
                  <a:pt x="12887" y="875"/>
                </a:lnTo>
                <a:lnTo>
                  <a:pt x="12967" y="1023"/>
                </a:lnTo>
                <a:lnTo>
                  <a:pt x="13050" y="1172"/>
                </a:lnTo>
                <a:lnTo>
                  <a:pt x="13097" y="1240"/>
                </a:lnTo>
                <a:lnTo>
                  <a:pt x="13145" y="1301"/>
                </a:lnTo>
                <a:lnTo>
                  <a:pt x="13200" y="1352"/>
                </a:lnTo>
                <a:lnTo>
                  <a:pt x="13261" y="1392"/>
                </a:lnTo>
                <a:lnTo>
                  <a:pt x="13330" y="1417"/>
                </a:lnTo>
                <a:lnTo>
                  <a:pt x="13407" y="1426"/>
                </a:lnTo>
                <a:lnTo>
                  <a:pt x="13481" y="1417"/>
                </a:lnTo>
                <a:lnTo>
                  <a:pt x="13548" y="1392"/>
                </a:lnTo>
                <a:lnTo>
                  <a:pt x="13608" y="1352"/>
                </a:lnTo>
                <a:lnTo>
                  <a:pt x="13663" y="1301"/>
                </a:lnTo>
                <a:lnTo>
                  <a:pt x="13713" y="1240"/>
                </a:lnTo>
                <a:lnTo>
                  <a:pt x="13759" y="1172"/>
                </a:lnTo>
                <a:lnTo>
                  <a:pt x="13846" y="1023"/>
                </a:lnTo>
                <a:lnTo>
                  <a:pt x="13929" y="875"/>
                </a:lnTo>
                <a:lnTo>
                  <a:pt x="13972" y="807"/>
                </a:lnTo>
                <a:lnTo>
                  <a:pt x="14018" y="746"/>
                </a:lnTo>
                <a:lnTo>
                  <a:pt x="14066" y="695"/>
                </a:lnTo>
                <a:lnTo>
                  <a:pt x="14120" y="655"/>
                </a:lnTo>
                <a:lnTo>
                  <a:pt x="14180" y="630"/>
                </a:lnTo>
                <a:lnTo>
                  <a:pt x="14245" y="621"/>
                </a:lnTo>
                <a:lnTo>
                  <a:pt x="14303" y="629"/>
                </a:lnTo>
                <a:lnTo>
                  <a:pt x="14355" y="653"/>
                </a:lnTo>
                <a:lnTo>
                  <a:pt x="14401" y="690"/>
                </a:lnTo>
                <a:lnTo>
                  <a:pt x="14444" y="738"/>
                </a:lnTo>
                <a:lnTo>
                  <a:pt x="14483" y="795"/>
                </a:lnTo>
                <a:lnTo>
                  <a:pt x="14520" y="860"/>
                </a:lnTo>
                <a:lnTo>
                  <a:pt x="14597" y="1002"/>
                </a:lnTo>
                <a:lnTo>
                  <a:pt x="14637" y="1074"/>
                </a:lnTo>
                <a:lnTo>
                  <a:pt x="14681" y="1145"/>
                </a:lnTo>
                <a:lnTo>
                  <a:pt x="14730" y="1213"/>
                </a:lnTo>
                <a:lnTo>
                  <a:pt x="14784" y="1276"/>
                </a:lnTo>
                <a:lnTo>
                  <a:pt x="14845" y="1331"/>
                </a:lnTo>
                <a:lnTo>
                  <a:pt x="14914" y="1375"/>
                </a:lnTo>
                <a:lnTo>
                  <a:pt x="14993" y="1407"/>
                </a:lnTo>
                <a:lnTo>
                  <a:pt x="15083" y="1426"/>
                </a:lnTo>
                <a:lnTo>
                  <a:pt x="15143" y="1429"/>
                </a:lnTo>
                <a:lnTo>
                  <a:pt x="15206" y="1425"/>
                </a:lnTo>
                <a:lnTo>
                  <a:pt x="15342" y="1399"/>
                </a:lnTo>
                <a:lnTo>
                  <a:pt x="15482" y="1357"/>
                </a:lnTo>
                <a:lnTo>
                  <a:pt x="15616" y="1305"/>
                </a:lnTo>
                <a:lnTo>
                  <a:pt x="15737" y="1252"/>
                </a:lnTo>
                <a:lnTo>
                  <a:pt x="15834" y="1204"/>
                </a:lnTo>
                <a:lnTo>
                  <a:pt x="15921" y="1157"/>
                </a:lnTo>
              </a:path>
            </a:pathLst>
          </a:custGeom>
          <a:ln>
            <a:headEnd/>
            <a:tailEnd/>
          </a:ln>
          <a:extLst/>
        </p:spPr>
        <p:style>
          <a:lnRef idx="1">
            <a:schemeClr val="accent2"/>
          </a:lnRef>
          <a:fillRef idx="0">
            <a:schemeClr val="accent2"/>
          </a:fillRef>
          <a:effectRef idx="0">
            <a:schemeClr val="accent2"/>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8" name="Line 6"/>
          <p:cNvSpPr>
            <a:spLocks noChangeShapeType="1"/>
          </p:cNvSpPr>
          <p:nvPr/>
        </p:nvSpPr>
        <p:spPr bwMode="auto">
          <a:xfrm>
            <a:off x="713318" y="4708525"/>
            <a:ext cx="11228916" cy="0"/>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9" name="Line 7"/>
          <p:cNvSpPr>
            <a:spLocks noChangeShapeType="1"/>
          </p:cNvSpPr>
          <p:nvPr/>
        </p:nvSpPr>
        <p:spPr bwMode="auto">
          <a:xfrm flipH="1" flipV="1">
            <a:off x="11921067" y="1125538"/>
            <a:ext cx="0" cy="5068887"/>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10" name="Line 8"/>
          <p:cNvSpPr>
            <a:spLocks noChangeShapeType="1"/>
          </p:cNvSpPr>
          <p:nvPr/>
        </p:nvSpPr>
        <p:spPr bwMode="auto">
          <a:xfrm flipH="1">
            <a:off x="709085" y="1125539"/>
            <a:ext cx="27516" cy="5094287"/>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1995" name="Rectangle 9"/>
          <p:cNvSpPr>
            <a:spLocks noChangeArrowheads="1"/>
          </p:cNvSpPr>
          <p:nvPr/>
        </p:nvSpPr>
        <p:spPr bwMode="auto">
          <a:xfrm>
            <a:off x="683684" y="1993900"/>
            <a:ext cx="2340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&lt;</a:t>
            </a:r>
          </a:p>
        </p:txBody>
      </p:sp>
      <p:sp>
        <p:nvSpPr>
          <p:cNvPr id="41996" name="Rectangle 10"/>
          <p:cNvSpPr>
            <a:spLocks noChangeArrowheads="1"/>
          </p:cNvSpPr>
          <p:nvPr/>
        </p:nvSpPr>
        <p:spPr bwMode="auto">
          <a:xfrm>
            <a:off x="5869517" y="1992314"/>
            <a:ext cx="2340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&lt;</a:t>
            </a:r>
          </a:p>
        </p:txBody>
      </p:sp>
      <p:sp>
        <p:nvSpPr>
          <p:cNvPr id="41997" name="Rectangle 11"/>
          <p:cNvSpPr>
            <a:spLocks noChangeArrowheads="1"/>
          </p:cNvSpPr>
          <p:nvPr/>
        </p:nvSpPr>
        <p:spPr bwMode="auto">
          <a:xfrm>
            <a:off x="5657851" y="1992314"/>
            <a:ext cx="2340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&gt;</a:t>
            </a:r>
          </a:p>
        </p:txBody>
      </p:sp>
      <p:sp>
        <p:nvSpPr>
          <p:cNvPr id="41998" name="Rectangle 12"/>
          <p:cNvSpPr>
            <a:spLocks noChangeArrowheads="1"/>
          </p:cNvSpPr>
          <p:nvPr/>
        </p:nvSpPr>
        <p:spPr bwMode="auto">
          <a:xfrm>
            <a:off x="11671300" y="1993900"/>
            <a:ext cx="23403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4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&gt;</a:t>
            </a:r>
          </a:p>
        </p:txBody>
      </p:sp>
      <p:sp>
        <p:nvSpPr>
          <p:cNvPr id="41999" name="Rectangle 15"/>
          <p:cNvSpPr>
            <a:spLocks noChangeArrowheads="1"/>
          </p:cNvSpPr>
          <p:nvPr/>
        </p:nvSpPr>
        <p:spPr bwMode="auto">
          <a:xfrm>
            <a:off x="1756833" y="4110038"/>
            <a:ext cx="380040"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ALT</a:t>
            </a:r>
            <a:endPar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0" name="Rectangle 16"/>
          <p:cNvSpPr>
            <a:spLocks noChangeArrowheads="1"/>
          </p:cNvSpPr>
          <p:nvPr/>
        </p:nvSpPr>
        <p:spPr bwMode="auto">
          <a:xfrm>
            <a:off x="1344085" y="2832101"/>
            <a:ext cx="1037142"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HBV-DNA</a:t>
            </a:r>
            <a:endParaRPr kumimoji="0" lang="en-US" altLang="zh-CN" sz="20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1" name="Rectangle 18"/>
          <p:cNvSpPr>
            <a:spLocks noChangeArrowheads="1"/>
          </p:cNvSpPr>
          <p:nvPr/>
        </p:nvSpPr>
        <p:spPr bwMode="auto">
          <a:xfrm>
            <a:off x="842433" y="4994276"/>
            <a:ext cx="2279651"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正常</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轻度肝炎</a:t>
            </a:r>
            <a:endPar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2" name="Rectangle 19"/>
          <p:cNvSpPr>
            <a:spLocks noChangeArrowheads="1"/>
          </p:cNvSpPr>
          <p:nvPr/>
        </p:nvSpPr>
        <p:spPr bwMode="auto">
          <a:xfrm>
            <a:off x="3678767" y="4786313"/>
            <a:ext cx="1123705"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中</a:t>
            </a:r>
            <a:r>
              <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重度肝炎</a:t>
            </a:r>
            <a:endPar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3" name="Rectangle 20"/>
          <p:cNvSpPr>
            <a:spLocks noChangeArrowheads="1"/>
          </p:cNvSpPr>
          <p:nvPr/>
        </p:nvSpPr>
        <p:spPr bwMode="auto">
          <a:xfrm>
            <a:off x="9749367" y="4786313"/>
            <a:ext cx="1123705"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中</a:t>
            </a:r>
            <a:r>
              <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重度肝炎</a:t>
            </a:r>
            <a:endPar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4" name="Rectangle 21"/>
          <p:cNvSpPr>
            <a:spLocks noChangeArrowheads="1"/>
          </p:cNvSpPr>
          <p:nvPr/>
        </p:nvSpPr>
        <p:spPr bwMode="auto">
          <a:xfrm>
            <a:off x="6121400" y="4786313"/>
            <a:ext cx="2336800"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正常</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轻度肝炎</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 </a:t>
            </a:r>
          </a:p>
        </p:txBody>
      </p:sp>
      <p:sp>
        <p:nvSpPr>
          <p:cNvPr id="42005" name="Rectangle 22"/>
          <p:cNvSpPr>
            <a:spLocks noChangeArrowheads="1"/>
          </p:cNvSpPr>
          <p:nvPr/>
        </p:nvSpPr>
        <p:spPr bwMode="auto">
          <a:xfrm>
            <a:off x="10056284" y="5260976"/>
            <a:ext cx="615553"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肝硬化</a:t>
            </a:r>
            <a:endPar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6" name="Rectangle 23"/>
          <p:cNvSpPr>
            <a:spLocks noChangeArrowheads="1"/>
          </p:cNvSpPr>
          <p:nvPr/>
        </p:nvSpPr>
        <p:spPr bwMode="auto">
          <a:xfrm>
            <a:off x="6301317" y="5659439"/>
            <a:ext cx="1521250"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非活动性</a:t>
            </a:r>
            <a:r>
              <a:rPr kumimoji="0" lang="en-US" altLang="zh-CN"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HBsAg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携带者</a:t>
            </a:r>
            <a:endParaRPr kumimoji="0" lang="en-US" altLang="zh-CN" sz="16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7" name="Rectangle 24"/>
          <p:cNvSpPr>
            <a:spLocks noChangeArrowheads="1"/>
          </p:cNvSpPr>
          <p:nvPr/>
        </p:nvSpPr>
        <p:spPr bwMode="auto">
          <a:xfrm>
            <a:off x="9349318" y="5729288"/>
            <a:ext cx="1585369"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HBeAg(-)</a:t>
            </a:r>
            <a:r>
              <a:rPr kumimoji="0" lang="zh-CN" altLang="en-US"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慢乙肝</a:t>
            </a:r>
            <a:endPar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08" name="Rectangle 25"/>
          <p:cNvSpPr>
            <a:spLocks noChangeArrowheads="1"/>
          </p:cNvSpPr>
          <p:nvPr/>
        </p:nvSpPr>
        <p:spPr bwMode="auto">
          <a:xfrm>
            <a:off x="3405718" y="5727701"/>
            <a:ext cx="1712007"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HBeAg(+) </a:t>
            </a:r>
            <a:r>
              <a:rPr kumimoji="0" lang="zh-CN" altLang="en-US"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rPr>
              <a:t>慢乙肝</a:t>
            </a:r>
            <a:endParaRPr kumimoji="0" lang="en-US" altLang="zh-CN" sz="1600" b="1" i="0" u="none" strike="noStrike" kern="120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Line 26"/>
          <p:cNvSpPr>
            <a:spLocks noChangeShapeType="1"/>
          </p:cNvSpPr>
          <p:nvPr/>
        </p:nvSpPr>
        <p:spPr bwMode="auto">
          <a:xfrm>
            <a:off x="719667" y="3490914"/>
            <a:ext cx="11201400" cy="1587"/>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26" name="Line 28"/>
          <p:cNvSpPr>
            <a:spLocks noChangeShapeType="1"/>
          </p:cNvSpPr>
          <p:nvPr/>
        </p:nvSpPr>
        <p:spPr bwMode="auto">
          <a:xfrm>
            <a:off x="723900" y="1793875"/>
            <a:ext cx="11220451" cy="1588"/>
          </a:xfrm>
          <a:prstGeom prst="line">
            <a:avLst/>
          </a:prstGeom>
          <a:ln>
            <a:noFill/>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2011" name="Rectangle 29"/>
          <p:cNvSpPr>
            <a:spLocks noChangeArrowheads="1"/>
          </p:cNvSpPr>
          <p:nvPr/>
        </p:nvSpPr>
        <p:spPr bwMode="auto">
          <a:xfrm>
            <a:off x="1375834" y="1379539"/>
            <a:ext cx="102592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免疫耐受</a:t>
            </a:r>
            <a:endParaRPr kumimoji="0" lang="en-US" altLang="zh-CN" sz="2000" b="0"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12" name="Rectangle 31"/>
          <p:cNvSpPr>
            <a:spLocks noChangeArrowheads="1"/>
          </p:cNvSpPr>
          <p:nvPr/>
        </p:nvSpPr>
        <p:spPr bwMode="auto">
          <a:xfrm>
            <a:off x="3725334" y="1144588"/>
            <a:ext cx="1282402"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1"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rPr>
              <a:t>e+active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1"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rPr>
              <a:t>免疫清除期</a:t>
            </a:r>
            <a:endParaRPr kumimoji="0" lang="en-US" altLang="zh-CN" sz="2000" b="1"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2013" name="Rectangle 35"/>
          <p:cNvSpPr>
            <a:spLocks noChangeArrowheads="1"/>
          </p:cNvSpPr>
          <p:nvPr/>
        </p:nvSpPr>
        <p:spPr bwMode="auto">
          <a:xfrm>
            <a:off x="9685867" y="1154113"/>
            <a:ext cx="1025922" cy="615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rPr>
              <a:t>e-active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rPr>
              <a:t>再活动期</a:t>
            </a:r>
            <a:endParaRPr kumimoji="0" lang="en-US" altLang="zh-CN" sz="2000" b="0" i="0" u="none" strike="noStrike" kern="1200" cap="none" spc="0" normalizeH="0" baseline="0" noProof="0" smtClean="0">
              <a:ln>
                <a:noFill/>
              </a:ln>
              <a:solidFill>
                <a:srgbClr val="0070C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Line 37"/>
          <p:cNvSpPr>
            <a:spLocks noChangeShapeType="1"/>
          </p:cNvSpPr>
          <p:nvPr/>
        </p:nvSpPr>
        <p:spPr bwMode="auto">
          <a:xfrm flipH="1">
            <a:off x="10443634" y="5051426"/>
            <a:ext cx="6351" cy="188913"/>
          </a:xfrm>
          <a:prstGeom prst="line">
            <a:avLst/>
          </a:prstGeom>
          <a:ln>
            <a:headEnd/>
            <a:tailEnd type="stealth" w="med" len="me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31" name="Freeform 38"/>
          <p:cNvSpPr>
            <a:spLocks/>
          </p:cNvSpPr>
          <p:nvPr/>
        </p:nvSpPr>
        <p:spPr bwMode="auto">
          <a:xfrm>
            <a:off x="3541185" y="2382838"/>
            <a:ext cx="1695449" cy="698500"/>
          </a:xfrm>
          <a:custGeom>
            <a:avLst/>
            <a:gdLst>
              <a:gd name="T0" fmla="*/ 0 w 2403"/>
              <a:gd name="T1" fmla="*/ 2147483647 h 1321"/>
              <a:gd name="T2" fmla="*/ 2147483647 w 2403"/>
              <a:gd name="T3" fmla="*/ 2147483647 h 1321"/>
              <a:gd name="T4" fmla="*/ 2147483647 w 2403"/>
              <a:gd name="T5" fmla="*/ 2147483647 h 1321"/>
              <a:gd name="T6" fmla="*/ 2147483647 w 2403"/>
              <a:gd name="T7" fmla="*/ 2147483647 h 1321"/>
              <a:gd name="T8" fmla="*/ 2147483647 w 2403"/>
              <a:gd name="T9" fmla="*/ 2147483647 h 1321"/>
              <a:gd name="T10" fmla="*/ 2147483647 w 2403"/>
              <a:gd name="T11" fmla="*/ 2147483647 h 1321"/>
              <a:gd name="T12" fmla="*/ 2147483647 w 2403"/>
              <a:gd name="T13" fmla="*/ 2147483647 h 1321"/>
              <a:gd name="T14" fmla="*/ 2147483647 w 2403"/>
              <a:gd name="T15" fmla="*/ 2147483647 h 1321"/>
              <a:gd name="T16" fmla="*/ 2147483647 w 2403"/>
              <a:gd name="T17" fmla="*/ 2147483647 h 1321"/>
              <a:gd name="T18" fmla="*/ 2147483647 w 2403"/>
              <a:gd name="T19" fmla="*/ 2147483647 h 1321"/>
              <a:gd name="T20" fmla="*/ 2147483647 w 2403"/>
              <a:gd name="T21" fmla="*/ 2147483647 h 1321"/>
              <a:gd name="T22" fmla="*/ 2147483647 w 2403"/>
              <a:gd name="T23" fmla="*/ 2147483647 h 1321"/>
              <a:gd name="T24" fmla="*/ 2147483647 w 2403"/>
              <a:gd name="T25" fmla="*/ 2147483647 h 1321"/>
              <a:gd name="T26" fmla="*/ 2147483647 w 2403"/>
              <a:gd name="T27" fmla="*/ 2147483647 h 1321"/>
              <a:gd name="T28" fmla="*/ 2147483647 w 2403"/>
              <a:gd name="T29" fmla="*/ 2147483647 h 1321"/>
              <a:gd name="T30" fmla="*/ 2147483647 w 2403"/>
              <a:gd name="T31" fmla="*/ 2147483647 h 1321"/>
              <a:gd name="T32" fmla="*/ 2147483647 w 2403"/>
              <a:gd name="T33" fmla="*/ 2147483647 h 1321"/>
              <a:gd name="T34" fmla="*/ 2147483647 w 2403"/>
              <a:gd name="T35" fmla="*/ 2147483647 h 1321"/>
              <a:gd name="T36" fmla="*/ 2147483647 w 2403"/>
              <a:gd name="T37" fmla="*/ 2147483647 h 1321"/>
              <a:gd name="T38" fmla="*/ 2147483647 w 2403"/>
              <a:gd name="T39" fmla="*/ 2147483647 h 1321"/>
              <a:gd name="T40" fmla="*/ 2147483647 w 2403"/>
              <a:gd name="T41" fmla="*/ 2147483647 h 1321"/>
              <a:gd name="T42" fmla="*/ 2147483647 w 2403"/>
              <a:gd name="T43" fmla="*/ 2147483647 h 1321"/>
              <a:gd name="T44" fmla="*/ 2147483647 w 2403"/>
              <a:gd name="T45" fmla="*/ 2147483647 h 1321"/>
              <a:gd name="T46" fmla="*/ 2147483647 w 2403"/>
              <a:gd name="T47" fmla="*/ 2147483647 h 1321"/>
              <a:gd name="T48" fmla="*/ 2147483647 w 2403"/>
              <a:gd name="T49" fmla="*/ 2147483647 h 1321"/>
              <a:gd name="T50" fmla="*/ 2147483647 w 2403"/>
              <a:gd name="T51" fmla="*/ 2147483647 h 1321"/>
              <a:gd name="T52" fmla="*/ 2147483647 w 2403"/>
              <a:gd name="T53" fmla="*/ 2147483647 h 1321"/>
              <a:gd name="T54" fmla="*/ 2147483647 w 2403"/>
              <a:gd name="T55" fmla="*/ 2147483647 h 1321"/>
              <a:gd name="T56" fmla="*/ 2147483647 w 2403"/>
              <a:gd name="T57" fmla="*/ 2147483647 h 1321"/>
              <a:gd name="T58" fmla="*/ 2147483647 w 2403"/>
              <a:gd name="T59" fmla="*/ 2147483647 h 1321"/>
              <a:gd name="T60" fmla="*/ 2147483647 w 2403"/>
              <a:gd name="T61" fmla="*/ 2147483647 h 1321"/>
              <a:gd name="T62" fmla="*/ 2147483647 w 2403"/>
              <a:gd name="T63" fmla="*/ 2147483647 h 1321"/>
              <a:gd name="T64" fmla="*/ 2147483647 w 2403"/>
              <a:gd name="T65" fmla="*/ 2147483647 h 1321"/>
              <a:gd name="T66" fmla="*/ 2147483647 w 2403"/>
              <a:gd name="T67" fmla="*/ 2147483647 h 1321"/>
              <a:gd name="T68" fmla="*/ 2147483647 w 2403"/>
              <a:gd name="T69" fmla="*/ 0 h 1321"/>
              <a:gd name="T70" fmla="*/ 2147483647 w 2403"/>
              <a:gd name="T71" fmla="*/ 2147483647 h 1321"/>
              <a:gd name="T72" fmla="*/ 2147483647 w 2403"/>
              <a:gd name="T73" fmla="*/ 2147483647 h 1321"/>
              <a:gd name="T74" fmla="*/ 2147483647 w 2403"/>
              <a:gd name="T75" fmla="*/ 2147483647 h 1321"/>
              <a:gd name="T76" fmla="*/ 2147483647 w 2403"/>
              <a:gd name="T77" fmla="*/ 2147483647 h 1321"/>
              <a:gd name="T78" fmla="*/ 2147483647 w 2403"/>
              <a:gd name="T79" fmla="*/ 2147483647 h 1321"/>
              <a:gd name="T80" fmla="*/ 2147483647 w 2403"/>
              <a:gd name="T81" fmla="*/ 2147483647 h 1321"/>
              <a:gd name="T82" fmla="*/ 2147483647 w 2403"/>
              <a:gd name="T83" fmla="*/ 2147483647 h 1321"/>
              <a:gd name="T84" fmla="*/ 2147483647 w 2403"/>
              <a:gd name="T85" fmla="*/ 2147483647 h 1321"/>
              <a:gd name="T86" fmla="*/ 2147483647 w 2403"/>
              <a:gd name="T87" fmla="*/ 2147483647 h 1321"/>
              <a:gd name="T88" fmla="*/ 2147483647 w 2403"/>
              <a:gd name="T89" fmla="*/ 2147483647 h 132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03"/>
              <a:gd name="T136" fmla="*/ 0 h 1321"/>
              <a:gd name="T137" fmla="*/ 2403 w 2403"/>
              <a:gd name="T138" fmla="*/ 1321 h 132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03" h="1321">
                <a:moveTo>
                  <a:pt x="0" y="18"/>
                </a:moveTo>
                <a:lnTo>
                  <a:pt x="64" y="23"/>
                </a:lnTo>
                <a:lnTo>
                  <a:pt x="221" y="55"/>
                </a:lnTo>
                <a:lnTo>
                  <a:pt x="321" y="89"/>
                </a:lnTo>
                <a:lnTo>
                  <a:pt x="426" y="136"/>
                </a:lnTo>
                <a:lnTo>
                  <a:pt x="532" y="201"/>
                </a:lnTo>
                <a:lnTo>
                  <a:pt x="632" y="287"/>
                </a:lnTo>
                <a:lnTo>
                  <a:pt x="708" y="381"/>
                </a:lnTo>
                <a:lnTo>
                  <a:pt x="737" y="457"/>
                </a:lnTo>
                <a:lnTo>
                  <a:pt x="754" y="544"/>
                </a:lnTo>
                <a:lnTo>
                  <a:pt x="798" y="675"/>
                </a:lnTo>
                <a:lnTo>
                  <a:pt x="837" y="787"/>
                </a:lnTo>
                <a:lnTo>
                  <a:pt x="861" y="884"/>
                </a:lnTo>
                <a:lnTo>
                  <a:pt x="885" y="1039"/>
                </a:lnTo>
                <a:lnTo>
                  <a:pt x="900" y="1101"/>
                </a:lnTo>
                <a:lnTo>
                  <a:pt x="926" y="1159"/>
                </a:lnTo>
                <a:lnTo>
                  <a:pt x="971" y="1213"/>
                </a:lnTo>
                <a:lnTo>
                  <a:pt x="1043" y="1264"/>
                </a:lnTo>
                <a:lnTo>
                  <a:pt x="1156" y="1314"/>
                </a:lnTo>
                <a:lnTo>
                  <a:pt x="1257" y="1321"/>
                </a:lnTo>
                <a:lnTo>
                  <a:pt x="1357" y="1283"/>
                </a:lnTo>
                <a:lnTo>
                  <a:pt x="1459" y="1203"/>
                </a:lnTo>
                <a:lnTo>
                  <a:pt x="1532" y="1113"/>
                </a:lnTo>
                <a:lnTo>
                  <a:pt x="1572" y="1033"/>
                </a:lnTo>
                <a:lnTo>
                  <a:pt x="1585" y="952"/>
                </a:lnTo>
                <a:lnTo>
                  <a:pt x="1583" y="870"/>
                </a:lnTo>
                <a:lnTo>
                  <a:pt x="1576" y="779"/>
                </a:lnTo>
                <a:lnTo>
                  <a:pt x="1575" y="673"/>
                </a:lnTo>
                <a:lnTo>
                  <a:pt x="1590" y="554"/>
                </a:lnTo>
                <a:lnTo>
                  <a:pt x="1629" y="410"/>
                </a:lnTo>
                <a:lnTo>
                  <a:pt x="1669" y="272"/>
                </a:lnTo>
                <a:lnTo>
                  <a:pt x="1692" y="173"/>
                </a:lnTo>
                <a:lnTo>
                  <a:pt x="1732" y="100"/>
                </a:lnTo>
                <a:lnTo>
                  <a:pt x="1818" y="40"/>
                </a:lnTo>
                <a:lnTo>
                  <a:pt x="1934" y="0"/>
                </a:lnTo>
                <a:lnTo>
                  <a:pt x="2035" y="6"/>
                </a:lnTo>
                <a:lnTo>
                  <a:pt x="2130" y="54"/>
                </a:lnTo>
                <a:lnTo>
                  <a:pt x="2233" y="146"/>
                </a:lnTo>
                <a:lnTo>
                  <a:pt x="2308" y="255"/>
                </a:lnTo>
                <a:lnTo>
                  <a:pt x="2327" y="352"/>
                </a:lnTo>
                <a:lnTo>
                  <a:pt x="2327" y="467"/>
                </a:lnTo>
                <a:lnTo>
                  <a:pt x="2332" y="542"/>
                </a:lnTo>
                <a:lnTo>
                  <a:pt x="2347" y="634"/>
                </a:lnTo>
                <a:lnTo>
                  <a:pt x="2388" y="878"/>
                </a:lnTo>
                <a:lnTo>
                  <a:pt x="2403" y="980"/>
                </a:lnTo>
              </a:path>
            </a:pathLst>
          </a:custGeom>
          <a:ln>
            <a:prstDash val="dash"/>
            <a:headEnd/>
            <a:tailEnd/>
          </a:ln>
          <a:extLst/>
        </p:spPr>
        <p:style>
          <a:lnRef idx="1">
            <a:schemeClr val="accent2"/>
          </a:lnRef>
          <a:fillRef idx="0">
            <a:schemeClr val="accent2"/>
          </a:fillRef>
          <a:effectRef idx="0">
            <a:schemeClr val="accent2"/>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32" name="Freeform 39"/>
          <p:cNvSpPr>
            <a:spLocks/>
          </p:cNvSpPr>
          <p:nvPr/>
        </p:nvSpPr>
        <p:spPr bwMode="auto">
          <a:xfrm>
            <a:off x="5238751" y="3005138"/>
            <a:ext cx="419100" cy="214312"/>
          </a:xfrm>
          <a:custGeom>
            <a:avLst/>
            <a:gdLst>
              <a:gd name="T0" fmla="*/ 0 w 509"/>
              <a:gd name="T1" fmla="*/ 0 h 488"/>
              <a:gd name="T2" fmla="*/ 2147483647 w 509"/>
              <a:gd name="T3" fmla="*/ 2147483647 h 488"/>
              <a:gd name="T4" fmla="*/ 2147483647 w 509"/>
              <a:gd name="T5" fmla="*/ 2147483647 h 488"/>
              <a:gd name="T6" fmla="*/ 2147483647 w 509"/>
              <a:gd name="T7" fmla="*/ 2147483647 h 488"/>
              <a:gd name="T8" fmla="*/ 2147483647 w 509"/>
              <a:gd name="T9" fmla="*/ 2147483647 h 488"/>
              <a:gd name="T10" fmla="*/ 2147483647 w 509"/>
              <a:gd name="T11" fmla="*/ 2147483647 h 488"/>
              <a:gd name="T12" fmla="*/ 2147483647 w 509"/>
              <a:gd name="T13" fmla="*/ 2147483647 h 488"/>
              <a:gd name="T14" fmla="*/ 2147483647 w 509"/>
              <a:gd name="T15" fmla="*/ 2147483647 h 488"/>
              <a:gd name="T16" fmla="*/ 2147483647 w 509"/>
              <a:gd name="T17" fmla="*/ 2147483647 h 4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9"/>
              <a:gd name="T28" fmla="*/ 0 h 488"/>
              <a:gd name="T29" fmla="*/ 509 w 509"/>
              <a:gd name="T30" fmla="*/ 488 h 4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9" h="488">
                <a:moveTo>
                  <a:pt x="0" y="0"/>
                </a:moveTo>
                <a:lnTo>
                  <a:pt x="8" y="83"/>
                </a:lnTo>
                <a:lnTo>
                  <a:pt x="30" y="163"/>
                </a:lnTo>
                <a:lnTo>
                  <a:pt x="76" y="243"/>
                </a:lnTo>
                <a:lnTo>
                  <a:pt x="135" y="309"/>
                </a:lnTo>
                <a:lnTo>
                  <a:pt x="195" y="357"/>
                </a:lnTo>
                <a:lnTo>
                  <a:pt x="308" y="417"/>
                </a:lnTo>
                <a:lnTo>
                  <a:pt x="413" y="449"/>
                </a:lnTo>
                <a:lnTo>
                  <a:pt x="509" y="488"/>
                </a:lnTo>
              </a:path>
            </a:pathLst>
          </a:custGeom>
          <a:ln>
            <a:prstDash val="dash"/>
            <a:headEnd/>
            <a:tailEnd/>
          </a:ln>
          <a:extLst/>
        </p:spPr>
        <p:style>
          <a:lnRef idx="1">
            <a:schemeClr val="accent2"/>
          </a:lnRef>
          <a:fillRef idx="0">
            <a:schemeClr val="accent2"/>
          </a:fillRef>
          <a:effectRef idx="0">
            <a:schemeClr val="accent2"/>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33" name="Freeform 40"/>
          <p:cNvSpPr>
            <a:spLocks/>
          </p:cNvSpPr>
          <p:nvPr/>
        </p:nvSpPr>
        <p:spPr bwMode="auto">
          <a:xfrm>
            <a:off x="3170767" y="3660775"/>
            <a:ext cx="2677584" cy="941388"/>
          </a:xfrm>
          <a:custGeom>
            <a:avLst/>
            <a:gdLst>
              <a:gd name="T0" fmla="*/ 2147483647 w 3796"/>
              <a:gd name="T1" fmla="*/ 2147483647 h 1780"/>
              <a:gd name="T2" fmla="*/ 2147483647 w 3796"/>
              <a:gd name="T3" fmla="*/ 2147483647 h 1780"/>
              <a:gd name="T4" fmla="*/ 2147483647 w 3796"/>
              <a:gd name="T5" fmla="*/ 2147483647 h 1780"/>
              <a:gd name="T6" fmla="*/ 2147483647 w 3796"/>
              <a:gd name="T7" fmla="*/ 2147483647 h 1780"/>
              <a:gd name="T8" fmla="*/ 2147483647 w 3796"/>
              <a:gd name="T9" fmla="*/ 2147483647 h 1780"/>
              <a:gd name="T10" fmla="*/ 2147483647 w 3796"/>
              <a:gd name="T11" fmla="*/ 2147483647 h 1780"/>
              <a:gd name="T12" fmla="*/ 2147483647 w 3796"/>
              <a:gd name="T13" fmla="*/ 2147483647 h 1780"/>
              <a:gd name="T14" fmla="*/ 2147483647 w 3796"/>
              <a:gd name="T15" fmla="*/ 2147483647 h 1780"/>
              <a:gd name="T16" fmla="*/ 2147483647 w 3796"/>
              <a:gd name="T17" fmla="*/ 2147483647 h 1780"/>
              <a:gd name="T18" fmla="*/ 2147483647 w 3796"/>
              <a:gd name="T19" fmla="*/ 2147483647 h 1780"/>
              <a:gd name="T20" fmla="*/ 2147483647 w 3796"/>
              <a:gd name="T21" fmla="*/ 2147483647 h 1780"/>
              <a:gd name="T22" fmla="*/ 2147483647 w 3796"/>
              <a:gd name="T23" fmla="*/ 2147483647 h 1780"/>
              <a:gd name="T24" fmla="*/ 2147483647 w 3796"/>
              <a:gd name="T25" fmla="*/ 2147483647 h 1780"/>
              <a:gd name="T26" fmla="*/ 2147483647 w 3796"/>
              <a:gd name="T27" fmla="*/ 2147483647 h 1780"/>
              <a:gd name="T28" fmla="*/ 2147483647 w 3796"/>
              <a:gd name="T29" fmla="*/ 2147483647 h 1780"/>
              <a:gd name="T30" fmla="*/ 2147483647 w 3796"/>
              <a:gd name="T31" fmla="*/ 2147483647 h 1780"/>
              <a:gd name="T32" fmla="*/ 2147483647 w 3796"/>
              <a:gd name="T33" fmla="*/ 2147483647 h 1780"/>
              <a:gd name="T34" fmla="*/ 2147483647 w 3796"/>
              <a:gd name="T35" fmla="*/ 2147483647 h 1780"/>
              <a:gd name="T36" fmla="*/ 2147483647 w 3796"/>
              <a:gd name="T37" fmla="*/ 2147483647 h 1780"/>
              <a:gd name="T38" fmla="*/ 2147483647 w 3796"/>
              <a:gd name="T39" fmla="*/ 2147483647 h 1780"/>
              <a:gd name="T40" fmla="*/ 2147483647 w 3796"/>
              <a:gd name="T41" fmla="*/ 2147483647 h 1780"/>
              <a:gd name="T42" fmla="*/ 2147483647 w 3796"/>
              <a:gd name="T43" fmla="*/ 2147483647 h 1780"/>
              <a:gd name="T44" fmla="*/ 2147483647 w 3796"/>
              <a:gd name="T45" fmla="*/ 2147483647 h 1780"/>
              <a:gd name="T46" fmla="*/ 2147483647 w 3796"/>
              <a:gd name="T47" fmla="*/ 2147483647 h 1780"/>
              <a:gd name="T48" fmla="*/ 2147483647 w 3796"/>
              <a:gd name="T49" fmla="*/ 2147483647 h 1780"/>
              <a:gd name="T50" fmla="*/ 2147483647 w 3796"/>
              <a:gd name="T51" fmla="*/ 2147483647 h 1780"/>
              <a:gd name="T52" fmla="*/ 2147483647 w 3796"/>
              <a:gd name="T53" fmla="*/ 0 h 1780"/>
              <a:gd name="T54" fmla="*/ 2147483647 w 3796"/>
              <a:gd name="T55" fmla="*/ 2147483647 h 1780"/>
              <a:gd name="T56" fmla="*/ 2147483647 w 3796"/>
              <a:gd name="T57" fmla="*/ 2147483647 h 1780"/>
              <a:gd name="T58" fmla="*/ 2147483647 w 3796"/>
              <a:gd name="T59" fmla="*/ 2147483647 h 1780"/>
              <a:gd name="T60" fmla="*/ 2147483647 w 3796"/>
              <a:gd name="T61" fmla="*/ 2147483647 h 1780"/>
              <a:gd name="T62" fmla="*/ 2147483647 w 3796"/>
              <a:gd name="T63" fmla="*/ 2147483647 h 1780"/>
              <a:gd name="T64" fmla="*/ 2147483647 w 3796"/>
              <a:gd name="T65" fmla="*/ 2147483647 h 1780"/>
              <a:gd name="T66" fmla="*/ 2147483647 w 3796"/>
              <a:gd name="T67" fmla="*/ 2147483647 h 1780"/>
              <a:gd name="T68" fmla="*/ 2147483647 w 3796"/>
              <a:gd name="T69" fmla="*/ 2147483647 h 1780"/>
              <a:gd name="T70" fmla="*/ 2147483647 w 3796"/>
              <a:gd name="T71" fmla="*/ 2147483647 h 1780"/>
              <a:gd name="T72" fmla="*/ 2147483647 w 3796"/>
              <a:gd name="T73" fmla="*/ 2147483647 h 1780"/>
              <a:gd name="T74" fmla="*/ 2147483647 w 3796"/>
              <a:gd name="T75" fmla="*/ 2147483647 h 1780"/>
              <a:gd name="T76" fmla="*/ 2147483647 w 3796"/>
              <a:gd name="T77" fmla="*/ 2147483647 h 1780"/>
              <a:gd name="T78" fmla="*/ 2147483647 w 3796"/>
              <a:gd name="T79" fmla="*/ 2147483647 h 17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796"/>
              <a:gd name="T121" fmla="*/ 0 h 1780"/>
              <a:gd name="T122" fmla="*/ 3796 w 3796"/>
              <a:gd name="T123" fmla="*/ 1780 h 178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796" h="1780">
                <a:moveTo>
                  <a:pt x="0" y="1700"/>
                </a:moveTo>
                <a:lnTo>
                  <a:pt x="30" y="1688"/>
                </a:lnTo>
                <a:lnTo>
                  <a:pt x="104" y="1650"/>
                </a:lnTo>
                <a:lnTo>
                  <a:pt x="198" y="1582"/>
                </a:lnTo>
                <a:lnTo>
                  <a:pt x="284" y="1480"/>
                </a:lnTo>
                <a:lnTo>
                  <a:pt x="343" y="1368"/>
                </a:lnTo>
                <a:lnTo>
                  <a:pt x="360" y="1286"/>
                </a:lnTo>
                <a:lnTo>
                  <a:pt x="363" y="1197"/>
                </a:lnTo>
                <a:lnTo>
                  <a:pt x="379" y="1059"/>
                </a:lnTo>
                <a:lnTo>
                  <a:pt x="396" y="901"/>
                </a:lnTo>
                <a:lnTo>
                  <a:pt x="395" y="803"/>
                </a:lnTo>
                <a:lnTo>
                  <a:pt x="399" y="707"/>
                </a:lnTo>
                <a:lnTo>
                  <a:pt x="435" y="557"/>
                </a:lnTo>
                <a:lnTo>
                  <a:pt x="469" y="424"/>
                </a:lnTo>
                <a:lnTo>
                  <a:pt x="494" y="334"/>
                </a:lnTo>
                <a:lnTo>
                  <a:pt x="537" y="264"/>
                </a:lnTo>
                <a:lnTo>
                  <a:pt x="624" y="196"/>
                </a:lnTo>
                <a:lnTo>
                  <a:pt x="716" y="147"/>
                </a:lnTo>
                <a:lnTo>
                  <a:pt x="793" y="132"/>
                </a:lnTo>
                <a:lnTo>
                  <a:pt x="871" y="147"/>
                </a:lnTo>
                <a:lnTo>
                  <a:pt x="963" y="196"/>
                </a:lnTo>
                <a:lnTo>
                  <a:pt x="1032" y="249"/>
                </a:lnTo>
                <a:lnTo>
                  <a:pt x="1066" y="304"/>
                </a:lnTo>
                <a:lnTo>
                  <a:pt x="1085" y="374"/>
                </a:lnTo>
                <a:lnTo>
                  <a:pt x="1114" y="477"/>
                </a:lnTo>
                <a:lnTo>
                  <a:pt x="1146" y="597"/>
                </a:lnTo>
                <a:lnTo>
                  <a:pt x="1152" y="674"/>
                </a:lnTo>
                <a:lnTo>
                  <a:pt x="1154" y="752"/>
                </a:lnTo>
                <a:lnTo>
                  <a:pt x="1172" y="879"/>
                </a:lnTo>
                <a:lnTo>
                  <a:pt x="1186" y="968"/>
                </a:lnTo>
                <a:lnTo>
                  <a:pt x="1194" y="1026"/>
                </a:lnTo>
                <a:lnTo>
                  <a:pt x="1247" y="1158"/>
                </a:lnTo>
                <a:lnTo>
                  <a:pt x="1304" y="1272"/>
                </a:lnTo>
                <a:lnTo>
                  <a:pt x="1346" y="1353"/>
                </a:lnTo>
                <a:lnTo>
                  <a:pt x="1402" y="1407"/>
                </a:lnTo>
                <a:lnTo>
                  <a:pt x="1493" y="1439"/>
                </a:lnTo>
                <a:lnTo>
                  <a:pt x="1584" y="1444"/>
                </a:lnTo>
                <a:lnTo>
                  <a:pt x="1653" y="1419"/>
                </a:lnTo>
                <a:lnTo>
                  <a:pt x="1716" y="1364"/>
                </a:lnTo>
                <a:lnTo>
                  <a:pt x="1795" y="1279"/>
                </a:lnTo>
                <a:lnTo>
                  <a:pt x="1883" y="1169"/>
                </a:lnTo>
                <a:lnTo>
                  <a:pt x="1923" y="1085"/>
                </a:lnTo>
                <a:lnTo>
                  <a:pt x="1946" y="987"/>
                </a:lnTo>
                <a:lnTo>
                  <a:pt x="1984" y="838"/>
                </a:lnTo>
                <a:lnTo>
                  <a:pt x="2009" y="728"/>
                </a:lnTo>
                <a:lnTo>
                  <a:pt x="2014" y="659"/>
                </a:lnTo>
                <a:lnTo>
                  <a:pt x="2019" y="588"/>
                </a:lnTo>
                <a:lnTo>
                  <a:pt x="2040" y="477"/>
                </a:lnTo>
                <a:lnTo>
                  <a:pt x="2073" y="355"/>
                </a:lnTo>
                <a:lnTo>
                  <a:pt x="2116" y="237"/>
                </a:lnTo>
                <a:lnTo>
                  <a:pt x="2131" y="142"/>
                </a:lnTo>
                <a:lnTo>
                  <a:pt x="2172" y="77"/>
                </a:lnTo>
                <a:lnTo>
                  <a:pt x="2243" y="24"/>
                </a:lnTo>
                <a:lnTo>
                  <a:pt x="2307" y="0"/>
                </a:lnTo>
                <a:lnTo>
                  <a:pt x="2374" y="5"/>
                </a:lnTo>
                <a:lnTo>
                  <a:pt x="2456" y="36"/>
                </a:lnTo>
                <a:lnTo>
                  <a:pt x="2527" y="80"/>
                </a:lnTo>
                <a:lnTo>
                  <a:pt x="2564" y="130"/>
                </a:lnTo>
                <a:lnTo>
                  <a:pt x="2589" y="197"/>
                </a:lnTo>
                <a:lnTo>
                  <a:pt x="2625" y="296"/>
                </a:lnTo>
                <a:lnTo>
                  <a:pt x="2663" y="414"/>
                </a:lnTo>
                <a:lnTo>
                  <a:pt x="2672" y="491"/>
                </a:lnTo>
                <a:lnTo>
                  <a:pt x="2677" y="571"/>
                </a:lnTo>
                <a:lnTo>
                  <a:pt x="2700" y="698"/>
                </a:lnTo>
                <a:lnTo>
                  <a:pt x="2742" y="860"/>
                </a:lnTo>
                <a:lnTo>
                  <a:pt x="2795" y="1019"/>
                </a:lnTo>
                <a:lnTo>
                  <a:pt x="2833" y="1162"/>
                </a:lnTo>
                <a:lnTo>
                  <a:pt x="2889" y="1299"/>
                </a:lnTo>
                <a:lnTo>
                  <a:pt x="2957" y="1444"/>
                </a:lnTo>
                <a:lnTo>
                  <a:pt x="3060" y="1560"/>
                </a:lnTo>
                <a:lnTo>
                  <a:pt x="3119" y="1607"/>
                </a:lnTo>
                <a:lnTo>
                  <a:pt x="3191" y="1640"/>
                </a:lnTo>
                <a:lnTo>
                  <a:pt x="3287" y="1694"/>
                </a:lnTo>
                <a:lnTo>
                  <a:pt x="3347" y="1731"/>
                </a:lnTo>
                <a:lnTo>
                  <a:pt x="3408" y="1756"/>
                </a:lnTo>
                <a:lnTo>
                  <a:pt x="3512" y="1780"/>
                </a:lnTo>
                <a:lnTo>
                  <a:pt x="3595" y="1779"/>
                </a:lnTo>
                <a:lnTo>
                  <a:pt x="3650" y="1760"/>
                </a:lnTo>
                <a:lnTo>
                  <a:pt x="3703" y="1744"/>
                </a:lnTo>
                <a:lnTo>
                  <a:pt x="3777" y="1760"/>
                </a:lnTo>
                <a:lnTo>
                  <a:pt x="3796" y="1780"/>
                </a:lnTo>
              </a:path>
            </a:pathLst>
          </a:custGeom>
          <a:ln>
            <a:prstDash val="dash"/>
            <a:headEnd/>
            <a:tailEnd/>
          </a:ln>
          <a:extLst/>
        </p:spPr>
        <p:style>
          <a:lnRef idx="1">
            <a:schemeClr val="accent1"/>
          </a:lnRef>
          <a:fillRef idx="0">
            <a:schemeClr val="accent1"/>
          </a:fillRef>
          <a:effectRef idx="0">
            <a:schemeClr val="accent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2018" name="Rectangle 41"/>
          <p:cNvSpPr>
            <a:spLocks noChangeArrowheads="1"/>
          </p:cNvSpPr>
          <p:nvPr/>
        </p:nvSpPr>
        <p:spPr bwMode="auto">
          <a:xfrm>
            <a:off x="3987800" y="5275263"/>
            <a:ext cx="615553"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肝硬化</a:t>
            </a:r>
            <a:endPar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Line 42"/>
          <p:cNvSpPr>
            <a:spLocks noChangeShapeType="1"/>
          </p:cNvSpPr>
          <p:nvPr/>
        </p:nvSpPr>
        <p:spPr bwMode="auto">
          <a:xfrm>
            <a:off x="4394201" y="5026026"/>
            <a:ext cx="6351" cy="214313"/>
          </a:xfrm>
          <a:prstGeom prst="line">
            <a:avLst/>
          </a:prstGeom>
          <a:ln>
            <a:headEnd/>
            <a:tailEnd type="stealth" w="med" len="me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36" name="Line 43"/>
          <p:cNvSpPr>
            <a:spLocks noChangeShapeType="1"/>
          </p:cNvSpPr>
          <p:nvPr/>
        </p:nvSpPr>
        <p:spPr bwMode="auto">
          <a:xfrm flipH="1" flipV="1">
            <a:off x="3202518" y="1125539"/>
            <a:ext cx="21167" cy="5094287"/>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37" name="Line 44"/>
          <p:cNvSpPr>
            <a:spLocks noChangeShapeType="1"/>
          </p:cNvSpPr>
          <p:nvPr/>
        </p:nvSpPr>
        <p:spPr bwMode="auto">
          <a:xfrm flipV="1">
            <a:off x="5892801" y="1125538"/>
            <a:ext cx="4233" cy="5068887"/>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38" name="Line 45"/>
          <p:cNvSpPr>
            <a:spLocks noChangeShapeType="1"/>
          </p:cNvSpPr>
          <p:nvPr/>
        </p:nvSpPr>
        <p:spPr bwMode="auto">
          <a:xfrm flipV="1">
            <a:off x="8866718" y="1125538"/>
            <a:ext cx="12700" cy="5068887"/>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2023" name="Rectangle 46"/>
          <p:cNvSpPr>
            <a:spLocks noChangeArrowheads="1"/>
          </p:cNvSpPr>
          <p:nvPr/>
        </p:nvSpPr>
        <p:spPr bwMode="auto">
          <a:xfrm>
            <a:off x="988485" y="3181351"/>
            <a:ext cx="1514837"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10</a:t>
            </a:r>
            <a:r>
              <a:rPr kumimoji="0" lang="en-US" altLang="zh-CN" sz="1600" b="1" i="0" u="none" strike="noStrike" kern="1200" cap="none" spc="0" normalizeH="0" baseline="3000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9</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-10</a:t>
            </a:r>
            <a:r>
              <a:rPr kumimoji="0" lang="en-US" altLang="zh-CN" sz="1600" b="1" i="0" u="none" strike="noStrike" kern="1200" cap="none" spc="0" normalizeH="0" baseline="3000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10</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 cp/ml</a:t>
            </a:r>
          </a:p>
        </p:txBody>
      </p:sp>
      <p:sp>
        <p:nvSpPr>
          <p:cNvPr id="42024" name="Rectangle 47"/>
          <p:cNvSpPr>
            <a:spLocks noChangeArrowheads="1"/>
          </p:cNvSpPr>
          <p:nvPr/>
        </p:nvSpPr>
        <p:spPr bwMode="auto">
          <a:xfrm>
            <a:off x="3697817" y="3170238"/>
            <a:ext cx="1429879"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10</a:t>
            </a:r>
            <a:r>
              <a:rPr kumimoji="0" lang="en-US" altLang="zh-CN" sz="1600" b="1" i="0" u="none" strike="noStrike" kern="1200" cap="none" spc="0" normalizeH="0" baseline="3000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3</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-10</a:t>
            </a:r>
            <a:r>
              <a:rPr kumimoji="0" lang="en-US" altLang="zh-CN" sz="1600" b="1" i="0" u="none" strike="noStrike" kern="1200" cap="none" spc="0" normalizeH="0" baseline="3000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8</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 cp/ml</a:t>
            </a:r>
          </a:p>
        </p:txBody>
      </p:sp>
      <p:sp>
        <p:nvSpPr>
          <p:cNvPr id="42025" name="Rectangle 48"/>
          <p:cNvSpPr>
            <a:spLocks noChangeArrowheads="1"/>
          </p:cNvSpPr>
          <p:nvPr/>
        </p:nvSpPr>
        <p:spPr bwMode="auto">
          <a:xfrm>
            <a:off x="6648452" y="2789238"/>
            <a:ext cx="1157368"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&lt;10</a:t>
            </a:r>
            <a:r>
              <a:rPr kumimoji="0" lang="en-US" altLang="zh-CN" sz="1600" b="1" i="0" u="none" strike="noStrike" kern="1200" cap="none" spc="0" normalizeH="0" baseline="3000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4</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 cp/ml</a:t>
            </a:r>
          </a:p>
        </p:txBody>
      </p:sp>
      <p:sp>
        <p:nvSpPr>
          <p:cNvPr id="42026" name="Rectangle 49"/>
          <p:cNvSpPr>
            <a:spLocks noChangeArrowheads="1"/>
          </p:cNvSpPr>
          <p:nvPr/>
        </p:nvSpPr>
        <p:spPr bwMode="auto">
          <a:xfrm>
            <a:off x="9690100" y="2374900"/>
            <a:ext cx="1157368"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&gt;10</a:t>
            </a:r>
            <a:r>
              <a:rPr kumimoji="0" lang="en-US" altLang="zh-CN" sz="1600" b="1" i="0" u="none" strike="noStrike" kern="1200" cap="none" spc="0" normalizeH="0" baseline="3000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4</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 cp/ml</a:t>
            </a:r>
          </a:p>
        </p:txBody>
      </p:sp>
      <p:sp>
        <p:nvSpPr>
          <p:cNvPr id="42027" name="Rectangle 50"/>
          <p:cNvSpPr>
            <a:spLocks noChangeArrowheads="1"/>
          </p:cNvSpPr>
          <p:nvPr/>
        </p:nvSpPr>
        <p:spPr bwMode="auto">
          <a:xfrm>
            <a:off x="6339417" y="5246688"/>
            <a:ext cx="1436291"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非活动性肝硬化</a:t>
            </a:r>
            <a:endPar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Line 51"/>
          <p:cNvSpPr>
            <a:spLocks noChangeShapeType="1"/>
          </p:cNvSpPr>
          <p:nvPr/>
        </p:nvSpPr>
        <p:spPr bwMode="auto">
          <a:xfrm>
            <a:off x="5082118" y="5391150"/>
            <a:ext cx="427567" cy="0"/>
          </a:xfrm>
          <a:prstGeom prst="line">
            <a:avLst/>
          </a:prstGeom>
          <a:ln>
            <a:headEnd/>
            <a:tailEnd type="stealth" w="med" len="me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5" name="Line 52"/>
          <p:cNvSpPr>
            <a:spLocks noChangeShapeType="1"/>
          </p:cNvSpPr>
          <p:nvPr/>
        </p:nvSpPr>
        <p:spPr bwMode="auto">
          <a:xfrm flipH="1">
            <a:off x="9256184" y="5391150"/>
            <a:ext cx="361949" cy="7938"/>
          </a:xfrm>
          <a:prstGeom prst="line">
            <a:avLst/>
          </a:prstGeom>
          <a:ln>
            <a:headEnd/>
            <a:tailEnd type="stealth" w="med" len="me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2030" name="Rectangle 54"/>
          <p:cNvSpPr>
            <a:spLocks noChangeArrowheads="1"/>
          </p:cNvSpPr>
          <p:nvPr/>
        </p:nvSpPr>
        <p:spPr bwMode="auto">
          <a:xfrm>
            <a:off x="1424518" y="5659439"/>
            <a:ext cx="867224"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慢性</a:t>
            </a:r>
            <a:r>
              <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HBV</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携带者</a:t>
            </a:r>
            <a:endParaRPr kumimoji="0" lang="en-US" altLang="zh-CN" sz="1600" b="1"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Line 56"/>
          <p:cNvSpPr>
            <a:spLocks noChangeShapeType="1"/>
          </p:cNvSpPr>
          <p:nvPr/>
        </p:nvSpPr>
        <p:spPr bwMode="auto">
          <a:xfrm>
            <a:off x="709084" y="6194425"/>
            <a:ext cx="11233149" cy="0"/>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9" name="Line 57"/>
          <p:cNvSpPr>
            <a:spLocks noChangeShapeType="1"/>
          </p:cNvSpPr>
          <p:nvPr/>
        </p:nvSpPr>
        <p:spPr bwMode="auto">
          <a:xfrm>
            <a:off x="709084" y="5529263"/>
            <a:ext cx="11233149" cy="0"/>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28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2033" name="Rectangle 31"/>
          <p:cNvSpPr>
            <a:spLocks noChangeArrowheads="1"/>
          </p:cNvSpPr>
          <p:nvPr/>
        </p:nvSpPr>
        <p:spPr bwMode="auto">
          <a:xfrm>
            <a:off x="6775451" y="1379539"/>
            <a:ext cx="102592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免疫控制</a:t>
            </a:r>
            <a:endParaRPr kumimoji="0" lang="en-US" altLang="zh-CN" sz="2000" b="0" i="0" u="none" strike="noStrike" kern="1200" cap="none" spc="0" normalizeH="0" baseline="0" noProof="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Line 27"/>
          <p:cNvSpPr>
            <a:spLocks noChangeShapeType="1"/>
          </p:cNvSpPr>
          <p:nvPr/>
        </p:nvSpPr>
        <p:spPr bwMode="auto">
          <a:xfrm>
            <a:off x="709084" y="2192339"/>
            <a:ext cx="11226800" cy="1587"/>
          </a:xfrm>
          <a:prstGeom prst="line">
            <a:avLst/>
          </a:prstGeom>
          <a:ln>
            <a:headEnd/>
            <a:tailEnd/>
          </a:ln>
          <a:extLst/>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3200" b="1" i="0" u="none" strike="noStrike" kern="1200" cap="none" spc="0" normalizeH="0" baseline="0" noProof="0">
              <a:ln>
                <a:noFill/>
              </a:ln>
              <a:solidFill>
                <a:prstClr val="black"/>
              </a:solidFill>
              <a:effectLst/>
              <a:uLnTx/>
              <a:uFillTx/>
              <a:latin typeface="微软雅黑" panose="020B0503020204020204" pitchFamily="34" charset="-122"/>
              <a:ea typeface="微软雅黑"/>
              <a:cs typeface="+mn-cs"/>
            </a:endParaRPr>
          </a:p>
        </p:txBody>
      </p:sp>
      <p:sp>
        <p:nvSpPr>
          <p:cNvPr id="42035" name="矩形 51"/>
          <p:cNvSpPr>
            <a:spLocks noChangeArrowheads="1"/>
          </p:cNvSpPr>
          <p:nvPr/>
        </p:nvSpPr>
        <p:spPr bwMode="auto">
          <a:xfrm>
            <a:off x="6775450" y="6365876"/>
            <a:ext cx="540076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400" i="0" u="none" strike="noStrike" kern="1200" cap="none" spc="0" normalizeH="0" baseline="0" noProof="0" dirty="0" err="1" smtClean="0">
                <a:ln>
                  <a:noFill/>
                </a:ln>
                <a:solidFill>
                  <a:srgbClr val="222222"/>
                </a:solidFill>
                <a:effectLst/>
                <a:uLnTx/>
                <a:uFillTx/>
                <a:latin typeface="微软雅黑" panose="020B0503020204020204" pitchFamily="34" charset="-122"/>
                <a:ea typeface="微软雅黑" panose="020B0503020204020204" pitchFamily="34" charset="-122"/>
                <a:cs typeface="+mn-cs"/>
              </a:rPr>
              <a:t>Liaw</a:t>
            </a:r>
            <a:r>
              <a:rPr kumimoji="0" lang="en-US" altLang="zh-CN" sz="1400" i="0" u="none" strike="noStrike" kern="1200" cap="none" spc="0" normalizeH="0" baseline="0" noProof="0" dirty="0" smtClean="0">
                <a:ln>
                  <a:noFill/>
                </a:ln>
                <a:solidFill>
                  <a:srgbClr val="222222"/>
                </a:solidFill>
                <a:effectLst/>
                <a:uLnTx/>
                <a:uFillTx/>
                <a:latin typeface="微软雅黑" panose="020B0503020204020204" pitchFamily="34" charset="-122"/>
                <a:ea typeface="微软雅黑" panose="020B0503020204020204" pitchFamily="34" charset="-122"/>
                <a:cs typeface="+mn-cs"/>
              </a:rPr>
              <a:t> Y F, Chu C M. The Lancet, 2009, 373(9663): 582-592.</a:t>
            </a:r>
            <a:endParaRPr kumimoji="0" lang="zh-CN" altLang="en-US" sz="1400"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53" name="圆角矩形 52"/>
          <p:cNvSpPr/>
          <p:nvPr/>
        </p:nvSpPr>
        <p:spPr>
          <a:xfrm>
            <a:off x="3206752" y="3490913"/>
            <a:ext cx="2686049" cy="2038350"/>
          </a:xfrm>
          <a:prstGeom prst="roundRect">
            <a:avLst>
              <a:gd name="adj" fmla="val 10913"/>
            </a:avLst>
          </a:prstGeom>
          <a:noFill/>
          <a:ln w="3810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cs typeface="+mn-cs"/>
            </a:endParaRPr>
          </a:p>
        </p:txBody>
      </p:sp>
      <p:sp>
        <p:nvSpPr>
          <p:cNvPr id="58" name="圆角矩形 52"/>
          <p:cNvSpPr/>
          <p:nvPr/>
        </p:nvSpPr>
        <p:spPr>
          <a:xfrm>
            <a:off x="8845551" y="3482975"/>
            <a:ext cx="3075516" cy="2038350"/>
          </a:xfrm>
          <a:prstGeom prst="roundRect">
            <a:avLst>
              <a:gd name="adj" fmla="val 10913"/>
            </a:avLst>
          </a:prstGeom>
          <a:noFill/>
          <a:ln w="3810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xmlns="" val="23138154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1" name="组合 6"/>
          <p:cNvGrpSpPr/>
          <p:nvPr/>
        </p:nvGrpSpPr>
        <p:grpSpPr bwMode="auto">
          <a:xfrm>
            <a:off x="1775884" y="2630146"/>
            <a:ext cx="9057216" cy="3912472"/>
            <a:chOff x="1078584" y="2868871"/>
            <a:chExt cx="6453144" cy="3912391"/>
          </a:xfrm>
        </p:grpSpPr>
        <p:graphicFrame>
          <p:nvGraphicFramePr>
            <p:cNvPr id="3" name="Diagram 2"/>
            <p:cNvGraphicFramePr/>
            <p:nvPr>
              <p:extLst>
                <p:ext uri="{D42A27DB-BD31-4B8C-83A1-F6EECF244321}">
                  <p14:modId xmlns:p14="http://schemas.microsoft.com/office/powerpoint/2010/main" xmlns="" val="1569575832"/>
                </p:ext>
              </p:extLst>
            </p:nvPr>
          </p:nvGraphicFramePr>
          <p:xfrm>
            <a:off x="1317330" y="2868871"/>
            <a:ext cx="6214398" cy="39123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椭圆 3"/>
            <p:cNvSpPr/>
            <p:nvPr/>
          </p:nvSpPr>
          <p:spPr>
            <a:xfrm>
              <a:off x="3900232" y="2868871"/>
              <a:ext cx="3348460" cy="122340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kumimoji="1"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181" name="文本框 9"/>
            <p:cNvSpPr txBox="1">
              <a:spLocks noChangeArrowheads="1"/>
            </p:cNvSpPr>
            <p:nvPr/>
          </p:nvSpPr>
          <p:spPr bwMode="auto">
            <a:xfrm>
              <a:off x="3965056" y="3221998"/>
              <a:ext cx="779686" cy="420361"/>
            </a:xfrm>
            <a:prstGeom prst="rect">
              <a:avLst/>
            </a:prstGeom>
            <a:noFill/>
            <a:ln w="9525">
              <a:noFill/>
              <a:miter lim="800000"/>
            </a:ln>
          </p:spPr>
          <p:txBody>
            <a:bodyPr>
              <a:spAutoFit/>
            </a:bodyPr>
            <a:lstStyle/>
            <a:p>
              <a:r>
                <a:rPr kumimoji="1" lang="zh-CN" altLang="en-US" sz="2135" dirty="0">
                  <a:solidFill>
                    <a:srgbClr val="002060"/>
                  </a:solidFill>
                  <a:latin typeface="微软雅黑" panose="020B0503020204020204" pitchFamily="34" charset="-122"/>
                  <a:ea typeface="微软雅黑" panose="020B0503020204020204" pitchFamily="34" charset="-122"/>
                </a:rPr>
                <a:t>治疗</a:t>
              </a:r>
            </a:p>
          </p:txBody>
        </p:sp>
        <p:sp>
          <p:nvSpPr>
            <p:cNvPr id="11" name="椭圆 10"/>
            <p:cNvSpPr/>
            <p:nvPr/>
          </p:nvSpPr>
          <p:spPr>
            <a:xfrm>
              <a:off x="1078584" y="2869743"/>
              <a:ext cx="3524421" cy="122340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kumimoji="1"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172" name="标题 1"/>
          <p:cNvSpPr>
            <a:spLocks noGrp="1"/>
          </p:cNvSpPr>
          <p:nvPr>
            <p:ph type="title" idx="4294967295"/>
          </p:nvPr>
        </p:nvSpPr>
        <p:spPr>
          <a:xfrm>
            <a:off x="552451" y="0"/>
            <a:ext cx="10972800" cy="1143000"/>
          </a:xfrm>
        </p:spPr>
        <p:txBody>
          <a:bodyPr/>
          <a:lstStyle/>
          <a:p>
            <a:pPr algn="l"/>
            <a:r>
              <a:rPr lang="zh-CN" altLang="en-US" sz="2400" b="1" i="1" smtClean="0">
                <a:solidFill>
                  <a:schemeClr val="bg1"/>
                </a:solidFill>
              </a:rPr>
              <a:t>抗病毒治疗的适应证</a:t>
            </a:r>
          </a:p>
        </p:txBody>
      </p:sp>
      <p:graphicFrame>
        <p:nvGraphicFramePr>
          <p:cNvPr id="5" name="图示 4"/>
          <p:cNvGraphicFramePr/>
          <p:nvPr>
            <p:extLst>
              <p:ext uri="{D42A27DB-BD31-4B8C-83A1-F6EECF244321}">
                <p14:modId xmlns:p14="http://schemas.microsoft.com/office/powerpoint/2010/main" xmlns="" val="2007632365"/>
              </p:ext>
            </p:extLst>
          </p:nvPr>
        </p:nvGraphicFramePr>
        <p:xfrm>
          <a:off x="552451" y="1075053"/>
          <a:ext cx="11425269" cy="144016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174" name="标题 1"/>
          <p:cNvSpPr txBox="1"/>
          <p:nvPr/>
        </p:nvSpPr>
        <p:spPr bwMode="auto">
          <a:xfrm>
            <a:off x="1964267" y="361951"/>
            <a:ext cx="7679267" cy="442383"/>
          </a:xfrm>
          <a:prstGeom prst="rect">
            <a:avLst/>
          </a:prstGeom>
          <a:noFill/>
          <a:ln w="9525">
            <a:noFill/>
            <a:miter lim="800000"/>
          </a:ln>
        </p:spPr>
        <p:txBody>
          <a:bodyPr anchor="ctr"/>
          <a:lstStyle/>
          <a:p>
            <a:pPr algn="ctr" eaLnBrk="0" hangingPunct="0">
              <a:lnSpc>
                <a:spcPct val="120000"/>
              </a:lnSpc>
            </a:pPr>
            <a:r>
              <a:rPr kumimoji="1" lang="zh-CN" altLang="en-US" sz="3600" b="1" dirty="0">
                <a:solidFill>
                  <a:schemeClr val="tx1"/>
                </a:solidFill>
                <a:latin typeface="微软雅黑" panose="020B0503020204020204" pitchFamily="34" charset="-122"/>
                <a:ea typeface="微软雅黑" panose="020B0503020204020204" pitchFamily="34" charset="-122"/>
              </a:rPr>
              <a:t>抗病毒治疗适应证</a:t>
            </a:r>
          </a:p>
        </p:txBody>
      </p:sp>
      <p:sp>
        <p:nvSpPr>
          <p:cNvPr id="7175" name="Text Box 12"/>
          <p:cNvSpPr txBox="1">
            <a:spLocks noChangeArrowheads="1"/>
          </p:cNvSpPr>
          <p:nvPr/>
        </p:nvSpPr>
        <p:spPr bwMode="auto">
          <a:xfrm>
            <a:off x="9226551" y="4366684"/>
            <a:ext cx="1631949" cy="307777"/>
          </a:xfrm>
          <a:prstGeom prst="rect">
            <a:avLst/>
          </a:prstGeom>
          <a:solidFill>
            <a:schemeClr val="bg1"/>
          </a:solidFill>
          <a:ln w="9525">
            <a:noFill/>
            <a:miter lim="800000"/>
          </a:ln>
        </p:spPr>
        <p:txBody>
          <a:bodyPr>
            <a:spAutoFit/>
          </a:bodyPr>
          <a:lstStyle/>
          <a:p>
            <a:pPr>
              <a:spcBef>
                <a:spcPct val="50000"/>
              </a:spcBef>
            </a:pPr>
            <a:r>
              <a:rPr lang="en-US" altLang="zh-CN" sz="1400" dirty="0"/>
              <a:t>2</a:t>
            </a:r>
            <a:r>
              <a:rPr lang="zh-CN" altLang="en-US" sz="1400" dirty="0"/>
              <a:t>倍正常上限</a:t>
            </a:r>
          </a:p>
        </p:txBody>
      </p:sp>
      <p:sp>
        <p:nvSpPr>
          <p:cNvPr id="7176" name="Text Box 13"/>
          <p:cNvSpPr txBox="1">
            <a:spLocks noChangeArrowheads="1"/>
          </p:cNvSpPr>
          <p:nvPr/>
        </p:nvSpPr>
        <p:spPr bwMode="auto">
          <a:xfrm>
            <a:off x="239184" y="5300133"/>
            <a:ext cx="2256367" cy="1076325"/>
          </a:xfrm>
          <a:prstGeom prst="rect">
            <a:avLst/>
          </a:prstGeom>
          <a:noFill/>
          <a:ln w="9525">
            <a:noFill/>
            <a:miter lim="800000"/>
          </a:ln>
        </p:spPr>
        <p:txBody>
          <a:bodyPr>
            <a:spAutoFit/>
          </a:bodyPr>
          <a:lstStyle/>
          <a:p>
            <a:pPr>
              <a:spcBef>
                <a:spcPct val="50000"/>
              </a:spcBef>
            </a:pPr>
            <a:r>
              <a:rPr lang="en-US" altLang="zh-CN" sz="1600"/>
              <a:t>copies</a:t>
            </a:r>
            <a:r>
              <a:rPr lang="zh-CN" altLang="en-US" sz="1600"/>
              <a:t>：拷贝</a:t>
            </a:r>
          </a:p>
          <a:p>
            <a:pPr>
              <a:spcBef>
                <a:spcPct val="50000"/>
              </a:spcBef>
            </a:pPr>
            <a:r>
              <a:rPr lang="en-US" altLang="zh-CN" sz="1600"/>
              <a:t>IU</a:t>
            </a:r>
            <a:r>
              <a:rPr lang="zh-CN" altLang="en-US" sz="1600"/>
              <a:t>：国际单位</a:t>
            </a:r>
          </a:p>
          <a:p>
            <a:pPr>
              <a:spcBef>
                <a:spcPct val="50000"/>
              </a:spcBef>
            </a:pPr>
            <a:r>
              <a:rPr lang="en-US" altLang="zh-CN" sz="1600"/>
              <a:t>TBIL</a:t>
            </a:r>
            <a:r>
              <a:rPr lang="zh-CN" altLang="en-US" sz="1600"/>
              <a:t>：总胆红素</a:t>
            </a:r>
          </a:p>
        </p:txBody>
      </p:sp>
      <p:sp>
        <p:nvSpPr>
          <p:cNvPr id="7177" name="Text Box 14"/>
          <p:cNvSpPr txBox="1">
            <a:spLocks noChangeArrowheads="1"/>
          </p:cNvSpPr>
          <p:nvPr/>
        </p:nvSpPr>
        <p:spPr bwMode="auto">
          <a:xfrm>
            <a:off x="9144000" y="6096000"/>
            <a:ext cx="1631951" cy="307777"/>
          </a:xfrm>
          <a:prstGeom prst="rect">
            <a:avLst/>
          </a:prstGeom>
          <a:solidFill>
            <a:schemeClr val="bg1"/>
          </a:solidFill>
          <a:ln w="9525">
            <a:noFill/>
            <a:miter lim="800000"/>
          </a:ln>
        </p:spPr>
        <p:txBody>
          <a:bodyPr>
            <a:spAutoFit/>
          </a:bodyPr>
          <a:lstStyle/>
          <a:p>
            <a:pPr>
              <a:spcBef>
                <a:spcPct val="50000"/>
              </a:spcBef>
            </a:pPr>
            <a:r>
              <a:rPr lang="en-US" altLang="zh-CN" sz="1400"/>
              <a:t>2</a:t>
            </a:r>
            <a:r>
              <a:rPr lang="zh-CN" altLang="en-US" sz="1400"/>
              <a:t>倍正常上限</a:t>
            </a:r>
          </a:p>
        </p:txBody>
      </p:sp>
      <p:sp>
        <p:nvSpPr>
          <p:cNvPr id="7178" name="Text Box 15"/>
          <p:cNvSpPr txBox="1">
            <a:spLocks noChangeArrowheads="1"/>
          </p:cNvSpPr>
          <p:nvPr/>
        </p:nvSpPr>
        <p:spPr bwMode="auto">
          <a:xfrm>
            <a:off x="9144000" y="5429251"/>
            <a:ext cx="1824567" cy="307777"/>
          </a:xfrm>
          <a:prstGeom prst="rect">
            <a:avLst/>
          </a:prstGeom>
          <a:solidFill>
            <a:schemeClr val="bg1"/>
          </a:solidFill>
          <a:ln w="9525">
            <a:noFill/>
            <a:miter lim="800000"/>
          </a:ln>
        </p:spPr>
        <p:txBody>
          <a:bodyPr>
            <a:spAutoFit/>
          </a:bodyPr>
          <a:lstStyle/>
          <a:p>
            <a:pPr>
              <a:spcBef>
                <a:spcPct val="50000"/>
              </a:spcBef>
            </a:pPr>
            <a:r>
              <a:rPr lang="en-US" altLang="zh-CN" sz="1400"/>
              <a:t>10</a:t>
            </a:r>
            <a:r>
              <a:rPr lang="zh-CN" altLang="en-US" sz="1400"/>
              <a:t>倍正常上限</a:t>
            </a:r>
          </a:p>
        </p:txBody>
      </p:sp>
      <p:sp>
        <p:nvSpPr>
          <p:cNvPr id="14" name="矩形 5"/>
          <p:cNvSpPr>
            <a:spLocks noChangeArrowheads="1"/>
          </p:cNvSpPr>
          <p:nvPr/>
        </p:nvSpPr>
        <p:spPr bwMode="auto">
          <a:xfrm>
            <a:off x="8836216" y="6533259"/>
            <a:ext cx="335578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3200" b="1">
                <a:solidFill>
                  <a:schemeClr val="tx1"/>
                </a:solidFill>
                <a:latin typeface="Tahoma" panose="020B0604030504040204" pitchFamily="34" charset="0"/>
                <a:ea typeface="宋体" panose="02010600030101010101" pitchFamily="2" charset="-122"/>
              </a:defRPr>
            </a:lvl1pPr>
            <a:lvl2pPr marL="742950" indent="-285750" eaLnBrk="0" hangingPunct="0">
              <a:defRPr sz="3200" b="1">
                <a:solidFill>
                  <a:schemeClr val="tx1"/>
                </a:solidFill>
                <a:latin typeface="Tahoma" panose="020B0604030504040204" pitchFamily="34" charset="0"/>
                <a:ea typeface="宋体" panose="02010600030101010101" pitchFamily="2" charset="-122"/>
              </a:defRPr>
            </a:lvl2pPr>
            <a:lvl3pPr marL="1143000" indent="-228600" eaLnBrk="0" hangingPunct="0">
              <a:defRPr sz="3200" b="1">
                <a:solidFill>
                  <a:schemeClr val="tx1"/>
                </a:solidFill>
                <a:latin typeface="Tahoma" panose="020B0604030504040204" pitchFamily="34" charset="0"/>
                <a:ea typeface="宋体" panose="02010600030101010101" pitchFamily="2" charset="-122"/>
              </a:defRPr>
            </a:lvl3pPr>
            <a:lvl4pPr marL="1600200" indent="-228600" eaLnBrk="0" hangingPunct="0">
              <a:defRPr sz="3200" b="1">
                <a:solidFill>
                  <a:schemeClr val="tx1"/>
                </a:solidFill>
                <a:latin typeface="Tahoma" panose="020B0604030504040204" pitchFamily="34" charset="0"/>
                <a:ea typeface="宋体" panose="02010600030101010101" pitchFamily="2" charset="-122"/>
              </a:defRPr>
            </a:lvl4pPr>
            <a:lvl5pPr marL="2057400" indent="-228600" eaLnBrk="0" hangingPunct="0">
              <a:defRPr sz="32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9pPr>
          </a:lstStyle>
          <a:p>
            <a:pPr eaLnBrk="1" hangingPunct="1">
              <a:spcBef>
                <a:spcPct val="50000"/>
              </a:spcBef>
            </a:pPr>
            <a:r>
              <a:rPr lang="zh-CN" altLang="en-US" sz="1200" b="0" dirty="0">
                <a:solidFill>
                  <a:srgbClr val="000000"/>
                </a:solidFill>
                <a:latin typeface="Times New Roman" panose="02020603050405020304" pitchFamily="18" charset="0"/>
                <a:cs typeface="Times New Roman" panose="02020603050405020304" pitchFamily="18" charset="0"/>
              </a:rPr>
              <a:t>慢性乙型肝炎防治指南（</a:t>
            </a:r>
            <a:r>
              <a:rPr lang="en-US" altLang="zh-CN" sz="1200" b="0" dirty="0">
                <a:solidFill>
                  <a:srgbClr val="000000"/>
                </a:solidFill>
                <a:latin typeface="Times New Roman" panose="02020603050405020304" pitchFamily="18" charset="0"/>
                <a:cs typeface="Times New Roman" panose="02020603050405020304" pitchFamily="18" charset="0"/>
              </a:rPr>
              <a:t>2015</a:t>
            </a:r>
            <a:r>
              <a:rPr lang="zh-CN" altLang="en-US" sz="1200" b="0" dirty="0" smtClean="0">
                <a:solidFill>
                  <a:srgbClr val="000000"/>
                </a:solidFill>
                <a:latin typeface="Times New Roman" panose="02020603050405020304" pitchFamily="18" charset="0"/>
                <a:cs typeface="Times New Roman" panose="02020603050405020304" pitchFamily="18" charset="0"/>
              </a:rPr>
              <a:t>年更新版）</a:t>
            </a:r>
            <a:endParaRPr lang="en-US" altLang="zh-TW" sz="1200" b="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idx="4294967295"/>
          </p:nvPr>
        </p:nvSpPr>
        <p:spPr>
          <a:xfrm>
            <a:off x="2207719" y="601001"/>
            <a:ext cx="8490775" cy="498475"/>
          </a:xfrm>
        </p:spPr>
        <p:txBody>
          <a:bodyPr>
            <a:noAutofit/>
          </a:bodyPr>
          <a:lstStyle/>
          <a:p>
            <a:r>
              <a:rPr lang="en-US" altLang="zh-CN" sz="3200" b="1" dirty="0" smtClean="0">
                <a:latin typeface="黑体" pitchFamily="49" charset="-122"/>
                <a:ea typeface="黑体" pitchFamily="49" charset="-122"/>
              </a:rPr>
              <a:t>HBV DNA</a:t>
            </a:r>
            <a:r>
              <a:rPr lang="zh-CN" altLang="en-US" sz="3200" b="1" dirty="0" smtClean="0">
                <a:latin typeface="黑体" pitchFamily="49" charset="-122"/>
                <a:ea typeface="黑体" pitchFamily="49" charset="-122"/>
              </a:rPr>
              <a:t>是活动性感染及抗病毒治疗</a:t>
            </a:r>
            <a:r>
              <a:rPr lang="zh-CN" altLang="en-US" sz="3200" b="1" dirty="0">
                <a:latin typeface="黑体" pitchFamily="49" charset="-122"/>
                <a:ea typeface="黑体" pitchFamily="49" charset="-122"/>
              </a:rPr>
              <a:t>关键</a:t>
            </a:r>
            <a:r>
              <a:rPr lang="zh-CN" altLang="en-US" sz="3200" b="1" dirty="0" smtClean="0">
                <a:latin typeface="黑体" pitchFamily="49" charset="-122"/>
                <a:ea typeface="黑体" pitchFamily="49" charset="-122"/>
              </a:rPr>
              <a:t>指标</a:t>
            </a:r>
            <a:endParaRPr lang="zh-CN" altLang="en-US" sz="3200" dirty="0"/>
          </a:p>
        </p:txBody>
      </p:sp>
      <p:grpSp>
        <p:nvGrpSpPr>
          <p:cNvPr id="2" name="组合 1"/>
          <p:cNvGrpSpPr/>
          <p:nvPr/>
        </p:nvGrpSpPr>
        <p:grpSpPr>
          <a:xfrm>
            <a:off x="3095012" y="1523358"/>
            <a:ext cx="6716189" cy="4744160"/>
            <a:chOff x="1168177" y="1288008"/>
            <a:chExt cx="6723063" cy="5302251"/>
          </a:xfrm>
        </p:grpSpPr>
        <p:sp>
          <p:nvSpPr>
            <p:cNvPr id="3" name="任意多边形 2"/>
            <p:cNvSpPr/>
            <p:nvPr/>
          </p:nvSpPr>
          <p:spPr>
            <a:xfrm>
              <a:off x="1176115" y="1321346"/>
              <a:ext cx="1144587" cy="1181100"/>
            </a:xfrm>
            <a:custGeom>
              <a:avLst/>
              <a:gdLst>
                <a:gd name="connsiteX0" fmla="*/ 0 w 1635968"/>
                <a:gd name="connsiteY0" fmla="*/ 0 h 1145177"/>
                <a:gd name="connsiteX1" fmla="*/ 1063380 w 1635968"/>
                <a:gd name="connsiteY1" fmla="*/ 0 h 1145177"/>
                <a:gd name="connsiteX2" fmla="*/ 1635968 w 1635968"/>
                <a:gd name="connsiteY2" fmla="*/ 572589 h 1145177"/>
                <a:gd name="connsiteX3" fmla="*/ 1063380 w 1635968"/>
                <a:gd name="connsiteY3" fmla="*/ 1145177 h 1145177"/>
                <a:gd name="connsiteX4" fmla="*/ 0 w 1635968"/>
                <a:gd name="connsiteY4" fmla="*/ 1145177 h 1145177"/>
                <a:gd name="connsiteX5" fmla="*/ 572589 w 1635968"/>
                <a:gd name="connsiteY5" fmla="*/ 572589 h 1145177"/>
                <a:gd name="connsiteX6" fmla="*/ 0 w 1635968"/>
                <a:gd name="connsiteY6" fmla="*/ 0 h 114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968" h="1145177">
                  <a:moveTo>
                    <a:pt x="1635967" y="0"/>
                  </a:moveTo>
                  <a:lnTo>
                    <a:pt x="1635967" y="744366"/>
                  </a:lnTo>
                  <a:lnTo>
                    <a:pt x="817983" y="1145177"/>
                  </a:lnTo>
                  <a:lnTo>
                    <a:pt x="1" y="744366"/>
                  </a:lnTo>
                  <a:lnTo>
                    <a:pt x="1" y="0"/>
                  </a:lnTo>
                  <a:lnTo>
                    <a:pt x="817983" y="400812"/>
                  </a:lnTo>
                  <a:lnTo>
                    <a:pt x="1635967" y="0"/>
                  </a:lnTo>
                  <a:close/>
                </a:path>
              </a:pathLst>
            </a:custGeom>
            <a:solidFill>
              <a:schemeClr val="bg1">
                <a:lumMod val="85000"/>
              </a:schemeClr>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15241" tIns="587830" rIns="15240" bIns="587828" spcCol="1270" anchor="ctr"/>
            <a:lstStyle/>
            <a:p>
              <a:pPr algn="ctr" defTabSz="1066800">
                <a:lnSpc>
                  <a:spcPct val="90000"/>
                </a:lnSpc>
                <a:spcAft>
                  <a:spcPct val="35000"/>
                </a:spcAft>
                <a:defRPr/>
              </a:pPr>
              <a:r>
                <a:rPr lang="en-US" altLang="zh-CN" sz="2000" b="1" dirty="0">
                  <a:solidFill>
                    <a:schemeClr val="tx1"/>
                  </a:solidFill>
                  <a:latin typeface="黑体" pitchFamily="49" charset="-122"/>
                  <a:ea typeface="黑体" pitchFamily="49" charset="-122"/>
                </a:rPr>
                <a:t>ELISA</a:t>
              </a:r>
              <a:r>
                <a:rPr lang="zh-CN" altLang="en-US" sz="2000" b="1" dirty="0">
                  <a:solidFill>
                    <a:schemeClr val="tx1"/>
                  </a:solidFill>
                  <a:latin typeface="黑体" pitchFamily="49" charset="-122"/>
                  <a:ea typeface="黑体" pitchFamily="49" charset="-122"/>
                </a:rPr>
                <a:t>检测两对半</a:t>
              </a:r>
            </a:p>
          </p:txBody>
        </p:sp>
        <p:sp>
          <p:nvSpPr>
            <p:cNvPr id="6" name="任意多边形 5"/>
            <p:cNvSpPr/>
            <p:nvPr/>
          </p:nvSpPr>
          <p:spPr>
            <a:xfrm>
              <a:off x="2339752" y="1288008"/>
              <a:ext cx="5335588" cy="1063625"/>
            </a:xfrm>
            <a:custGeom>
              <a:avLst/>
              <a:gdLst>
                <a:gd name="connsiteX0" fmla="*/ 177327 w 1063938"/>
                <a:gd name="connsiteY0" fmla="*/ 0 h 7290102"/>
                <a:gd name="connsiteX1" fmla="*/ 886611 w 1063938"/>
                <a:gd name="connsiteY1" fmla="*/ 0 h 7290102"/>
                <a:gd name="connsiteX2" fmla="*/ 1063938 w 1063938"/>
                <a:gd name="connsiteY2" fmla="*/ 177327 h 7290102"/>
                <a:gd name="connsiteX3" fmla="*/ 1063938 w 1063938"/>
                <a:gd name="connsiteY3" fmla="*/ 7290102 h 7290102"/>
                <a:gd name="connsiteX4" fmla="*/ 1063938 w 1063938"/>
                <a:gd name="connsiteY4" fmla="*/ 7290102 h 7290102"/>
                <a:gd name="connsiteX5" fmla="*/ 0 w 1063938"/>
                <a:gd name="connsiteY5" fmla="*/ 7290102 h 7290102"/>
                <a:gd name="connsiteX6" fmla="*/ 0 w 1063938"/>
                <a:gd name="connsiteY6" fmla="*/ 7290102 h 7290102"/>
                <a:gd name="connsiteX7" fmla="*/ 0 w 1063938"/>
                <a:gd name="connsiteY7" fmla="*/ 177327 h 7290102"/>
                <a:gd name="connsiteX8" fmla="*/ 177327 w 1063938"/>
                <a:gd name="connsiteY8" fmla="*/ 0 h 729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938" h="7290102">
                  <a:moveTo>
                    <a:pt x="1063938" y="1215047"/>
                  </a:moveTo>
                  <a:lnTo>
                    <a:pt x="1063938" y="6075055"/>
                  </a:lnTo>
                  <a:cubicBezTo>
                    <a:pt x="1063938" y="6746105"/>
                    <a:pt x="1052351" y="7290099"/>
                    <a:pt x="1038058" y="7290099"/>
                  </a:cubicBezTo>
                  <a:lnTo>
                    <a:pt x="0" y="7290099"/>
                  </a:lnTo>
                  <a:lnTo>
                    <a:pt x="0" y="7290099"/>
                  </a:lnTo>
                  <a:lnTo>
                    <a:pt x="0" y="3"/>
                  </a:lnTo>
                  <a:lnTo>
                    <a:pt x="0" y="3"/>
                  </a:lnTo>
                  <a:lnTo>
                    <a:pt x="1038058" y="3"/>
                  </a:lnTo>
                  <a:cubicBezTo>
                    <a:pt x="1052351" y="3"/>
                    <a:pt x="1063938" y="543997"/>
                    <a:pt x="1063938" y="1215047"/>
                  </a:cubicBez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42241" tIns="64636" rIns="64636" bIns="64638" spcCol="1270" anchor="ctr"/>
            <a:lstStyle/>
            <a:p>
              <a:pPr marL="228600" lvl="1" indent="-228600" defTabSz="889000">
                <a:lnSpc>
                  <a:spcPct val="90000"/>
                </a:lnSpc>
                <a:spcAft>
                  <a:spcPct val="15000"/>
                </a:spcAft>
                <a:buFontTx/>
                <a:buChar char="••"/>
                <a:defRPr/>
              </a:pPr>
              <a:r>
                <a:rPr lang="en-US" altLang="zh-CN" sz="2000" dirty="0" err="1">
                  <a:latin typeface="宋体" panose="02010600030101010101" pitchFamily="2" charset="-122"/>
                  <a:ea typeface="宋体" panose="02010600030101010101" pitchFamily="2" charset="-122"/>
                </a:rPr>
                <a:t>HBeAg</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：病毒复制活跃，传染性强</a:t>
              </a:r>
            </a:p>
            <a:p>
              <a:pPr marL="228600" lvl="1" indent="-228600" defTabSz="889000">
                <a:lnSpc>
                  <a:spcPct val="90000"/>
                </a:lnSpc>
                <a:spcAft>
                  <a:spcPct val="15000"/>
                </a:spcAft>
                <a:buFontTx/>
                <a:buChar char="••"/>
                <a:defRPr/>
              </a:pPr>
              <a:r>
                <a:rPr lang="en-US" altLang="zh-CN" sz="2000" dirty="0" err="1">
                  <a:latin typeface="宋体" panose="02010600030101010101" pitchFamily="2" charset="-122"/>
                  <a:ea typeface="宋体" panose="02010600030101010101" pitchFamily="2" charset="-122"/>
                </a:rPr>
                <a:t>HBeAg</a:t>
              </a:r>
              <a:r>
                <a:rPr lang="en-US" altLang="zh-CN" sz="2000" dirty="0">
                  <a:latin typeface="宋体" panose="02010600030101010101" pitchFamily="2" charset="-122"/>
                  <a:ea typeface="宋体" panose="02010600030101010101" pitchFamily="2" charset="-122"/>
                </a:rPr>
                <a:t>(-)</a:t>
              </a:r>
              <a:r>
                <a:rPr lang="zh-CN" altLang="en-US" sz="2000" dirty="0">
                  <a:latin typeface="宋体" panose="02010600030101010101" pitchFamily="2" charset="-122"/>
                  <a:ea typeface="宋体" panose="02010600030101010101" pitchFamily="2" charset="-122"/>
                </a:rPr>
                <a:t>：病毒复制低，传染性弱</a:t>
              </a:r>
            </a:p>
          </p:txBody>
        </p:sp>
        <p:sp>
          <p:nvSpPr>
            <p:cNvPr id="7" name="任意多边形 6"/>
            <p:cNvSpPr/>
            <p:nvPr/>
          </p:nvSpPr>
          <p:spPr>
            <a:xfrm>
              <a:off x="1169765" y="2680246"/>
              <a:ext cx="1146175" cy="1317625"/>
            </a:xfrm>
            <a:custGeom>
              <a:avLst/>
              <a:gdLst>
                <a:gd name="connsiteX0" fmla="*/ 0 w 1635968"/>
                <a:gd name="connsiteY0" fmla="*/ 0 h 1145177"/>
                <a:gd name="connsiteX1" fmla="*/ 1063380 w 1635968"/>
                <a:gd name="connsiteY1" fmla="*/ 0 h 1145177"/>
                <a:gd name="connsiteX2" fmla="*/ 1635968 w 1635968"/>
                <a:gd name="connsiteY2" fmla="*/ 572589 h 1145177"/>
                <a:gd name="connsiteX3" fmla="*/ 1063380 w 1635968"/>
                <a:gd name="connsiteY3" fmla="*/ 1145177 h 1145177"/>
                <a:gd name="connsiteX4" fmla="*/ 0 w 1635968"/>
                <a:gd name="connsiteY4" fmla="*/ 1145177 h 1145177"/>
                <a:gd name="connsiteX5" fmla="*/ 572589 w 1635968"/>
                <a:gd name="connsiteY5" fmla="*/ 572589 h 1145177"/>
                <a:gd name="connsiteX6" fmla="*/ 0 w 1635968"/>
                <a:gd name="connsiteY6" fmla="*/ 0 h 114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968" h="1145177">
                  <a:moveTo>
                    <a:pt x="1635967" y="0"/>
                  </a:moveTo>
                  <a:lnTo>
                    <a:pt x="1635967" y="744366"/>
                  </a:lnTo>
                  <a:lnTo>
                    <a:pt x="817983" y="1145177"/>
                  </a:lnTo>
                  <a:lnTo>
                    <a:pt x="1" y="744366"/>
                  </a:lnTo>
                  <a:lnTo>
                    <a:pt x="1" y="0"/>
                  </a:lnTo>
                  <a:lnTo>
                    <a:pt x="817983" y="400812"/>
                  </a:lnTo>
                  <a:lnTo>
                    <a:pt x="1635967" y="0"/>
                  </a:lnTo>
                  <a:close/>
                </a:path>
              </a:pathLst>
            </a:custGeom>
            <a:solidFill>
              <a:schemeClr val="accent5"/>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15241" tIns="587830" rIns="15240" bIns="587828" spcCol="1270" anchor="ctr"/>
            <a:lstStyle/>
            <a:p>
              <a:pPr algn="ctr" defTabSz="1066800">
                <a:lnSpc>
                  <a:spcPct val="90000"/>
                </a:lnSpc>
                <a:spcAft>
                  <a:spcPct val="35000"/>
                </a:spcAft>
                <a:defRPr/>
              </a:pPr>
              <a:r>
                <a:rPr lang="en-US" altLang="zh-CN" sz="2400" b="1" dirty="0" smtClean="0">
                  <a:solidFill>
                    <a:srgbClr val="FF0000"/>
                  </a:solidFill>
                  <a:latin typeface="黑体" pitchFamily="49" charset="-122"/>
                  <a:ea typeface="黑体" pitchFamily="49" charset="-122"/>
                </a:rPr>
                <a:t>HBV DNA</a:t>
              </a:r>
              <a:r>
                <a:rPr lang="zh-CN" altLang="en-US" sz="2400" b="1" dirty="0" smtClean="0">
                  <a:solidFill>
                    <a:srgbClr val="FF0000"/>
                  </a:solidFill>
                  <a:latin typeface="黑体" pitchFamily="49" charset="-122"/>
                  <a:ea typeface="黑体" pitchFamily="49" charset="-122"/>
                </a:rPr>
                <a:t>定量</a:t>
              </a:r>
              <a:endParaRPr lang="zh-CN" altLang="en-US" sz="2400" b="1" dirty="0">
                <a:solidFill>
                  <a:srgbClr val="FF0000"/>
                </a:solidFill>
                <a:latin typeface="黑体" pitchFamily="49" charset="-122"/>
                <a:ea typeface="黑体" pitchFamily="49" charset="-122"/>
              </a:endParaRPr>
            </a:p>
          </p:txBody>
        </p:sp>
        <p:sp>
          <p:nvSpPr>
            <p:cNvPr id="8" name="任意多边形 7"/>
            <p:cNvSpPr/>
            <p:nvPr/>
          </p:nvSpPr>
          <p:spPr>
            <a:xfrm>
              <a:off x="2327052" y="2648496"/>
              <a:ext cx="5419725" cy="1063625"/>
            </a:xfrm>
            <a:custGeom>
              <a:avLst/>
              <a:gdLst>
                <a:gd name="connsiteX0" fmla="*/ 177233 w 1063379"/>
                <a:gd name="connsiteY0" fmla="*/ 0 h 7290102"/>
                <a:gd name="connsiteX1" fmla="*/ 886146 w 1063379"/>
                <a:gd name="connsiteY1" fmla="*/ 0 h 7290102"/>
                <a:gd name="connsiteX2" fmla="*/ 1063379 w 1063379"/>
                <a:gd name="connsiteY2" fmla="*/ 177233 h 7290102"/>
                <a:gd name="connsiteX3" fmla="*/ 1063379 w 1063379"/>
                <a:gd name="connsiteY3" fmla="*/ 7290102 h 7290102"/>
                <a:gd name="connsiteX4" fmla="*/ 1063379 w 1063379"/>
                <a:gd name="connsiteY4" fmla="*/ 7290102 h 7290102"/>
                <a:gd name="connsiteX5" fmla="*/ 0 w 1063379"/>
                <a:gd name="connsiteY5" fmla="*/ 7290102 h 7290102"/>
                <a:gd name="connsiteX6" fmla="*/ 0 w 1063379"/>
                <a:gd name="connsiteY6" fmla="*/ 7290102 h 7290102"/>
                <a:gd name="connsiteX7" fmla="*/ 0 w 1063379"/>
                <a:gd name="connsiteY7" fmla="*/ 177233 h 7290102"/>
                <a:gd name="connsiteX8" fmla="*/ 177233 w 1063379"/>
                <a:gd name="connsiteY8" fmla="*/ 0 h 729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379" h="7290102">
                  <a:moveTo>
                    <a:pt x="1063379" y="1215041"/>
                  </a:moveTo>
                  <a:lnTo>
                    <a:pt x="1063379" y="6075061"/>
                  </a:lnTo>
                  <a:cubicBezTo>
                    <a:pt x="1063379" y="6746107"/>
                    <a:pt x="1051804" y="7290099"/>
                    <a:pt x="1037527" y="7290099"/>
                  </a:cubicBezTo>
                  <a:lnTo>
                    <a:pt x="0" y="7290099"/>
                  </a:lnTo>
                  <a:lnTo>
                    <a:pt x="0" y="7290099"/>
                  </a:lnTo>
                  <a:lnTo>
                    <a:pt x="0" y="3"/>
                  </a:lnTo>
                  <a:lnTo>
                    <a:pt x="0" y="3"/>
                  </a:lnTo>
                  <a:lnTo>
                    <a:pt x="1037527" y="3"/>
                  </a:lnTo>
                  <a:cubicBezTo>
                    <a:pt x="1051804" y="3"/>
                    <a:pt x="1063379" y="543995"/>
                    <a:pt x="1063379" y="1215041"/>
                  </a:cubicBez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42241" tIns="64610" rIns="64610" bIns="64611" spcCol="1270" anchor="ctr"/>
            <a:lstStyle/>
            <a:p>
              <a:pPr marL="228600" lvl="1" indent="-228600" defTabSz="889000">
                <a:lnSpc>
                  <a:spcPct val="90000"/>
                </a:lnSpc>
                <a:spcAft>
                  <a:spcPct val="15000"/>
                </a:spcAft>
                <a:buFontTx/>
                <a:buChar char="••"/>
                <a:defRPr/>
              </a:pPr>
              <a:r>
                <a:rPr lang="zh-CN" altLang="en-US" sz="2000" dirty="0">
                  <a:latin typeface="宋体" panose="02010600030101010101" pitchFamily="2" charset="-122"/>
                  <a:ea typeface="宋体" panose="02010600030101010101" pitchFamily="2" charset="-122"/>
                </a:rPr>
                <a:t>评价</a:t>
              </a:r>
              <a:r>
                <a:rPr lang="en-US" altLang="zh-CN" sz="2000" dirty="0">
                  <a:latin typeface="宋体" panose="02010600030101010101" pitchFamily="2" charset="-122"/>
                  <a:ea typeface="宋体" panose="02010600030101010101" pitchFamily="2" charset="-122"/>
                </a:rPr>
                <a:t>HBV</a:t>
              </a:r>
              <a:r>
                <a:rPr lang="zh-CN" altLang="en-US" sz="2000" dirty="0">
                  <a:latin typeface="宋体" panose="02010600030101010101" pitchFamily="2" charset="-122"/>
                  <a:ea typeface="宋体" panose="02010600030101010101" pitchFamily="2" charset="-122"/>
                </a:rPr>
                <a:t>复制的准确指标</a:t>
              </a:r>
            </a:p>
            <a:p>
              <a:pPr marL="228600" lvl="1" indent="-228600" defTabSz="889000">
                <a:lnSpc>
                  <a:spcPct val="90000"/>
                </a:lnSpc>
                <a:spcAft>
                  <a:spcPct val="15000"/>
                </a:spcAft>
                <a:buFontTx/>
                <a:buChar char="••"/>
                <a:defRPr/>
              </a:pPr>
              <a:r>
                <a:rPr lang="zh-CN" altLang="en-US" sz="2000" dirty="0" smtClean="0">
                  <a:latin typeface="宋体" panose="02010600030101010101" pitchFamily="2" charset="-122"/>
                  <a:ea typeface="宋体" panose="02010600030101010101" pitchFamily="2" charset="-122"/>
                </a:rPr>
                <a:t>抗病毒起点、终点、疗效、耐药评估</a:t>
              </a:r>
              <a:endParaRPr lang="zh-CN" altLang="en-US" sz="2000" dirty="0">
                <a:latin typeface="宋体" panose="02010600030101010101" pitchFamily="2" charset="-122"/>
                <a:ea typeface="宋体" panose="02010600030101010101" pitchFamily="2" charset="-122"/>
              </a:endParaRPr>
            </a:p>
            <a:p>
              <a:pPr marL="228600" lvl="1" indent="-228600" defTabSz="889000">
                <a:lnSpc>
                  <a:spcPct val="90000"/>
                </a:lnSpc>
                <a:spcAft>
                  <a:spcPct val="15000"/>
                </a:spcAft>
                <a:buFontTx/>
                <a:buChar char="••"/>
                <a:defRPr/>
              </a:pPr>
              <a:r>
                <a:rPr lang="zh-CN" altLang="en-US" sz="2000" dirty="0" smtClean="0">
                  <a:latin typeface="宋体" panose="02010600030101010101" pitchFamily="2" charset="-122"/>
                  <a:ea typeface="宋体" panose="02010600030101010101" pitchFamily="2" charset="-122"/>
                </a:rPr>
                <a:t>高敏方法</a:t>
              </a:r>
              <a:r>
                <a:rPr lang="zh-CN" altLang="en-US" sz="2000" dirty="0">
                  <a:latin typeface="宋体" panose="02010600030101010101" pitchFamily="2" charset="-122"/>
                  <a:ea typeface="宋体" panose="02010600030101010101" pitchFamily="2" charset="-122"/>
                </a:rPr>
                <a:t>最低检出下限</a:t>
              </a:r>
              <a:r>
                <a:rPr lang="zh-CN" altLang="en-US" sz="2000" dirty="0" smtClean="0">
                  <a:latin typeface="宋体" panose="02010600030101010101" pitchFamily="2" charset="-122"/>
                  <a:ea typeface="宋体" panose="02010600030101010101" pitchFamily="2" charset="-122"/>
                </a:rPr>
                <a:t>：</a:t>
              </a:r>
              <a:r>
                <a:rPr lang="en-US" altLang="zh-CN" sz="2000" dirty="0" smtClean="0">
                  <a:latin typeface="宋体" panose="02010600030101010101" pitchFamily="2" charset="-122"/>
                  <a:ea typeface="宋体" panose="02010600030101010101" pitchFamily="2" charset="-122"/>
                </a:rPr>
                <a:t>10 </a:t>
              </a:r>
              <a:r>
                <a:rPr lang="en-US" altLang="zh-CN" sz="2000" dirty="0">
                  <a:latin typeface="宋体" panose="02010600030101010101" pitchFamily="2" charset="-122"/>
                  <a:ea typeface="宋体" panose="02010600030101010101" pitchFamily="2" charset="-122"/>
                </a:rPr>
                <a:t>IU/mL</a:t>
              </a:r>
              <a:endParaRPr lang="zh-CN" altLang="en-US" sz="2000" dirty="0">
                <a:latin typeface="宋体" panose="02010600030101010101" pitchFamily="2" charset="-122"/>
                <a:ea typeface="宋体" panose="02010600030101010101" pitchFamily="2" charset="-122"/>
              </a:endParaRPr>
            </a:p>
          </p:txBody>
        </p:sp>
        <p:sp>
          <p:nvSpPr>
            <p:cNvPr id="9" name="任意多边形 8"/>
            <p:cNvSpPr/>
            <p:nvPr/>
          </p:nvSpPr>
          <p:spPr>
            <a:xfrm>
              <a:off x="1180877" y="3977233"/>
              <a:ext cx="1146175" cy="1316038"/>
            </a:xfrm>
            <a:custGeom>
              <a:avLst/>
              <a:gdLst>
                <a:gd name="connsiteX0" fmla="*/ 0 w 1635968"/>
                <a:gd name="connsiteY0" fmla="*/ 0 h 1145177"/>
                <a:gd name="connsiteX1" fmla="*/ 1063380 w 1635968"/>
                <a:gd name="connsiteY1" fmla="*/ 0 h 1145177"/>
                <a:gd name="connsiteX2" fmla="*/ 1635968 w 1635968"/>
                <a:gd name="connsiteY2" fmla="*/ 572589 h 1145177"/>
                <a:gd name="connsiteX3" fmla="*/ 1063380 w 1635968"/>
                <a:gd name="connsiteY3" fmla="*/ 1145177 h 1145177"/>
                <a:gd name="connsiteX4" fmla="*/ 0 w 1635968"/>
                <a:gd name="connsiteY4" fmla="*/ 1145177 h 1145177"/>
                <a:gd name="connsiteX5" fmla="*/ 572589 w 1635968"/>
                <a:gd name="connsiteY5" fmla="*/ 572589 h 1145177"/>
                <a:gd name="connsiteX6" fmla="*/ 0 w 1635968"/>
                <a:gd name="connsiteY6" fmla="*/ 0 h 114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968" h="1145177">
                  <a:moveTo>
                    <a:pt x="1635967" y="0"/>
                  </a:moveTo>
                  <a:lnTo>
                    <a:pt x="1635967" y="744366"/>
                  </a:lnTo>
                  <a:lnTo>
                    <a:pt x="817983" y="1145177"/>
                  </a:lnTo>
                  <a:lnTo>
                    <a:pt x="1" y="744366"/>
                  </a:lnTo>
                  <a:lnTo>
                    <a:pt x="1" y="0"/>
                  </a:lnTo>
                  <a:lnTo>
                    <a:pt x="817983" y="400812"/>
                  </a:lnTo>
                  <a:lnTo>
                    <a:pt x="1635967" y="0"/>
                  </a:lnTo>
                  <a:close/>
                </a:path>
              </a:pathLst>
            </a:custGeom>
            <a:solidFill>
              <a:schemeClr val="bg1">
                <a:lumMod val="85000"/>
              </a:schemeClr>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5241" tIns="587830" rIns="15240" bIns="587828" spcCol="1270" anchor="ctr"/>
            <a:lstStyle/>
            <a:p>
              <a:pPr algn="ctr" defTabSz="1066800">
                <a:defRPr/>
              </a:pPr>
              <a:r>
                <a:rPr lang="en-US" altLang="zh-CN" sz="2400" b="1" dirty="0" smtClean="0">
                  <a:solidFill>
                    <a:schemeClr val="tx1"/>
                  </a:solidFill>
                  <a:latin typeface="黑体" pitchFamily="49" charset="-122"/>
                  <a:ea typeface="黑体" pitchFamily="49" charset="-122"/>
                </a:rPr>
                <a:t>HBsAg</a:t>
              </a:r>
            </a:p>
            <a:p>
              <a:pPr algn="ctr" defTabSz="1066800">
                <a:defRPr/>
              </a:pPr>
              <a:r>
                <a:rPr lang="zh-CN" altLang="en-US" sz="2400" b="1" dirty="0" smtClean="0">
                  <a:solidFill>
                    <a:schemeClr val="tx1"/>
                  </a:solidFill>
                  <a:latin typeface="黑体" pitchFamily="49" charset="-122"/>
                  <a:ea typeface="黑体" pitchFamily="49" charset="-122"/>
                </a:rPr>
                <a:t>定量</a:t>
              </a:r>
              <a:endParaRPr lang="zh-CN" altLang="en-US" sz="2400" b="1" dirty="0">
                <a:solidFill>
                  <a:schemeClr val="tx1"/>
                </a:solidFill>
                <a:latin typeface="黑体" pitchFamily="49" charset="-122"/>
                <a:ea typeface="黑体" pitchFamily="49" charset="-122"/>
              </a:endParaRPr>
            </a:p>
          </p:txBody>
        </p:sp>
        <p:sp>
          <p:nvSpPr>
            <p:cNvPr id="10" name="任意多边形 9"/>
            <p:cNvSpPr/>
            <p:nvPr/>
          </p:nvSpPr>
          <p:spPr>
            <a:xfrm>
              <a:off x="2339752" y="3977233"/>
              <a:ext cx="5480050" cy="1062038"/>
            </a:xfrm>
            <a:custGeom>
              <a:avLst/>
              <a:gdLst>
                <a:gd name="connsiteX0" fmla="*/ 177233 w 1063379"/>
                <a:gd name="connsiteY0" fmla="*/ 0 h 7290102"/>
                <a:gd name="connsiteX1" fmla="*/ 886146 w 1063379"/>
                <a:gd name="connsiteY1" fmla="*/ 0 h 7290102"/>
                <a:gd name="connsiteX2" fmla="*/ 1063379 w 1063379"/>
                <a:gd name="connsiteY2" fmla="*/ 177233 h 7290102"/>
                <a:gd name="connsiteX3" fmla="*/ 1063379 w 1063379"/>
                <a:gd name="connsiteY3" fmla="*/ 7290102 h 7290102"/>
                <a:gd name="connsiteX4" fmla="*/ 1063379 w 1063379"/>
                <a:gd name="connsiteY4" fmla="*/ 7290102 h 7290102"/>
                <a:gd name="connsiteX5" fmla="*/ 0 w 1063379"/>
                <a:gd name="connsiteY5" fmla="*/ 7290102 h 7290102"/>
                <a:gd name="connsiteX6" fmla="*/ 0 w 1063379"/>
                <a:gd name="connsiteY6" fmla="*/ 7290102 h 7290102"/>
                <a:gd name="connsiteX7" fmla="*/ 0 w 1063379"/>
                <a:gd name="connsiteY7" fmla="*/ 177233 h 7290102"/>
                <a:gd name="connsiteX8" fmla="*/ 177233 w 1063379"/>
                <a:gd name="connsiteY8" fmla="*/ 0 h 729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379" h="7290102">
                  <a:moveTo>
                    <a:pt x="1063379" y="1215041"/>
                  </a:moveTo>
                  <a:lnTo>
                    <a:pt x="1063379" y="6075061"/>
                  </a:lnTo>
                  <a:cubicBezTo>
                    <a:pt x="1063379" y="6746107"/>
                    <a:pt x="1051804" y="7290099"/>
                    <a:pt x="1037527" y="7290099"/>
                  </a:cubicBezTo>
                  <a:lnTo>
                    <a:pt x="0" y="7290099"/>
                  </a:lnTo>
                  <a:lnTo>
                    <a:pt x="0" y="7290099"/>
                  </a:lnTo>
                  <a:lnTo>
                    <a:pt x="0" y="3"/>
                  </a:lnTo>
                  <a:lnTo>
                    <a:pt x="0" y="3"/>
                  </a:lnTo>
                  <a:lnTo>
                    <a:pt x="1037527" y="3"/>
                  </a:lnTo>
                  <a:cubicBezTo>
                    <a:pt x="1051804" y="3"/>
                    <a:pt x="1063379" y="543995"/>
                    <a:pt x="1063379" y="1215041"/>
                  </a:cubicBez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42241" tIns="64610" rIns="64610" bIns="64611" spcCol="1270" anchor="ctr"/>
            <a:lstStyle/>
            <a:p>
              <a:pPr marL="228600" lvl="1" indent="-228600" defTabSz="889000">
                <a:lnSpc>
                  <a:spcPct val="90000"/>
                </a:lnSpc>
                <a:spcAft>
                  <a:spcPct val="15000"/>
                </a:spcAft>
                <a:buFontTx/>
                <a:buChar char="••"/>
                <a:defRPr/>
              </a:pPr>
              <a:r>
                <a:rPr lang="en-US" altLang="zh-CN" sz="2000" dirty="0">
                  <a:latin typeface="宋体" panose="02010600030101010101" pitchFamily="2" charset="-122"/>
                  <a:ea typeface="宋体" panose="02010600030101010101" pitchFamily="2" charset="-122"/>
                </a:rPr>
                <a:t>HBV</a:t>
              </a:r>
              <a:r>
                <a:rPr lang="zh-CN" altLang="en-US" sz="2000" dirty="0">
                  <a:latin typeface="宋体" panose="02010600030101010101" pitchFamily="2" charset="-122"/>
                  <a:ea typeface="宋体" panose="02010600030101010101" pitchFamily="2" charset="-122"/>
                </a:rPr>
                <a:t>感染治愈的标志</a:t>
              </a:r>
            </a:p>
            <a:p>
              <a:pPr marL="228600" lvl="1" indent="-228600" defTabSz="889000">
                <a:lnSpc>
                  <a:spcPct val="90000"/>
                </a:lnSpc>
                <a:spcAft>
                  <a:spcPct val="15000"/>
                </a:spcAft>
                <a:buFontTx/>
                <a:buChar char="••"/>
                <a:defRPr/>
              </a:pPr>
              <a:r>
                <a:rPr lang="en-US" altLang="zh-CN" sz="2000" spc="-150" dirty="0">
                  <a:latin typeface="宋体" panose="02010600030101010101" pitchFamily="2" charset="-122"/>
                  <a:ea typeface="宋体" panose="02010600030101010101" pitchFamily="2" charset="-122"/>
                </a:rPr>
                <a:t>HBsAg</a:t>
              </a:r>
              <a:r>
                <a:rPr lang="zh-CN" altLang="en-US" sz="2000" spc="-150" dirty="0">
                  <a:latin typeface="宋体" panose="02010600030101010101" pitchFamily="2" charset="-122"/>
                  <a:ea typeface="宋体" panose="02010600030101010101" pitchFamily="2" charset="-122"/>
                </a:rPr>
                <a:t>的动态变化可预测停药后复发及</a:t>
              </a:r>
              <a:r>
                <a:rPr lang="en-US" altLang="zh-CN" sz="2000" spc="-150" dirty="0">
                  <a:latin typeface="宋体" panose="02010600030101010101" pitchFamily="2" charset="-122"/>
                  <a:ea typeface="宋体" panose="02010600030101010101" pitchFamily="2" charset="-122"/>
                </a:rPr>
                <a:t>HBsAg</a:t>
              </a:r>
              <a:r>
                <a:rPr lang="zh-CN" altLang="en-US" sz="2000" spc="-150" dirty="0">
                  <a:latin typeface="宋体" panose="02010600030101010101" pitchFamily="2" charset="-122"/>
                  <a:ea typeface="宋体" panose="02010600030101010101" pitchFamily="2" charset="-122"/>
                </a:rPr>
                <a:t>转阴</a:t>
              </a:r>
            </a:p>
          </p:txBody>
        </p:sp>
        <p:sp>
          <p:nvSpPr>
            <p:cNvPr id="13" name="任意多边形 12"/>
            <p:cNvSpPr/>
            <p:nvPr/>
          </p:nvSpPr>
          <p:spPr>
            <a:xfrm>
              <a:off x="1168177" y="5271045"/>
              <a:ext cx="1146175" cy="1319214"/>
            </a:xfrm>
            <a:custGeom>
              <a:avLst/>
              <a:gdLst>
                <a:gd name="connsiteX0" fmla="*/ 0 w 1635968"/>
                <a:gd name="connsiteY0" fmla="*/ 0 h 1145177"/>
                <a:gd name="connsiteX1" fmla="*/ 1063380 w 1635968"/>
                <a:gd name="connsiteY1" fmla="*/ 0 h 1145177"/>
                <a:gd name="connsiteX2" fmla="*/ 1635968 w 1635968"/>
                <a:gd name="connsiteY2" fmla="*/ 572589 h 1145177"/>
                <a:gd name="connsiteX3" fmla="*/ 1063380 w 1635968"/>
                <a:gd name="connsiteY3" fmla="*/ 1145177 h 1145177"/>
                <a:gd name="connsiteX4" fmla="*/ 0 w 1635968"/>
                <a:gd name="connsiteY4" fmla="*/ 1145177 h 1145177"/>
                <a:gd name="connsiteX5" fmla="*/ 572589 w 1635968"/>
                <a:gd name="connsiteY5" fmla="*/ 572589 h 1145177"/>
                <a:gd name="connsiteX6" fmla="*/ 0 w 1635968"/>
                <a:gd name="connsiteY6" fmla="*/ 0 h 114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5968" h="1145177">
                  <a:moveTo>
                    <a:pt x="1635967" y="0"/>
                  </a:moveTo>
                  <a:lnTo>
                    <a:pt x="1635967" y="744366"/>
                  </a:lnTo>
                  <a:lnTo>
                    <a:pt x="817983" y="1145177"/>
                  </a:lnTo>
                  <a:lnTo>
                    <a:pt x="1" y="744366"/>
                  </a:lnTo>
                  <a:lnTo>
                    <a:pt x="1" y="0"/>
                  </a:lnTo>
                  <a:lnTo>
                    <a:pt x="817983" y="400812"/>
                  </a:lnTo>
                  <a:lnTo>
                    <a:pt x="1635967" y="0"/>
                  </a:lnTo>
                  <a:close/>
                </a:path>
              </a:pathLst>
            </a:custGeom>
            <a:solidFill>
              <a:schemeClr val="bg1">
                <a:lumMod val="85000"/>
              </a:schemeClr>
            </a:solidFill>
            <a:ln>
              <a:no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5241" tIns="587830" rIns="15240" bIns="587828" spcCol="1270" anchor="ctr"/>
            <a:lstStyle/>
            <a:p>
              <a:pPr algn="ctr" defTabSz="1066800">
                <a:lnSpc>
                  <a:spcPct val="90000"/>
                </a:lnSpc>
                <a:spcAft>
                  <a:spcPct val="35000"/>
                </a:spcAft>
                <a:defRPr/>
              </a:pPr>
              <a:r>
                <a:rPr lang="en-US" altLang="zh-CN" sz="2400" b="1" dirty="0" err="1" smtClean="0">
                  <a:solidFill>
                    <a:schemeClr val="tx1"/>
                  </a:solidFill>
                  <a:latin typeface="黑体" pitchFamily="49" charset="-122"/>
                  <a:ea typeface="黑体" pitchFamily="49" charset="-122"/>
                </a:rPr>
                <a:t>cccDNA,pgRNA</a:t>
              </a:r>
              <a:endParaRPr lang="en-US" altLang="zh-CN" sz="2400" b="1" dirty="0" smtClean="0">
                <a:solidFill>
                  <a:schemeClr val="tx1"/>
                </a:solidFill>
                <a:latin typeface="黑体" pitchFamily="49" charset="-122"/>
                <a:ea typeface="黑体" pitchFamily="49" charset="-122"/>
              </a:endParaRPr>
            </a:p>
          </p:txBody>
        </p:sp>
        <p:sp>
          <p:nvSpPr>
            <p:cNvPr id="14" name="任意多边形 13"/>
            <p:cNvSpPr/>
            <p:nvPr/>
          </p:nvSpPr>
          <p:spPr>
            <a:xfrm>
              <a:off x="2339752" y="5301208"/>
              <a:ext cx="5551488" cy="1063625"/>
            </a:xfrm>
            <a:custGeom>
              <a:avLst/>
              <a:gdLst>
                <a:gd name="connsiteX0" fmla="*/ 177233 w 1063379"/>
                <a:gd name="connsiteY0" fmla="*/ 0 h 7290102"/>
                <a:gd name="connsiteX1" fmla="*/ 886146 w 1063379"/>
                <a:gd name="connsiteY1" fmla="*/ 0 h 7290102"/>
                <a:gd name="connsiteX2" fmla="*/ 1063379 w 1063379"/>
                <a:gd name="connsiteY2" fmla="*/ 177233 h 7290102"/>
                <a:gd name="connsiteX3" fmla="*/ 1063379 w 1063379"/>
                <a:gd name="connsiteY3" fmla="*/ 7290102 h 7290102"/>
                <a:gd name="connsiteX4" fmla="*/ 1063379 w 1063379"/>
                <a:gd name="connsiteY4" fmla="*/ 7290102 h 7290102"/>
                <a:gd name="connsiteX5" fmla="*/ 0 w 1063379"/>
                <a:gd name="connsiteY5" fmla="*/ 7290102 h 7290102"/>
                <a:gd name="connsiteX6" fmla="*/ 0 w 1063379"/>
                <a:gd name="connsiteY6" fmla="*/ 7290102 h 7290102"/>
                <a:gd name="connsiteX7" fmla="*/ 0 w 1063379"/>
                <a:gd name="connsiteY7" fmla="*/ 177233 h 7290102"/>
                <a:gd name="connsiteX8" fmla="*/ 177233 w 1063379"/>
                <a:gd name="connsiteY8" fmla="*/ 0 h 729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379" h="7290102">
                  <a:moveTo>
                    <a:pt x="1063379" y="1215041"/>
                  </a:moveTo>
                  <a:lnTo>
                    <a:pt x="1063379" y="6075061"/>
                  </a:lnTo>
                  <a:cubicBezTo>
                    <a:pt x="1063379" y="6746107"/>
                    <a:pt x="1051804" y="7290099"/>
                    <a:pt x="1037527" y="7290099"/>
                  </a:cubicBezTo>
                  <a:lnTo>
                    <a:pt x="0" y="7290099"/>
                  </a:lnTo>
                  <a:lnTo>
                    <a:pt x="0" y="7290099"/>
                  </a:lnTo>
                  <a:lnTo>
                    <a:pt x="0" y="3"/>
                  </a:lnTo>
                  <a:lnTo>
                    <a:pt x="0" y="3"/>
                  </a:lnTo>
                  <a:lnTo>
                    <a:pt x="1037527" y="3"/>
                  </a:lnTo>
                  <a:cubicBezTo>
                    <a:pt x="1051804" y="3"/>
                    <a:pt x="1063379" y="543995"/>
                    <a:pt x="1063379" y="1215041"/>
                  </a:cubicBezTo>
                  <a:close/>
                </a:path>
              </a:pathLst>
            </a:custGeom>
            <a:ln>
              <a:solidFill>
                <a:srgbClr val="FFC000"/>
              </a:solidFill>
            </a:ln>
          </p:spPr>
          <p:style>
            <a:lnRef idx="2">
              <a:schemeClr val="accent2"/>
            </a:lnRef>
            <a:fillRef idx="1">
              <a:schemeClr val="lt1"/>
            </a:fillRef>
            <a:effectRef idx="0">
              <a:schemeClr val="accent2"/>
            </a:effectRef>
            <a:fontRef idx="minor">
              <a:schemeClr val="dk1"/>
            </a:fontRef>
          </p:style>
          <p:txBody>
            <a:bodyPr lIns="142241" tIns="64610" rIns="64610" bIns="64611" spcCol="1270" anchor="ctr"/>
            <a:lstStyle/>
            <a:p>
              <a:pPr marL="342900" lvl="1" indent="-342900" defTabSz="889000">
                <a:lnSpc>
                  <a:spcPct val="90000"/>
                </a:lnSpc>
                <a:spcAft>
                  <a:spcPct val="15000"/>
                </a:spcAft>
                <a:buFont typeface="Arial" panose="020B0604020202020204" pitchFamily="34" charset="0"/>
                <a:buChar char="•"/>
                <a:defRPr/>
              </a:pPr>
              <a:r>
                <a:rPr lang="zh-CN" altLang="en-US" sz="2000" dirty="0">
                  <a:latin typeface="宋体" panose="02010600030101010101" pitchFamily="2" charset="-122"/>
                  <a:ea typeface="宋体" panose="02010600030101010101" pitchFamily="2" charset="-122"/>
                </a:rPr>
                <a:t>正在探索当中</a:t>
              </a:r>
              <a:endParaRPr lang="zh-CN" altLang="en-US" sz="2000" spc="-150" dirty="0">
                <a:latin typeface="宋体" panose="02010600030101010101" pitchFamily="2" charset="-122"/>
                <a:ea typeface="宋体" panose="02010600030101010101" pitchFamily="2" charset="-122"/>
              </a:endParaRPr>
            </a:p>
          </p:txBody>
        </p:sp>
      </p:grpSp>
      <p:sp>
        <p:nvSpPr>
          <p:cNvPr id="4" name="文本框 3"/>
          <p:cNvSpPr txBox="1"/>
          <p:nvPr/>
        </p:nvSpPr>
        <p:spPr>
          <a:xfrm>
            <a:off x="1919687" y="1998502"/>
            <a:ext cx="576064" cy="3108543"/>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检测方法的进步 </a:t>
            </a:r>
          </a:p>
        </p:txBody>
      </p:sp>
      <p:sp>
        <p:nvSpPr>
          <p:cNvPr id="5" name="矩形 4"/>
          <p:cNvSpPr/>
          <p:nvPr/>
        </p:nvSpPr>
        <p:spPr>
          <a:xfrm>
            <a:off x="7602974" y="6281720"/>
            <a:ext cx="4033504" cy="461665"/>
          </a:xfrm>
          <a:prstGeom prst="rect">
            <a:avLst/>
          </a:prstGeom>
        </p:spPr>
        <p:txBody>
          <a:bodyPr wrap="square">
            <a:spAutoFit/>
          </a:bodyPr>
          <a:lstStyle/>
          <a:p>
            <a:pPr marL="342900" indent="-342900">
              <a:buAutoNum type="arabicPeriod"/>
            </a:pPr>
            <a:r>
              <a:rPr lang="en-US" altLang="zh-CN" sz="1200" dirty="0" err="1" smtClean="0">
                <a:solidFill>
                  <a:srgbClr val="000000"/>
                </a:solidFill>
                <a:latin typeface="Times New Roman" panose="02020603050405020304" pitchFamily="18" charset="0"/>
                <a:cs typeface="Times New Roman" panose="02020603050405020304" pitchFamily="18" charset="0"/>
              </a:rPr>
              <a:t>Bonino</a:t>
            </a:r>
            <a:r>
              <a:rPr lang="en-US" altLang="zh-CN" sz="1200" dirty="0" smtClean="0">
                <a:solidFill>
                  <a:srgbClr val="000000"/>
                </a:solidFill>
                <a:latin typeface="Times New Roman" panose="02020603050405020304" pitchFamily="18" charset="0"/>
                <a:cs typeface="Times New Roman" panose="02020603050405020304" pitchFamily="18" charset="0"/>
              </a:rPr>
              <a:t> F, </a:t>
            </a:r>
            <a:r>
              <a:rPr lang="en-US" altLang="zh-CN" sz="1200" dirty="0">
                <a:solidFill>
                  <a:srgbClr val="000000"/>
                </a:solidFill>
                <a:latin typeface="Times New Roman" panose="02020603050405020304" pitchFamily="18" charset="0"/>
                <a:cs typeface="Times New Roman" panose="02020603050405020304" pitchFamily="18" charset="0"/>
              </a:rPr>
              <a:t>et al</a:t>
            </a:r>
            <a:r>
              <a:rPr lang="en-US" altLang="zh-CN" sz="1200" dirty="0" smtClean="0">
                <a:solidFill>
                  <a:srgbClr val="000000"/>
                </a:solidFill>
                <a:latin typeface="Times New Roman" panose="02020603050405020304" pitchFamily="18" charset="0"/>
                <a:cs typeface="Times New Roman" panose="02020603050405020304" pitchFamily="18" charset="0"/>
              </a:rPr>
              <a:t>. </a:t>
            </a:r>
            <a:r>
              <a:rPr lang="en-US" altLang="zh-CN" sz="1200" dirty="0">
                <a:solidFill>
                  <a:srgbClr val="000000"/>
                </a:solidFill>
                <a:latin typeface="Times New Roman" panose="02020603050405020304" pitchFamily="18" charset="0"/>
                <a:cs typeface="Times New Roman" panose="02020603050405020304" pitchFamily="18" charset="0"/>
              </a:rPr>
              <a:t>Antiviral therapy, 2010, 15(3): 35</a:t>
            </a:r>
            <a:r>
              <a:rPr lang="en-US" altLang="zh-CN" sz="1200" dirty="0" smtClean="0">
                <a:solidFill>
                  <a:srgbClr val="000000"/>
                </a:solidFill>
                <a:latin typeface="Times New Roman" panose="02020603050405020304" pitchFamily="18" charset="0"/>
                <a:cs typeface="Times New Roman" panose="02020603050405020304" pitchFamily="18" charset="0"/>
              </a:rPr>
              <a:t>.</a:t>
            </a:r>
          </a:p>
          <a:p>
            <a:pPr marL="342900" indent="-342900">
              <a:buAutoNum type="arabicPeriod"/>
            </a:pPr>
            <a:r>
              <a:rPr lang="zh-CN" altLang="en-US" sz="1200" dirty="0" smtClean="0">
                <a:latin typeface="Times New Roman" panose="02020603050405020304" pitchFamily="18" charset="0"/>
                <a:cs typeface="Times New Roman" panose="02020603050405020304" pitchFamily="18" charset="0"/>
              </a:rPr>
              <a:t>慢性乙型肝炎防治指南（</a:t>
            </a:r>
            <a:r>
              <a:rPr lang="en-US" altLang="zh-CN" sz="1200" dirty="0" smtClean="0">
                <a:latin typeface="Times New Roman" panose="02020603050405020304" pitchFamily="18" charset="0"/>
                <a:cs typeface="Times New Roman" panose="02020603050405020304" pitchFamily="18" charset="0"/>
              </a:rPr>
              <a:t>2015</a:t>
            </a:r>
            <a:r>
              <a:rPr lang="zh-CN" altLang="en-US" sz="1200" dirty="0" smtClean="0">
                <a:latin typeface="Times New Roman" panose="02020603050405020304" pitchFamily="18" charset="0"/>
                <a:cs typeface="Times New Roman" panose="02020603050405020304" pitchFamily="18" charset="0"/>
              </a:rPr>
              <a:t>年更新版）</a:t>
            </a:r>
            <a:endParaRPr lang="zh-CN"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431192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idx="4294967295"/>
          </p:nvPr>
        </p:nvSpPr>
        <p:spPr>
          <a:xfrm>
            <a:off x="3757100" y="423863"/>
            <a:ext cx="5178930" cy="747712"/>
          </a:xfrm>
        </p:spPr>
        <p:txBody>
          <a:bodyPr>
            <a:normAutofit/>
          </a:bodyPr>
          <a:lstStyle/>
          <a:p>
            <a:pPr eaLnBrk="1" hangingPunct="1">
              <a:defRPr/>
            </a:pPr>
            <a:r>
              <a:rPr lang="zh-CN" altLang="en-US" sz="3200" b="1" dirty="0">
                <a:latin typeface="黑体" panose="02010609060101010101" pitchFamily="49" charset="-122"/>
                <a:ea typeface="黑体" panose="02010609060101010101" pitchFamily="49" charset="-122"/>
              </a:rPr>
              <a:t>慢乙肝</a:t>
            </a:r>
            <a:r>
              <a:rPr lang="zh-CN" altLang="en-GB" sz="3200" b="1" dirty="0">
                <a:latin typeface="黑体" panose="02010609060101010101" pitchFamily="49" charset="-122"/>
                <a:ea typeface="黑体" panose="02010609060101010101" pitchFamily="49" charset="-122"/>
              </a:rPr>
              <a:t>治疗的</a:t>
            </a:r>
            <a:r>
              <a:rPr lang="zh-CN" altLang="en-GB" sz="3200" b="1" dirty="0" smtClean="0">
                <a:latin typeface="黑体" panose="02010609060101010101" pitchFamily="49" charset="-122"/>
                <a:ea typeface="黑体" panose="02010609060101010101" pitchFamily="49" charset="-122"/>
              </a:rPr>
              <a:t>目标</a:t>
            </a:r>
            <a:r>
              <a:rPr lang="zh-CN" altLang="en-US" sz="3200" b="1" dirty="0" smtClean="0">
                <a:latin typeface="黑体" panose="02010609060101010101" pitchFamily="49" charset="-122"/>
                <a:ea typeface="黑体" panose="02010609060101010101" pitchFamily="49" charset="-122"/>
              </a:rPr>
              <a:t>和终点</a:t>
            </a:r>
            <a:endParaRPr lang="zh-CN" altLang="en-US" sz="3200" b="1" dirty="0">
              <a:latin typeface="黑体" panose="02010609060101010101" pitchFamily="49" charset="-122"/>
              <a:ea typeface="黑体" panose="02010609060101010101" pitchFamily="49" charset="-122"/>
            </a:endParaRPr>
          </a:p>
        </p:txBody>
      </p:sp>
      <p:sp>
        <p:nvSpPr>
          <p:cNvPr id="22531" name="Rectangle 3"/>
          <p:cNvSpPr>
            <a:spLocks noGrp="1" noChangeArrowheads="1"/>
          </p:cNvSpPr>
          <p:nvPr>
            <p:ph type="body" idx="4294967295"/>
          </p:nvPr>
        </p:nvSpPr>
        <p:spPr>
          <a:xfrm>
            <a:off x="1459476" y="1397156"/>
            <a:ext cx="9367811" cy="3554794"/>
          </a:xfrm>
        </p:spPr>
        <p:txBody>
          <a:bodyPr>
            <a:normAutofit/>
          </a:bodyPr>
          <a:lstStyle/>
          <a:p>
            <a:pPr marL="0" lvl="1" indent="0" algn="just">
              <a:lnSpc>
                <a:spcPct val="150000"/>
              </a:lnSpc>
              <a:spcBef>
                <a:spcPts val="600"/>
              </a:spcBef>
              <a:buClr>
                <a:srgbClr val="0000CC"/>
              </a:buClr>
              <a:buSzPct val="70000"/>
              <a:buFont typeface="Wingdings" panose="05000000000000000000" pitchFamily="2" charset="2"/>
              <a:buChar char="u"/>
              <a:defRPr/>
            </a:pPr>
            <a:r>
              <a:rPr lang="zh-CN" altLang="en-US" sz="2400" dirty="0" smtClean="0">
                <a:latin typeface="+mn-ea"/>
              </a:rPr>
              <a:t>治疗目标：</a:t>
            </a:r>
            <a:r>
              <a:rPr lang="zh-CN" altLang="en-US" sz="2400" dirty="0" smtClean="0">
                <a:solidFill>
                  <a:srgbClr val="FF0000"/>
                </a:solidFill>
                <a:latin typeface="+mn-ea"/>
              </a:rPr>
              <a:t>最大限度</a:t>
            </a:r>
            <a:r>
              <a:rPr lang="zh-CN" altLang="en-US" sz="2400" dirty="0">
                <a:solidFill>
                  <a:srgbClr val="FF0000"/>
                </a:solidFill>
                <a:latin typeface="+mn-ea"/>
              </a:rPr>
              <a:t>地长期抑制</a:t>
            </a:r>
            <a:r>
              <a:rPr lang="en-US" altLang="zh-CN" sz="2400" dirty="0">
                <a:solidFill>
                  <a:srgbClr val="FF0000"/>
                </a:solidFill>
                <a:latin typeface="+mn-ea"/>
              </a:rPr>
              <a:t>HBV</a:t>
            </a:r>
            <a:r>
              <a:rPr lang="zh-CN" altLang="en-US" sz="2400" dirty="0">
                <a:solidFill>
                  <a:srgbClr val="FF0000"/>
                </a:solidFill>
                <a:latin typeface="+mn-ea"/>
              </a:rPr>
              <a:t>复制</a:t>
            </a:r>
            <a:r>
              <a:rPr lang="zh-CN" altLang="en-US" sz="2400" dirty="0">
                <a:latin typeface="+mn-ea"/>
              </a:rPr>
              <a:t>，减轻肝细胞炎性坏死及肝纤维化，延缓和减少肝功能衰竭、肝硬化失代偿、</a:t>
            </a:r>
            <a:r>
              <a:rPr lang="en-US" altLang="zh-CN" sz="2400" dirty="0">
                <a:latin typeface="+mn-ea"/>
              </a:rPr>
              <a:t>HCC</a:t>
            </a:r>
            <a:r>
              <a:rPr lang="zh-CN" altLang="en-US" sz="2400" dirty="0">
                <a:latin typeface="+mn-ea"/>
              </a:rPr>
              <a:t>其他并发症的发生，从而改善生活质量和延长生存时间。</a:t>
            </a:r>
            <a:endParaRPr lang="en-US" altLang="zh-CN" sz="2400" dirty="0">
              <a:latin typeface="+mn-ea"/>
            </a:endParaRPr>
          </a:p>
          <a:p>
            <a:pPr marL="0" lvl="1" indent="0" algn="just">
              <a:lnSpc>
                <a:spcPct val="150000"/>
              </a:lnSpc>
              <a:spcBef>
                <a:spcPts val="600"/>
              </a:spcBef>
              <a:buClr>
                <a:srgbClr val="0000CC"/>
              </a:buClr>
              <a:buSzPct val="70000"/>
              <a:buFont typeface="Wingdings" panose="05000000000000000000" pitchFamily="2" charset="2"/>
              <a:buChar char="u"/>
              <a:defRPr/>
            </a:pPr>
            <a:r>
              <a:rPr lang="zh-CN" altLang="en-US" sz="2400" dirty="0">
                <a:latin typeface="+mn-ea"/>
              </a:rPr>
              <a:t>基本的终点：如无法获得停药后持续应答，抗病毒治疗</a:t>
            </a:r>
            <a:r>
              <a:rPr lang="zh-CN" altLang="en-US" sz="2400" dirty="0" smtClean="0">
                <a:latin typeface="+mn-ea"/>
              </a:rPr>
              <a:t>期间</a:t>
            </a:r>
            <a:r>
              <a:rPr lang="zh-CN" altLang="en-US" sz="2400" dirty="0">
                <a:latin typeface="+mn-ea"/>
              </a:rPr>
              <a:t>长期维持病毒学应答</a:t>
            </a:r>
            <a:r>
              <a:rPr lang="en-US" altLang="zh-CN" sz="2400" dirty="0" smtClean="0">
                <a:latin typeface="+mn-ea"/>
              </a:rPr>
              <a:t>(</a:t>
            </a:r>
            <a:r>
              <a:rPr lang="en-US" altLang="zh-CN" sz="2400" dirty="0" smtClean="0">
                <a:solidFill>
                  <a:srgbClr val="FF0000"/>
                </a:solidFill>
                <a:latin typeface="+mn-ea"/>
              </a:rPr>
              <a:t>HBV </a:t>
            </a:r>
            <a:r>
              <a:rPr lang="en-US" altLang="zh-CN" sz="2400" dirty="0">
                <a:solidFill>
                  <a:srgbClr val="FF0000"/>
                </a:solidFill>
                <a:latin typeface="+mn-ea"/>
              </a:rPr>
              <a:t>DNA </a:t>
            </a:r>
            <a:r>
              <a:rPr lang="zh-CN" altLang="en-US" sz="2400" dirty="0">
                <a:solidFill>
                  <a:srgbClr val="FF0000"/>
                </a:solidFill>
                <a:latin typeface="+mn-ea"/>
              </a:rPr>
              <a:t>检测不到</a:t>
            </a:r>
            <a:r>
              <a:rPr lang="en-US" altLang="zh-CN" sz="2400" dirty="0">
                <a:latin typeface="+mn-ea"/>
              </a:rPr>
              <a:t>) </a:t>
            </a:r>
            <a:r>
              <a:rPr lang="zh-CN" altLang="en-US" sz="2400" dirty="0" smtClean="0">
                <a:latin typeface="+mn-ea"/>
              </a:rPr>
              <a:t>。</a:t>
            </a:r>
            <a:endParaRPr lang="en-US" altLang="zh-CN" sz="2400" dirty="0">
              <a:latin typeface="+mn-ea"/>
            </a:endParaRPr>
          </a:p>
          <a:p>
            <a:pPr marL="0" lvl="1" indent="0" algn="just">
              <a:lnSpc>
                <a:spcPct val="150000"/>
              </a:lnSpc>
              <a:spcBef>
                <a:spcPts val="600"/>
              </a:spcBef>
              <a:buClr>
                <a:srgbClr val="0000CC"/>
              </a:buClr>
              <a:buSzPct val="70000"/>
              <a:buFont typeface="Wingdings" panose="05000000000000000000" pitchFamily="2" charset="2"/>
              <a:buChar char="u"/>
              <a:defRPr/>
            </a:pPr>
            <a:r>
              <a:rPr lang="zh-CN" altLang="en-US" sz="2400" dirty="0" smtClean="0">
                <a:latin typeface="+mn-ea"/>
              </a:rPr>
              <a:t>建议</a:t>
            </a:r>
            <a:r>
              <a:rPr lang="zh-CN" altLang="en-US" sz="2400" dirty="0">
                <a:latin typeface="+mn-ea"/>
              </a:rPr>
              <a:t>：采用灵敏度和精确度高的实时定量</a:t>
            </a:r>
            <a:r>
              <a:rPr lang="en-US" altLang="zh-CN" sz="2400" dirty="0">
                <a:latin typeface="+mn-ea"/>
              </a:rPr>
              <a:t>PCR</a:t>
            </a:r>
            <a:r>
              <a:rPr lang="zh-CN" altLang="en-US" sz="2400" dirty="0">
                <a:latin typeface="+mn-ea"/>
              </a:rPr>
              <a:t>检测</a:t>
            </a:r>
            <a:r>
              <a:rPr lang="en-US" altLang="zh-CN" sz="2400" dirty="0">
                <a:latin typeface="+mn-ea"/>
              </a:rPr>
              <a:t>HBV DNA</a:t>
            </a:r>
            <a:r>
              <a:rPr lang="zh-CN" altLang="en-US" sz="2400" dirty="0">
                <a:latin typeface="+mn-ea"/>
              </a:rPr>
              <a:t>水平</a:t>
            </a:r>
            <a:r>
              <a:rPr lang="zh-CN" altLang="en-US" sz="2400" dirty="0" smtClean="0">
                <a:latin typeface="+mn-ea"/>
              </a:rPr>
              <a:t>。</a:t>
            </a:r>
            <a:endParaRPr lang="en-US" altLang="zh-CN" sz="2400" dirty="0">
              <a:latin typeface="+mn-ea"/>
            </a:endParaRPr>
          </a:p>
          <a:p>
            <a:pPr lvl="1" algn="just" eaLnBrk="1" hangingPunct="1">
              <a:defRPr/>
            </a:pPr>
            <a:endParaRPr lang="en-US" altLang="zh-CN" sz="1800" dirty="0">
              <a:latin typeface="+mn-ea"/>
            </a:endParaRPr>
          </a:p>
        </p:txBody>
      </p:sp>
      <p:sp>
        <p:nvSpPr>
          <p:cNvPr id="24581" name="圆角矩形 6"/>
          <p:cNvSpPr>
            <a:spLocks noChangeArrowheads="1"/>
          </p:cNvSpPr>
          <p:nvPr/>
        </p:nvSpPr>
        <p:spPr bwMode="auto">
          <a:xfrm>
            <a:off x="2704585" y="5282904"/>
            <a:ext cx="6424667" cy="919401"/>
          </a:xfrm>
          <a:prstGeom prst="roundRect">
            <a:avLst>
              <a:gd name="adj" fmla="val 16667"/>
            </a:avLst>
          </a:pr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wrap="square">
            <a:spAutoFit/>
          </a:bodyPr>
          <a:lstStyle>
            <a:lvl1pPr eaLnBrk="0" hangingPunct="0">
              <a:defRPr sz="3200" b="1">
                <a:solidFill>
                  <a:schemeClr val="tx1"/>
                </a:solidFill>
                <a:latin typeface="Tahoma" panose="020B0604030504040204" pitchFamily="34" charset="0"/>
                <a:ea typeface="宋体" panose="02010600030101010101" pitchFamily="2" charset="-122"/>
              </a:defRPr>
            </a:lvl1pPr>
            <a:lvl2pPr marL="742950" indent="-285750" eaLnBrk="0" hangingPunct="0">
              <a:defRPr sz="3200" b="1">
                <a:solidFill>
                  <a:schemeClr val="tx1"/>
                </a:solidFill>
                <a:latin typeface="Tahoma" panose="020B0604030504040204" pitchFamily="34" charset="0"/>
                <a:ea typeface="宋体" panose="02010600030101010101" pitchFamily="2" charset="-122"/>
              </a:defRPr>
            </a:lvl2pPr>
            <a:lvl3pPr marL="1143000" indent="-228600" eaLnBrk="0" hangingPunct="0">
              <a:defRPr sz="3200" b="1">
                <a:solidFill>
                  <a:schemeClr val="tx1"/>
                </a:solidFill>
                <a:latin typeface="Tahoma" panose="020B0604030504040204" pitchFamily="34" charset="0"/>
                <a:ea typeface="宋体" panose="02010600030101010101" pitchFamily="2" charset="-122"/>
              </a:defRPr>
            </a:lvl3pPr>
            <a:lvl4pPr marL="1600200" indent="-228600" eaLnBrk="0" hangingPunct="0">
              <a:defRPr sz="3200" b="1">
                <a:solidFill>
                  <a:schemeClr val="tx1"/>
                </a:solidFill>
                <a:latin typeface="Tahoma" panose="020B0604030504040204" pitchFamily="34" charset="0"/>
                <a:ea typeface="宋体" panose="02010600030101010101" pitchFamily="2" charset="-122"/>
              </a:defRPr>
            </a:lvl4pPr>
            <a:lvl5pPr marL="2057400" indent="-228600" eaLnBrk="0" hangingPunct="0">
              <a:defRPr sz="32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Tx/>
              <a:buNone/>
            </a:pPr>
            <a:r>
              <a:rPr lang="zh-CN" altLang="en-US" sz="2400" dirty="0">
                <a:solidFill>
                  <a:srgbClr val="FFFFFF"/>
                </a:solidFill>
                <a:latin typeface="宋体" panose="02010600030101010101" pitchFamily="2" charset="-122"/>
              </a:rPr>
              <a:t>只有高灵敏度、高精准度的</a:t>
            </a:r>
            <a:r>
              <a:rPr lang="en-US" altLang="zh-CN" sz="2400" dirty="0">
                <a:solidFill>
                  <a:srgbClr val="FFFFFF"/>
                </a:solidFill>
                <a:latin typeface="宋体" panose="02010600030101010101" pitchFamily="2" charset="-122"/>
              </a:rPr>
              <a:t>HBV DNA</a:t>
            </a:r>
            <a:r>
              <a:rPr lang="zh-CN" altLang="en-US" sz="2400" dirty="0">
                <a:solidFill>
                  <a:srgbClr val="FFFFFF"/>
                </a:solidFill>
                <a:latin typeface="宋体" panose="02010600030101010101" pitchFamily="2" charset="-122"/>
              </a:rPr>
              <a:t>定量检测，才能保证更准确地指导临床治疗。</a:t>
            </a:r>
            <a:endParaRPr lang="zh-CN" altLang="en-US" sz="2400" b="0" dirty="0">
              <a:solidFill>
                <a:srgbClr val="000000"/>
              </a:solidFill>
              <a:latin typeface="宋体" panose="02010600030101010101" pitchFamily="2" charset="-122"/>
            </a:endParaRPr>
          </a:p>
        </p:txBody>
      </p:sp>
      <p:sp>
        <p:nvSpPr>
          <p:cNvPr id="32773" name="矩形 5"/>
          <p:cNvSpPr>
            <a:spLocks noChangeArrowheads="1"/>
          </p:cNvSpPr>
          <p:nvPr/>
        </p:nvSpPr>
        <p:spPr bwMode="auto">
          <a:xfrm>
            <a:off x="8836216" y="6533259"/>
            <a:ext cx="335578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3200" b="1">
                <a:solidFill>
                  <a:schemeClr val="tx1"/>
                </a:solidFill>
                <a:latin typeface="Tahoma" panose="020B0604030504040204" pitchFamily="34" charset="0"/>
                <a:ea typeface="宋体" panose="02010600030101010101" pitchFamily="2" charset="-122"/>
              </a:defRPr>
            </a:lvl1pPr>
            <a:lvl2pPr marL="742950" indent="-285750" eaLnBrk="0" hangingPunct="0">
              <a:defRPr sz="3200" b="1">
                <a:solidFill>
                  <a:schemeClr val="tx1"/>
                </a:solidFill>
                <a:latin typeface="Tahoma" panose="020B0604030504040204" pitchFamily="34" charset="0"/>
                <a:ea typeface="宋体" panose="02010600030101010101" pitchFamily="2" charset="-122"/>
              </a:defRPr>
            </a:lvl2pPr>
            <a:lvl3pPr marL="1143000" indent="-228600" eaLnBrk="0" hangingPunct="0">
              <a:defRPr sz="3200" b="1">
                <a:solidFill>
                  <a:schemeClr val="tx1"/>
                </a:solidFill>
                <a:latin typeface="Tahoma" panose="020B0604030504040204" pitchFamily="34" charset="0"/>
                <a:ea typeface="宋体" panose="02010600030101010101" pitchFamily="2" charset="-122"/>
              </a:defRPr>
            </a:lvl3pPr>
            <a:lvl4pPr marL="1600200" indent="-228600" eaLnBrk="0" hangingPunct="0">
              <a:defRPr sz="3200" b="1">
                <a:solidFill>
                  <a:schemeClr val="tx1"/>
                </a:solidFill>
                <a:latin typeface="Tahoma" panose="020B0604030504040204" pitchFamily="34" charset="0"/>
                <a:ea typeface="宋体" panose="02010600030101010101" pitchFamily="2" charset="-122"/>
              </a:defRPr>
            </a:lvl4pPr>
            <a:lvl5pPr marL="2057400" indent="-228600" eaLnBrk="0" hangingPunct="0">
              <a:defRPr sz="3200" b="1">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folHlink"/>
              </a:buClr>
              <a:buSzPct val="60000"/>
              <a:buFont typeface="Wingdings" panose="05000000000000000000" pitchFamily="2" charset="2"/>
              <a:defRPr sz="3200" b="1">
                <a:solidFill>
                  <a:schemeClr val="tx1"/>
                </a:solidFill>
                <a:latin typeface="Tahoma" panose="020B0604030504040204" pitchFamily="34" charset="0"/>
                <a:ea typeface="宋体" panose="02010600030101010101" pitchFamily="2" charset="-122"/>
              </a:defRPr>
            </a:lvl9pPr>
          </a:lstStyle>
          <a:p>
            <a:pPr eaLnBrk="1" hangingPunct="1">
              <a:spcBef>
                <a:spcPct val="50000"/>
              </a:spcBef>
            </a:pPr>
            <a:r>
              <a:rPr lang="zh-CN" altLang="en-US" sz="1200" b="0" dirty="0">
                <a:solidFill>
                  <a:srgbClr val="000000"/>
                </a:solidFill>
                <a:latin typeface="Times New Roman" panose="02020603050405020304" pitchFamily="18" charset="0"/>
                <a:cs typeface="Times New Roman" panose="02020603050405020304" pitchFamily="18" charset="0"/>
              </a:rPr>
              <a:t>慢性乙型肝炎防治指南（</a:t>
            </a:r>
            <a:r>
              <a:rPr lang="en-US" altLang="zh-CN" sz="1200" b="0" dirty="0">
                <a:solidFill>
                  <a:srgbClr val="000000"/>
                </a:solidFill>
                <a:latin typeface="Times New Roman" panose="02020603050405020304" pitchFamily="18" charset="0"/>
                <a:cs typeface="Times New Roman" panose="02020603050405020304" pitchFamily="18" charset="0"/>
              </a:rPr>
              <a:t>2015</a:t>
            </a:r>
            <a:r>
              <a:rPr lang="zh-CN" altLang="en-US" sz="1200" b="0" dirty="0" smtClean="0">
                <a:solidFill>
                  <a:srgbClr val="000000"/>
                </a:solidFill>
                <a:latin typeface="Times New Roman" panose="02020603050405020304" pitchFamily="18" charset="0"/>
                <a:cs typeface="Times New Roman" panose="02020603050405020304" pitchFamily="18" charset="0"/>
              </a:rPr>
              <a:t>年更新版）</a:t>
            </a:r>
            <a:endParaRPr lang="en-US" altLang="zh-TW" sz="1200" b="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545534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03880" y="2385802"/>
            <a:ext cx="9022080" cy="2308324"/>
          </a:xfrm>
          <a:prstGeom prst="rect">
            <a:avLst/>
          </a:prstGeom>
          <a:noFill/>
        </p:spPr>
        <p:txBody>
          <a:bodyPr wrap="square" rtlCol="0">
            <a:spAutoFit/>
          </a:bodyPr>
          <a:lstStyle/>
          <a:p>
            <a:pPr marL="685800" indent="-685800">
              <a:buFont typeface="Wingdings" panose="05000000000000000000" charset="0"/>
              <a:buChar char="Ø"/>
            </a:pPr>
            <a:r>
              <a:rPr lang="zh-CN" altLang="en-US" sz="3600" dirty="0" smtClean="0">
                <a:latin typeface="微软雅黑" panose="020B0503020204020204" pitchFamily="34" charset="-122"/>
                <a:ea typeface="微软雅黑" panose="020B0503020204020204" pitchFamily="34" charset="-122"/>
              </a:rPr>
              <a:t>三大血液传播疾病流行病学现状</a:t>
            </a:r>
            <a:endParaRPr lang="en-US" altLang="zh-CN" sz="3600" dirty="0" smtClean="0">
              <a:latin typeface="微软雅黑" panose="020B0503020204020204" pitchFamily="34" charset="-122"/>
              <a:ea typeface="微软雅黑" panose="020B0503020204020204" pitchFamily="34" charset="-122"/>
            </a:endParaRPr>
          </a:p>
          <a:p>
            <a:pPr marL="685800" indent="-685800">
              <a:buFont typeface="Wingdings" panose="05000000000000000000" charset="0"/>
              <a:buChar char="Ø"/>
            </a:pPr>
            <a:endParaRPr lang="en-US" altLang="zh-CN" sz="3600" dirty="0">
              <a:solidFill>
                <a:schemeClr val="bg1">
                  <a:lumMod val="65000"/>
                </a:schemeClr>
              </a:solidFill>
              <a:latin typeface="微软雅黑" panose="020B0503020204020204" pitchFamily="34" charset="-122"/>
              <a:ea typeface="微软雅黑" panose="020B0503020204020204" pitchFamily="34" charset="-122"/>
            </a:endParaRPr>
          </a:p>
          <a:p>
            <a:pPr marL="685800" indent="-685800">
              <a:buFont typeface="Wingdings" panose="05000000000000000000" charset="0"/>
              <a:buChar char="Ø"/>
            </a:pPr>
            <a:r>
              <a:rPr lang="zh-CN" altLang="en-US" sz="3600" dirty="0" smtClean="0">
                <a:solidFill>
                  <a:schemeClr val="bg1">
                    <a:lumMod val="65000"/>
                  </a:schemeClr>
                </a:solidFill>
                <a:latin typeface="微软雅黑" panose="020B0503020204020204" pitchFamily="34" charset="-122"/>
                <a:ea typeface="微软雅黑" panose="020B0503020204020204" pitchFamily="34" charset="-122"/>
              </a:rPr>
              <a:t>乙肝丙肝艾滋的规范化诊断</a:t>
            </a:r>
          </a:p>
          <a:p>
            <a:pPr marL="685800" indent="-685800" algn="l">
              <a:buFont typeface="Wingdings" panose="05000000000000000000" charset="0"/>
              <a:buChar char="Ø"/>
            </a:pPr>
            <a:endParaRPr lang="zh-CN" altLang="en-US" sz="3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86972" y="581731"/>
            <a:ext cx="10111987" cy="612775"/>
          </a:xfrm>
          <a:prstGeom prst="rect">
            <a:avLst/>
          </a:prstGeom>
          <a:noFill/>
        </p:spPr>
        <p:txBody>
          <a:bodyPr wrap="square" lIns="121917" tIns="60958" rIns="121917" bIns="60958" rtlCol="0">
            <a:spAutoFit/>
          </a:bodyPr>
          <a:lstStyle/>
          <a:p>
            <a:pPr algn="l"/>
            <a:r>
              <a:rPr lang="zh-CN" altLang="en-US" sz="3200" b="1" dirty="0">
                <a:solidFill>
                  <a:srgbClr val="D30001"/>
                </a:solidFill>
                <a:latin typeface="微软雅黑" panose="020B0503020204020204" pitchFamily="34" charset="-122"/>
                <a:ea typeface="微软雅黑" panose="020B0503020204020204" pitchFamily="34" charset="-122"/>
                <a:cs typeface="微软雅黑" panose="020B0503020204020204" pitchFamily="34" charset="-122"/>
              </a:rPr>
              <a:t>主要内容</a:t>
            </a:r>
          </a:p>
        </p:txBody>
      </p:sp>
      <p:grpSp>
        <p:nvGrpSpPr>
          <p:cNvPr id="5" name="组合 15"/>
          <p:cNvGrpSpPr/>
          <p:nvPr/>
        </p:nvGrpSpPr>
        <p:grpSpPr>
          <a:xfrm>
            <a:off x="1030409" y="1386348"/>
            <a:ext cx="1786532" cy="265471"/>
            <a:chOff x="0" y="2842590"/>
            <a:chExt cx="7054752" cy="89199"/>
          </a:xfrm>
        </p:grpSpPr>
        <p:sp>
          <p:nvSpPr>
            <p:cNvPr id="6" name="矩形 5"/>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1709" y="475775"/>
            <a:ext cx="5273894" cy="619922"/>
          </a:xfrm>
        </p:spPr>
        <p:txBody>
          <a:bodyPr>
            <a:noAutofit/>
          </a:bodyPr>
          <a:lstStyle/>
          <a:p>
            <a:r>
              <a:rPr lang="en-US" altLang="zh-CN" sz="2800" b="1" dirty="0" smtClean="0">
                <a:latin typeface="微软雅黑" panose="020B0503020204020204" pitchFamily="34" charset="-122"/>
                <a:ea typeface="微软雅黑" panose="020B0503020204020204" pitchFamily="34" charset="-122"/>
              </a:rPr>
              <a:t>HBV DNA</a:t>
            </a:r>
            <a:r>
              <a:rPr lang="zh-CN" altLang="en-US" sz="2800" b="1" dirty="0" smtClean="0">
                <a:latin typeface="微软雅黑" panose="020B0503020204020204" pitchFamily="34" charset="-122"/>
                <a:ea typeface="微软雅黑" panose="020B0503020204020204" pitchFamily="34" charset="-122"/>
              </a:rPr>
              <a:t>检测不到的定义？</a:t>
            </a:r>
            <a:endParaRPr lang="zh-CN" altLang="en-US" sz="2800" b="1" dirty="0">
              <a:latin typeface="微软雅黑" panose="020B0503020204020204" pitchFamily="34" charset="-122"/>
              <a:ea typeface="微软雅黑" panose="020B0503020204020204" pitchFamily="34" charset="-122"/>
            </a:endParaRPr>
          </a:p>
        </p:txBody>
      </p:sp>
      <p:sp>
        <p:nvSpPr>
          <p:cNvPr id="5" name="MH_Text_3"/>
          <p:cNvSpPr>
            <a:spLocks noChangeArrowheads="1"/>
          </p:cNvSpPr>
          <p:nvPr>
            <p:custDataLst>
              <p:tags r:id="rId1"/>
            </p:custDataLst>
          </p:nvPr>
        </p:nvSpPr>
        <p:spPr bwMode="auto">
          <a:xfrm>
            <a:off x="1794639" y="4641350"/>
            <a:ext cx="5952498" cy="1068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just">
              <a:lnSpc>
                <a:spcPct val="120000"/>
              </a:lnSpc>
              <a:spcAft>
                <a:spcPts val="1200"/>
              </a:spcAft>
              <a:buFont typeface="Wingdings" panose="05000000000000000000" pitchFamily="2" charset="2"/>
              <a:buChar char="l"/>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治疗时机：与国内指南相似</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lgn="just">
              <a:lnSpc>
                <a:spcPct val="120000"/>
              </a:lnSpc>
              <a:buFont typeface="Wingdings" panose="05000000000000000000" pitchFamily="2" charset="2"/>
              <a:buChar char="l"/>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治疗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：持久抑制血清</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HBV </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DNA</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至</a:t>
            </a:r>
            <a:r>
              <a:rPr lang="zh-CN" altLang="en-US"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检测</a:t>
            </a:r>
            <a:r>
              <a:rPr lang="zh-CN" altLang="en-US" sz="14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不</a:t>
            </a:r>
            <a:r>
              <a:rPr lang="zh-CN" altLang="en-US"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到水平（＜</a:t>
            </a:r>
            <a:r>
              <a:rPr lang="en-US" altLang="zh-CN"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12 IU/ml</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algn="just">
              <a:lnSpc>
                <a:spcPct val="120000"/>
              </a:lnSpc>
              <a:defRPr/>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MH_SubTitle_3"/>
          <p:cNvSpPr txBox="1">
            <a:spLocks noChangeArrowheads="1"/>
          </p:cNvSpPr>
          <p:nvPr>
            <p:custDataLst>
              <p:tags r:id="rId2"/>
            </p:custDataLst>
          </p:nvPr>
        </p:nvSpPr>
        <p:spPr bwMode="auto">
          <a:xfrm>
            <a:off x="1833362" y="4248733"/>
            <a:ext cx="3430588" cy="408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b="1" dirty="0">
                <a:latin typeface="微软雅黑" panose="020B0503020204020204" pitchFamily="34" charset="-122"/>
                <a:ea typeface="微软雅黑" panose="020B0503020204020204" pitchFamily="34" charset="-122"/>
                <a:cs typeface="Arial" panose="020B0604020202020204" pitchFamily="34" charset="0"/>
              </a:rPr>
              <a:t>亚太</a:t>
            </a: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指南（</a:t>
            </a:r>
            <a:r>
              <a:rPr lang="en-US" altLang="zh-CN" b="1" dirty="0" smtClean="0">
                <a:latin typeface="微软雅黑" panose="020B0503020204020204" pitchFamily="34" charset="-122"/>
                <a:ea typeface="微软雅黑" panose="020B0503020204020204" pitchFamily="34" charset="-122"/>
                <a:cs typeface="Arial" panose="020B0604020202020204" pitchFamily="34" charset="0"/>
              </a:rPr>
              <a:t>2015</a:t>
            </a: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a:t>
            </a:r>
            <a:endParaRPr lang="zh-HK" altLang="en-US" dirty="0">
              <a:latin typeface="+mn-lt"/>
              <a:ea typeface="+mn-ea"/>
            </a:endParaRPr>
          </a:p>
        </p:txBody>
      </p:sp>
      <p:sp>
        <p:nvSpPr>
          <p:cNvPr id="8" name="MH_Text_2"/>
          <p:cNvSpPr>
            <a:spLocks noChangeArrowheads="1"/>
          </p:cNvSpPr>
          <p:nvPr>
            <p:custDataLst>
              <p:tags r:id="rId3"/>
            </p:custDataLst>
          </p:nvPr>
        </p:nvSpPr>
        <p:spPr bwMode="auto">
          <a:xfrm>
            <a:off x="1794639" y="3403086"/>
            <a:ext cx="8846501" cy="1160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just">
              <a:lnSpc>
                <a:spcPct val="120000"/>
              </a:lnSpc>
              <a:spcAft>
                <a:spcPts val="1200"/>
              </a:spcAft>
              <a:buFont typeface="Wingdings" panose="05000000000000000000" pitchFamily="2" charset="2"/>
              <a:buChar char="l"/>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治疗时机：与国内指南相似</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lgn="just">
              <a:lnSpc>
                <a:spcPct val="120000"/>
              </a:lnSpc>
              <a:spcAft>
                <a:spcPts val="1200"/>
              </a:spcAft>
              <a:buFont typeface="Wingdings" panose="05000000000000000000" pitchFamily="2" charset="2"/>
              <a:buChar char="l"/>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治疗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HBV DNA</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水平</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的长期</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抑制，将</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检测不到</a:t>
            </a:r>
            <a:r>
              <a:rPr lang="en-US" altLang="zh-CN"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HBV DNA</a:t>
            </a:r>
            <a:r>
              <a:rPr lang="zh-CN" altLang="en-US"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10 IU/ml</a:t>
            </a:r>
            <a:r>
              <a:rPr lang="zh-CN" altLang="en-US"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作为病毒学应答重要指标。</a:t>
            </a:r>
          </a:p>
        </p:txBody>
      </p:sp>
      <p:sp>
        <p:nvSpPr>
          <p:cNvPr id="9" name="MH_SubTitle_2"/>
          <p:cNvSpPr txBox="1">
            <a:spLocks noChangeArrowheads="1"/>
          </p:cNvSpPr>
          <p:nvPr>
            <p:custDataLst>
              <p:tags r:id="rId4"/>
            </p:custDataLst>
          </p:nvPr>
        </p:nvSpPr>
        <p:spPr bwMode="auto">
          <a:xfrm>
            <a:off x="1860374" y="2955223"/>
            <a:ext cx="2305688" cy="447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da-DK" altLang="zh-CN" b="1" dirty="0">
                <a:latin typeface="微软雅黑" panose="020B0503020204020204" pitchFamily="34" charset="-122"/>
                <a:ea typeface="微软雅黑" panose="020B0503020204020204" pitchFamily="34" charset="-122"/>
                <a:cs typeface="Arial" panose="020B0604020202020204" pitchFamily="34" charset="0"/>
              </a:rPr>
              <a:t>EASL</a:t>
            </a: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指南（</a:t>
            </a:r>
            <a:r>
              <a:rPr lang="en-US" altLang="zh-CN" b="1" dirty="0" smtClean="0">
                <a:latin typeface="微软雅黑" panose="020B0503020204020204" pitchFamily="34" charset="-122"/>
                <a:ea typeface="微软雅黑" panose="020B0503020204020204" pitchFamily="34" charset="-122"/>
                <a:cs typeface="Arial" panose="020B0604020202020204" pitchFamily="34" charset="0"/>
              </a:rPr>
              <a:t>2017</a:t>
            </a: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a:t>
            </a:r>
            <a:endParaRPr lang="da-DK" altLang="zh-CN"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MH_Text_1"/>
          <p:cNvSpPr>
            <a:spLocks noChangeArrowheads="1"/>
          </p:cNvSpPr>
          <p:nvPr>
            <p:custDataLst>
              <p:tags r:id="rId5"/>
            </p:custDataLst>
          </p:nvPr>
        </p:nvSpPr>
        <p:spPr bwMode="auto">
          <a:xfrm>
            <a:off x="1794639" y="1817107"/>
            <a:ext cx="8381570" cy="1068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algn="just">
              <a:lnSpc>
                <a:spcPct val="120000"/>
              </a:lnSpc>
              <a:spcAft>
                <a:spcPts val="1200"/>
              </a:spcAft>
              <a:buFont typeface="Wingdings" panose="05000000000000000000" pitchFamily="2" charset="2"/>
              <a:buChar char="l"/>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治疗时机</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400" dirty="0" err="1"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HBeAg</a:t>
            </a:r>
            <a:r>
              <a:rPr lang="zh-CN" altLang="en-US"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阳性</a:t>
            </a:r>
            <a:r>
              <a:rPr lang="en-US" altLang="zh-CN"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+HBV DNA</a:t>
            </a:r>
            <a:r>
              <a:rPr lang="zh-CN" altLang="en-US"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水平≥</a:t>
            </a:r>
            <a:r>
              <a:rPr lang="en-US" altLang="zh-CN"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20000IU/</a:t>
            </a:r>
            <a:r>
              <a:rPr lang="en-US" altLang="zh-CN" sz="1400" dirty="0" err="1"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mL+ALT</a:t>
            </a:r>
            <a:r>
              <a:rPr lang="zh-CN" altLang="en-US"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持续</a:t>
            </a:r>
            <a:r>
              <a:rPr lang="zh-CN" altLang="en-US"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升高≥</a:t>
            </a:r>
            <a:r>
              <a:rPr lang="en-US" altLang="zh-CN"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2×ULN</a:t>
            </a:r>
            <a:r>
              <a:rPr lang="zh-CN" altLang="en-US"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a:t>
            </a:r>
            <a:r>
              <a:rPr lang="en-US" altLang="zh-CN"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HBeAg</a:t>
            </a:r>
            <a:r>
              <a:rPr lang="zh-CN" altLang="en-US"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阴性</a:t>
            </a:r>
            <a:r>
              <a:rPr lang="en-US" altLang="zh-CN"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+HBV DNA</a:t>
            </a:r>
            <a:r>
              <a:rPr lang="zh-CN" altLang="en-US"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水平≥</a:t>
            </a:r>
            <a:r>
              <a:rPr lang="en-US" altLang="zh-CN"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2000IU/</a:t>
            </a:r>
            <a:r>
              <a:rPr lang="en-US" altLang="zh-CN" sz="1400" dirty="0" err="1"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mL+</a:t>
            </a:r>
            <a:r>
              <a:rPr lang="en-US" altLang="zh-CN" sz="1400" dirty="0" err="1">
                <a:solidFill>
                  <a:srgbClr val="595959"/>
                </a:solidFill>
                <a:latin typeface="微软雅黑" panose="020B0503020204020204" pitchFamily="34" charset="-122"/>
                <a:ea typeface="微软雅黑" panose="020B0503020204020204" pitchFamily="34" charset="-122"/>
                <a:cs typeface="Arial" panose="020B0604020202020204" pitchFamily="34" charset="0"/>
              </a:rPr>
              <a:t>ALT</a:t>
            </a:r>
            <a:r>
              <a:rPr lang="zh-CN" altLang="en-US"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持续升高≥</a:t>
            </a:r>
            <a:r>
              <a:rPr lang="en-US" altLang="zh-CN"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2×ULN</a:t>
            </a:r>
            <a:r>
              <a:rPr lang="zh-CN" altLang="en-US"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；肝硬化：</a:t>
            </a:r>
            <a:r>
              <a:rPr lang="en-US" altLang="zh-CN"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HBV DNA</a:t>
            </a:r>
            <a:r>
              <a:rPr lang="zh-CN" altLang="en-US" sz="1400" dirty="0">
                <a:solidFill>
                  <a:srgbClr val="595959"/>
                </a:solidFill>
                <a:latin typeface="微软雅黑" panose="020B0503020204020204" pitchFamily="34" charset="-122"/>
                <a:ea typeface="微软雅黑" panose="020B0503020204020204" pitchFamily="34" charset="-122"/>
                <a:cs typeface="Arial" panose="020B0604020202020204" pitchFamily="34" charset="0"/>
              </a:rPr>
              <a:t>可检测</a:t>
            </a:r>
            <a:r>
              <a:rPr lang="zh-CN" altLang="en-US"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rPr>
              <a:t>到。</a:t>
            </a:r>
            <a:endParaRPr lang="en-US" altLang="zh-CN" sz="1400" dirty="0" smtClean="0">
              <a:solidFill>
                <a:srgbClr val="595959"/>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lgn="just">
              <a:lnSpc>
                <a:spcPct val="120000"/>
              </a:lnSpc>
              <a:spcAft>
                <a:spcPts val="1200"/>
              </a:spcAft>
              <a:buFont typeface="Wingdings" panose="05000000000000000000" pitchFamily="2" charset="2"/>
              <a:buChar char="l"/>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治疗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目标：最大限度地长期抑制</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HBV</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（持续病毒学应答，高敏方法检测</a:t>
            </a:r>
            <a:r>
              <a:rPr lang="en-US" altLang="zh-CN"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HBV DNA </a:t>
            </a:r>
            <a:r>
              <a:rPr lang="zh-CN" altLang="en-US" sz="1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低于检测下限</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MH_SubTitle_1"/>
          <p:cNvSpPr txBox="1">
            <a:spLocks noChangeArrowheads="1"/>
          </p:cNvSpPr>
          <p:nvPr>
            <p:custDataLst>
              <p:tags r:id="rId6"/>
            </p:custDataLst>
          </p:nvPr>
        </p:nvSpPr>
        <p:spPr bwMode="auto">
          <a:xfrm>
            <a:off x="1794639" y="1399870"/>
            <a:ext cx="2184187" cy="471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中国指南（</a:t>
            </a:r>
            <a:r>
              <a:rPr lang="en-US" altLang="zh-CN" b="1" dirty="0" smtClean="0">
                <a:latin typeface="微软雅黑" panose="020B0503020204020204" pitchFamily="34" charset="-122"/>
                <a:ea typeface="微软雅黑" panose="020B0503020204020204" pitchFamily="34" charset="-122"/>
                <a:cs typeface="Arial" panose="020B0604020202020204" pitchFamily="34" charset="0"/>
              </a:rPr>
              <a:t>2015</a:t>
            </a: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a:t>
            </a:r>
            <a:endParaRPr lang="da-DK" altLang="zh-CN" b="1"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14" name="图片 74"/>
          <p:cNvPicPr>
            <a:picLocks noChangeAspect="1" noChangeArrowheads="1"/>
          </p:cNvPicPr>
          <p:nvPr/>
        </p:nvPicPr>
        <p:blipFill>
          <a:blip r:embed="rId9" cstate="print">
            <a:extLst>
              <a:ext uri="{28A0092B-C50C-407E-A947-70E740481C1C}">
                <a14:useLocalDpi xmlns:a14="http://schemas.microsoft.com/office/drawing/2010/main" xmlns="" val="0"/>
              </a:ext>
            </a:extLst>
          </a:blip>
          <a:srcRect l="9744" t="12766" r="8821" b="8510"/>
          <a:stretch>
            <a:fillRect/>
          </a:stretch>
        </p:blipFill>
        <p:spPr bwMode="auto">
          <a:xfrm>
            <a:off x="879529" y="1399870"/>
            <a:ext cx="671581" cy="696662"/>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图片 75"/>
          <p:cNvPicPr>
            <a:picLocks noChangeAspect="1" noChangeArrowheads="1"/>
          </p:cNvPicPr>
          <p:nvPr/>
        </p:nvPicPr>
        <p:blipFill>
          <a:blip r:embed="rId10" cstate="print">
            <a:extLst>
              <a:ext uri="{28A0092B-C50C-407E-A947-70E740481C1C}">
                <a14:useLocalDpi xmlns:a14="http://schemas.microsoft.com/office/drawing/2010/main" xmlns="" val="0"/>
              </a:ext>
            </a:extLst>
          </a:blip>
          <a:srcRect l="17055" t="17458" r="40974" b="26680"/>
          <a:stretch>
            <a:fillRect/>
          </a:stretch>
        </p:blipFill>
        <p:spPr bwMode="auto">
          <a:xfrm>
            <a:off x="737938" y="3013715"/>
            <a:ext cx="954762" cy="330878"/>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图片 1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852517" y="4198375"/>
            <a:ext cx="677864" cy="656338"/>
          </a:xfrm>
          <a:prstGeom prst="rect">
            <a:avLst/>
          </a:prstGeom>
        </p:spPr>
      </p:pic>
      <p:pic>
        <p:nvPicPr>
          <p:cNvPr id="4" name="图片 3"/>
          <p:cNvPicPr>
            <a:picLocks noChangeAspect="1"/>
          </p:cNvPicPr>
          <p:nvPr/>
        </p:nvPicPr>
        <p:blipFill>
          <a:blip r:embed="rId12" cstate="print"/>
          <a:stretch>
            <a:fillRect/>
          </a:stretch>
        </p:blipFill>
        <p:spPr>
          <a:xfrm>
            <a:off x="669796" y="5594540"/>
            <a:ext cx="1043305" cy="411133"/>
          </a:xfrm>
          <a:prstGeom prst="rect">
            <a:avLst/>
          </a:prstGeom>
        </p:spPr>
      </p:pic>
      <p:sp>
        <p:nvSpPr>
          <p:cNvPr id="15" name="MH_SubTitle_2"/>
          <p:cNvSpPr txBox="1">
            <a:spLocks noChangeArrowheads="1"/>
          </p:cNvSpPr>
          <p:nvPr>
            <p:custDataLst>
              <p:tags r:id="rId7"/>
            </p:custDataLst>
          </p:nvPr>
        </p:nvSpPr>
        <p:spPr bwMode="auto">
          <a:xfrm>
            <a:off x="1833362" y="5547963"/>
            <a:ext cx="2305688" cy="447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20000"/>
              </a:lnSpc>
              <a:defRPr/>
            </a:pPr>
            <a:r>
              <a:rPr lang="da-DK" altLang="zh-CN" b="1" dirty="0" smtClean="0">
                <a:latin typeface="微软雅黑" panose="020B0503020204020204" pitchFamily="34" charset="-122"/>
                <a:ea typeface="微软雅黑" panose="020B0503020204020204" pitchFamily="34" charset="-122"/>
                <a:cs typeface="Arial" panose="020B0604020202020204" pitchFamily="34" charset="0"/>
              </a:rPr>
              <a:t>AASLD</a:t>
            </a: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指南（</a:t>
            </a:r>
            <a:r>
              <a:rPr lang="en-US" altLang="zh-CN" b="1" dirty="0" smtClean="0">
                <a:latin typeface="微软雅黑" panose="020B0503020204020204" pitchFamily="34" charset="-122"/>
                <a:ea typeface="微软雅黑" panose="020B0503020204020204" pitchFamily="34" charset="-122"/>
                <a:cs typeface="Arial" panose="020B0604020202020204" pitchFamily="34" charset="0"/>
              </a:rPr>
              <a:t>2018</a:t>
            </a: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a:t>
            </a:r>
            <a:endParaRPr lang="da-DK" altLang="zh-CN"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1794639" y="6013654"/>
            <a:ext cx="7445858" cy="523220"/>
          </a:xfrm>
          <a:prstGeom prst="rect">
            <a:avLst/>
          </a:prstGeom>
        </p:spPr>
        <p:txBody>
          <a:bodyPr wrap="square">
            <a:spAutoFit/>
          </a:bodyPr>
          <a:lstStyle/>
          <a:p>
            <a:pPr marL="285750" indent="-285750">
              <a:buFont typeface="Wingdings" panose="05000000000000000000" pitchFamily="2" charset="2"/>
              <a:buChar char="l"/>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病毒学突破定义为相对于基线HBV DNA水平升高&gt;1 log，</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NA</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治疗后，相对于</a:t>
            </a:r>
            <a:r>
              <a:rPr lang="zh-CN" altLang="en-US" sz="14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检测不到水平(&lt;10 IU/mL)</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，HBV DNA 升至≥100 IU/</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mL。</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xmlns="" val="3137396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03163" y="1815077"/>
            <a:ext cx="7208701" cy="3590178"/>
            <a:chOff x="203163" y="1455313"/>
            <a:chExt cx="7208701" cy="3590178"/>
          </a:xfrm>
        </p:grpSpPr>
        <p:pic>
          <p:nvPicPr>
            <p:cNvPr id="4" name="图片 3"/>
            <p:cNvPicPr>
              <a:picLocks noChangeAspect="1"/>
            </p:cNvPicPr>
            <p:nvPr/>
          </p:nvPicPr>
          <p:blipFill>
            <a:blip r:embed="rId3" cstate="print"/>
            <a:stretch>
              <a:fillRect/>
            </a:stretch>
          </p:blipFill>
          <p:spPr>
            <a:xfrm>
              <a:off x="203163" y="1455313"/>
              <a:ext cx="7208700" cy="3590178"/>
            </a:xfrm>
            <a:prstGeom prst="rect">
              <a:avLst/>
            </a:prstGeom>
          </p:spPr>
        </p:pic>
        <p:sp>
          <p:nvSpPr>
            <p:cNvPr id="5" name="圆角矩形 4"/>
            <p:cNvSpPr/>
            <p:nvPr/>
          </p:nvSpPr>
          <p:spPr>
            <a:xfrm>
              <a:off x="2653260" y="1933731"/>
              <a:ext cx="4758604" cy="584616"/>
            </a:xfrm>
            <a:prstGeom prst="roundRect">
              <a:avLst/>
            </a:prstGeom>
            <a:noFill/>
            <a:ln w="444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281475" y="1267689"/>
            <a:ext cx="7052076" cy="369332"/>
          </a:xfrm>
          <a:prstGeom prst="rect">
            <a:avLst/>
          </a:prstGeom>
        </p:spPr>
        <p:txBody>
          <a:bodyPr wrap="square">
            <a:spAutoFit/>
          </a:bodyPr>
          <a:lstStyle/>
          <a:p>
            <a:r>
              <a:rPr lang="zh-CN" altLang="en-US" b="1" dirty="0" smtClean="0">
                <a:latin typeface="+mn-ea"/>
                <a:cs typeface="Times New Roman" panose="02020603050405020304" pitchFamily="18" charset="0"/>
              </a:rPr>
              <a:t>慢乙肝一线抗病毒药物治疗效果比较（非头对头比较）</a:t>
            </a:r>
            <a:r>
              <a:rPr lang="en-US" altLang="zh-CN" b="1" baseline="30000" dirty="0" smtClean="0">
                <a:latin typeface="+mn-ea"/>
                <a:cs typeface="Times New Roman" panose="02020603050405020304" pitchFamily="18" charset="0"/>
              </a:rPr>
              <a:t>[1]</a:t>
            </a:r>
            <a:endParaRPr lang="zh-CN" altLang="en-US" baseline="30000" dirty="0">
              <a:latin typeface="+mn-ea"/>
              <a:cs typeface="Times New Roman" panose="02020603050405020304" pitchFamily="18" charset="0"/>
            </a:endParaRPr>
          </a:p>
        </p:txBody>
      </p:sp>
      <p:grpSp>
        <p:nvGrpSpPr>
          <p:cNvPr id="11" name="组合 10"/>
          <p:cNvGrpSpPr/>
          <p:nvPr/>
        </p:nvGrpSpPr>
        <p:grpSpPr>
          <a:xfrm>
            <a:off x="7535917" y="2293495"/>
            <a:ext cx="4656083" cy="2901899"/>
            <a:chOff x="7535918" y="1933730"/>
            <a:chExt cx="4656083" cy="2901899"/>
          </a:xfrm>
        </p:grpSpPr>
        <p:pic>
          <p:nvPicPr>
            <p:cNvPr id="8" name="图片 7"/>
            <p:cNvPicPr>
              <a:picLocks noChangeAspect="1"/>
            </p:cNvPicPr>
            <p:nvPr/>
          </p:nvPicPr>
          <p:blipFill>
            <a:blip r:embed="rId4" cstate="print"/>
            <a:stretch>
              <a:fillRect/>
            </a:stretch>
          </p:blipFill>
          <p:spPr>
            <a:xfrm>
              <a:off x="7764905" y="1933730"/>
              <a:ext cx="4427096" cy="2901899"/>
            </a:xfrm>
            <a:prstGeom prst="rect">
              <a:avLst/>
            </a:prstGeom>
          </p:spPr>
        </p:pic>
        <p:sp>
          <p:nvSpPr>
            <p:cNvPr id="9" name="圆角矩形 8"/>
            <p:cNvSpPr/>
            <p:nvPr/>
          </p:nvSpPr>
          <p:spPr>
            <a:xfrm>
              <a:off x="7535918" y="2666419"/>
              <a:ext cx="457973" cy="1425896"/>
            </a:xfrm>
            <a:prstGeom prst="roundRect">
              <a:avLst/>
            </a:prstGeom>
            <a:noFill/>
            <a:ln w="444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a:off x="7993890" y="1673609"/>
            <a:ext cx="3668590" cy="1077218"/>
          </a:xfrm>
          <a:prstGeom prst="rect">
            <a:avLst/>
          </a:prstGeom>
        </p:spPr>
        <p:txBody>
          <a:bodyPr wrap="square">
            <a:spAutoFit/>
          </a:bodyPr>
          <a:lstStyle/>
          <a:p>
            <a:r>
              <a:rPr lang="en-US" altLang="zh-CN" sz="1600" b="1" dirty="0" smtClean="0">
                <a:latin typeface="+mn-ea"/>
                <a:cs typeface="Times New Roman" panose="02020603050405020304" pitchFamily="18" charset="0"/>
              </a:rPr>
              <a:t>29 IU/ml</a:t>
            </a:r>
            <a:r>
              <a:rPr lang="zh-CN" altLang="en-US" sz="1600" b="1" dirty="0" smtClean="0">
                <a:latin typeface="+mn-ea"/>
                <a:cs typeface="Times New Roman" panose="02020603050405020304" pitchFamily="18" charset="0"/>
              </a:rPr>
              <a:t>作为丙</a:t>
            </a:r>
            <a:r>
              <a:rPr lang="zh-CN" altLang="en-US" sz="1600" b="1" dirty="0">
                <a:latin typeface="+mn-ea"/>
                <a:cs typeface="Times New Roman" panose="02020603050405020304" pitchFamily="18" charset="0"/>
              </a:rPr>
              <a:t>酚替诺福</a:t>
            </a:r>
            <a:r>
              <a:rPr lang="zh-CN" altLang="en-US" sz="1600" b="1" dirty="0" smtClean="0">
                <a:latin typeface="+mn-ea"/>
                <a:cs typeface="Times New Roman" panose="02020603050405020304" pitchFamily="18" charset="0"/>
              </a:rPr>
              <a:t>韦</a:t>
            </a:r>
            <a:r>
              <a:rPr lang="en-US" altLang="zh-CN" sz="1600" b="1" dirty="0" smtClean="0">
                <a:latin typeface="+mn-ea"/>
                <a:cs typeface="Times New Roman" panose="02020603050405020304" pitchFamily="18" charset="0"/>
              </a:rPr>
              <a:t>(TAF)</a:t>
            </a:r>
            <a:r>
              <a:rPr lang="zh-CN" altLang="en-US" sz="1600" b="1" dirty="0" smtClean="0">
                <a:latin typeface="+mn-ea"/>
                <a:cs typeface="Times New Roman" panose="02020603050405020304" pitchFamily="18" charset="0"/>
              </a:rPr>
              <a:t>治疗</a:t>
            </a:r>
            <a:r>
              <a:rPr lang="en-US" altLang="zh-CN" sz="1600" b="1" dirty="0" smtClean="0">
                <a:latin typeface="+mn-ea"/>
                <a:cs typeface="Times New Roman" panose="02020603050405020304" pitchFamily="18" charset="0"/>
              </a:rPr>
              <a:t>144</a:t>
            </a:r>
            <a:r>
              <a:rPr lang="zh-CN" altLang="en-US" sz="1600" b="1" dirty="0" smtClean="0">
                <a:latin typeface="+mn-ea"/>
                <a:cs typeface="Times New Roman" panose="02020603050405020304" pitchFamily="18" charset="0"/>
              </a:rPr>
              <a:t>周时病毒学抑制</a:t>
            </a:r>
            <a:r>
              <a:rPr lang="en-US" altLang="zh-CN" sz="1600" b="1" dirty="0" smtClean="0">
                <a:latin typeface="+mn-ea"/>
                <a:cs typeface="Times New Roman" panose="02020603050405020304" pitchFamily="18" charset="0"/>
              </a:rPr>
              <a:t>cutoff</a:t>
            </a:r>
            <a:r>
              <a:rPr lang="zh-CN" altLang="en-US" sz="1600" b="1" dirty="0" smtClean="0">
                <a:latin typeface="+mn-ea"/>
                <a:cs typeface="Times New Roman" panose="02020603050405020304" pitchFamily="18" charset="0"/>
              </a:rPr>
              <a:t>值</a:t>
            </a:r>
            <a:r>
              <a:rPr lang="en-US" altLang="zh-CN" sz="1600" b="1" baseline="30000" dirty="0">
                <a:latin typeface="+mn-ea"/>
                <a:cs typeface="Times New Roman" panose="02020603050405020304" pitchFamily="18" charset="0"/>
              </a:rPr>
              <a:t>[</a:t>
            </a:r>
            <a:r>
              <a:rPr lang="en-US" altLang="zh-CN" sz="1600" b="1" baseline="30000" dirty="0" smtClean="0">
                <a:latin typeface="+mn-ea"/>
                <a:cs typeface="Times New Roman" panose="02020603050405020304" pitchFamily="18" charset="0"/>
              </a:rPr>
              <a:t>2-3]</a:t>
            </a:r>
            <a:endParaRPr lang="zh-CN" altLang="en-US" sz="1600" b="1" baseline="30000" dirty="0">
              <a:latin typeface="+mn-ea"/>
              <a:cs typeface="Times New Roman" panose="02020603050405020304" pitchFamily="18" charset="0"/>
            </a:endParaRPr>
          </a:p>
          <a:p>
            <a:r>
              <a:rPr lang="zh-CN" altLang="en-US" sz="1600" b="1" dirty="0">
                <a:latin typeface="+mn-ea"/>
              </a:rPr>
              <a:t/>
            </a:r>
            <a:br>
              <a:rPr lang="zh-CN" altLang="en-US" sz="1600" b="1" dirty="0">
                <a:latin typeface="+mn-ea"/>
              </a:rPr>
            </a:br>
            <a:endParaRPr lang="zh-CN" altLang="en-US" sz="1600" b="1" dirty="0">
              <a:latin typeface="+mn-ea"/>
            </a:endParaRPr>
          </a:p>
        </p:txBody>
      </p:sp>
      <p:sp>
        <p:nvSpPr>
          <p:cNvPr id="14" name="矩形 13"/>
          <p:cNvSpPr/>
          <p:nvPr/>
        </p:nvSpPr>
        <p:spPr>
          <a:xfrm>
            <a:off x="6358659" y="6014943"/>
            <a:ext cx="5636304" cy="738664"/>
          </a:xfrm>
          <a:prstGeom prst="rect">
            <a:avLst/>
          </a:prstGeom>
        </p:spPr>
        <p:txBody>
          <a:bodyPr wrap="square">
            <a:spAutoFit/>
          </a:bodyPr>
          <a:lstStyle/>
          <a:p>
            <a:pPr marL="342900" indent="-342900">
              <a:buAutoNum type="arabicPeriod"/>
            </a:pPr>
            <a:r>
              <a:rPr lang="en-US" altLang="zh-CN" sz="1400" dirty="0" smtClean="0">
                <a:latin typeface="Times New Roman" panose="02020603050405020304" pitchFamily="18" charset="0"/>
                <a:cs typeface="Times New Roman" panose="02020603050405020304" pitchFamily="18" charset="0"/>
              </a:rPr>
              <a:t>AASLD </a:t>
            </a:r>
            <a:r>
              <a:rPr lang="en-US" altLang="zh-CN" sz="1400" dirty="0">
                <a:latin typeface="Times New Roman" panose="02020603050405020304" pitchFamily="18" charset="0"/>
                <a:cs typeface="Times New Roman" panose="02020603050405020304" pitchFamily="18" charset="0"/>
              </a:rPr>
              <a:t>2018 hepatitis B guidance. </a:t>
            </a:r>
            <a:r>
              <a:rPr lang="en-US" altLang="zh-CN" sz="1400" dirty="0" err="1">
                <a:latin typeface="Times New Roman" panose="02020603050405020304" pitchFamily="18" charset="0"/>
                <a:cs typeface="Times New Roman" panose="02020603050405020304" pitchFamily="18" charset="0"/>
              </a:rPr>
              <a:t>Hepatology</a:t>
            </a:r>
            <a:r>
              <a:rPr lang="en-US" altLang="zh-CN" sz="1400" dirty="0">
                <a:latin typeface="Times New Roman" panose="02020603050405020304" pitchFamily="18" charset="0"/>
                <a:cs typeface="Times New Roman" panose="02020603050405020304" pitchFamily="18" charset="0"/>
              </a:rPr>
              <a:t>, 2018, 67(4): </a:t>
            </a:r>
            <a:r>
              <a:rPr lang="en-US" altLang="zh-CN" sz="1400" dirty="0" smtClean="0">
                <a:latin typeface="Times New Roman" panose="02020603050405020304" pitchFamily="18" charset="0"/>
                <a:cs typeface="Times New Roman" panose="02020603050405020304" pitchFamily="18" charset="0"/>
              </a:rPr>
              <a:t>1560-99.</a:t>
            </a:r>
          </a:p>
          <a:p>
            <a:pPr marL="342900" indent="-342900">
              <a:buAutoNum type="arabicPeriod"/>
            </a:pPr>
            <a:r>
              <a:rPr lang="en-US" altLang="zh-CN" sz="1400" dirty="0" smtClean="0">
                <a:latin typeface="Times New Roman" panose="02020603050405020304" pitchFamily="18" charset="0"/>
                <a:cs typeface="Times New Roman" panose="02020603050405020304" pitchFamily="18" charset="0"/>
              </a:rPr>
              <a:t>Ogawa E, </a:t>
            </a:r>
            <a:r>
              <a:rPr lang="en-US" altLang="zh-CN" sz="1400" dirty="0">
                <a:latin typeface="Times New Roman" panose="02020603050405020304" pitchFamily="18" charset="0"/>
                <a:cs typeface="Times New Roman" panose="02020603050405020304" pitchFamily="18" charset="0"/>
              </a:rPr>
              <a:t>et </a:t>
            </a:r>
            <a:r>
              <a:rPr lang="en-US" altLang="zh-CN" sz="1400" dirty="0" smtClean="0">
                <a:latin typeface="Times New Roman" panose="02020603050405020304" pitchFamily="18" charset="0"/>
                <a:cs typeface="Times New Roman" panose="02020603050405020304" pitchFamily="18" charset="0"/>
              </a:rPr>
              <a:t>al. </a:t>
            </a:r>
            <a:r>
              <a:rPr lang="en-US" altLang="zh-CN" sz="1400" dirty="0">
                <a:latin typeface="Times New Roman" panose="02020603050405020304" pitchFamily="18" charset="0"/>
                <a:cs typeface="Times New Roman" panose="02020603050405020304" pitchFamily="18" charset="0"/>
              </a:rPr>
              <a:t>Drug design, development and therapy, 2017, 11: 3197</a:t>
            </a:r>
            <a:r>
              <a:rPr lang="en-US" altLang="zh-CN" sz="1400" dirty="0" smtClean="0">
                <a:latin typeface="Times New Roman" panose="02020603050405020304" pitchFamily="18" charset="0"/>
                <a:cs typeface="Times New Roman" panose="02020603050405020304" pitchFamily="18" charset="0"/>
              </a:rPr>
              <a:t>.</a:t>
            </a:r>
          </a:p>
          <a:p>
            <a:pPr marL="342900" indent="-342900">
              <a:buFontTx/>
              <a:buAutoNum type="arabicPeriod"/>
            </a:pPr>
            <a:r>
              <a:rPr lang="en-US" altLang="zh-CN" sz="1400" dirty="0">
                <a:latin typeface="Times New Roman" panose="02020603050405020304" pitchFamily="18" charset="0"/>
                <a:cs typeface="Times New Roman" panose="02020603050405020304" pitchFamily="18" charset="0"/>
              </a:rPr>
              <a:t>Chan HL, et al. AASLD 2018 Poster 381</a:t>
            </a:r>
            <a:r>
              <a:rPr lang="en-US" altLang="zh-CN" sz="1400" dirty="0" smtClean="0">
                <a:latin typeface="Times New Roman" panose="02020603050405020304" pitchFamily="18" charset="0"/>
                <a:cs typeface="Times New Roman" panose="02020603050405020304" pitchFamily="18" charset="0"/>
              </a:rPr>
              <a:t>.</a:t>
            </a:r>
            <a:endParaRPr lang="en-US" altLang="zh-CN" sz="1400" dirty="0">
              <a:latin typeface="Times New Roman" panose="02020603050405020304" pitchFamily="18" charset="0"/>
              <a:cs typeface="Times New Roman" panose="02020603050405020304" pitchFamily="18" charset="0"/>
            </a:endParaRPr>
          </a:p>
        </p:txBody>
      </p:sp>
      <p:sp>
        <p:nvSpPr>
          <p:cNvPr id="15" name="圆角矩形 14"/>
          <p:cNvSpPr/>
          <p:nvPr/>
        </p:nvSpPr>
        <p:spPr>
          <a:xfrm>
            <a:off x="2600793" y="4427910"/>
            <a:ext cx="4758604" cy="406566"/>
          </a:xfrm>
          <a:prstGeom prst="roundRect">
            <a:avLst/>
          </a:prstGeom>
          <a:noFill/>
          <a:ln w="444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83983" y="363361"/>
            <a:ext cx="6348148"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美肝指南一线药物病毒药学抑制</a:t>
            </a:r>
            <a:r>
              <a:rPr lang="en-US" altLang="zh-CN" sz="2400" b="1" dirty="0" smtClean="0">
                <a:latin typeface="微软雅黑" panose="020B0503020204020204" pitchFamily="34" charset="-122"/>
                <a:ea typeface="微软雅黑" panose="020B0503020204020204" pitchFamily="34" charset="-122"/>
              </a:rPr>
              <a:t>cutoff</a:t>
            </a:r>
            <a:r>
              <a:rPr lang="zh-CN" altLang="en-US" sz="2400" b="1" dirty="0" smtClean="0">
                <a:latin typeface="微软雅黑" panose="020B0503020204020204" pitchFamily="34" charset="-122"/>
                <a:ea typeface="微软雅黑" panose="020B0503020204020204" pitchFamily="34" charset="-122"/>
              </a:rPr>
              <a:t>值要求</a:t>
            </a:r>
            <a:endParaRPr lang="en-US" altLang="zh-CN" sz="2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109670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416522" y="708445"/>
            <a:ext cx="7146187"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3600"/>
              </a:lnSpc>
              <a:spcBef>
                <a:spcPct val="0"/>
              </a:spcBef>
              <a:buSzTx/>
              <a:buNone/>
            </a:pPr>
            <a:r>
              <a:rPr lang="en-US" altLang="zh-CN" sz="2800" b="1" i="0" dirty="0" err="1" smtClean="0">
                <a:latin typeface="微软雅黑" panose="020B0503020204020204" pitchFamily="34" charset="-122"/>
                <a:ea typeface="微软雅黑" panose="020B0503020204020204" pitchFamily="34" charset="-122"/>
              </a:rPr>
              <a:t>慢乙肝临床治疗中</a:t>
            </a:r>
            <a:r>
              <a:rPr lang="en-US" altLang="zh-CN" sz="2800" b="1" i="0" dirty="0" err="1">
                <a:latin typeface="微软雅黑" panose="020B0503020204020204" pitchFamily="34" charset="-122"/>
                <a:ea typeface="微软雅黑" panose="020B0503020204020204" pitchFamily="34" charset="-122"/>
              </a:rPr>
              <a:t>HBV</a:t>
            </a:r>
            <a:r>
              <a:rPr lang="en-US" altLang="zh-CN" sz="2800" i="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i="0" dirty="0" err="1" smtClean="0">
                <a:latin typeface="微软雅黑" panose="020B0503020204020204" pitchFamily="34" charset="-122"/>
                <a:ea typeface="微软雅黑" panose="020B0503020204020204" pitchFamily="34" charset="-122"/>
              </a:rPr>
              <a:t>DNA检测</a:t>
            </a:r>
            <a:r>
              <a:rPr lang="zh-CN" altLang="en-US" sz="2800" b="1" i="0" dirty="0" smtClean="0">
                <a:latin typeface="微软雅黑" panose="020B0503020204020204" pitchFamily="34" charset="-122"/>
                <a:ea typeface="微软雅黑" panose="020B0503020204020204" pitchFamily="34" charset="-122"/>
              </a:rPr>
              <a:t>面临的挑战</a:t>
            </a:r>
            <a:endParaRPr lang="en-US" altLang="zh-CN" sz="2800" b="1" i="0" dirty="0">
              <a:latin typeface="微软雅黑" panose="020B0503020204020204" pitchFamily="34" charset="-122"/>
              <a:ea typeface="微软雅黑" panose="020B0503020204020204" pitchFamily="34" charset="-122"/>
            </a:endParaRPr>
          </a:p>
        </p:txBody>
      </p:sp>
      <p:sp>
        <p:nvSpPr>
          <p:cNvPr id="5" name="TextBox 1"/>
          <p:cNvSpPr txBox="1">
            <a:spLocks noChangeArrowheads="1"/>
          </p:cNvSpPr>
          <p:nvPr/>
        </p:nvSpPr>
        <p:spPr bwMode="auto">
          <a:xfrm>
            <a:off x="1686575" y="1739965"/>
            <a:ext cx="4190250" cy="341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2300"/>
              </a:lnSpc>
              <a:spcBef>
                <a:spcPct val="0"/>
              </a:spcBef>
              <a:buSzTx/>
              <a:buNone/>
            </a:pPr>
            <a:r>
              <a:rPr lang="zh-CN" altLang="en-US" sz="2400" b="1" i="0" dirty="0" smtClean="0">
                <a:latin typeface="微软雅黑" panose="020B0503020204020204" pitchFamily="34" charset="-122"/>
                <a:ea typeface="微软雅黑" panose="020B0503020204020204" pitchFamily="34" charset="-122"/>
              </a:rPr>
              <a:t>（</a:t>
            </a:r>
            <a:r>
              <a:rPr lang="en-US" altLang="zh-CN" sz="2400" b="1" i="0" dirty="0" smtClean="0">
                <a:latin typeface="微软雅黑" panose="020B0503020204020204" pitchFamily="34" charset="-122"/>
                <a:ea typeface="微软雅黑" panose="020B0503020204020204" pitchFamily="34" charset="-122"/>
              </a:rPr>
              <a:t>1</a:t>
            </a:r>
            <a:r>
              <a:rPr lang="zh-CN" altLang="en-US" sz="2400" b="1" i="0" dirty="0" smtClean="0">
                <a:latin typeface="微软雅黑" panose="020B0503020204020204" pitchFamily="34" charset="-122"/>
                <a:ea typeface="微软雅黑" panose="020B0503020204020204" pitchFamily="34" charset="-122"/>
              </a:rPr>
              <a:t>）</a:t>
            </a:r>
            <a:r>
              <a:rPr lang="en-US" altLang="zh-CN" sz="2400" b="1" i="0" dirty="0" err="1" smtClean="0">
                <a:latin typeface="微软雅黑" panose="020B0503020204020204" pitchFamily="34" charset="-122"/>
                <a:ea typeface="微软雅黑" panose="020B0503020204020204" pitchFamily="34" charset="-122"/>
              </a:rPr>
              <a:t>特殊患者何时</a:t>
            </a:r>
            <a:r>
              <a:rPr lang="en-US" altLang="zh-CN" sz="2400" b="1" i="0" dirty="0" err="1" smtClean="0">
                <a:solidFill>
                  <a:srgbClr val="FF0000"/>
                </a:solidFill>
                <a:latin typeface="微软雅黑" panose="020B0503020204020204" pitchFamily="34" charset="-122"/>
                <a:ea typeface="微软雅黑" panose="020B0503020204020204" pitchFamily="34" charset="-122"/>
              </a:rPr>
              <a:t>开始治疗</a:t>
            </a:r>
            <a:r>
              <a:rPr lang="en-US" altLang="zh-CN" sz="2400" b="1" i="0" dirty="0">
                <a:latin typeface="微软雅黑" panose="020B0503020204020204" pitchFamily="34" charset="-122"/>
                <a:ea typeface="微软雅黑" panose="020B0503020204020204" pitchFamily="34" charset="-122"/>
              </a:rPr>
              <a:t>？</a:t>
            </a:r>
          </a:p>
        </p:txBody>
      </p:sp>
      <p:sp>
        <p:nvSpPr>
          <p:cNvPr id="6" name="TextBox 1"/>
          <p:cNvSpPr txBox="1">
            <a:spLocks noChangeArrowheads="1"/>
          </p:cNvSpPr>
          <p:nvPr/>
        </p:nvSpPr>
        <p:spPr bwMode="auto">
          <a:xfrm>
            <a:off x="2280267" y="2040437"/>
            <a:ext cx="6900928"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2700"/>
              </a:lnSpc>
              <a:spcBef>
                <a:spcPct val="0"/>
              </a:spcBef>
              <a:buSzTx/>
              <a:buNone/>
            </a:pPr>
            <a:r>
              <a:rPr lang="en-US" altLang="zh-CN" sz="1800" i="0" dirty="0">
                <a:solidFill>
                  <a:srgbClr val="000000"/>
                </a:solidFill>
                <a:latin typeface="微软雅黑" panose="020B0503020204020204" pitchFamily="34" charset="-122"/>
                <a:ea typeface="微软雅黑" panose="020B0503020204020204" pitchFamily="34" charset="-122"/>
              </a:rPr>
              <a:t>‡</a:t>
            </a:r>
            <a:r>
              <a:rPr lang="en-US" altLang="zh-CN" sz="1800" i="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i="0" dirty="0" err="1" smtClean="0">
                <a:solidFill>
                  <a:srgbClr val="000000"/>
                </a:solidFill>
                <a:latin typeface="微软雅黑" panose="020B0503020204020204" pitchFamily="34" charset="-122"/>
                <a:ea typeface="微软雅黑" panose="020B0503020204020204" pitchFamily="34" charset="-122"/>
              </a:rPr>
              <a:t>肝硬化患者HBV</a:t>
            </a:r>
            <a:r>
              <a:rPr lang="en-US" altLang="zh-CN" sz="1800" i="0" dirty="0" smtClean="0">
                <a:latin typeface="微软雅黑" panose="020B0503020204020204" pitchFamily="34" charset="-122"/>
                <a:ea typeface="微软雅黑" panose="020B0503020204020204" pitchFamily="34" charset="-122"/>
              </a:rPr>
              <a:t> </a:t>
            </a:r>
            <a:r>
              <a:rPr lang="en-US" altLang="zh-CN" sz="1800" i="0" dirty="0" err="1">
                <a:solidFill>
                  <a:srgbClr val="000000"/>
                </a:solidFill>
                <a:latin typeface="微软雅黑" panose="020B0503020204020204" pitchFamily="34" charset="-122"/>
                <a:ea typeface="微软雅黑" panose="020B0503020204020204" pitchFamily="34" charset="-122"/>
              </a:rPr>
              <a:t>DNA低于检测下限，能否排除HBV</a:t>
            </a:r>
            <a:r>
              <a:rPr lang="en-US" altLang="zh-CN" sz="1800" i="0" dirty="0">
                <a:latin typeface="微软雅黑" panose="020B0503020204020204" pitchFamily="34" charset="-122"/>
                <a:ea typeface="微软雅黑" panose="020B0503020204020204" pitchFamily="34" charset="-122"/>
              </a:rPr>
              <a:t> </a:t>
            </a:r>
            <a:r>
              <a:rPr lang="en-US" altLang="zh-CN" sz="1800" i="0" dirty="0" err="1">
                <a:solidFill>
                  <a:srgbClr val="000000"/>
                </a:solidFill>
                <a:latin typeface="微软雅黑" panose="020B0503020204020204" pitchFamily="34" charset="-122"/>
                <a:ea typeface="微软雅黑" panose="020B0503020204020204" pitchFamily="34" charset="-122"/>
              </a:rPr>
              <a:t>DNA存在</a:t>
            </a:r>
            <a:r>
              <a:rPr lang="en-US" altLang="zh-CN" sz="1800" i="0" dirty="0">
                <a:solidFill>
                  <a:srgbClr val="000000"/>
                </a:solidFill>
                <a:latin typeface="微软雅黑" panose="020B0503020204020204" pitchFamily="34" charset="-122"/>
                <a:ea typeface="微软雅黑" panose="020B0503020204020204" pitchFamily="34" charset="-122"/>
              </a:rPr>
              <a:t>？</a:t>
            </a:r>
          </a:p>
        </p:txBody>
      </p:sp>
      <p:sp>
        <p:nvSpPr>
          <p:cNvPr id="7" name="TextBox 1"/>
          <p:cNvSpPr txBox="1">
            <a:spLocks noChangeArrowheads="1"/>
          </p:cNvSpPr>
          <p:nvPr/>
        </p:nvSpPr>
        <p:spPr bwMode="auto">
          <a:xfrm>
            <a:off x="1683367" y="3571570"/>
            <a:ext cx="3574697" cy="341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2300"/>
              </a:lnSpc>
              <a:spcBef>
                <a:spcPct val="0"/>
              </a:spcBef>
              <a:buSzTx/>
              <a:buNone/>
            </a:pPr>
            <a:r>
              <a:rPr lang="zh-CN" altLang="en-US" sz="2400" b="1" i="0" dirty="0" smtClean="0">
                <a:latin typeface="微软雅黑" panose="020B0503020204020204" pitchFamily="34" charset="-122"/>
                <a:ea typeface="微软雅黑" panose="020B0503020204020204" pitchFamily="34" charset="-122"/>
              </a:rPr>
              <a:t>（</a:t>
            </a:r>
            <a:r>
              <a:rPr lang="en-US" altLang="zh-CN" sz="2400" b="1" i="0" dirty="0" smtClean="0">
                <a:latin typeface="微软雅黑" panose="020B0503020204020204" pitchFamily="34" charset="-122"/>
                <a:ea typeface="微软雅黑" panose="020B0503020204020204" pitchFamily="34" charset="-122"/>
              </a:rPr>
              <a:t>3</a:t>
            </a:r>
            <a:r>
              <a:rPr lang="zh-CN" altLang="en-US" sz="2400" b="1" i="0" dirty="0" smtClean="0">
                <a:latin typeface="微软雅黑" panose="020B0503020204020204" pitchFamily="34" charset="-122"/>
                <a:ea typeface="微软雅黑" panose="020B0503020204020204" pitchFamily="34" charset="-122"/>
              </a:rPr>
              <a:t>）如何准确</a:t>
            </a:r>
            <a:r>
              <a:rPr lang="en-US" altLang="zh-CN" sz="2400" b="1" i="0" dirty="0" err="1" smtClean="0">
                <a:solidFill>
                  <a:srgbClr val="FF0000"/>
                </a:solidFill>
                <a:latin typeface="微软雅黑" panose="020B0503020204020204" pitchFamily="34" charset="-122"/>
                <a:ea typeface="微软雅黑" panose="020B0503020204020204" pitchFamily="34" charset="-122"/>
              </a:rPr>
              <a:t>监测</a:t>
            </a:r>
            <a:r>
              <a:rPr lang="en-US" altLang="zh-CN" sz="2400" b="1" i="0" dirty="0" err="1">
                <a:solidFill>
                  <a:srgbClr val="FF0000"/>
                </a:solidFill>
                <a:latin typeface="微软雅黑" panose="020B0503020204020204" pitchFamily="34" charset="-122"/>
                <a:ea typeface="微软雅黑" panose="020B0503020204020204" pitchFamily="34" charset="-122"/>
              </a:rPr>
              <a:t>疗效</a:t>
            </a:r>
            <a:r>
              <a:rPr lang="en-US" altLang="zh-CN" sz="2400" b="1" i="0" dirty="0" smtClean="0">
                <a:latin typeface="微软雅黑" panose="020B0503020204020204" pitchFamily="34" charset="-122"/>
                <a:ea typeface="微软雅黑" panose="020B0503020204020204" pitchFamily="34" charset="-122"/>
              </a:rPr>
              <a:t>？</a:t>
            </a:r>
            <a:endParaRPr lang="en-US" altLang="zh-CN" sz="2400" b="1" i="0" dirty="0">
              <a:latin typeface="微软雅黑" panose="020B0503020204020204" pitchFamily="34" charset="-122"/>
              <a:ea typeface="微软雅黑" panose="020B0503020204020204" pitchFamily="34" charset="-122"/>
            </a:endParaRPr>
          </a:p>
        </p:txBody>
      </p:sp>
      <p:sp>
        <p:nvSpPr>
          <p:cNvPr id="8" name="TextBox 1"/>
          <p:cNvSpPr txBox="1">
            <a:spLocks noChangeArrowheads="1"/>
          </p:cNvSpPr>
          <p:nvPr/>
        </p:nvSpPr>
        <p:spPr bwMode="auto">
          <a:xfrm>
            <a:off x="2280267" y="3902047"/>
            <a:ext cx="8136843"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2700"/>
              </a:lnSpc>
              <a:spcBef>
                <a:spcPct val="0"/>
              </a:spcBef>
              <a:buSzTx/>
              <a:buNone/>
            </a:pPr>
            <a:r>
              <a:rPr lang="en-US" altLang="zh-CN" sz="1800" i="0" dirty="0">
                <a:solidFill>
                  <a:srgbClr val="000000"/>
                </a:solidFill>
                <a:latin typeface="微软雅黑" panose="020B0503020204020204" pitchFamily="34" charset="-122"/>
                <a:ea typeface="微软雅黑" panose="020B0503020204020204" pitchFamily="34" charset="-122"/>
              </a:rPr>
              <a:t>‡</a:t>
            </a:r>
            <a:r>
              <a:rPr lang="en-US" altLang="zh-CN" sz="1800" i="0"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800" i="0" dirty="0" smtClean="0">
                <a:latin typeface="微软雅黑" panose="020B0503020204020204" pitchFamily="34" charset="-122"/>
                <a:ea typeface="微软雅黑" panose="020B0503020204020204" pitchFamily="34" charset="-122"/>
                <a:cs typeface="Times New Roman" panose="02020603050405020304" pitchFamily="18" charset="0"/>
              </a:rPr>
              <a:t>抗病毒</a:t>
            </a:r>
            <a:r>
              <a:rPr lang="en-US" altLang="zh-CN" sz="1800" i="0" dirty="0" err="1" smtClean="0">
                <a:solidFill>
                  <a:srgbClr val="000000"/>
                </a:solidFill>
                <a:latin typeface="微软雅黑" panose="020B0503020204020204" pitchFamily="34" charset="-122"/>
                <a:ea typeface="微软雅黑" panose="020B0503020204020204" pitchFamily="34" charset="-122"/>
              </a:rPr>
              <a:t>治疗</a:t>
            </a:r>
            <a:r>
              <a:rPr lang="zh-CN" altLang="en-US" sz="1800" i="0" dirty="0" smtClean="0">
                <a:solidFill>
                  <a:srgbClr val="000000"/>
                </a:solidFill>
                <a:latin typeface="微软雅黑" panose="020B0503020204020204" pitchFamily="34" charset="-122"/>
                <a:ea typeface="微软雅黑" panose="020B0503020204020204" pitchFamily="34" charset="-122"/>
              </a:rPr>
              <a:t>过程中，</a:t>
            </a:r>
            <a:r>
              <a:rPr lang="en-US" altLang="zh-CN" sz="1800" i="0" dirty="0" smtClean="0">
                <a:solidFill>
                  <a:srgbClr val="000000"/>
                </a:solidFill>
                <a:latin typeface="微软雅黑" panose="020B0503020204020204" pitchFamily="34" charset="-122"/>
                <a:ea typeface="微软雅黑" panose="020B0503020204020204" pitchFamily="34" charset="-122"/>
              </a:rPr>
              <a:t>HBV</a:t>
            </a:r>
            <a:r>
              <a:rPr lang="en-US" altLang="zh-CN" sz="1800" i="0" dirty="0" smtClean="0">
                <a:latin typeface="微软雅黑" panose="020B0503020204020204" pitchFamily="34" charset="-122"/>
                <a:ea typeface="微软雅黑" panose="020B0503020204020204" pitchFamily="34" charset="-122"/>
              </a:rPr>
              <a:t> </a:t>
            </a:r>
            <a:r>
              <a:rPr lang="en-US" altLang="zh-CN" sz="1800" i="0" dirty="0" err="1">
                <a:solidFill>
                  <a:srgbClr val="000000"/>
                </a:solidFill>
                <a:latin typeface="微软雅黑" panose="020B0503020204020204" pitchFamily="34" charset="-122"/>
                <a:ea typeface="微软雅黑" panose="020B0503020204020204" pitchFamily="34" charset="-122"/>
              </a:rPr>
              <a:t>DNA</a:t>
            </a:r>
            <a:r>
              <a:rPr lang="en-US" altLang="zh-CN" sz="1800" i="0" dirty="0" err="1" smtClean="0">
                <a:solidFill>
                  <a:srgbClr val="000000"/>
                </a:solidFill>
                <a:latin typeface="微软雅黑" panose="020B0503020204020204" pitchFamily="34" charset="-122"/>
                <a:ea typeface="微软雅黑" panose="020B0503020204020204" pitchFamily="34" charset="-122"/>
              </a:rPr>
              <a:t>水平</a:t>
            </a:r>
            <a:r>
              <a:rPr lang="zh-CN" altLang="en-US" sz="1800" i="0" dirty="0" smtClean="0">
                <a:solidFill>
                  <a:srgbClr val="000000"/>
                </a:solidFill>
                <a:latin typeface="微软雅黑" panose="020B0503020204020204" pitchFamily="34" charset="-122"/>
                <a:ea typeface="微软雅黑" panose="020B0503020204020204" pitchFamily="34" charset="-122"/>
              </a:rPr>
              <a:t>忽高忽低，检测结果问题还是疾病反复</a:t>
            </a:r>
            <a:r>
              <a:rPr lang="en-US" altLang="zh-CN" sz="1800" i="0" dirty="0" smtClean="0">
                <a:solidFill>
                  <a:srgbClr val="000000"/>
                </a:solidFill>
                <a:latin typeface="微软雅黑" panose="020B0503020204020204" pitchFamily="34" charset="-122"/>
                <a:ea typeface="微软雅黑" panose="020B0503020204020204" pitchFamily="34" charset="-122"/>
              </a:rPr>
              <a:t>？</a:t>
            </a:r>
            <a:endParaRPr lang="en-US" altLang="zh-CN" sz="1800" i="0" dirty="0">
              <a:solidFill>
                <a:srgbClr val="000000"/>
              </a:solidFill>
              <a:latin typeface="微软雅黑" panose="020B0503020204020204" pitchFamily="34" charset="-122"/>
              <a:ea typeface="微软雅黑" panose="020B0503020204020204" pitchFamily="34" charset="-122"/>
            </a:endParaRPr>
          </a:p>
        </p:txBody>
      </p:sp>
      <p:sp>
        <p:nvSpPr>
          <p:cNvPr id="9" name="TextBox 1"/>
          <p:cNvSpPr txBox="1">
            <a:spLocks noChangeArrowheads="1"/>
          </p:cNvSpPr>
          <p:nvPr/>
        </p:nvSpPr>
        <p:spPr bwMode="auto">
          <a:xfrm>
            <a:off x="1686575" y="2642621"/>
            <a:ext cx="4190250" cy="341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marL="2857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marL="0" indent="0" fontAlgn="base" latinLnBrk="0">
              <a:lnSpc>
                <a:spcPts val="2300"/>
              </a:lnSpc>
              <a:spcBef>
                <a:spcPct val="0"/>
              </a:spcBef>
              <a:buSzTx/>
              <a:buNone/>
            </a:pPr>
            <a:r>
              <a:rPr lang="zh-CN" altLang="en-US" sz="2400" b="1" i="0" dirty="0" smtClean="0">
                <a:latin typeface="微软雅黑" panose="020B0503020204020204" pitchFamily="34" charset="-122"/>
                <a:ea typeface="微软雅黑" panose="020B0503020204020204" pitchFamily="34" charset="-122"/>
              </a:rPr>
              <a:t>（</a:t>
            </a:r>
            <a:r>
              <a:rPr lang="en-US" altLang="zh-CN" sz="2400" b="1" i="0" dirty="0" smtClean="0">
                <a:latin typeface="微软雅黑" panose="020B0503020204020204" pitchFamily="34" charset="-122"/>
                <a:ea typeface="微软雅黑" panose="020B0503020204020204" pitchFamily="34" charset="-122"/>
              </a:rPr>
              <a:t>2</a:t>
            </a:r>
            <a:r>
              <a:rPr lang="zh-CN" altLang="en-US" sz="2400" b="1" i="0" dirty="0" smtClean="0">
                <a:latin typeface="微软雅黑" panose="020B0503020204020204" pitchFamily="34" charset="-122"/>
                <a:ea typeface="微软雅黑" panose="020B0503020204020204" pitchFamily="34" charset="-122"/>
              </a:rPr>
              <a:t>）如何正</a:t>
            </a:r>
            <a:r>
              <a:rPr lang="en-US" altLang="zh-CN" sz="2400" b="1" i="0" dirty="0" err="1" smtClean="0">
                <a:latin typeface="微软雅黑" panose="020B0503020204020204" pitchFamily="34" charset="-122"/>
                <a:ea typeface="微软雅黑" panose="020B0503020204020204" pitchFamily="34" charset="-122"/>
              </a:rPr>
              <a:t>确判定</a:t>
            </a:r>
            <a:r>
              <a:rPr lang="en-US" altLang="zh-CN" sz="2400" b="1" i="0" dirty="0" err="1" smtClean="0">
                <a:solidFill>
                  <a:srgbClr val="FF0000"/>
                </a:solidFill>
                <a:latin typeface="微软雅黑" panose="020B0503020204020204" pitchFamily="34" charset="-122"/>
                <a:ea typeface="微软雅黑" panose="020B0503020204020204" pitchFamily="34" charset="-122"/>
              </a:rPr>
              <a:t>治疗终点</a:t>
            </a:r>
            <a:r>
              <a:rPr lang="en-US" altLang="zh-CN" sz="2400" b="1" i="0" dirty="0">
                <a:latin typeface="微软雅黑" panose="020B0503020204020204" pitchFamily="34" charset="-122"/>
                <a:ea typeface="微软雅黑" panose="020B0503020204020204" pitchFamily="34" charset="-122"/>
              </a:rPr>
              <a:t>？</a:t>
            </a:r>
          </a:p>
        </p:txBody>
      </p:sp>
      <p:sp>
        <p:nvSpPr>
          <p:cNvPr id="10" name="TextBox 1"/>
          <p:cNvSpPr txBox="1">
            <a:spLocks noChangeArrowheads="1"/>
          </p:cNvSpPr>
          <p:nvPr/>
        </p:nvSpPr>
        <p:spPr bwMode="auto">
          <a:xfrm>
            <a:off x="2283475" y="2983934"/>
            <a:ext cx="9428863"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2700"/>
              </a:lnSpc>
              <a:spcBef>
                <a:spcPct val="0"/>
              </a:spcBef>
              <a:buSzTx/>
              <a:buNone/>
            </a:pPr>
            <a:r>
              <a:rPr lang="en-US" altLang="zh-CN" sz="1800" i="0" dirty="0">
                <a:solidFill>
                  <a:srgbClr val="000000"/>
                </a:solidFill>
                <a:latin typeface="微软雅黑" panose="020B0503020204020204" pitchFamily="34" charset="-122"/>
                <a:ea typeface="微软雅黑" panose="020B0503020204020204" pitchFamily="34" charset="-122"/>
              </a:rPr>
              <a:t>‡</a:t>
            </a:r>
            <a:r>
              <a:rPr lang="en-US" altLang="zh-CN" sz="1800" i="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i="0" dirty="0" err="1">
                <a:solidFill>
                  <a:srgbClr val="000000"/>
                </a:solidFill>
                <a:latin typeface="微软雅黑" panose="020B0503020204020204" pitchFamily="34" charset="-122"/>
                <a:ea typeface="微软雅黑" panose="020B0503020204020204" pitchFamily="34" charset="-122"/>
              </a:rPr>
              <a:t>经一段时间治疗后，HBV</a:t>
            </a:r>
            <a:r>
              <a:rPr lang="en-US" altLang="zh-CN" sz="1800" i="0" dirty="0">
                <a:latin typeface="微软雅黑" panose="020B0503020204020204" pitchFamily="34" charset="-122"/>
                <a:ea typeface="微软雅黑" panose="020B0503020204020204" pitchFamily="34" charset="-122"/>
              </a:rPr>
              <a:t> </a:t>
            </a:r>
            <a:r>
              <a:rPr lang="en-US" altLang="zh-CN" sz="1800" i="0" dirty="0">
                <a:solidFill>
                  <a:srgbClr val="000000"/>
                </a:solidFill>
                <a:latin typeface="微软雅黑" panose="020B0503020204020204" pitchFamily="34" charset="-122"/>
                <a:ea typeface="微软雅黑" panose="020B0503020204020204" pitchFamily="34" charset="-122"/>
              </a:rPr>
              <a:t>DNA </a:t>
            </a:r>
            <a:r>
              <a:rPr lang="en-US" altLang="zh-CN" sz="1800" i="0" dirty="0" err="1">
                <a:solidFill>
                  <a:srgbClr val="000000"/>
                </a:solidFill>
                <a:latin typeface="微软雅黑" panose="020B0503020204020204" pitchFamily="34" charset="-122"/>
                <a:ea typeface="微软雅黑" panose="020B0503020204020204" pitchFamily="34" charset="-122"/>
              </a:rPr>
              <a:t>水平显著下降</a:t>
            </a:r>
            <a:r>
              <a:rPr lang="en-US" altLang="zh-CN" sz="1800" i="0" dirty="0" err="1" smtClean="0">
                <a:solidFill>
                  <a:srgbClr val="000000"/>
                </a:solidFill>
                <a:latin typeface="微软雅黑" panose="020B0503020204020204" pitchFamily="34" charset="-122"/>
                <a:ea typeface="微软雅黑" panose="020B0503020204020204" pitchFamily="34" charset="-122"/>
              </a:rPr>
              <a:t>，低于</a:t>
            </a:r>
            <a:r>
              <a:rPr lang="zh-CN" altLang="en-US" sz="1800" i="0" dirty="0">
                <a:solidFill>
                  <a:srgbClr val="000000"/>
                </a:solidFill>
                <a:latin typeface="微软雅黑" panose="020B0503020204020204" pitchFamily="34" charset="-122"/>
                <a:ea typeface="微软雅黑" panose="020B0503020204020204" pitchFamily="34" charset="-122"/>
              </a:rPr>
              <a:t>普通试剂</a:t>
            </a:r>
            <a:r>
              <a:rPr lang="en-US" altLang="zh-CN" sz="1800" i="0" dirty="0" err="1">
                <a:solidFill>
                  <a:srgbClr val="000000"/>
                </a:solidFill>
                <a:latin typeface="微软雅黑" panose="020B0503020204020204" pitchFamily="34" charset="-122"/>
                <a:ea typeface="微软雅黑" panose="020B0503020204020204" pitchFamily="34" charset="-122"/>
              </a:rPr>
              <a:t>检测下限</a:t>
            </a:r>
            <a:r>
              <a:rPr lang="en-US" altLang="zh-CN" sz="1800" i="0" dirty="0">
                <a:solidFill>
                  <a:srgbClr val="000000"/>
                </a:solidFill>
                <a:latin typeface="微软雅黑" panose="020B0503020204020204" pitchFamily="34" charset="-122"/>
                <a:ea typeface="微软雅黑" panose="020B0503020204020204" pitchFamily="34" charset="-122"/>
              </a:rPr>
              <a:t> </a:t>
            </a:r>
            <a:r>
              <a:rPr lang="en-US" altLang="zh-CN" sz="1800" i="0" dirty="0" smtClean="0">
                <a:solidFill>
                  <a:srgbClr val="000000"/>
                </a:solidFill>
                <a:latin typeface="微软雅黑" panose="020B0503020204020204" pitchFamily="34" charset="-122"/>
                <a:ea typeface="微软雅黑" panose="020B0503020204020204" pitchFamily="34" charset="-122"/>
              </a:rPr>
              <a:t>，</a:t>
            </a:r>
            <a:r>
              <a:rPr lang="en-US" altLang="zh-CN" sz="1800" i="0" dirty="0" err="1">
                <a:solidFill>
                  <a:srgbClr val="000000"/>
                </a:solidFill>
                <a:latin typeface="微软雅黑" panose="020B0503020204020204" pitchFamily="34" charset="-122"/>
                <a:ea typeface="微软雅黑" panose="020B0503020204020204" pitchFamily="34" charset="-122"/>
              </a:rPr>
              <a:t>是否可以停药</a:t>
            </a:r>
            <a:r>
              <a:rPr lang="en-US" altLang="zh-CN" sz="1800" i="0" dirty="0">
                <a:solidFill>
                  <a:srgbClr val="000000"/>
                </a:solidFill>
                <a:latin typeface="微软雅黑" panose="020B0503020204020204" pitchFamily="34" charset="-122"/>
                <a:ea typeface="微软雅黑" panose="020B0503020204020204" pitchFamily="34" charset="-122"/>
              </a:rPr>
              <a:t>？</a:t>
            </a:r>
          </a:p>
        </p:txBody>
      </p:sp>
      <p:sp>
        <p:nvSpPr>
          <p:cNvPr id="11" name="TextBox 1"/>
          <p:cNvSpPr txBox="1">
            <a:spLocks noChangeArrowheads="1"/>
          </p:cNvSpPr>
          <p:nvPr/>
        </p:nvSpPr>
        <p:spPr bwMode="auto">
          <a:xfrm>
            <a:off x="1683367" y="4474226"/>
            <a:ext cx="5729132" cy="341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marL="2857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marL="0" indent="0" fontAlgn="base" latinLnBrk="0">
              <a:lnSpc>
                <a:spcPts val="2300"/>
              </a:lnSpc>
              <a:spcBef>
                <a:spcPct val="0"/>
              </a:spcBef>
              <a:buSzTx/>
              <a:buNone/>
            </a:pPr>
            <a:r>
              <a:rPr lang="zh-CN" altLang="en-US" sz="2400" b="1" i="0" dirty="0" smtClean="0">
                <a:latin typeface="微软雅黑" panose="020B0503020204020204" pitchFamily="34" charset="-122"/>
                <a:ea typeface="微软雅黑" panose="020B0503020204020204" pitchFamily="34" charset="-122"/>
              </a:rPr>
              <a:t>（</a:t>
            </a:r>
            <a:r>
              <a:rPr lang="en-US" altLang="zh-CN" sz="2400" b="1" i="0" dirty="0" smtClean="0">
                <a:latin typeface="微软雅黑" panose="020B0503020204020204" pitchFamily="34" charset="-122"/>
                <a:ea typeface="微软雅黑" panose="020B0503020204020204" pitchFamily="34" charset="-122"/>
              </a:rPr>
              <a:t>4</a:t>
            </a:r>
            <a:r>
              <a:rPr lang="zh-CN" altLang="en-US" sz="2400" b="1" i="0" dirty="0" smtClean="0">
                <a:latin typeface="微软雅黑" panose="020B0503020204020204" pitchFamily="34" charset="-122"/>
                <a:ea typeface="微软雅黑" panose="020B0503020204020204" pitchFamily="34" charset="-122"/>
              </a:rPr>
              <a:t>）</a:t>
            </a:r>
            <a:r>
              <a:rPr lang="zh-CN" altLang="en-US" sz="2400" b="1" i="0" dirty="0">
                <a:latin typeface="微软雅黑" panose="020B0503020204020204" pitchFamily="34" charset="-122"/>
                <a:ea typeface="微软雅黑" panose="020B0503020204020204" pitchFamily="34" charset="-122"/>
              </a:rPr>
              <a:t>如何</a:t>
            </a:r>
            <a:r>
              <a:rPr lang="en-US" altLang="zh-CN" sz="2400" b="1" i="0" dirty="0" err="1" smtClean="0">
                <a:latin typeface="微软雅黑" panose="020B0503020204020204" pitchFamily="34" charset="-122"/>
                <a:ea typeface="微软雅黑" panose="020B0503020204020204" pitchFamily="34" charset="-122"/>
              </a:rPr>
              <a:t>及时</a:t>
            </a:r>
            <a:r>
              <a:rPr lang="en-US" altLang="zh-CN" sz="2400" b="1" i="0" dirty="0" err="1" smtClean="0">
                <a:solidFill>
                  <a:srgbClr val="FF0000"/>
                </a:solidFill>
                <a:latin typeface="微软雅黑" panose="020B0503020204020204" pitchFamily="34" charset="-122"/>
                <a:ea typeface="微软雅黑" panose="020B0503020204020204" pitchFamily="34" charset="-122"/>
              </a:rPr>
              <a:t>预测耐药</a:t>
            </a:r>
            <a:r>
              <a:rPr lang="en-US" altLang="zh-CN" sz="2400" b="1" i="0" dirty="0" err="1">
                <a:latin typeface="微软雅黑" panose="020B0503020204020204" pitchFamily="34" charset="-122"/>
                <a:ea typeface="微软雅黑" panose="020B0503020204020204" pitchFamily="34" charset="-122"/>
              </a:rPr>
              <a:t>（病毒学突破</a:t>
            </a:r>
            <a:r>
              <a:rPr lang="en-US" altLang="zh-CN" sz="2400" b="1" i="0" dirty="0">
                <a:latin typeface="微软雅黑" panose="020B0503020204020204" pitchFamily="34" charset="-122"/>
                <a:ea typeface="微软雅黑" panose="020B0503020204020204" pitchFamily="34" charset="-122"/>
              </a:rPr>
              <a:t>）？</a:t>
            </a:r>
          </a:p>
        </p:txBody>
      </p:sp>
      <p:sp>
        <p:nvSpPr>
          <p:cNvPr id="12" name="TextBox 1"/>
          <p:cNvSpPr txBox="1">
            <a:spLocks noChangeArrowheads="1"/>
          </p:cNvSpPr>
          <p:nvPr/>
        </p:nvSpPr>
        <p:spPr bwMode="auto">
          <a:xfrm>
            <a:off x="2280267" y="4814747"/>
            <a:ext cx="7901202"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2700"/>
              </a:lnSpc>
              <a:spcBef>
                <a:spcPct val="0"/>
              </a:spcBef>
              <a:buSzTx/>
              <a:buNone/>
            </a:pPr>
            <a:r>
              <a:rPr lang="en-US" altLang="zh-CN" sz="1800" i="0" dirty="0">
                <a:solidFill>
                  <a:srgbClr val="000000"/>
                </a:solidFill>
                <a:latin typeface="微软雅黑" panose="020B0503020204020204" pitchFamily="34" charset="-122"/>
                <a:ea typeface="微软雅黑" panose="020B0503020204020204" pitchFamily="34" charset="-122"/>
              </a:rPr>
              <a:t>‡</a:t>
            </a:r>
            <a:r>
              <a:rPr lang="en-US" altLang="zh-CN" sz="1800" i="0"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800" i="0" dirty="0" err="1">
                <a:solidFill>
                  <a:srgbClr val="000000"/>
                </a:solidFill>
                <a:latin typeface="微软雅黑" panose="020B0503020204020204" pitchFamily="34" charset="-122"/>
                <a:ea typeface="微软雅黑" panose="020B0503020204020204" pitchFamily="34" charset="-122"/>
              </a:rPr>
              <a:t>NAs治疗后HBV</a:t>
            </a:r>
            <a:r>
              <a:rPr lang="en-US" altLang="zh-CN" sz="1800" i="0" dirty="0">
                <a:latin typeface="微软雅黑" panose="020B0503020204020204" pitchFamily="34" charset="-122"/>
                <a:ea typeface="微软雅黑" panose="020B0503020204020204" pitchFamily="34" charset="-122"/>
              </a:rPr>
              <a:t> </a:t>
            </a:r>
            <a:r>
              <a:rPr lang="en-US" altLang="zh-CN" sz="1800" i="0" dirty="0" err="1">
                <a:solidFill>
                  <a:srgbClr val="000000"/>
                </a:solidFill>
                <a:latin typeface="微软雅黑" panose="020B0503020204020204" pitchFamily="34" charset="-122"/>
                <a:ea typeface="微软雅黑" panose="020B0503020204020204" pitchFamily="34" charset="-122"/>
              </a:rPr>
              <a:t>DNA快速下降至检测限以下，</a:t>
            </a:r>
            <a:r>
              <a:rPr lang="en-US" altLang="zh-CN" sz="1800" i="0" dirty="0" err="1" smtClean="0">
                <a:solidFill>
                  <a:srgbClr val="000000"/>
                </a:solidFill>
                <a:latin typeface="微软雅黑" panose="020B0503020204020204" pitchFamily="34" charset="-122"/>
                <a:ea typeface="微软雅黑" panose="020B0503020204020204" pitchFamily="34" charset="-122"/>
              </a:rPr>
              <a:t>但不久发现病毒</a:t>
            </a:r>
            <a:r>
              <a:rPr lang="zh-CN" altLang="en-US" sz="1800" i="0" dirty="0" smtClean="0">
                <a:solidFill>
                  <a:srgbClr val="000000"/>
                </a:solidFill>
                <a:latin typeface="微软雅黑" panose="020B0503020204020204" pitchFamily="34" charset="-122"/>
                <a:ea typeface="微软雅黑" panose="020B0503020204020204" pitchFamily="34" charset="-122"/>
              </a:rPr>
              <a:t>载量</a:t>
            </a:r>
            <a:r>
              <a:rPr lang="en-US" altLang="zh-CN" sz="1800" i="0" dirty="0" smtClean="0">
                <a:solidFill>
                  <a:srgbClr val="000000"/>
                </a:solidFill>
                <a:latin typeface="微软雅黑" panose="020B0503020204020204" pitchFamily="34" charset="-122"/>
                <a:ea typeface="微软雅黑" panose="020B0503020204020204" pitchFamily="34" charset="-122"/>
              </a:rPr>
              <a:t>反</a:t>
            </a:r>
            <a:r>
              <a:rPr lang="zh-CN" altLang="en-US" sz="1800" i="0" dirty="0" smtClean="0">
                <a:solidFill>
                  <a:srgbClr val="000000"/>
                </a:solidFill>
                <a:latin typeface="微软雅黑" panose="020B0503020204020204" pitchFamily="34" charset="-122"/>
                <a:ea typeface="微软雅黑" panose="020B0503020204020204" pitchFamily="34" charset="-122"/>
              </a:rPr>
              <a:t>弹。</a:t>
            </a:r>
            <a:endParaRPr lang="en-US" altLang="zh-CN" sz="1800" i="0" dirty="0">
              <a:solidFill>
                <a:srgbClr val="0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2890690" y="6311537"/>
            <a:ext cx="6290505" cy="489878"/>
          </a:xfrm>
          <a:prstGeom prst="rect">
            <a:avLst/>
          </a:prstGeom>
        </p:spPr>
        <p:txBody>
          <a:bodyPr wrap="none">
            <a:spAutoFit/>
          </a:bodyPr>
          <a:lstStyle/>
          <a:p>
            <a:pPr fontAlgn="base">
              <a:lnSpc>
                <a:spcPts val="3100"/>
              </a:lnSpc>
              <a:spcBef>
                <a:spcPct val="0"/>
              </a:spcBef>
            </a:pPr>
            <a:r>
              <a:rPr lang="en-US" altLang="zh-CN" sz="2000" b="1" dirty="0" err="1" smtClean="0">
                <a:solidFill>
                  <a:srgbClr val="FF0000"/>
                </a:solidFill>
                <a:latin typeface="微软雅黑" panose="020B0503020204020204" pitchFamily="34" charset="-122"/>
                <a:ea typeface="微软雅黑" panose="020B0503020204020204" pitchFamily="34" charset="-122"/>
              </a:rPr>
              <a:t>如何解决</a:t>
            </a:r>
            <a:r>
              <a:rPr lang="en-US" altLang="zh-CN" sz="2000" b="1" dirty="0">
                <a:solidFill>
                  <a:srgbClr val="FF0000"/>
                </a:solidFill>
                <a:latin typeface="微软雅黑" panose="020B0503020204020204" pitchFamily="34" charset="-122"/>
                <a:ea typeface="微软雅黑" panose="020B0503020204020204" pitchFamily="34" charset="-122"/>
              </a:rPr>
              <a:t>→ → → </a:t>
            </a:r>
            <a:r>
              <a:rPr lang="en-US" altLang="zh-CN" sz="2000" b="1" dirty="0" err="1" smtClean="0">
                <a:solidFill>
                  <a:srgbClr val="FF0000"/>
                </a:solidFill>
                <a:latin typeface="微软雅黑" panose="020B0503020204020204" pitchFamily="34" charset="-122"/>
                <a:ea typeface="微软雅黑" panose="020B0503020204020204" pitchFamily="34" charset="-122"/>
              </a:rPr>
              <a:t>高灵敏度</a:t>
            </a:r>
            <a:r>
              <a:rPr lang="en-US" altLang="zh-CN" sz="2000" b="1" dirty="0" err="1">
                <a:solidFill>
                  <a:srgbClr val="FF0000"/>
                </a:solidFill>
                <a:latin typeface="微软雅黑" panose="020B0503020204020204" pitchFamily="34" charset="-122"/>
                <a:ea typeface="微软雅黑" panose="020B0503020204020204" pitchFamily="34" charset="-122"/>
              </a:rPr>
              <a:t>HBV</a:t>
            </a:r>
            <a:r>
              <a:rPr lang="en-US" altLang="zh-CN" sz="2000" b="1" dirty="0">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000" b="1" dirty="0" err="1">
                <a:solidFill>
                  <a:srgbClr val="FF0000"/>
                </a:solidFill>
                <a:latin typeface="微软雅黑" panose="020B0503020204020204" pitchFamily="34" charset="-122"/>
                <a:ea typeface="微软雅黑" panose="020B0503020204020204" pitchFamily="34" charset="-122"/>
              </a:rPr>
              <a:t>DNA</a:t>
            </a:r>
            <a:r>
              <a:rPr lang="en-US" altLang="zh-CN" sz="2000" b="1" dirty="0" err="1" smtClean="0">
                <a:solidFill>
                  <a:srgbClr val="FF0000"/>
                </a:solidFill>
                <a:latin typeface="微软雅黑" panose="020B0503020204020204" pitchFamily="34" charset="-122"/>
                <a:ea typeface="微软雅黑" panose="020B0503020204020204" pitchFamily="34" charset="-122"/>
              </a:rPr>
              <a:t>定量检测</a:t>
            </a:r>
            <a:r>
              <a:rPr lang="zh-CN" altLang="en-US" sz="2000" b="1" dirty="0" smtClean="0">
                <a:solidFill>
                  <a:srgbClr val="FF0000"/>
                </a:solidFill>
                <a:latin typeface="微软雅黑" panose="020B0503020204020204" pitchFamily="34" charset="-122"/>
                <a:ea typeface="微软雅黑" panose="020B0503020204020204" pitchFamily="34" charset="-122"/>
              </a:rPr>
              <a:t>！！！</a:t>
            </a:r>
            <a:endParaRPr lang="en-US" altLang="zh-CN" sz="2000" b="1" dirty="0">
              <a:solidFill>
                <a:srgbClr val="FF0000"/>
              </a:solidFill>
              <a:latin typeface="微软雅黑" panose="020B0503020204020204" pitchFamily="34" charset="-122"/>
              <a:ea typeface="微软雅黑" panose="020B0503020204020204" pitchFamily="34" charset="-122"/>
            </a:endParaRPr>
          </a:p>
        </p:txBody>
      </p:sp>
      <p:sp>
        <p:nvSpPr>
          <p:cNvPr id="14" name="TextBox 1"/>
          <p:cNvSpPr txBox="1">
            <a:spLocks noChangeArrowheads="1"/>
          </p:cNvSpPr>
          <p:nvPr/>
        </p:nvSpPr>
        <p:spPr bwMode="auto">
          <a:xfrm>
            <a:off x="1683367" y="5376882"/>
            <a:ext cx="5302734" cy="341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marL="2857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marL="0" indent="0" fontAlgn="base" latinLnBrk="0">
              <a:lnSpc>
                <a:spcPts val="2300"/>
              </a:lnSpc>
              <a:spcBef>
                <a:spcPct val="0"/>
              </a:spcBef>
              <a:buSzTx/>
              <a:buNone/>
            </a:pPr>
            <a:r>
              <a:rPr lang="zh-CN" altLang="en-US" sz="2400" b="1" i="0" dirty="0" smtClean="0">
                <a:latin typeface="微软雅黑" panose="020B0503020204020204" pitchFamily="34" charset="-122"/>
                <a:ea typeface="微软雅黑" panose="020B0503020204020204" pitchFamily="34" charset="-122"/>
              </a:rPr>
              <a:t>（</a:t>
            </a:r>
            <a:r>
              <a:rPr lang="en-US" altLang="zh-CN" sz="2400" b="1" i="0" dirty="0" smtClean="0">
                <a:latin typeface="微软雅黑" panose="020B0503020204020204" pitchFamily="34" charset="-122"/>
                <a:ea typeface="微软雅黑" panose="020B0503020204020204" pitchFamily="34" charset="-122"/>
              </a:rPr>
              <a:t>5</a:t>
            </a:r>
            <a:r>
              <a:rPr lang="zh-CN" altLang="en-US" sz="2400" b="1" i="0" dirty="0" smtClean="0">
                <a:latin typeface="微软雅黑" panose="020B0503020204020204" pitchFamily="34" charset="-122"/>
                <a:ea typeface="微软雅黑" panose="020B0503020204020204" pitchFamily="34" charset="-122"/>
              </a:rPr>
              <a:t>）如何有效</a:t>
            </a:r>
            <a:r>
              <a:rPr lang="zh-CN" altLang="en-US" sz="2400" b="1" i="0" dirty="0" smtClean="0">
                <a:solidFill>
                  <a:srgbClr val="FF0000"/>
                </a:solidFill>
                <a:latin typeface="微软雅黑" panose="020B0503020204020204" pitchFamily="34" charset="-122"/>
                <a:ea typeface="微软雅黑" panose="020B0503020204020204" pitchFamily="34" charset="-122"/>
              </a:rPr>
              <a:t>发现隐匿性感染</a:t>
            </a:r>
            <a:r>
              <a:rPr lang="en-US" altLang="zh-CN" sz="2400" b="1" i="0" dirty="0" smtClean="0">
                <a:solidFill>
                  <a:srgbClr val="FF0000"/>
                </a:solidFill>
                <a:latin typeface="微软雅黑" panose="020B0503020204020204" pitchFamily="34" charset="-122"/>
                <a:ea typeface="微软雅黑" panose="020B0503020204020204" pitchFamily="34" charset="-122"/>
              </a:rPr>
              <a:t>(OBI)</a:t>
            </a:r>
            <a:r>
              <a:rPr lang="en-US" altLang="zh-CN" sz="2400" b="1" i="0" dirty="0" smtClean="0">
                <a:latin typeface="微软雅黑" panose="020B0503020204020204" pitchFamily="34" charset="-122"/>
                <a:ea typeface="微软雅黑" panose="020B0503020204020204" pitchFamily="34" charset="-122"/>
              </a:rPr>
              <a:t>？</a:t>
            </a:r>
            <a:endParaRPr lang="en-US" altLang="zh-CN" sz="2400" b="1" i="0" dirty="0">
              <a:latin typeface="微软雅黑" panose="020B0503020204020204" pitchFamily="34" charset="-122"/>
              <a:ea typeface="微软雅黑" panose="020B0503020204020204" pitchFamily="34" charset="-122"/>
            </a:endParaRPr>
          </a:p>
        </p:txBody>
      </p:sp>
      <p:sp>
        <p:nvSpPr>
          <p:cNvPr id="15" name="TextBox 1"/>
          <p:cNvSpPr txBox="1">
            <a:spLocks noChangeArrowheads="1"/>
          </p:cNvSpPr>
          <p:nvPr/>
        </p:nvSpPr>
        <p:spPr bwMode="auto">
          <a:xfrm>
            <a:off x="2280267" y="5800698"/>
            <a:ext cx="3520194"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a:spAutoFit/>
          </a:bodyPr>
          <a:lstStyle>
            <a:lvl1pPr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1pPr>
            <a:lvl2pPr marL="742950" indent="-285750" fontAlgn="ctr" latinLnBrk="1">
              <a:spcBef>
                <a:spcPct val="20000"/>
              </a:spcBef>
              <a:buSzPct val="100000"/>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2pPr>
            <a:lvl3pPr marL="1143000" indent="-228600" latinLnBrk="1">
              <a:spcBef>
                <a:spcPct val="20000"/>
              </a:spcBef>
              <a:buFont typeface="Arial" panose="020B0604020202020204" pitchFamily="34" charset="0"/>
              <a:buChar char="•"/>
              <a:defRPr sz="3200" u="sng">
                <a:solidFill>
                  <a:schemeClr val="tx1"/>
                </a:solidFill>
                <a:latin typeface="Arial" panose="020B0604020202020204" pitchFamily="34" charset="0"/>
                <a:cs typeface="Arial" panose="020B0604020202020204" pitchFamily="34" charset="0"/>
              </a:defRPr>
            </a:lvl3pPr>
            <a:lvl4pPr marL="16002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4pPr>
            <a:lvl5pPr marL="2057400" indent="-228600" latinLnBrk="1">
              <a:spcBef>
                <a:spcPct val="20000"/>
              </a:spcBef>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5pPr>
            <a:lvl6pPr marL="25146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6pPr>
            <a:lvl7pPr marL="29718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7pPr>
            <a:lvl8pPr marL="34290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8pPr>
            <a:lvl9pPr marL="3886200" indent="-228600" eaLnBrk="0" fontAlgn="base" latinLnBrk="1" hangingPunct="0">
              <a:spcBef>
                <a:spcPct val="20000"/>
              </a:spcBef>
              <a:spcAft>
                <a:spcPct val="0"/>
              </a:spcAft>
              <a:buFont typeface="Arial" panose="020B0604020202020204" pitchFamily="34" charset="0"/>
              <a:buChar char="•"/>
              <a:defRPr sz="3200" i="1">
                <a:solidFill>
                  <a:schemeClr val="tx1"/>
                </a:solidFill>
                <a:latin typeface="Arial" panose="020B0604020202020204" pitchFamily="34" charset="0"/>
                <a:cs typeface="Arial" panose="020B0604020202020204" pitchFamily="34" charset="0"/>
              </a:defRPr>
            </a:lvl9pPr>
          </a:lstStyle>
          <a:p>
            <a:pPr fontAlgn="base" latinLnBrk="0">
              <a:lnSpc>
                <a:spcPts val="2700"/>
              </a:lnSpc>
              <a:spcBef>
                <a:spcPct val="0"/>
              </a:spcBef>
              <a:buSzTx/>
              <a:buNone/>
            </a:pPr>
            <a:r>
              <a:rPr lang="en-US" altLang="zh-CN" sz="1800" i="0" dirty="0" smtClean="0">
                <a:solidFill>
                  <a:srgbClr val="000000"/>
                </a:solidFill>
                <a:latin typeface="微软雅黑" panose="020B0503020204020204" pitchFamily="34" charset="-122"/>
                <a:ea typeface="微软雅黑" panose="020B0503020204020204" pitchFamily="34" charset="-122"/>
              </a:rPr>
              <a:t>‡    </a:t>
            </a:r>
            <a:r>
              <a:rPr lang="zh-CN" altLang="en-US" sz="1800" i="0" dirty="0" smtClean="0">
                <a:latin typeface="微软雅黑" panose="020B0503020204020204" pitchFamily="34" charset="-122"/>
                <a:ea typeface="微软雅黑" panose="020B0503020204020204" pitchFamily="34" charset="-122"/>
                <a:cs typeface="Times New Roman" panose="02020603050405020304" pitchFamily="18" charset="0"/>
              </a:rPr>
              <a:t>隐匿</a:t>
            </a:r>
            <a:r>
              <a:rPr lang="zh-CN" altLang="en-US" sz="1800" i="0" dirty="0">
                <a:latin typeface="微软雅黑" panose="020B0503020204020204" pitchFamily="34" charset="-122"/>
                <a:ea typeface="微软雅黑" panose="020B0503020204020204" pitchFamily="34" charset="-122"/>
                <a:cs typeface="Times New Roman" panose="02020603050405020304" pitchFamily="18" charset="0"/>
              </a:rPr>
              <a:t>性感染</a:t>
            </a:r>
            <a:r>
              <a:rPr lang="en-US" altLang="zh-CN" sz="1800" i="0" dirty="0" smtClean="0">
                <a:solidFill>
                  <a:srgbClr val="000000"/>
                </a:solidFill>
                <a:latin typeface="微软雅黑" panose="020B0503020204020204" pitchFamily="34" charset="-122"/>
                <a:ea typeface="微软雅黑" panose="020B0503020204020204" pitchFamily="34" charset="-122"/>
              </a:rPr>
              <a:t>HBV DNA</a:t>
            </a:r>
            <a:r>
              <a:rPr lang="zh-CN" altLang="en-US" sz="1800" i="0" dirty="0" smtClean="0">
                <a:solidFill>
                  <a:srgbClr val="000000"/>
                </a:solidFill>
                <a:latin typeface="微软雅黑" panose="020B0503020204020204" pitchFamily="34" charset="-122"/>
                <a:ea typeface="微软雅黑" panose="020B0503020204020204" pitchFamily="34" charset="-122"/>
              </a:rPr>
              <a:t>载量低。</a:t>
            </a:r>
            <a:endParaRPr lang="en-US" altLang="zh-CN" sz="1800" i="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8412326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stretch>
            <a:fillRect/>
          </a:stretch>
        </p:blipFill>
        <p:spPr>
          <a:xfrm>
            <a:off x="-1" y="1511664"/>
            <a:ext cx="7213730" cy="4258468"/>
          </a:xfrm>
          <a:prstGeom prst="rect">
            <a:avLst/>
          </a:prstGeom>
        </p:spPr>
      </p:pic>
      <p:sp>
        <p:nvSpPr>
          <p:cNvPr id="12" name="文本框 11"/>
          <p:cNvSpPr txBox="1"/>
          <p:nvPr/>
        </p:nvSpPr>
        <p:spPr>
          <a:xfrm>
            <a:off x="4566395" y="473165"/>
            <a:ext cx="5294669" cy="523220"/>
          </a:xfrm>
          <a:prstGeom prst="rect">
            <a:avLst/>
          </a:prstGeom>
          <a:noFill/>
        </p:spPr>
        <p:txBody>
          <a:bodyPr wrap="square" rtlCol="0">
            <a:spAutoFit/>
          </a:bodyPr>
          <a:lstStyle/>
          <a:p>
            <a:r>
              <a:rPr lang="en-US" altLang="zh-CN" sz="2800" b="1" dirty="0" smtClean="0">
                <a:latin typeface="黑体" panose="02010609060101010101" pitchFamily="49" charset="-122"/>
                <a:ea typeface="黑体" panose="02010609060101010101" pitchFamily="49" charset="-122"/>
              </a:rPr>
              <a:t>HBV</a:t>
            </a:r>
            <a:r>
              <a:rPr lang="zh-CN" altLang="en-US" sz="2800" b="1" dirty="0" smtClean="0">
                <a:latin typeface="黑体" panose="02010609060101010101" pitchFamily="49" charset="-122"/>
                <a:ea typeface="黑体" panose="02010609060101010101" pitchFamily="49" charset="-122"/>
              </a:rPr>
              <a:t>基因组</a:t>
            </a:r>
            <a:r>
              <a:rPr lang="en-US" altLang="zh-CN" sz="2800" b="1" dirty="0" smtClean="0">
                <a:latin typeface="黑体" panose="02010609060101010101" pitchFamily="49" charset="-122"/>
                <a:ea typeface="黑体" panose="02010609060101010101" pitchFamily="49" charset="-122"/>
              </a:rPr>
              <a:t>DNA</a:t>
            </a:r>
            <a:r>
              <a:rPr lang="zh-CN" altLang="en-US" sz="2800" b="1" dirty="0" smtClean="0">
                <a:latin typeface="黑体" panose="02010609060101010101" pitchFamily="49" charset="-122"/>
                <a:ea typeface="黑体" panose="02010609060101010101" pitchFamily="49" charset="-122"/>
              </a:rPr>
              <a:t>易</a:t>
            </a:r>
            <a:r>
              <a:rPr lang="zh-CN" altLang="en-US" sz="2800" b="1" dirty="0">
                <a:latin typeface="黑体" panose="02010609060101010101" pitchFamily="49" charset="-122"/>
                <a:ea typeface="黑体" panose="02010609060101010101" pitchFamily="49" charset="-122"/>
              </a:rPr>
              <a:t>突变性</a:t>
            </a:r>
          </a:p>
        </p:txBody>
      </p:sp>
      <p:sp>
        <p:nvSpPr>
          <p:cNvPr id="14" name="矩形 13"/>
          <p:cNvSpPr/>
          <p:nvPr/>
        </p:nvSpPr>
        <p:spPr>
          <a:xfrm>
            <a:off x="7669843" y="6294460"/>
            <a:ext cx="4296207" cy="461665"/>
          </a:xfrm>
          <a:prstGeom prst="rect">
            <a:avLst/>
          </a:prstGeom>
        </p:spPr>
        <p:txBody>
          <a:bodyPr wrap="square">
            <a:spAutoFit/>
          </a:bodyPr>
          <a:lstStyle/>
          <a:p>
            <a:pPr marL="342900" indent="-342900">
              <a:buFont typeface="+mj-lt"/>
              <a:buAutoNum type="arabicPeriod"/>
            </a:pPr>
            <a:r>
              <a:rPr lang="en-US" altLang="zh-CN" sz="1200" dirty="0" smtClean="0">
                <a:solidFill>
                  <a:srgbClr val="222222"/>
                </a:solidFill>
                <a:latin typeface="Times New Roman" panose="02020603050405020304" pitchFamily="18" charset="0"/>
                <a:cs typeface="Times New Roman" panose="02020603050405020304" pitchFamily="18" charset="0"/>
              </a:rPr>
              <a:t>World </a:t>
            </a:r>
            <a:r>
              <a:rPr lang="en-US" altLang="zh-CN" sz="1200" dirty="0">
                <a:solidFill>
                  <a:srgbClr val="222222"/>
                </a:solidFill>
                <a:latin typeface="Times New Roman" panose="02020603050405020304" pitchFamily="18" charset="0"/>
                <a:cs typeface="Times New Roman" panose="02020603050405020304" pitchFamily="18" charset="0"/>
              </a:rPr>
              <a:t>journal of gastroenterology: WJG, 2014, 20(24): </a:t>
            </a:r>
            <a:r>
              <a:rPr lang="en-US" altLang="zh-CN" sz="1200" dirty="0" smtClean="0">
                <a:solidFill>
                  <a:srgbClr val="222222"/>
                </a:solidFill>
                <a:latin typeface="Times New Roman" panose="02020603050405020304" pitchFamily="18" charset="0"/>
                <a:cs typeface="Times New Roman" panose="02020603050405020304" pitchFamily="18" charset="0"/>
              </a:rPr>
              <a:t>7653.</a:t>
            </a:r>
          </a:p>
          <a:p>
            <a:pPr marL="342900" indent="-342900">
              <a:buFont typeface="+mj-lt"/>
              <a:buAutoNum type="arabicPeriod"/>
            </a:pPr>
            <a:r>
              <a:rPr lang="en-US" altLang="zh-CN" sz="1200" dirty="0" smtClean="0">
                <a:solidFill>
                  <a:srgbClr val="222222"/>
                </a:solidFill>
                <a:latin typeface="Times New Roman" panose="02020603050405020304" pitchFamily="18" charset="0"/>
                <a:cs typeface="Times New Roman" panose="02020603050405020304" pitchFamily="18" charset="0"/>
              </a:rPr>
              <a:t>World </a:t>
            </a:r>
            <a:r>
              <a:rPr lang="en-US" altLang="zh-CN" sz="1200" dirty="0">
                <a:solidFill>
                  <a:srgbClr val="222222"/>
                </a:solidFill>
                <a:latin typeface="Times New Roman" panose="02020603050405020304" pitchFamily="18" charset="0"/>
                <a:cs typeface="Times New Roman" panose="02020603050405020304" pitchFamily="18" charset="0"/>
              </a:rPr>
              <a:t>journal of gastroenterology, 2016, 22(1): 126.</a:t>
            </a:r>
            <a:endParaRPr lang="zh-CN" altLang="en-US" sz="12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4" cstate="print"/>
          <a:stretch>
            <a:fillRect/>
          </a:stretch>
        </p:blipFill>
        <p:spPr>
          <a:xfrm>
            <a:off x="7340188" y="1889760"/>
            <a:ext cx="4629507" cy="3493401"/>
          </a:xfrm>
          <a:prstGeom prst="rect">
            <a:avLst/>
          </a:prstGeom>
        </p:spPr>
      </p:pic>
    </p:spTree>
    <p:extLst>
      <p:ext uri="{BB962C8B-B14F-4D97-AF65-F5344CB8AC3E}">
        <p14:creationId xmlns:p14="http://schemas.microsoft.com/office/powerpoint/2010/main" xmlns="" val="35096311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138316" y="706752"/>
            <a:ext cx="7026763"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单靶标</a:t>
            </a:r>
            <a:r>
              <a:rPr lang="en-US" altLang="zh-CN" sz="2800" b="1" dirty="0" smtClean="0">
                <a:latin typeface="黑体" panose="02010609060101010101" pitchFamily="49" charset="-122"/>
                <a:ea typeface="黑体" panose="02010609060101010101" pitchFamily="49" charset="-122"/>
              </a:rPr>
              <a:t>PCR</a:t>
            </a:r>
            <a:r>
              <a:rPr lang="zh-CN" altLang="en-US" sz="2800" b="1" dirty="0" smtClean="0">
                <a:latin typeface="黑体" panose="02010609060101010101" pitchFamily="49" charset="-122"/>
                <a:ea typeface="黑体" panose="02010609060101010101" pitchFamily="49" charset="-122"/>
              </a:rPr>
              <a:t>扩增不可避免存在突变漏检风险</a:t>
            </a:r>
            <a:endParaRPr lang="zh-CN" altLang="en-US" sz="2800" b="1" dirty="0">
              <a:latin typeface="黑体" panose="02010609060101010101" pitchFamily="49" charset="-122"/>
              <a:ea typeface="黑体" panose="02010609060101010101" pitchFamily="49" charset="-122"/>
            </a:endParaRPr>
          </a:p>
        </p:txBody>
      </p:sp>
      <p:sp>
        <p:nvSpPr>
          <p:cNvPr id="16" name="矩形 15"/>
          <p:cNvSpPr/>
          <p:nvPr/>
        </p:nvSpPr>
        <p:spPr>
          <a:xfrm>
            <a:off x="8200331" y="5863603"/>
            <a:ext cx="3673105" cy="738664"/>
          </a:xfrm>
          <a:prstGeom prst="rect">
            <a:avLst/>
          </a:prstGeom>
        </p:spPr>
        <p:txBody>
          <a:bodyPr wrap="square">
            <a:spAutoFit/>
          </a:bodyPr>
          <a:lstStyle/>
          <a:p>
            <a:r>
              <a:rPr lang="en-US" altLang="zh-CN" sz="1400" dirty="0" smtClean="0">
                <a:solidFill>
                  <a:srgbClr val="222222"/>
                </a:solidFill>
                <a:latin typeface="Times New Roman" panose="02020603050405020304" pitchFamily="18" charset="0"/>
                <a:cs typeface="Times New Roman" panose="02020603050405020304" pitchFamily="18" charset="0"/>
              </a:rPr>
              <a:t>1. J</a:t>
            </a:r>
            <a:r>
              <a:rPr lang="en-US" altLang="zh-CN" sz="1400" dirty="0">
                <a:solidFill>
                  <a:srgbClr val="222222"/>
                </a:solidFill>
                <a:latin typeface="Times New Roman" panose="02020603050405020304" pitchFamily="18" charset="0"/>
                <a:cs typeface="Times New Roman" panose="02020603050405020304" pitchFamily="18" charset="0"/>
              </a:rPr>
              <a:t>. </a:t>
            </a:r>
            <a:r>
              <a:rPr lang="en-US" altLang="zh-CN" sz="1400" dirty="0" err="1">
                <a:solidFill>
                  <a:srgbClr val="222222"/>
                </a:solidFill>
                <a:latin typeface="Times New Roman" panose="02020603050405020304" pitchFamily="18" charset="0"/>
                <a:cs typeface="Times New Roman" panose="02020603050405020304" pitchFamily="18" charset="0"/>
              </a:rPr>
              <a:t>Virol</a:t>
            </a:r>
            <a:r>
              <a:rPr lang="en-US" altLang="zh-CN" sz="1400" dirty="0">
                <a:solidFill>
                  <a:srgbClr val="222222"/>
                </a:solidFill>
                <a:latin typeface="Times New Roman" panose="02020603050405020304" pitchFamily="18" charset="0"/>
                <a:cs typeface="Times New Roman" panose="02020603050405020304" pitchFamily="18" charset="0"/>
              </a:rPr>
              <a:t>. Methods, 2014, 201: 24-30.</a:t>
            </a:r>
          </a:p>
          <a:p>
            <a:r>
              <a:rPr lang="en-US" altLang="zh-CN" sz="1400" dirty="0" smtClean="0">
                <a:solidFill>
                  <a:srgbClr val="222222"/>
                </a:solidFill>
                <a:latin typeface="Times New Roman" panose="02020603050405020304" pitchFamily="18" charset="0"/>
                <a:cs typeface="Times New Roman" panose="02020603050405020304" pitchFamily="18" charset="0"/>
              </a:rPr>
              <a:t>2. J </a:t>
            </a:r>
            <a:r>
              <a:rPr lang="en-US" altLang="zh-CN" sz="1400" dirty="0" err="1">
                <a:solidFill>
                  <a:srgbClr val="222222"/>
                </a:solidFill>
                <a:latin typeface="Times New Roman" panose="02020603050405020304" pitchFamily="18" charset="0"/>
                <a:cs typeface="Times New Roman" panose="02020603050405020304" pitchFamily="18" charset="0"/>
              </a:rPr>
              <a:t>Clin</a:t>
            </a:r>
            <a:r>
              <a:rPr lang="en-US" altLang="zh-CN" sz="1400" dirty="0">
                <a:solidFill>
                  <a:srgbClr val="222222"/>
                </a:solidFill>
                <a:latin typeface="Times New Roman" panose="02020603050405020304" pitchFamily="18" charset="0"/>
                <a:cs typeface="Times New Roman" panose="02020603050405020304" pitchFamily="18" charset="0"/>
              </a:rPr>
              <a:t> </a:t>
            </a:r>
            <a:r>
              <a:rPr lang="en-US" altLang="zh-CN" sz="1400" dirty="0" err="1">
                <a:solidFill>
                  <a:srgbClr val="222222"/>
                </a:solidFill>
                <a:latin typeface="Times New Roman" panose="02020603050405020304" pitchFamily="18" charset="0"/>
                <a:cs typeface="Times New Roman" panose="02020603050405020304" pitchFamily="18" charset="0"/>
              </a:rPr>
              <a:t>Microbiol</a:t>
            </a:r>
            <a:r>
              <a:rPr lang="en-US" altLang="zh-CN" sz="1400" dirty="0">
                <a:solidFill>
                  <a:srgbClr val="222222"/>
                </a:solidFill>
                <a:latin typeface="Times New Roman" panose="02020603050405020304" pitchFamily="18" charset="0"/>
                <a:cs typeface="Times New Roman" panose="02020603050405020304" pitchFamily="18" charset="0"/>
              </a:rPr>
              <a:t>, 2013, 51(4):</a:t>
            </a:r>
            <a:r>
              <a:rPr lang="en-US" altLang="zh-CN" sz="1400" dirty="0" smtClean="0">
                <a:solidFill>
                  <a:srgbClr val="222222"/>
                </a:solidFill>
                <a:latin typeface="Times New Roman" panose="02020603050405020304" pitchFamily="18" charset="0"/>
                <a:cs typeface="Times New Roman" panose="02020603050405020304" pitchFamily="18" charset="0"/>
              </a:rPr>
              <a:t>1260-1262.</a:t>
            </a:r>
          </a:p>
          <a:p>
            <a:r>
              <a:rPr lang="en-US" altLang="zh-CN" sz="1400" dirty="0" smtClean="0">
                <a:solidFill>
                  <a:srgbClr val="222222"/>
                </a:solidFill>
                <a:latin typeface="Times New Roman" panose="02020603050405020304" pitchFamily="18" charset="0"/>
                <a:cs typeface="Times New Roman" panose="02020603050405020304" pitchFamily="18" charset="0"/>
              </a:rPr>
              <a:t>3.</a:t>
            </a:r>
            <a:r>
              <a:rPr lang="fr-FR" altLang="zh-CN" sz="1400" dirty="0">
                <a:solidFill>
                  <a:srgbClr val="222222"/>
                </a:solidFill>
                <a:latin typeface="Times New Roman" panose="02020603050405020304" pitchFamily="18" charset="0"/>
                <a:cs typeface="Times New Roman" panose="02020603050405020304" pitchFamily="18" charset="0"/>
              </a:rPr>
              <a:t> J Clin Virol. 2012 Dec;55(4):303-9</a:t>
            </a:r>
            <a:endParaRPr lang="zh-CN" altLang="en-US" sz="1400" dirty="0">
              <a:latin typeface="Times New Roman" panose="02020603050405020304" pitchFamily="18" charset="0"/>
              <a:cs typeface="Times New Roman" panose="02020603050405020304" pitchFamily="18" charset="0"/>
            </a:endParaRPr>
          </a:p>
        </p:txBody>
      </p:sp>
      <p:grpSp>
        <p:nvGrpSpPr>
          <p:cNvPr id="4" name="组合 3"/>
          <p:cNvGrpSpPr/>
          <p:nvPr/>
        </p:nvGrpSpPr>
        <p:grpSpPr>
          <a:xfrm>
            <a:off x="610337" y="2020963"/>
            <a:ext cx="4553527" cy="3784620"/>
            <a:chOff x="808457" y="2020963"/>
            <a:chExt cx="4553527" cy="3784620"/>
          </a:xfrm>
        </p:grpSpPr>
        <p:grpSp>
          <p:nvGrpSpPr>
            <p:cNvPr id="11" name="组合 10"/>
            <p:cNvGrpSpPr/>
            <p:nvPr/>
          </p:nvGrpSpPr>
          <p:grpSpPr>
            <a:xfrm>
              <a:off x="1080170" y="2531729"/>
              <a:ext cx="4281814" cy="2516867"/>
              <a:chOff x="968612" y="2175317"/>
              <a:chExt cx="3907875" cy="2430300"/>
            </a:xfrm>
          </p:grpSpPr>
          <p:pic>
            <p:nvPicPr>
              <p:cNvPr id="10" name="图片 9"/>
              <p:cNvPicPr>
                <a:picLocks noChangeAspect="1"/>
              </p:cNvPicPr>
              <p:nvPr/>
            </p:nvPicPr>
            <p:blipFill rotWithShape="1">
              <a:blip r:embed="rId2" cstate="print"/>
              <a:srcRect b="8987"/>
              <a:stretch/>
            </p:blipFill>
            <p:spPr>
              <a:xfrm>
                <a:off x="968612" y="2175317"/>
                <a:ext cx="3907875" cy="2430300"/>
              </a:xfrm>
              <a:prstGeom prst="rect">
                <a:avLst/>
              </a:prstGeom>
            </p:spPr>
          </p:pic>
          <p:sp>
            <p:nvSpPr>
              <p:cNvPr id="5" name="五角星 4"/>
              <p:cNvSpPr/>
              <p:nvPr/>
            </p:nvSpPr>
            <p:spPr>
              <a:xfrm>
                <a:off x="2823247" y="2293304"/>
                <a:ext cx="204588" cy="294132"/>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 name="文本框 11"/>
            <p:cNvSpPr txBox="1"/>
            <p:nvPr/>
          </p:nvSpPr>
          <p:spPr>
            <a:xfrm>
              <a:off x="808457" y="2020963"/>
              <a:ext cx="2728216" cy="338554"/>
            </a:xfrm>
            <a:prstGeom prst="rect">
              <a:avLst/>
            </a:prstGeom>
            <a:noFill/>
          </p:spPr>
          <p:txBody>
            <a:bodyPr wrap="square" rtlCol="0">
              <a:spAutoFit/>
            </a:bodyPr>
            <a:lstStyle/>
            <a:p>
              <a:r>
                <a:rPr lang="en-US" altLang="zh-CN" sz="1600" b="1" dirty="0" smtClean="0">
                  <a:solidFill>
                    <a:srgbClr val="FF0000"/>
                  </a:solidFill>
                  <a:latin typeface="宋体" panose="02010600030101010101" pitchFamily="2" charset="-122"/>
                  <a:ea typeface="宋体" panose="02010600030101010101" pitchFamily="2" charset="-122"/>
                </a:rPr>
                <a:t>1</a:t>
              </a:r>
              <a:r>
                <a:rPr lang="zh-CN" altLang="en-US" sz="1600" b="1" dirty="0" smtClean="0">
                  <a:solidFill>
                    <a:srgbClr val="FF0000"/>
                  </a:solidFill>
                  <a:latin typeface="宋体" panose="02010600030101010101" pitchFamily="2" charset="-122"/>
                  <a:ea typeface="宋体" panose="02010600030101010101" pitchFamily="2" charset="-122"/>
                </a:rPr>
                <a:t>对引物</a:t>
              </a:r>
              <a:r>
                <a:rPr lang="en-US" altLang="zh-CN" sz="1600" b="1" dirty="0" smtClean="0">
                  <a:solidFill>
                    <a:srgbClr val="FF0000"/>
                  </a:solidFill>
                  <a:latin typeface="宋体" panose="02010600030101010101" pitchFamily="2" charset="-122"/>
                  <a:ea typeface="宋体" panose="02010600030101010101" pitchFamily="2" charset="-122"/>
                </a:rPr>
                <a:t>1</a:t>
              </a:r>
              <a:r>
                <a:rPr lang="zh-CN" altLang="en-US" sz="1600" b="1" dirty="0" smtClean="0">
                  <a:solidFill>
                    <a:srgbClr val="FF0000"/>
                  </a:solidFill>
                  <a:latin typeface="宋体" panose="02010600030101010101" pitchFamily="2" charset="-122"/>
                  <a:ea typeface="宋体" panose="02010600030101010101" pitchFamily="2" charset="-122"/>
                </a:rPr>
                <a:t>条探针的单一靶标</a:t>
              </a:r>
              <a:endParaRPr lang="zh-CN" altLang="en-US" sz="1600" b="1" dirty="0">
                <a:solidFill>
                  <a:srgbClr val="FF0000"/>
                </a:solidFill>
                <a:latin typeface="宋体" panose="02010600030101010101" pitchFamily="2" charset="-122"/>
                <a:ea typeface="宋体" panose="02010600030101010101" pitchFamily="2" charset="-122"/>
              </a:endParaRPr>
            </a:p>
          </p:txBody>
        </p:sp>
        <p:cxnSp>
          <p:nvCxnSpPr>
            <p:cNvPr id="15" name="直接箭头连接符 14"/>
            <p:cNvCxnSpPr/>
            <p:nvPr/>
          </p:nvCxnSpPr>
          <p:spPr>
            <a:xfrm>
              <a:off x="3536673" y="2359517"/>
              <a:ext cx="247782" cy="2303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514294" y="5220808"/>
              <a:ext cx="2905175" cy="584775"/>
            </a:xfrm>
            <a:prstGeom prst="rect">
              <a:avLst/>
            </a:prstGeom>
            <a:noFill/>
          </p:spPr>
          <p:txBody>
            <a:bodyPr wrap="square" rtlCol="0">
              <a:spAutoFit/>
            </a:bodyPr>
            <a:lstStyle/>
            <a:p>
              <a:pPr algn="ctr"/>
              <a:r>
                <a:rPr lang="zh-CN" altLang="en-US" sz="1600" dirty="0"/>
                <a:t>普通</a:t>
              </a:r>
              <a:r>
                <a:rPr lang="zh-CN" altLang="en-US" sz="1600" dirty="0" smtClean="0"/>
                <a:t>试剂采用</a:t>
              </a:r>
              <a:r>
                <a:rPr lang="en-US" altLang="zh-CN" sz="1600" dirty="0" smtClean="0"/>
                <a:t>S</a:t>
              </a:r>
              <a:r>
                <a:rPr lang="zh-CN" altLang="en-US" sz="1600" dirty="0" smtClean="0"/>
                <a:t>或</a:t>
              </a:r>
              <a:r>
                <a:rPr lang="en-US" altLang="zh-CN" sz="1600" dirty="0" smtClean="0"/>
                <a:t>C</a:t>
              </a:r>
              <a:r>
                <a:rPr lang="zh-CN" altLang="en-US" sz="1600" dirty="0" smtClean="0"/>
                <a:t>区等保守段基因进行单靶标</a:t>
              </a:r>
              <a:r>
                <a:rPr lang="en-US" altLang="zh-CN" sz="1600" dirty="0" smtClean="0"/>
                <a:t>PCR</a:t>
              </a:r>
              <a:r>
                <a:rPr lang="zh-CN" altLang="en-US" sz="1600" dirty="0"/>
                <a:t>扩增</a:t>
              </a:r>
            </a:p>
          </p:txBody>
        </p:sp>
      </p:grpSp>
      <p:graphicFrame>
        <p:nvGraphicFramePr>
          <p:cNvPr id="3" name="表格 2"/>
          <p:cNvGraphicFramePr>
            <a:graphicFrameLocks noGrp="1"/>
          </p:cNvGraphicFramePr>
          <p:nvPr>
            <p:extLst>
              <p:ext uri="{D42A27DB-BD31-4B8C-83A1-F6EECF244321}">
                <p14:modId xmlns:p14="http://schemas.microsoft.com/office/powerpoint/2010/main" xmlns="" val="2795579224"/>
              </p:ext>
            </p:extLst>
          </p:nvPr>
        </p:nvGraphicFramePr>
        <p:xfrm>
          <a:off x="6042838" y="2184097"/>
          <a:ext cx="5658948" cy="3464045"/>
        </p:xfrm>
        <a:graphic>
          <a:graphicData uri="http://schemas.openxmlformats.org/drawingml/2006/table">
            <a:tbl>
              <a:tblPr firstRow="1" bandRow="1">
                <a:tableStyleId>{5C22544A-7EE6-4342-B048-85BDC9FD1C3A}</a:tableStyleId>
              </a:tblPr>
              <a:tblGrid>
                <a:gridCol w="3355047"/>
                <a:gridCol w="2303901"/>
              </a:tblGrid>
              <a:tr h="476391">
                <a:tc>
                  <a:txBody>
                    <a:bodyPr/>
                    <a:lstStyle/>
                    <a:p>
                      <a:r>
                        <a:rPr lang="en-US" altLang="zh-CN" dirty="0" smtClean="0"/>
                        <a:t>Commercial testing kit</a:t>
                      </a:r>
                      <a:endParaRPr lang="zh-CN" altLang="en-US" dirty="0"/>
                    </a:p>
                  </a:txBody>
                  <a:tcPr/>
                </a:tc>
                <a:tc>
                  <a:txBody>
                    <a:bodyPr/>
                    <a:lstStyle/>
                    <a:p>
                      <a:r>
                        <a:rPr lang="en-US" altLang="zh-CN" dirty="0" smtClean="0"/>
                        <a:t>Target region</a:t>
                      </a:r>
                      <a:endParaRPr lang="zh-CN" altLang="en-US" dirty="0"/>
                    </a:p>
                  </a:txBody>
                  <a:tcPr/>
                </a:tc>
              </a:tr>
              <a:tr h="476391">
                <a:tc>
                  <a:txBody>
                    <a:bodyPr/>
                    <a:lstStyle/>
                    <a:p>
                      <a:r>
                        <a:rPr lang="en-US" altLang="zh-CN" sz="1600" dirty="0" smtClean="0">
                          <a:latin typeface="+mn-lt"/>
                        </a:rPr>
                        <a:t>Roche C AP/CTM </a:t>
                      </a:r>
                    </a:p>
                    <a:p>
                      <a:r>
                        <a:rPr lang="en-US" altLang="zh-CN" sz="1600" dirty="0" smtClean="0">
                          <a:latin typeface="+mn-lt"/>
                        </a:rPr>
                        <a:t>HBV Test v2.0 </a:t>
                      </a:r>
                      <a:r>
                        <a:rPr lang="en-US" altLang="zh-CN" sz="1600" baseline="30000" dirty="0" smtClean="0">
                          <a:latin typeface="+mn-lt"/>
                        </a:rPr>
                        <a:t>1</a:t>
                      </a:r>
                      <a:endParaRPr lang="zh-CN" altLang="en-US" sz="1600" baseline="30000" dirty="0">
                        <a:latin typeface="+mn-lt"/>
                      </a:endParaRPr>
                    </a:p>
                  </a:txBody>
                  <a:tcPr anchor="ctr"/>
                </a:tc>
                <a:tc>
                  <a:txBody>
                    <a:bodyPr/>
                    <a:lstStyle/>
                    <a:p>
                      <a:r>
                        <a:rPr lang="en-US" altLang="zh-CN" sz="1600" dirty="0" smtClean="0">
                          <a:latin typeface="+mn-lt"/>
                        </a:rPr>
                        <a:t>pre-Core/Core gene</a:t>
                      </a:r>
                      <a:endParaRPr lang="zh-CN" altLang="en-US" sz="1600" dirty="0">
                        <a:latin typeface="+mn-lt"/>
                      </a:endParaRPr>
                    </a:p>
                  </a:txBody>
                  <a:tcPr anchor="ctr"/>
                </a:tc>
              </a:tr>
              <a:tr h="625147">
                <a:tc>
                  <a:txBody>
                    <a:bodyPr/>
                    <a:lstStyle/>
                    <a:p>
                      <a:r>
                        <a:rPr lang="en-US" altLang="zh-CN" sz="1600" b="0" i="0" kern="1200" dirty="0" smtClean="0">
                          <a:solidFill>
                            <a:schemeClr val="dk1"/>
                          </a:solidFill>
                          <a:effectLst/>
                          <a:latin typeface="+mn-lt"/>
                          <a:ea typeface="+mn-ea"/>
                          <a:cs typeface="+mn-cs"/>
                        </a:rPr>
                        <a:t>Abbott </a:t>
                      </a:r>
                      <a:r>
                        <a:rPr lang="en-US" altLang="zh-CN" sz="1600" b="0" i="0" kern="1200" dirty="0" err="1" smtClean="0">
                          <a:solidFill>
                            <a:schemeClr val="dk1"/>
                          </a:solidFill>
                          <a:effectLst/>
                          <a:latin typeface="+mn-lt"/>
                          <a:ea typeface="+mn-ea"/>
                          <a:cs typeface="+mn-cs"/>
                        </a:rPr>
                        <a:t>RealTime</a:t>
                      </a:r>
                      <a:r>
                        <a:rPr lang="en-US" altLang="zh-CN" sz="1600" b="0" i="0" kern="1200" dirty="0" smtClean="0">
                          <a:solidFill>
                            <a:schemeClr val="dk1"/>
                          </a:solidFill>
                          <a:effectLst/>
                          <a:latin typeface="+mn-lt"/>
                          <a:ea typeface="+mn-ea"/>
                          <a:cs typeface="+mn-cs"/>
                        </a:rPr>
                        <a:t> HBV assay </a:t>
                      </a:r>
                      <a:r>
                        <a:rPr lang="en-US" altLang="zh-CN" sz="1600" b="0" i="0" kern="1200" baseline="30000" dirty="0" smtClean="0">
                          <a:solidFill>
                            <a:schemeClr val="dk1"/>
                          </a:solidFill>
                          <a:effectLst/>
                          <a:latin typeface="+mn-lt"/>
                          <a:ea typeface="+mn-ea"/>
                          <a:cs typeface="+mn-cs"/>
                        </a:rPr>
                        <a:t>2</a:t>
                      </a:r>
                      <a:endParaRPr lang="zh-CN" altLang="en-US" sz="1600" baseline="30000" dirty="0">
                        <a:latin typeface="+mn-lt"/>
                      </a:endParaRPr>
                    </a:p>
                  </a:txBody>
                  <a:tcPr anchor="ctr"/>
                </a:tc>
                <a:tc>
                  <a:txBody>
                    <a:bodyPr/>
                    <a:lstStyle/>
                    <a:p>
                      <a:r>
                        <a:rPr lang="en-US" altLang="zh-CN" sz="1600" b="0" i="0" kern="1200" dirty="0" smtClean="0">
                          <a:solidFill>
                            <a:schemeClr val="dk1"/>
                          </a:solidFill>
                          <a:effectLst/>
                          <a:latin typeface="+mn-lt"/>
                          <a:ea typeface="+mn-ea"/>
                          <a:cs typeface="+mn-cs"/>
                        </a:rPr>
                        <a:t>N-terminal region of the S gene</a:t>
                      </a:r>
                      <a:endParaRPr lang="zh-CN" altLang="en-US" sz="1600" dirty="0">
                        <a:latin typeface="+mn-lt"/>
                      </a:endParaRPr>
                    </a:p>
                  </a:txBody>
                  <a:tcPr anchor="ctr"/>
                </a:tc>
              </a:tr>
              <a:tr h="447426">
                <a:tc>
                  <a:txBody>
                    <a:bodyPr/>
                    <a:lstStyle/>
                    <a:p>
                      <a:pPr marL="0" algn="l" defTabSz="914400" rtl="0" eaLnBrk="1" latinLnBrk="0" hangingPunct="1"/>
                      <a:r>
                        <a:rPr lang="en-US" altLang="zh-CN" sz="1600" b="0" i="0" kern="1200" dirty="0" smtClean="0">
                          <a:solidFill>
                            <a:schemeClr val="dk1"/>
                          </a:solidFill>
                          <a:effectLst/>
                          <a:latin typeface="+mn-lt"/>
                          <a:ea typeface="+mn-ea"/>
                          <a:cs typeface="+mn-cs"/>
                        </a:rPr>
                        <a:t>Real-Q EBV Quantification Kit</a:t>
                      </a:r>
                    </a:p>
                    <a:p>
                      <a:pPr marL="0" algn="l" defTabSz="914400" rtl="0" eaLnBrk="1" latinLnBrk="0" hangingPunct="1"/>
                      <a:r>
                        <a:rPr lang="en-US" altLang="zh-CN" sz="1600" b="0" i="0" kern="1200" dirty="0" smtClean="0">
                          <a:solidFill>
                            <a:schemeClr val="dk1"/>
                          </a:solidFill>
                          <a:effectLst/>
                          <a:latin typeface="+mn-lt"/>
                          <a:ea typeface="+mn-ea"/>
                          <a:cs typeface="+mn-cs"/>
                        </a:rPr>
                        <a:t> (</a:t>
                      </a:r>
                      <a:r>
                        <a:rPr lang="en-US" altLang="zh-CN" sz="1600" b="0" i="0" kern="1200" dirty="0" err="1" smtClean="0">
                          <a:solidFill>
                            <a:schemeClr val="dk1"/>
                          </a:solidFill>
                          <a:effectLst/>
                          <a:latin typeface="+mn-lt"/>
                          <a:ea typeface="+mn-ea"/>
                          <a:cs typeface="+mn-cs"/>
                        </a:rPr>
                        <a:t>BioSewoom</a:t>
                      </a:r>
                      <a:r>
                        <a:rPr lang="en-US" altLang="zh-CN" sz="1600" b="0" i="0" kern="1200" dirty="0" smtClean="0">
                          <a:solidFill>
                            <a:schemeClr val="dk1"/>
                          </a:solidFill>
                          <a:effectLst/>
                          <a:latin typeface="+mn-lt"/>
                          <a:ea typeface="+mn-ea"/>
                          <a:cs typeface="+mn-cs"/>
                        </a:rPr>
                        <a:t>, Korea) </a:t>
                      </a:r>
                      <a:endParaRPr lang="zh-CN" altLang="en-US" sz="1600" kern="1200" dirty="0">
                        <a:solidFill>
                          <a:schemeClr val="dk1"/>
                        </a:solidFill>
                        <a:latin typeface="+mn-lt"/>
                        <a:ea typeface="+mn-ea"/>
                        <a:cs typeface="+mn-cs"/>
                      </a:endParaRPr>
                    </a:p>
                  </a:txBody>
                  <a:tcPr anchor="ctr"/>
                </a:tc>
                <a:tc>
                  <a:txBody>
                    <a:bodyPr/>
                    <a:lstStyle/>
                    <a:p>
                      <a:r>
                        <a:rPr lang="en-US" altLang="zh-CN" sz="1600" b="0" i="0" kern="1200" dirty="0" smtClean="0">
                          <a:solidFill>
                            <a:schemeClr val="dk1"/>
                          </a:solidFill>
                          <a:effectLst/>
                          <a:latin typeface="+mn-lt"/>
                          <a:ea typeface="+mn-ea"/>
                          <a:cs typeface="+mn-cs"/>
                        </a:rPr>
                        <a:t>S gene</a:t>
                      </a:r>
                      <a:endParaRPr lang="zh-CN" altLang="en-US" sz="1600" dirty="0">
                        <a:latin typeface="+mn-lt"/>
                      </a:endParaRPr>
                    </a:p>
                  </a:txBody>
                  <a:tcPr anchor="ctr"/>
                </a:tc>
              </a:tr>
              <a:tr h="447426">
                <a:tc>
                  <a:txBody>
                    <a:bodyPr/>
                    <a:lstStyle/>
                    <a:p>
                      <a:pPr marL="0" algn="l" defTabSz="914400" rtl="0" eaLnBrk="1" latinLnBrk="0" hangingPunct="1"/>
                      <a:r>
                        <a:rPr lang="en-US" altLang="zh-CN" sz="1600" kern="1200" dirty="0" err="1" smtClean="0">
                          <a:solidFill>
                            <a:schemeClr val="dk1"/>
                          </a:solidFill>
                          <a:latin typeface="+mn-lt"/>
                          <a:ea typeface="+mn-ea"/>
                          <a:cs typeface="+mn-cs"/>
                        </a:rPr>
                        <a:t>QIAamp</a:t>
                      </a:r>
                      <a:r>
                        <a:rPr lang="en-US" altLang="zh-CN" sz="1600" kern="1200" dirty="0" smtClean="0">
                          <a:solidFill>
                            <a:schemeClr val="dk1"/>
                          </a:solidFill>
                          <a:latin typeface="+mn-lt"/>
                          <a:ea typeface="+mn-ea"/>
                          <a:cs typeface="+mn-cs"/>
                        </a:rPr>
                        <a:t> </a:t>
                      </a:r>
                      <a:r>
                        <a:rPr lang="en-US" altLang="zh-CN" sz="1600" kern="1200" dirty="0" err="1" smtClean="0">
                          <a:solidFill>
                            <a:schemeClr val="dk1"/>
                          </a:solidFill>
                          <a:latin typeface="+mn-lt"/>
                          <a:ea typeface="+mn-ea"/>
                          <a:cs typeface="+mn-cs"/>
                        </a:rPr>
                        <a:t>MinElute</a:t>
                      </a:r>
                      <a:r>
                        <a:rPr lang="en-US" altLang="zh-CN" sz="1600" kern="1200" dirty="0" smtClean="0">
                          <a:solidFill>
                            <a:schemeClr val="dk1"/>
                          </a:solidFill>
                          <a:latin typeface="+mn-lt"/>
                          <a:ea typeface="+mn-ea"/>
                          <a:cs typeface="+mn-cs"/>
                        </a:rPr>
                        <a:t> Virus spin/HBV </a:t>
                      </a:r>
                      <a:r>
                        <a:rPr lang="en-US" altLang="zh-CN" sz="1600" kern="1200" dirty="0" err="1" smtClean="0">
                          <a:solidFill>
                            <a:schemeClr val="dk1"/>
                          </a:solidFill>
                          <a:latin typeface="+mn-lt"/>
                          <a:ea typeface="+mn-ea"/>
                          <a:cs typeface="+mn-cs"/>
                        </a:rPr>
                        <a:t>RealQuant</a:t>
                      </a:r>
                      <a:r>
                        <a:rPr lang="en-US" altLang="zh-CN" sz="1600" kern="1200" dirty="0" smtClean="0">
                          <a:solidFill>
                            <a:schemeClr val="dk1"/>
                          </a:solidFill>
                          <a:latin typeface="+mn-lt"/>
                          <a:ea typeface="+mn-ea"/>
                          <a:cs typeface="+mn-cs"/>
                        </a:rPr>
                        <a:t> PCR</a:t>
                      </a:r>
                      <a:endParaRPr lang="zh-CN" altLang="en-US" sz="1600" kern="1200" dirty="0">
                        <a:solidFill>
                          <a:schemeClr val="dk1"/>
                        </a:solidFill>
                        <a:latin typeface="+mn-lt"/>
                        <a:ea typeface="+mn-ea"/>
                        <a:cs typeface="+mn-cs"/>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b="0" i="0" kern="1200" dirty="0" smtClean="0">
                          <a:solidFill>
                            <a:schemeClr val="dk1"/>
                          </a:solidFill>
                          <a:effectLst/>
                          <a:latin typeface="+mn-lt"/>
                          <a:ea typeface="+mn-ea"/>
                          <a:cs typeface="+mn-cs"/>
                        </a:rPr>
                        <a:t>X</a:t>
                      </a:r>
                      <a:r>
                        <a:rPr lang="en-US" altLang="zh-CN" sz="1600" b="0" i="0" kern="1200" baseline="0" dirty="0" smtClean="0">
                          <a:solidFill>
                            <a:schemeClr val="dk1"/>
                          </a:solidFill>
                          <a:effectLst/>
                          <a:latin typeface="+mn-lt"/>
                          <a:ea typeface="+mn-ea"/>
                          <a:cs typeface="+mn-cs"/>
                        </a:rPr>
                        <a:t> </a:t>
                      </a:r>
                      <a:r>
                        <a:rPr lang="en-US" altLang="zh-CN" sz="1600" b="0" i="0" kern="1200" dirty="0" smtClean="0">
                          <a:solidFill>
                            <a:schemeClr val="dk1"/>
                          </a:solidFill>
                          <a:effectLst/>
                          <a:latin typeface="+mn-lt"/>
                          <a:ea typeface="+mn-ea"/>
                          <a:cs typeface="+mn-cs"/>
                        </a:rPr>
                        <a:t>gene</a:t>
                      </a:r>
                      <a:endParaRPr lang="zh-CN" altLang="en-US" sz="1600" dirty="0" smtClean="0">
                        <a:latin typeface="+mn-lt"/>
                      </a:endParaRPr>
                    </a:p>
                    <a:p>
                      <a:endParaRPr lang="zh-CN" altLang="en-US" sz="1600" dirty="0">
                        <a:latin typeface="+mn-lt"/>
                      </a:endParaRPr>
                    </a:p>
                  </a:txBody>
                  <a:tcPr anchor="ctr"/>
                </a:tc>
              </a:tr>
              <a:tr h="625147">
                <a:tc>
                  <a:txBody>
                    <a:bodyPr/>
                    <a:lstStyle/>
                    <a:p>
                      <a:pPr marL="0" algn="l" defTabSz="914400" rtl="0" eaLnBrk="1" latinLnBrk="0" hangingPunct="1"/>
                      <a:r>
                        <a:rPr lang="zh-CN" altLang="en-US" sz="1600" kern="1200" dirty="0" smtClean="0">
                          <a:solidFill>
                            <a:schemeClr val="dk1"/>
                          </a:solidFill>
                          <a:latin typeface="+mn-lt"/>
                          <a:ea typeface="+mn-ea"/>
                          <a:cs typeface="+mn-cs"/>
                        </a:rPr>
                        <a:t>国产试剂</a:t>
                      </a:r>
                      <a:endParaRPr lang="zh-CN" altLang="en-US" sz="1600" kern="1200" dirty="0">
                        <a:solidFill>
                          <a:schemeClr val="dk1"/>
                        </a:solidFill>
                        <a:latin typeface="+mn-lt"/>
                        <a:ea typeface="+mn-ea"/>
                        <a:cs typeface="+mn-cs"/>
                      </a:endParaRPr>
                    </a:p>
                  </a:txBody>
                  <a:tcPr anchor="ctr"/>
                </a:tc>
                <a:tc>
                  <a:txBody>
                    <a:bodyPr/>
                    <a:lstStyle/>
                    <a:p>
                      <a:r>
                        <a:rPr lang="zh-CN" altLang="en-US" sz="1600" kern="1200" dirty="0" smtClean="0">
                          <a:solidFill>
                            <a:schemeClr val="dk1"/>
                          </a:solidFill>
                          <a:latin typeface="+mn-lt"/>
                          <a:ea typeface="+mn-ea"/>
                          <a:cs typeface="+mn-cs"/>
                        </a:rPr>
                        <a:t>多数为</a:t>
                      </a:r>
                      <a:r>
                        <a:rPr lang="en-US" altLang="zh-CN" sz="1600" dirty="0" smtClean="0">
                          <a:latin typeface="+mn-lt"/>
                        </a:rPr>
                        <a:t>S</a:t>
                      </a:r>
                      <a:r>
                        <a:rPr lang="zh-CN" altLang="en-US" sz="1600" dirty="0" smtClean="0">
                          <a:latin typeface="+mn-lt"/>
                        </a:rPr>
                        <a:t>区或</a:t>
                      </a:r>
                      <a:r>
                        <a:rPr lang="en-US" altLang="zh-CN" sz="1600" dirty="0" smtClean="0">
                          <a:latin typeface="+mn-lt"/>
                        </a:rPr>
                        <a:t>C</a:t>
                      </a:r>
                      <a:r>
                        <a:rPr lang="zh-CN" altLang="en-US" sz="1600" dirty="0" smtClean="0">
                          <a:latin typeface="+mn-lt"/>
                        </a:rPr>
                        <a:t>区等基因单一靶标</a:t>
                      </a:r>
                      <a:endParaRPr lang="zh-CN" altLang="en-US" sz="1600" dirty="0">
                        <a:latin typeface="+mn-lt"/>
                      </a:endParaRPr>
                    </a:p>
                  </a:txBody>
                  <a:tcPr anchor="ctr"/>
                </a:tc>
              </a:tr>
            </a:tbl>
          </a:graphicData>
        </a:graphic>
      </p:graphicFrame>
    </p:spTree>
    <p:extLst>
      <p:ext uri="{BB962C8B-B14F-4D97-AF65-F5344CB8AC3E}">
        <p14:creationId xmlns:p14="http://schemas.microsoft.com/office/powerpoint/2010/main" xmlns="" val="19140530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nvPr>
        </p:nvGraphicFramePr>
        <p:xfrm>
          <a:off x="1013489" y="1079291"/>
          <a:ext cx="6797148" cy="3190833"/>
        </p:xfrm>
        <a:graphic>
          <a:graphicData uri="http://schemas.openxmlformats.org/drawingml/2006/table">
            <a:tbl>
              <a:tblPr firstRow="1" bandRow="1">
                <a:tableStyleId>{5C22544A-7EE6-4342-B048-85BDC9FD1C3A}</a:tableStyleId>
              </a:tblPr>
              <a:tblGrid>
                <a:gridCol w="1224962"/>
                <a:gridCol w="1294724"/>
                <a:gridCol w="1289155"/>
                <a:gridCol w="1305042"/>
                <a:gridCol w="1683265"/>
              </a:tblGrid>
              <a:tr h="516665">
                <a:tc>
                  <a:txBody>
                    <a:bodyPr/>
                    <a:lstStyle/>
                    <a:p>
                      <a:r>
                        <a:rPr lang="zh-CN" altLang="en-US" sz="1400" dirty="0" smtClean="0">
                          <a:solidFill>
                            <a:schemeClr val="tx1"/>
                          </a:solidFill>
                          <a:latin typeface="Times New Roman" panose="02020603050405020304" pitchFamily="18" charset="0"/>
                          <a:cs typeface="Times New Roman" panose="02020603050405020304" pitchFamily="18" charset="0"/>
                        </a:rPr>
                        <a:t>标签编号</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altLang="zh-CN" sz="1400" dirty="0" smtClean="0">
                          <a:solidFill>
                            <a:schemeClr val="tx1"/>
                          </a:solidFill>
                          <a:latin typeface="Times New Roman" panose="02020603050405020304" pitchFamily="18" charset="0"/>
                          <a:cs typeface="Times New Roman" panose="02020603050405020304" pitchFamily="18" charset="0"/>
                        </a:rPr>
                        <a:t>Roche</a:t>
                      </a:r>
                    </a:p>
                    <a:p>
                      <a:r>
                        <a:rPr lang="zh-CN" altLang="en-US" sz="1400" dirty="0" smtClean="0">
                          <a:solidFill>
                            <a:schemeClr val="tx1"/>
                          </a:solidFill>
                          <a:latin typeface="Times New Roman" panose="02020603050405020304" pitchFamily="18" charset="0"/>
                          <a:cs typeface="Times New Roman" panose="02020603050405020304" pitchFamily="18" charset="0"/>
                        </a:rPr>
                        <a:t>阳性数（</a:t>
                      </a:r>
                      <a:r>
                        <a:rPr lang="en-US" altLang="zh-CN" sz="1400" dirty="0" smtClean="0">
                          <a:solidFill>
                            <a:schemeClr val="tx1"/>
                          </a:solidFill>
                          <a:latin typeface="Times New Roman" panose="02020603050405020304" pitchFamily="18" charset="0"/>
                          <a:cs typeface="Times New Roman" panose="02020603050405020304" pitchFamily="18" charset="0"/>
                        </a:rPr>
                        <a:t>1/30</a:t>
                      </a:r>
                      <a:r>
                        <a:rPr lang="zh-CN" altLang="en-US" sz="1400" dirty="0" smtClean="0">
                          <a:solidFill>
                            <a:schemeClr val="tx1"/>
                          </a:solidFill>
                          <a:latin typeface="Times New Roman" panose="02020603050405020304" pitchFamily="18" charset="0"/>
                          <a:cs typeface="Times New Roman" panose="02020603050405020304" pitchFamily="18" charset="0"/>
                        </a:rPr>
                        <a:t>）</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altLang="zh-CN" sz="1400" dirty="0" err="1" smtClean="0">
                          <a:solidFill>
                            <a:schemeClr val="tx1"/>
                          </a:solidFill>
                          <a:latin typeface="Times New Roman" panose="02020603050405020304" pitchFamily="18" charset="0"/>
                          <a:cs typeface="Times New Roman" panose="02020603050405020304" pitchFamily="18" charset="0"/>
                        </a:rPr>
                        <a:t>Haoyuan</a:t>
                      </a:r>
                      <a:endParaRPr lang="en-US" altLang="zh-CN" sz="1400" dirty="0" smtClean="0">
                        <a:solidFill>
                          <a:schemeClr val="tx1"/>
                        </a:solidFill>
                        <a:latin typeface="Times New Roman" panose="02020603050405020304" pitchFamily="18" charset="0"/>
                        <a:cs typeface="Times New Roman" panose="02020603050405020304" pitchFamily="18" charset="0"/>
                      </a:endParaRPr>
                    </a:p>
                    <a:p>
                      <a:r>
                        <a:rPr lang="zh-CN" altLang="en-US" sz="1400" dirty="0" smtClean="0">
                          <a:solidFill>
                            <a:schemeClr val="tx1"/>
                          </a:solidFill>
                          <a:latin typeface="Times New Roman" panose="02020603050405020304" pitchFamily="18" charset="0"/>
                          <a:cs typeface="Times New Roman" panose="02020603050405020304" pitchFamily="18" charset="0"/>
                        </a:rPr>
                        <a:t>阳性数（</a:t>
                      </a:r>
                      <a:r>
                        <a:rPr lang="en-US" altLang="zh-CN" sz="1400" dirty="0" smtClean="0">
                          <a:solidFill>
                            <a:schemeClr val="tx1"/>
                          </a:solidFill>
                          <a:latin typeface="Times New Roman" panose="02020603050405020304" pitchFamily="18" charset="0"/>
                          <a:cs typeface="Times New Roman" panose="02020603050405020304" pitchFamily="18" charset="0"/>
                        </a:rPr>
                        <a:t>1/30</a:t>
                      </a:r>
                      <a:r>
                        <a:rPr lang="zh-CN" altLang="en-US" sz="1400" dirty="0" smtClean="0">
                          <a:solidFill>
                            <a:schemeClr val="tx1"/>
                          </a:solidFill>
                          <a:latin typeface="Times New Roman" panose="02020603050405020304" pitchFamily="18" charset="0"/>
                          <a:cs typeface="Times New Roman" panose="02020603050405020304" pitchFamily="18" charset="0"/>
                        </a:rPr>
                        <a: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altLang="zh-CN" sz="1400" dirty="0" err="1" smtClean="0">
                          <a:solidFill>
                            <a:schemeClr val="tx1"/>
                          </a:solidFill>
                          <a:latin typeface="Times New Roman" panose="02020603050405020304" pitchFamily="18" charset="0"/>
                          <a:cs typeface="Times New Roman" panose="02020603050405020304" pitchFamily="18" charset="0"/>
                        </a:rPr>
                        <a:t>Grifols</a:t>
                      </a:r>
                      <a:r>
                        <a:rPr lang="zh-CN" altLang="en-US" sz="1400" dirty="0" smtClean="0">
                          <a:solidFill>
                            <a:schemeClr val="tx1"/>
                          </a:solidFill>
                          <a:latin typeface="Times New Roman" panose="02020603050405020304" pitchFamily="18" charset="0"/>
                          <a:cs typeface="Times New Roman" panose="02020603050405020304" pitchFamily="18" charset="0"/>
                        </a:rPr>
                        <a:t>联检</a:t>
                      </a:r>
                      <a:endParaRPr lang="en-US" altLang="zh-CN" sz="1400" dirty="0" smtClean="0">
                        <a:solidFill>
                          <a:schemeClr val="tx1"/>
                        </a:solidFill>
                        <a:latin typeface="Times New Roman" panose="02020603050405020304" pitchFamily="18" charset="0"/>
                        <a:cs typeface="Times New Roman" panose="02020603050405020304" pitchFamily="18" charset="0"/>
                      </a:endParaRPr>
                    </a:p>
                    <a:p>
                      <a:r>
                        <a:rPr lang="zh-CN" altLang="en-US" sz="1400" dirty="0" smtClean="0">
                          <a:solidFill>
                            <a:schemeClr val="tx1"/>
                          </a:solidFill>
                          <a:latin typeface="Times New Roman" panose="02020603050405020304" pitchFamily="18" charset="0"/>
                          <a:cs typeface="Times New Roman" panose="02020603050405020304" pitchFamily="18" charset="0"/>
                        </a:rPr>
                        <a:t>阳性数（</a:t>
                      </a:r>
                      <a:r>
                        <a:rPr lang="en-US" altLang="zh-CN" sz="1400" dirty="0" smtClean="0">
                          <a:solidFill>
                            <a:schemeClr val="tx1"/>
                          </a:solidFill>
                          <a:latin typeface="Times New Roman" panose="02020603050405020304" pitchFamily="18" charset="0"/>
                          <a:cs typeface="Times New Roman" panose="02020603050405020304" pitchFamily="18" charset="0"/>
                        </a:rPr>
                        <a:t>1/33</a:t>
                      </a:r>
                      <a:r>
                        <a:rPr lang="zh-CN" altLang="en-US" sz="1400" dirty="0" smtClean="0">
                          <a:solidFill>
                            <a:schemeClr val="tx1"/>
                          </a:solidFill>
                          <a:latin typeface="Times New Roman" panose="02020603050405020304" pitchFamily="18" charset="0"/>
                          <a:cs typeface="Times New Roman" panose="02020603050405020304" pitchFamily="18" charset="0"/>
                        </a:rPr>
                        <a:t>）</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solidFill>
                            <a:schemeClr val="tx1"/>
                          </a:solidFill>
                          <a:latin typeface="Times New Roman" panose="02020603050405020304" pitchFamily="18" charset="0"/>
                          <a:cs typeface="Times New Roman" panose="02020603050405020304" pitchFamily="18" charset="0"/>
                        </a:rPr>
                        <a:t>血站鉴定结果（</a:t>
                      </a:r>
                      <a:r>
                        <a:rPr lang="en-US" altLang="zh-CN" sz="1400" dirty="0" smtClean="0">
                          <a:solidFill>
                            <a:schemeClr val="tx1"/>
                          </a:solidFill>
                          <a:latin typeface="Times New Roman" panose="02020603050405020304" pitchFamily="18" charset="0"/>
                          <a:cs typeface="Times New Roman" panose="02020603050405020304" pitchFamily="18" charset="0"/>
                        </a:rPr>
                        <a:t>Ct</a:t>
                      </a:r>
                      <a:r>
                        <a:rPr lang="zh-CN" altLang="en-US" sz="1400" dirty="0" smtClean="0">
                          <a:solidFill>
                            <a:schemeClr val="tx1"/>
                          </a:solidFill>
                          <a:latin typeface="Times New Roman" panose="02020603050405020304" pitchFamily="18" charset="0"/>
                          <a:cs typeface="Times New Roman" panose="02020603050405020304" pitchFamily="18" charset="0"/>
                        </a:rPr>
                        <a:t>）及试剂品牌</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26437">
                <a:tc>
                  <a:txBody>
                    <a:bodyPr/>
                    <a:lstStyle/>
                    <a:p>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PT1724</a:t>
                      </a:r>
                      <a:endParaRPr lang="zh-CN" altLang="en-US" sz="14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3</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27</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7</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r>
                        <a:rPr lang="en-US" altLang="zh-CN" sz="1400" dirty="0" smtClean="0">
                          <a:latin typeface="Times New Roman" panose="02020603050405020304" pitchFamily="18" charset="0"/>
                          <a:cs typeface="Times New Roman" panose="02020603050405020304" pitchFamily="18" charset="0"/>
                        </a:rPr>
                        <a:t>35.74</a:t>
                      </a:r>
                      <a:r>
                        <a:rPr lang="zh-CN" altLang="en-US" sz="1400" dirty="0" smtClean="0">
                          <a:latin typeface="Times New Roman" panose="02020603050405020304" pitchFamily="18" charset="0"/>
                          <a:cs typeface="Times New Roman" panose="02020603050405020304" pitchFamily="18" charset="0"/>
                        </a:rPr>
                        <a:t>（</a:t>
                      </a:r>
                      <a:r>
                        <a:rPr lang="en-US" altLang="zh-CN" sz="1400" dirty="0" err="1" smtClean="0">
                          <a:latin typeface="Times New Roman" panose="02020603050405020304" pitchFamily="18" charset="0"/>
                          <a:cs typeface="Times New Roman" panose="02020603050405020304" pitchFamily="18" charset="0"/>
                        </a:rPr>
                        <a:t>Haoyuan</a:t>
                      </a:r>
                      <a:r>
                        <a:rPr lang="zh-CN" altLang="en-US"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lnT w="12700" cap="flat" cmpd="sng" algn="ctr">
                      <a:solidFill>
                        <a:schemeClr val="tx1"/>
                      </a:solidFill>
                      <a:prstDash val="solid"/>
                      <a:round/>
                      <a:headEnd type="none" w="med" len="med"/>
                      <a:tailEnd type="none" w="med" len="med"/>
                    </a:lnT>
                    <a:solidFill>
                      <a:schemeClr val="bg1"/>
                    </a:solidFill>
                  </a:tcPr>
                </a:tc>
              </a:tr>
              <a:tr h="326437">
                <a:tc>
                  <a:txBody>
                    <a:bodyPr/>
                    <a:lstStyle/>
                    <a:p>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PT1725</a:t>
                      </a:r>
                      <a:endParaRPr lang="zh-CN" altLang="en-US" sz="1400" dirty="0">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10</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30</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4</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35.67</a:t>
                      </a:r>
                      <a:r>
                        <a:rPr lang="zh-CN" altLang="en-US" sz="1400" dirty="0" smtClean="0">
                          <a:latin typeface="Times New Roman" panose="02020603050405020304" pitchFamily="18" charset="0"/>
                          <a:cs typeface="Times New Roman" panose="02020603050405020304" pitchFamily="18" charset="0"/>
                        </a:rPr>
                        <a:t>（</a:t>
                      </a:r>
                      <a:r>
                        <a:rPr lang="en-US" altLang="zh-CN" sz="1400" dirty="0" err="1" smtClean="0">
                          <a:latin typeface="Times New Roman" panose="02020603050405020304" pitchFamily="18" charset="0"/>
                          <a:cs typeface="Times New Roman" panose="02020603050405020304" pitchFamily="18" charset="0"/>
                        </a:rPr>
                        <a:t>Haoyuan</a:t>
                      </a:r>
                      <a:r>
                        <a:rPr lang="zh-CN" altLang="en-US" sz="1400" dirty="0" smtClean="0">
                          <a:latin typeface="Times New Roman" panose="02020603050405020304" pitchFamily="18" charset="0"/>
                          <a:cs typeface="Times New Roman" panose="02020603050405020304" pitchFamily="18" charset="0"/>
                        </a:rPr>
                        <a:t>）</a:t>
                      </a:r>
                    </a:p>
                  </a:txBody>
                  <a:tcPr>
                    <a:solidFill>
                      <a:schemeClr val="bg1">
                        <a:lumMod val="95000"/>
                      </a:schemeClr>
                    </a:solidFill>
                  </a:tcPr>
                </a:tc>
              </a:tr>
              <a:tr h="326437">
                <a:tc>
                  <a:txBody>
                    <a:bodyPr/>
                    <a:lstStyle/>
                    <a:p>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PT1742</a:t>
                      </a:r>
                      <a:endParaRPr lang="zh-CN" altLang="en-US" sz="1400" dirty="0">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20</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4</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1</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39.10</a:t>
                      </a:r>
                      <a:r>
                        <a:rPr lang="zh-CN" altLang="en-US" sz="1400" dirty="0" smtClean="0">
                          <a:latin typeface="Times New Roman" panose="02020603050405020304" pitchFamily="18" charset="0"/>
                          <a:cs typeface="Times New Roman" panose="02020603050405020304" pitchFamily="18" charset="0"/>
                        </a:rPr>
                        <a:t>（</a:t>
                      </a:r>
                      <a:r>
                        <a:rPr lang="en-US" altLang="zh-CN" sz="1400" dirty="0" smtClean="0">
                          <a:latin typeface="Times New Roman" panose="02020603050405020304" pitchFamily="18" charset="0"/>
                          <a:cs typeface="Times New Roman" panose="02020603050405020304" pitchFamily="18" charset="0"/>
                        </a:rPr>
                        <a:t>Roche</a:t>
                      </a:r>
                      <a:r>
                        <a:rPr lang="zh-CN" altLang="en-US" sz="1400" dirty="0" smtClean="0">
                          <a:latin typeface="Times New Roman" panose="02020603050405020304" pitchFamily="18" charset="0"/>
                          <a:cs typeface="Times New Roman" panose="02020603050405020304" pitchFamily="18" charset="0"/>
                        </a:rPr>
                        <a:t>）</a:t>
                      </a:r>
                    </a:p>
                  </a:txBody>
                  <a:tcPr>
                    <a:solidFill>
                      <a:schemeClr val="bg1"/>
                    </a:solidFill>
                  </a:tcPr>
                </a:tc>
              </a:tr>
              <a:tr h="326437">
                <a:tc>
                  <a:txBody>
                    <a:bodyPr/>
                    <a:lstStyle/>
                    <a:p>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PT1747</a:t>
                      </a:r>
                      <a:endParaRPr lang="zh-CN" altLang="en-US" sz="1400" dirty="0">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19</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7</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1</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39.40</a:t>
                      </a:r>
                      <a:r>
                        <a:rPr lang="zh-CN" altLang="en-US" sz="1400" dirty="0" smtClean="0">
                          <a:latin typeface="Times New Roman" panose="02020603050405020304" pitchFamily="18" charset="0"/>
                          <a:cs typeface="Times New Roman" panose="02020603050405020304" pitchFamily="18" charset="0"/>
                        </a:rPr>
                        <a:t>（</a:t>
                      </a:r>
                      <a:r>
                        <a:rPr lang="en-US" altLang="zh-CN" sz="1400" dirty="0" smtClean="0">
                          <a:latin typeface="Times New Roman" panose="02020603050405020304" pitchFamily="18" charset="0"/>
                          <a:cs typeface="Times New Roman" panose="02020603050405020304" pitchFamily="18" charset="0"/>
                        </a:rPr>
                        <a:t>Roche</a:t>
                      </a:r>
                      <a:r>
                        <a:rPr lang="zh-CN" altLang="en-US" sz="1400" dirty="0" smtClean="0">
                          <a:latin typeface="Times New Roman" panose="02020603050405020304" pitchFamily="18" charset="0"/>
                          <a:cs typeface="Times New Roman" panose="02020603050405020304" pitchFamily="18" charset="0"/>
                        </a:rPr>
                        <a:t>）</a:t>
                      </a:r>
                    </a:p>
                  </a:txBody>
                  <a:tcPr>
                    <a:solidFill>
                      <a:schemeClr val="bg1">
                        <a:lumMod val="95000"/>
                      </a:schemeClr>
                    </a:solidFill>
                  </a:tcPr>
                </a:tc>
              </a:tr>
              <a:tr h="326437">
                <a:tc>
                  <a:txBody>
                    <a:bodyPr/>
                    <a:lstStyle/>
                    <a:p>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PT1749</a:t>
                      </a:r>
                      <a:endParaRPr lang="zh-CN" altLang="en-US" sz="1400" dirty="0">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24</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6</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5</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38.80</a:t>
                      </a:r>
                      <a:r>
                        <a:rPr lang="zh-CN" altLang="en-US" sz="1400" dirty="0" smtClean="0">
                          <a:latin typeface="Times New Roman" panose="02020603050405020304" pitchFamily="18" charset="0"/>
                          <a:cs typeface="Times New Roman" panose="02020603050405020304" pitchFamily="18" charset="0"/>
                        </a:rPr>
                        <a:t>（</a:t>
                      </a:r>
                      <a:r>
                        <a:rPr lang="en-US" altLang="zh-CN" sz="1400" dirty="0" smtClean="0">
                          <a:latin typeface="Times New Roman" panose="02020603050405020304" pitchFamily="18" charset="0"/>
                          <a:cs typeface="Times New Roman" panose="02020603050405020304" pitchFamily="18" charset="0"/>
                        </a:rPr>
                        <a:t>Roche</a:t>
                      </a:r>
                      <a:r>
                        <a:rPr lang="zh-CN" altLang="en-US" sz="1400" dirty="0" smtClean="0">
                          <a:latin typeface="Times New Roman" panose="02020603050405020304" pitchFamily="18" charset="0"/>
                          <a:cs typeface="Times New Roman" panose="02020603050405020304" pitchFamily="18" charset="0"/>
                        </a:rPr>
                        <a:t>）</a:t>
                      </a:r>
                    </a:p>
                  </a:txBody>
                  <a:tcPr>
                    <a:solidFill>
                      <a:schemeClr val="bg1"/>
                    </a:solidFill>
                  </a:tcPr>
                </a:tc>
              </a:tr>
              <a:tr h="326437">
                <a:tc>
                  <a:txBody>
                    <a:bodyPr/>
                    <a:lstStyle/>
                    <a:p>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PT1769</a:t>
                      </a:r>
                      <a:endParaRPr lang="zh-CN" altLang="en-US" sz="1400" dirty="0">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28</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4</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15</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Times New Roman" panose="02020603050405020304" pitchFamily="18" charset="0"/>
                          <a:cs typeface="Times New Roman" panose="02020603050405020304" pitchFamily="18" charset="0"/>
                        </a:rPr>
                        <a:t>35.00</a:t>
                      </a:r>
                      <a:r>
                        <a:rPr lang="zh-CN" altLang="en-US" sz="1400" dirty="0" smtClean="0">
                          <a:latin typeface="Times New Roman" panose="02020603050405020304" pitchFamily="18" charset="0"/>
                          <a:cs typeface="Times New Roman" panose="02020603050405020304" pitchFamily="18" charset="0"/>
                        </a:rPr>
                        <a:t>（</a:t>
                      </a:r>
                      <a:r>
                        <a:rPr lang="en-US" altLang="zh-CN" sz="1400" dirty="0" smtClean="0">
                          <a:latin typeface="Times New Roman" panose="02020603050405020304" pitchFamily="18" charset="0"/>
                          <a:cs typeface="Times New Roman" panose="02020603050405020304" pitchFamily="18" charset="0"/>
                        </a:rPr>
                        <a:t>Roche</a:t>
                      </a:r>
                      <a:r>
                        <a:rPr lang="zh-CN" altLang="en-US" sz="1400" dirty="0" smtClean="0">
                          <a:latin typeface="Times New Roman" panose="02020603050405020304" pitchFamily="18" charset="0"/>
                          <a:cs typeface="Times New Roman" panose="02020603050405020304" pitchFamily="18" charset="0"/>
                        </a:rPr>
                        <a:t>）</a:t>
                      </a:r>
                    </a:p>
                  </a:txBody>
                  <a:tcPr>
                    <a:solidFill>
                      <a:schemeClr val="bg1">
                        <a:lumMod val="95000"/>
                      </a:schemeClr>
                    </a:solidFill>
                  </a:tcPr>
                </a:tc>
              </a:tr>
              <a:tr h="362248">
                <a:tc>
                  <a:txBody>
                    <a:bodyPr/>
                    <a:lstStyle/>
                    <a:p>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PT1770</a:t>
                      </a:r>
                      <a:endParaRPr lang="zh-CN" altLang="en-US" sz="1400" dirty="0">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27</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15</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8</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solidFill>
                      <a:schemeClr val="bg1"/>
                    </a:solidFill>
                  </a:tcPr>
                </a:tc>
                <a:tc>
                  <a:txBody>
                    <a:bodyPr/>
                    <a:lstStyle/>
                    <a:p>
                      <a:r>
                        <a:rPr lang="zh-CN" altLang="en-US" sz="1400" dirty="0" smtClean="0">
                          <a:latin typeface="Times New Roman" panose="02020603050405020304" pitchFamily="18" charset="0"/>
                          <a:cs typeface="Times New Roman" panose="02020603050405020304" pitchFamily="18" charset="0"/>
                        </a:rPr>
                        <a:t>鉴别阳性（</a:t>
                      </a:r>
                      <a:r>
                        <a:rPr lang="en-US" altLang="zh-CN" sz="1400" dirty="0" err="1" smtClean="0">
                          <a:latin typeface="Times New Roman" panose="02020603050405020304" pitchFamily="18" charset="0"/>
                          <a:cs typeface="Times New Roman" panose="02020603050405020304" pitchFamily="18" charset="0"/>
                        </a:rPr>
                        <a:t>Grifols</a:t>
                      </a:r>
                      <a:r>
                        <a:rPr lang="zh-CN" altLang="en-US" sz="1400" dirty="0" smtClean="0">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a:txBody>
                  <a:tcPr>
                    <a:solidFill>
                      <a:schemeClr val="bg1"/>
                    </a:solidFill>
                  </a:tcPr>
                </a:tc>
              </a:tr>
              <a:tr h="3518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i="0" u="none" strike="noStrike" kern="1200" baseline="0" dirty="0" smtClean="0">
                          <a:solidFill>
                            <a:schemeClr val="dk1"/>
                          </a:solidFill>
                          <a:latin typeface="Times New Roman" panose="02020603050405020304" pitchFamily="18" charset="0"/>
                          <a:ea typeface="+mn-ea"/>
                          <a:cs typeface="Times New Roman" panose="02020603050405020304" pitchFamily="18" charset="0"/>
                        </a:rPr>
                        <a:t>NAT PT1788</a:t>
                      </a:r>
                      <a:endParaRPr lang="zh-CN" altLang="en-US" sz="1400" dirty="0" smtClean="0">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altLang="zh-CN" sz="1400" dirty="0" smtClean="0">
                          <a:solidFill>
                            <a:schemeClr val="tx1"/>
                          </a:solidFill>
                          <a:latin typeface="Times New Roman" panose="02020603050405020304" pitchFamily="18" charset="0"/>
                          <a:cs typeface="Times New Roman" panose="02020603050405020304" pitchFamily="18" charset="0"/>
                        </a:rPr>
                        <a:t>27</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14</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altLang="zh-CN" sz="1400" dirty="0" smtClean="0">
                          <a:solidFill>
                            <a:srgbClr val="FF0000"/>
                          </a:solidFill>
                          <a:latin typeface="Times New Roman" panose="02020603050405020304" pitchFamily="18" charset="0"/>
                          <a:cs typeface="Times New Roman" panose="02020603050405020304" pitchFamily="18" charset="0"/>
                        </a:rPr>
                        <a:t>12</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dirty="0" smtClean="0">
                          <a:latin typeface="Times New Roman" panose="02020603050405020304" pitchFamily="18" charset="0"/>
                          <a:cs typeface="Times New Roman" panose="02020603050405020304" pitchFamily="18" charset="0"/>
                        </a:rPr>
                        <a:t>鉴别阳性（</a:t>
                      </a:r>
                      <a:r>
                        <a:rPr lang="en-US" altLang="zh-CN" sz="1400" dirty="0" err="1" smtClean="0">
                          <a:latin typeface="Times New Roman" panose="02020603050405020304" pitchFamily="18" charset="0"/>
                          <a:cs typeface="Times New Roman" panose="02020603050405020304" pitchFamily="18" charset="0"/>
                        </a:rPr>
                        <a:t>Grifols</a:t>
                      </a:r>
                      <a:r>
                        <a:rPr lang="zh-CN" altLang="en-US" sz="1400" dirty="0" smtClean="0">
                          <a:latin typeface="Times New Roman" panose="02020603050405020304" pitchFamily="18" charset="0"/>
                          <a:cs typeface="Times New Roman" panose="02020603050405020304" pitchFamily="18" charset="0"/>
                        </a:rPr>
                        <a:t>）</a:t>
                      </a:r>
                    </a:p>
                  </a:txBody>
                  <a:tcPr>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pic>
        <p:nvPicPr>
          <p:cNvPr id="9" name="图片 8"/>
          <p:cNvPicPr>
            <a:picLocks noChangeAspect="1"/>
          </p:cNvPicPr>
          <p:nvPr/>
        </p:nvPicPr>
        <p:blipFill rotWithShape="1">
          <a:blip r:embed="rId3" cstate="print"/>
          <a:srcRect t="3679" b="-1"/>
          <a:stretch/>
        </p:blipFill>
        <p:spPr>
          <a:xfrm>
            <a:off x="1013489" y="5156508"/>
            <a:ext cx="5073408" cy="1514641"/>
          </a:xfrm>
          <a:prstGeom prst="rect">
            <a:avLst/>
          </a:prstGeom>
        </p:spPr>
      </p:pic>
      <p:sp>
        <p:nvSpPr>
          <p:cNvPr id="11" name="矩形 10"/>
          <p:cNvSpPr/>
          <p:nvPr/>
        </p:nvSpPr>
        <p:spPr>
          <a:xfrm>
            <a:off x="1013489" y="4444954"/>
            <a:ext cx="8889954" cy="584775"/>
          </a:xfrm>
          <a:prstGeom prst="rect">
            <a:avLst/>
          </a:prstGeom>
        </p:spPr>
        <p:txBody>
          <a:bodyPr wrap="square">
            <a:spAutoFit/>
          </a:bodyPr>
          <a:lstStyle/>
          <a:p>
            <a:r>
              <a:rPr lang="en-US" altLang="zh-CN" sz="1600" dirty="0">
                <a:latin typeface="Times New Roman" panose="02020603050405020304" pitchFamily="18" charset="0"/>
                <a:cs typeface="Times New Roman" panose="02020603050405020304" pitchFamily="18" charset="0"/>
              </a:rPr>
              <a:t>Table2</a:t>
            </a:r>
            <a:r>
              <a:rPr lang="en-US" altLang="zh-CN" sz="1600" dirty="0" smtClean="0">
                <a:latin typeface="Times New Roman" panose="02020603050405020304" pitchFamily="18" charset="0"/>
                <a:cs typeface="Times New Roman" panose="02020603050405020304" pitchFamily="18" charset="0"/>
              </a:rPr>
              <a:t>. </a:t>
            </a:r>
            <a:r>
              <a:rPr lang="zh-CN" altLang="en-US" sz="1600" dirty="0" smtClean="0">
                <a:latin typeface="Times New Roman" panose="02020603050405020304" pitchFamily="18" charset="0"/>
                <a:cs typeface="Times New Roman" panose="02020603050405020304" pitchFamily="18" charset="0"/>
              </a:rPr>
              <a:t>一项</a:t>
            </a:r>
            <a:r>
              <a:rPr lang="en-US" altLang="zh-CN" sz="1600" dirty="0" smtClean="0">
                <a:latin typeface="Times New Roman" panose="02020603050405020304" pitchFamily="18" charset="0"/>
                <a:cs typeface="Times New Roman" panose="02020603050405020304" pitchFamily="18" charset="0"/>
              </a:rPr>
              <a:t>179</a:t>
            </a:r>
            <a:r>
              <a:rPr lang="zh-CN" altLang="en-US" sz="1600" dirty="0" smtClean="0">
                <a:latin typeface="Times New Roman" panose="02020603050405020304" pitchFamily="18" charset="0"/>
                <a:cs typeface="Times New Roman" panose="02020603050405020304" pitchFamily="18" charset="0"/>
              </a:rPr>
              <a:t>例</a:t>
            </a:r>
            <a:r>
              <a:rPr lang="en-US" altLang="zh-CN" sz="1600" dirty="0" smtClean="0">
                <a:latin typeface="Times New Roman" panose="02020603050405020304" pitchFamily="18" charset="0"/>
                <a:cs typeface="Times New Roman" panose="02020603050405020304" pitchFamily="18" charset="0"/>
              </a:rPr>
              <a:t>HBV</a:t>
            </a:r>
            <a:r>
              <a:rPr lang="zh-CN" altLang="en-US" sz="1600" dirty="0">
                <a:latin typeface="Times New Roman" panose="02020603050405020304" pitchFamily="18" charset="0"/>
                <a:cs typeface="Times New Roman" panose="02020603050405020304" pitchFamily="18" charset="0"/>
              </a:rPr>
              <a:t>临床样本</a:t>
            </a:r>
            <a:r>
              <a:rPr lang="zh-CN" altLang="en-US" sz="1600" dirty="0" smtClean="0">
                <a:latin typeface="Times New Roman" panose="02020603050405020304" pitchFamily="18" charset="0"/>
                <a:cs typeface="Times New Roman" panose="02020603050405020304" pitchFamily="18" charset="0"/>
              </a:rPr>
              <a:t>研究</a:t>
            </a:r>
            <a:r>
              <a:rPr lang="zh-CN" altLang="en-US" sz="1600" dirty="0">
                <a:latin typeface="Times New Roman" panose="02020603050405020304" pitchFamily="18" charset="0"/>
                <a:cs typeface="Times New Roman" panose="02020603050405020304" pitchFamily="18" charset="0"/>
              </a:rPr>
              <a:t>显示</a:t>
            </a:r>
            <a:r>
              <a:rPr lang="zh-CN" altLang="en-US" sz="1600" dirty="0" smtClean="0">
                <a:latin typeface="Times New Roman" panose="02020603050405020304" pitchFamily="18" charset="0"/>
                <a:cs typeface="Times New Roman" panose="02020603050405020304" pitchFamily="18" charset="0"/>
              </a:rPr>
              <a:t>，</a:t>
            </a:r>
            <a:r>
              <a:rPr lang="en-US" altLang="zh-CN" sz="1600" dirty="0" smtClean="0">
                <a:latin typeface="Times New Roman" panose="02020603050405020304" pitchFamily="18" charset="0"/>
                <a:cs typeface="Times New Roman" panose="02020603050405020304" pitchFamily="18" charset="0"/>
              </a:rPr>
              <a:t>6.1%</a:t>
            </a:r>
            <a:r>
              <a:rPr lang="zh-CN" altLang="en-US" sz="1600" dirty="0" smtClean="0">
                <a:latin typeface="Times New Roman" panose="02020603050405020304" pitchFamily="18" charset="0"/>
                <a:cs typeface="Times New Roman" panose="02020603050405020304" pitchFamily="18" charset="0"/>
              </a:rPr>
              <a:t>（</a:t>
            </a:r>
            <a:r>
              <a:rPr lang="en-US" altLang="zh-CN" sz="1600" dirty="0" smtClean="0">
                <a:latin typeface="Times New Roman" panose="02020603050405020304" pitchFamily="18" charset="0"/>
                <a:cs typeface="Times New Roman" panose="02020603050405020304" pitchFamily="18" charset="0"/>
              </a:rPr>
              <a:t>11</a:t>
            </a:r>
            <a:r>
              <a:rPr lang="zh-CN" altLang="en-US" sz="1600" dirty="0" smtClean="0">
                <a:latin typeface="Times New Roman" panose="02020603050405020304" pitchFamily="18" charset="0"/>
                <a:cs typeface="Times New Roman" panose="02020603050405020304" pitchFamily="18" charset="0"/>
              </a:rPr>
              <a:t>例）</a:t>
            </a:r>
            <a:r>
              <a:rPr lang="en-US" altLang="zh-CN" sz="1600" dirty="0" smtClean="0">
                <a:latin typeface="Times New Roman" panose="02020603050405020304" pitchFamily="18" charset="0"/>
                <a:cs typeface="Times New Roman" panose="02020603050405020304" pitchFamily="18" charset="0"/>
              </a:rPr>
              <a:t>Roche CAP/CTM</a:t>
            </a:r>
            <a:r>
              <a:rPr lang="zh-CN" altLang="en-US" sz="1600" dirty="0" smtClean="0">
                <a:latin typeface="Times New Roman" panose="02020603050405020304" pitchFamily="18" charset="0"/>
                <a:cs typeface="Times New Roman" panose="02020603050405020304" pitchFamily="18" charset="0"/>
              </a:rPr>
              <a:t>定量值显著低于（差值≥</a:t>
            </a:r>
            <a:r>
              <a:rPr lang="en-US" altLang="zh-CN" sz="1600" dirty="0" smtClean="0">
                <a:latin typeface="Times New Roman" panose="02020603050405020304" pitchFamily="18" charset="0"/>
                <a:cs typeface="Times New Roman" panose="02020603050405020304" pitchFamily="18" charset="0"/>
              </a:rPr>
              <a:t>1.0 log</a:t>
            </a:r>
            <a:r>
              <a:rPr lang="en-US" altLang="zh-CN" sz="1600" baseline="-25000" dirty="0" smtClean="0">
                <a:latin typeface="Times New Roman" panose="02020603050405020304" pitchFamily="18" charset="0"/>
                <a:cs typeface="Times New Roman" panose="02020603050405020304" pitchFamily="18" charset="0"/>
              </a:rPr>
              <a:t>10</a:t>
            </a:r>
            <a:r>
              <a:rPr lang="en-US" altLang="zh-CN" sz="1600" dirty="0" smtClean="0">
                <a:latin typeface="Times New Roman" panose="02020603050405020304" pitchFamily="18" charset="0"/>
                <a:cs typeface="Times New Roman" panose="02020603050405020304" pitchFamily="18" charset="0"/>
              </a:rPr>
              <a:t> IU</a:t>
            </a:r>
            <a:r>
              <a:rPr lang="zh-CN" altLang="en-US" sz="1600" dirty="0" smtClean="0">
                <a:latin typeface="Times New Roman" panose="02020603050405020304" pitchFamily="18" charset="0"/>
                <a:cs typeface="Times New Roman" panose="02020603050405020304" pitchFamily="18" charset="0"/>
              </a:rPr>
              <a:t>）双靶标扩增定量值，其中</a:t>
            </a:r>
            <a:r>
              <a:rPr lang="en-US" altLang="zh-CN" sz="1600" dirty="0" smtClean="0">
                <a:latin typeface="Times New Roman" panose="02020603050405020304" pitchFamily="18" charset="0"/>
                <a:cs typeface="Times New Roman" panose="02020603050405020304" pitchFamily="18" charset="0"/>
              </a:rPr>
              <a:t>4</a:t>
            </a:r>
            <a:r>
              <a:rPr lang="zh-CN" altLang="en-US" sz="1600" dirty="0" smtClean="0">
                <a:latin typeface="Times New Roman" panose="02020603050405020304" pitchFamily="18" charset="0"/>
                <a:cs typeface="Times New Roman" panose="02020603050405020304" pitchFamily="18" charset="0"/>
              </a:rPr>
              <a:t>例在</a:t>
            </a:r>
            <a:r>
              <a:rPr lang="en-US" altLang="zh-CN" sz="1600" dirty="0" smtClean="0">
                <a:latin typeface="Times New Roman" panose="02020603050405020304" pitchFamily="18" charset="0"/>
                <a:cs typeface="Times New Roman" panose="02020603050405020304" pitchFamily="18" charset="0"/>
              </a:rPr>
              <a:t>nt1827–1970</a:t>
            </a:r>
            <a:r>
              <a:rPr lang="zh-CN" altLang="en-US" sz="1600" dirty="0" smtClean="0">
                <a:latin typeface="Times New Roman" panose="02020603050405020304" pitchFamily="18" charset="0"/>
                <a:cs typeface="Times New Roman" panose="02020603050405020304" pitchFamily="18" charset="0"/>
              </a:rPr>
              <a:t>位突变，位于</a:t>
            </a:r>
            <a:r>
              <a:rPr lang="en-US" altLang="zh-CN" sz="1600" dirty="0" smtClean="0">
                <a:latin typeface="Times New Roman" panose="02020603050405020304" pitchFamily="18" charset="0"/>
                <a:cs typeface="Times New Roman" panose="02020603050405020304" pitchFamily="18" charset="0"/>
              </a:rPr>
              <a:t>Roche</a:t>
            </a:r>
            <a:r>
              <a:rPr lang="zh-CN" altLang="en-US" sz="1600" dirty="0" smtClean="0">
                <a:latin typeface="Times New Roman" panose="02020603050405020304" pitchFamily="18" charset="0"/>
                <a:cs typeface="Times New Roman" panose="02020603050405020304" pitchFamily="18" charset="0"/>
              </a:rPr>
              <a:t>试剂扩增靶区 </a:t>
            </a:r>
            <a:r>
              <a:rPr lang="en-US" altLang="zh-CN" sz="1600" baseline="30000" dirty="0" smtClean="0">
                <a:latin typeface="Times New Roman" panose="02020603050405020304" pitchFamily="18" charset="0"/>
                <a:cs typeface="Times New Roman" panose="02020603050405020304" pitchFamily="18" charset="0"/>
              </a:rPr>
              <a:t>[2]</a:t>
            </a:r>
          </a:p>
        </p:txBody>
      </p:sp>
      <p:sp>
        <p:nvSpPr>
          <p:cNvPr id="12" name="矩形 11"/>
          <p:cNvSpPr/>
          <p:nvPr/>
        </p:nvSpPr>
        <p:spPr>
          <a:xfrm>
            <a:off x="7205212" y="6255651"/>
            <a:ext cx="4756938" cy="415498"/>
          </a:xfrm>
          <a:prstGeom prst="rect">
            <a:avLst/>
          </a:prstGeom>
        </p:spPr>
        <p:txBody>
          <a:bodyPr wrap="square">
            <a:spAutoFit/>
          </a:bodyPr>
          <a:lstStyle/>
          <a:p>
            <a:pPr marL="342900" indent="-342900">
              <a:buAutoNum type="arabicPeriod"/>
            </a:pPr>
            <a:r>
              <a:rPr lang="zh-CN" altLang="en-US" sz="1050" dirty="0" smtClean="0"/>
              <a:t>卫生部临检中心</a:t>
            </a:r>
            <a:r>
              <a:rPr lang="en-US" altLang="zh-CN" sz="1050" dirty="0" smtClean="0"/>
              <a:t>. 2017</a:t>
            </a:r>
            <a:r>
              <a:rPr lang="zh-CN" altLang="en-US" sz="1050" dirty="0"/>
              <a:t>年血站乙肝核酸检测质量监测结果</a:t>
            </a:r>
            <a:r>
              <a:rPr lang="zh-CN" altLang="en-US" sz="1050" dirty="0" smtClean="0"/>
              <a:t>分析课件</a:t>
            </a:r>
            <a:r>
              <a:rPr lang="en-US" altLang="zh-CN" sz="1050" dirty="0" smtClean="0"/>
              <a:t>p14</a:t>
            </a:r>
          </a:p>
          <a:p>
            <a:pPr marL="342900" indent="-342900">
              <a:buAutoNum type="arabicPeriod"/>
            </a:pPr>
            <a:r>
              <a:rPr lang="en-US" altLang="zh-CN" sz="1050" b="0" i="0" dirty="0" smtClean="0">
                <a:solidFill>
                  <a:srgbClr val="222222"/>
                </a:solidFill>
                <a:effectLst/>
                <a:latin typeface="Arial" panose="020B0604020202020204" pitchFamily="34" charset="0"/>
              </a:rPr>
              <a:t>Liu C, et al. Virology journal, 2017, 14(1): 94.</a:t>
            </a:r>
            <a:endParaRPr lang="zh-CN" altLang="en-US" sz="1050" dirty="0"/>
          </a:p>
        </p:txBody>
      </p:sp>
      <p:sp>
        <p:nvSpPr>
          <p:cNvPr id="13" name="矩形 12"/>
          <p:cNvSpPr/>
          <p:nvPr/>
        </p:nvSpPr>
        <p:spPr>
          <a:xfrm>
            <a:off x="3435068" y="281412"/>
            <a:ext cx="5533834" cy="46166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单靶标扩增存在定</a:t>
            </a:r>
            <a:r>
              <a:rPr lang="zh-CN" altLang="en-US" sz="2400" b="1" dirty="0">
                <a:latin typeface="微软雅黑" panose="020B0503020204020204" pitchFamily="34" charset="-122"/>
                <a:ea typeface="微软雅黑" panose="020B0503020204020204" pitchFamily="34" charset="-122"/>
              </a:rPr>
              <a:t>量值偏</a:t>
            </a:r>
            <a:r>
              <a:rPr lang="zh-CN" altLang="en-US" sz="2400" b="1" dirty="0" smtClean="0">
                <a:latin typeface="微软雅黑" panose="020B0503020204020204" pitchFamily="34" charset="-122"/>
                <a:ea typeface="微软雅黑" panose="020B0503020204020204" pitchFamily="34" charset="-122"/>
              </a:rPr>
              <a:t>低及漏检</a:t>
            </a:r>
            <a:r>
              <a:rPr lang="zh-CN" altLang="en-US" sz="2400" b="1" dirty="0">
                <a:latin typeface="微软雅黑" panose="020B0503020204020204" pitchFamily="34" charset="-122"/>
                <a:ea typeface="微软雅黑" panose="020B0503020204020204" pitchFamily="34" charset="-122"/>
              </a:rPr>
              <a:t>可能</a:t>
            </a:r>
          </a:p>
        </p:txBody>
      </p:sp>
      <p:sp>
        <p:nvSpPr>
          <p:cNvPr id="14" name="矩形 13"/>
          <p:cNvSpPr/>
          <p:nvPr/>
        </p:nvSpPr>
        <p:spPr>
          <a:xfrm>
            <a:off x="8148616" y="1936043"/>
            <a:ext cx="3120525" cy="1477328"/>
          </a:xfrm>
          <a:prstGeom prst="rect">
            <a:avLst/>
          </a:prstGeom>
        </p:spPr>
        <p:txBody>
          <a:bodyPr wrap="square">
            <a:spAutoFit/>
          </a:bodyPr>
          <a:lstStyle/>
          <a:p>
            <a:pPr algn="just"/>
            <a:r>
              <a:rPr lang="en-US" altLang="zh-CN" dirty="0">
                <a:latin typeface="Times New Roman" panose="02020603050405020304" pitchFamily="18" charset="0"/>
                <a:cs typeface="Times New Roman" panose="02020603050405020304" pitchFamily="18" charset="0"/>
              </a:rPr>
              <a:t>Table1</a:t>
            </a:r>
            <a:r>
              <a:rPr lang="en-US" altLang="zh-CN" dirty="0" smtClean="0">
                <a:latin typeface="Times New Roman" panose="02020603050405020304" pitchFamily="18" charset="0"/>
                <a:cs typeface="Times New Roman" panose="02020603050405020304" pitchFamily="18" charset="0"/>
              </a:rPr>
              <a:t>. 2017</a:t>
            </a:r>
            <a:r>
              <a:rPr lang="zh-CN" altLang="en-US" dirty="0" smtClean="0">
                <a:latin typeface="Times New Roman" panose="02020603050405020304" pitchFamily="18" charset="0"/>
                <a:cs typeface="Times New Roman" panose="02020603050405020304" pitchFamily="18" charset="0"/>
              </a:rPr>
              <a:t>年卫生部临检中心血站乙肝核酸检测质量监测结果显示，三个品牌</a:t>
            </a:r>
            <a:r>
              <a:rPr lang="en-US" altLang="zh-CN" dirty="0" smtClean="0">
                <a:latin typeface="Times New Roman" panose="02020603050405020304" pitchFamily="18" charset="0"/>
                <a:cs typeface="Times New Roman" panose="02020603050405020304" pitchFamily="18" charset="0"/>
              </a:rPr>
              <a:t>96</a:t>
            </a:r>
            <a:r>
              <a:rPr lang="zh-CN" altLang="en-US" dirty="0" smtClean="0">
                <a:latin typeface="Times New Roman" panose="02020603050405020304" pitchFamily="18" charset="0"/>
                <a:cs typeface="Times New Roman" panose="02020603050405020304" pitchFamily="18" charset="0"/>
              </a:rPr>
              <a:t>家血站对</a:t>
            </a:r>
            <a:r>
              <a:rPr lang="en-US" altLang="zh-CN" dirty="0" smtClean="0">
                <a:latin typeface="Times New Roman" panose="02020603050405020304" pitchFamily="18" charset="0"/>
                <a:cs typeface="Times New Roman" panose="02020603050405020304" pitchFamily="18" charset="0"/>
              </a:rPr>
              <a:t>8</a:t>
            </a:r>
            <a:r>
              <a:rPr lang="zh-CN" altLang="en-US" dirty="0" smtClean="0">
                <a:latin typeface="Times New Roman" panose="02020603050405020304" pitchFamily="18" charset="0"/>
                <a:cs typeface="Times New Roman" panose="02020603050405020304" pitchFamily="18" charset="0"/>
              </a:rPr>
              <a:t>例特殊（突变）标本检测均存在不同程度漏检</a:t>
            </a:r>
            <a:r>
              <a:rPr lang="en-US" altLang="zh-CN" baseline="30000" dirty="0" smtClean="0">
                <a:latin typeface="Times New Roman" panose="02020603050405020304" pitchFamily="18" charset="0"/>
                <a:cs typeface="Times New Roman" panose="02020603050405020304" pitchFamily="18" charset="0"/>
              </a:rPr>
              <a:t>[1]</a:t>
            </a:r>
            <a:r>
              <a:rPr lang="zh-CN" altLang="en-US" dirty="0" smtClean="0">
                <a:latin typeface="Times New Roman" panose="02020603050405020304" pitchFamily="18" charset="0"/>
                <a:cs typeface="Times New Roman" panose="02020603050405020304" pitchFamily="18" charset="0"/>
              </a:rPr>
              <a:t>。</a:t>
            </a:r>
            <a:endParaRPr lang="en-US" altLang="zh-CN" baseline="30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8352207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a:off x="826593" y="2240208"/>
            <a:ext cx="5168075" cy="2192752"/>
          </a:xfrm>
          <a:prstGeom prst="rect">
            <a:avLst/>
          </a:prstGeom>
        </p:spPr>
      </p:pic>
      <p:sp>
        <p:nvSpPr>
          <p:cNvPr id="5" name="矩形 4"/>
          <p:cNvSpPr/>
          <p:nvPr/>
        </p:nvSpPr>
        <p:spPr>
          <a:xfrm>
            <a:off x="913219" y="1528172"/>
            <a:ext cx="4865294" cy="646331"/>
          </a:xfrm>
          <a:prstGeom prst="rect">
            <a:avLst/>
          </a:prstGeom>
        </p:spPr>
        <p:txBody>
          <a:bodyPr wrap="square">
            <a:spAutoFit/>
          </a:bodyPr>
          <a:lstStyle/>
          <a:p>
            <a:r>
              <a:rPr lang="en-US" altLang="zh-CN" dirty="0">
                <a:latin typeface="Times New Roman" panose="02020603050405020304" pitchFamily="18" charset="0"/>
                <a:cs typeface="Times New Roman" panose="02020603050405020304" pitchFamily="18" charset="0"/>
              </a:rPr>
              <a:t>Table1</a:t>
            </a:r>
            <a:r>
              <a:rPr lang="en-US" altLang="zh-CN" b="1" dirty="0" smtClean="0">
                <a:latin typeface="Times New Roman" panose="02020603050405020304" pitchFamily="18" charset="0"/>
                <a:cs typeface="Times New Roman" panose="02020603050405020304" pitchFamily="18" charset="0"/>
              </a:rPr>
              <a:t>. </a:t>
            </a:r>
            <a:r>
              <a:rPr lang="zh-CN" altLang="en-US" dirty="0" smtClean="0">
                <a:latin typeface="Times New Roman" panose="02020603050405020304" pitchFamily="18" charset="0"/>
                <a:cs typeface="Times New Roman" panose="02020603050405020304" pitchFamily="18" charset="0"/>
              </a:rPr>
              <a:t>Testing results of duplex real-time PCR assay and singleplex  assay for 40 serum samples</a:t>
            </a:r>
            <a:r>
              <a:rPr lang="en-US" altLang="zh-CN" baseline="30000" dirty="0" smtClean="0">
                <a:latin typeface="Times New Roman" panose="02020603050405020304" pitchFamily="18" charset="0"/>
                <a:cs typeface="Times New Roman" panose="02020603050405020304" pitchFamily="18" charset="0"/>
              </a:rPr>
              <a:t>[1]</a:t>
            </a:r>
            <a:endParaRPr lang="zh-CN" altLang="en-US" baseline="30000" dirty="0">
              <a:latin typeface="Times New Roman" panose="02020603050405020304" pitchFamily="18" charset="0"/>
              <a:cs typeface="Times New Roman" panose="02020603050405020304" pitchFamily="18" charset="0"/>
            </a:endParaRPr>
          </a:p>
        </p:txBody>
      </p:sp>
      <p:pic>
        <p:nvPicPr>
          <p:cNvPr id="6" name="图片 5"/>
          <p:cNvPicPr>
            <a:picLocks noChangeAspect="1"/>
          </p:cNvPicPr>
          <p:nvPr/>
        </p:nvPicPr>
        <p:blipFill>
          <a:blip r:embed="rId4" cstate="print"/>
          <a:stretch>
            <a:fillRect/>
          </a:stretch>
        </p:blipFill>
        <p:spPr>
          <a:xfrm>
            <a:off x="6310641" y="2240208"/>
            <a:ext cx="4649915" cy="2192752"/>
          </a:xfrm>
          <a:prstGeom prst="rect">
            <a:avLst/>
          </a:prstGeom>
        </p:spPr>
      </p:pic>
      <p:sp>
        <p:nvSpPr>
          <p:cNvPr id="7" name="矩形 6"/>
          <p:cNvSpPr/>
          <p:nvPr/>
        </p:nvSpPr>
        <p:spPr>
          <a:xfrm>
            <a:off x="6310642" y="1528172"/>
            <a:ext cx="4649915" cy="646331"/>
          </a:xfrm>
          <a:prstGeom prst="rect">
            <a:avLst/>
          </a:prstGeom>
        </p:spPr>
        <p:txBody>
          <a:bodyPr wrap="square">
            <a:spAutoFit/>
          </a:bodyPr>
          <a:lstStyle/>
          <a:p>
            <a:r>
              <a:rPr lang="en-US" altLang="zh-CN" dirty="0" smtClean="0">
                <a:latin typeface="Times New Roman" panose="02020603050405020304" pitchFamily="18" charset="0"/>
                <a:cs typeface="Times New Roman" panose="02020603050405020304" pitchFamily="18" charset="0"/>
              </a:rPr>
              <a:t>Table2</a:t>
            </a:r>
            <a:r>
              <a:rPr lang="en-US" altLang="zh-CN" b="1" dirty="0" smtClean="0">
                <a:latin typeface="Times New Roman" panose="02020603050405020304" pitchFamily="18" charset="0"/>
                <a:cs typeface="Times New Roman" panose="02020603050405020304" pitchFamily="18" charset="0"/>
              </a:rPr>
              <a:t>. </a:t>
            </a:r>
            <a:r>
              <a:rPr lang="en-US" altLang="zh-CN" dirty="0" smtClean="0">
                <a:latin typeface="Times New Roman" panose="02020603050405020304" pitchFamily="18" charset="0"/>
                <a:cs typeface="Times New Roman" panose="02020603050405020304" pitchFamily="18" charset="0"/>
              </a:rPr>
              <a:t>Testing results of different assays and kits for 69 serum samples</a:t>
            </a:r>
            <a:r>
              <a:rPr lang="en-US" altLang="zh-CN" baseline="30000" dirty="0" smtClean="0">
                <a:latin typeface="Times New Roman" panose="02020603050405020304" pitchFamily="18" charset="0"/>
                <a:cs typeface="Times New Roman" panose="02020603050405020304" pitchFamily="18" charset="0"/>
              </a:rPr>
              <a:t>[1]</a:t>
            </a:r>
            <a:endParaRPr lang="zh-CN" altLang="en-US" baseline="30000" dirty="0" smtClean="0">
              <a:latin typeface="Times New Roman" panose="02020603050405020304" pitchFamily="18" charset="0"/>
              <a:cs typeface="Times New Roman" panose="02020603050405020304" pitchFamily="18" charset="0"/>
            </a:endParaRPr>
          </a:p>
        </p:txBody>
      </p:sp>
      <p:sp>
        <p:nvSpPr>
          <p:cNvPr id="8" name="矩形 7"/>
          <p:cNvSpPr/>
          <p:nvPr/>
        </p:nvSpPr>
        <p:spPr>
          <a:xfrm>
            <a:off x="3155534" y="552474"/>
            <a:ext cx="6806672"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多</a:t>
            </a:r>
            <a:r>
              <a:rPr lang="zh-CN" altLang="en-US" sz="2400" b="1" dirty="0" smtClean="0">
                <a:latin typeface="微软雅黑" panose="020B0503020204020204" pitchFamily="34" charset="-122"/>
                <a:ea typeface="微软雅黑" panose="020B0503020204020204" pitchFamily="34" charset="-122"/>
              </a:rPr>
              <a:t>靶标扩增有利于解决定</a:t>
            </a:r>
            <a:r>
              <a:rPr lang="zh-CN" altLang="en-US" sz="2400" b="1" dirty="0">
                <a:latin typeface="微软雅黑" panose="020B0503020204020204" pitchFamily="34" charset="-122"/>
                <a:ea typeface="微软雅黑" panose="020B0503020204020204" pitchFamily="34" charset="-122"/>
              </a:rPr>
              <a:t>量值偏</a:t>
            </a:r>
            <a:r>
              <a:rPr lang="zh-CN" altLang="en-US" sz="2400" b="1" dirty="0" smtClean="0">
                <a:latin typeface="微软雅黑" panose="020B0503020204020204" pitchFamily="34" charset="-122"/>
                <a:ea typeface="微软雅黑" panose="020B0503020204020204" pitchFamily="34" charset="-122"/>
              </a:rPr>
              <a:t>低及漏检问题</a:t>
            </a:r>
            <a:r>
              <a:rPr lang="en-US" altLang="zh-CN" sz="2400" baseline="30000" dirty="0" smtClean="0">
                <a:latin typeface="微软雅黑" panose="020B0503020204020204" pitchFamily="34" charset="-122"/>
                <a:ea typeface="微软雅黑" panose="020B0503020204020204" pitchFamily="34" charset="-122"/>
              </a:rPr>
              <a:t>[1-5]</a:t>
            </a:r>
            <a:endParaRPr lang="zh-CN" altLang="en-US" sz="2400" baseline="30000" dirty="0">
              <a:latin typeface="微软雅黑" panose="020B0503020204020204" pitchFamily="34" charset="-122"/>
              <a:ea typeface="微软雅黑" panose="020B0503020204020204" pitchFamily="34" charset="-122"/>
            </a:endParaRPr>
          </a:p>
        </p:txBody>
      </p:sp>
      <p:sp>
        <p:nvSpPr>
          <p:cNvPr id="13" name="矩形 12"/>
          <p:cNvSpPr/>
          <p:nvPr/>
        </p:nvSpPr>
        <p:spPr>
          <a:xfrm>
            <a:off x="7905915" y="6020299"/>
            <a:ext cx="4112581" cy="738664"/>
          </a:xfrm>
          <a:prstGeom prst="rect">
            <a:avLst/>
          </a:prstGeom>
        </p:spPr>
        <p:txBody>
          <a:bodyPr wrap="square">
            <a:spAutoFit/>
          </a:bodyPr>
          <a:lstStyle/>
          <a:p>
            <a:pPr marL="228600" indent="-228600">
              <a:buAutoNum type="arabicPeriod"/>
            </a:pPr>
            <a:r>
              <a:rPr lang="en-US" altLang="zh-CN" sz="1050" dirty="0" smtClean="0">
                <a:solidFill>
                  <a:srgbClr val="222222"/>
                </a:solidFill>
                <a:latin typeface="Arial" panose="020B0604020202020204" pitchFamily="34" charset="0"/>
              </a:rPr>
              <a:t>Sun S, et al. Virology journal, 2011, 8(1): 227.</a:t>
            </a:r>
          </a:p>
          <a:p>
            <a:pPr marL="228600" indent="-228600">
              <a:buAutoNum type="arabicPeriod"/>
            </a:pPr>
            <a:r>
              <a:rPr lang="en-US" altLang="zh-CN" sz="1050" dirty="0" err="1">
                <a:solidFill>
                  <a:srgbClr val="222222"/>
                </a:solidFill>
                <a:latin typeface="Arial" panose="020B0604020202020204" pitchFamily="34" charset="0"/>
              </a:rPr>
              <a:t>Meng</a:t>
            </a:r>
            <a:r>
              <a:rPr lang="en-US" altLang="zh-CN" sz="1050" dirty="0">
                <a:solidFill>
                  <a:srgbClr val="222222"/>
                </a:solidFill>
                <a:latin typeface="Arial" panose="020B0604020202020204" pitchFamily="34" charset="0"/>
              </a:rPr>
              <a:t> S, Li J</a:t>
            </a:r>
            <a:r>
              <a:rPr lang="en-US" altLang="zh-CN" sz="1050" dirty="0" smtClean="0">
                <a:solidFill>
                  <a:srgbClr val="222222"/>
                </a:solidFill>
                <a:latin typeface="Arial" panose="020B0604020202020204" pitchFamily="34" charset="0"/>
              </a:rPr>
              <a:t>. </a:t>
            </a:r>
            <a:r>
              <a:rPr lang="en-US" altLang="zh-CN" sz="1050" dirty="0">
                <a:solidFill>
                  <a:srgbClr val="222222"/>
                </a:solidFill>
                <a:latin typeface="Arial" panose="020B0604020202020204" pitchFamily="34" charset="0"/>
              </a:rPr>
              <a:t>Virology journal, 2010, 7(1): 117.</a:t>
            </a:r>
            <a:endParaRPr lang="en-US" altLang="zh-CN" sz="1050" dirty="0" smtClean="0">
              <a:solidFill>
                <a:srgbClr val="222222"/>
              </a:solidFill>
              <a:latin typeface="Arial" panose="020B0604020202020204" pitchFamily="34" charset="0"/>
            </a:endParaRPr>
          </a:p>
          <a:p>
            <a:pPr marL="228600" indent="-228600">
              <a:buAutoNum type="arabicPeriod"/>
            </a:pPr>
            <a:r>
              <a:rPr lang="en-US" altLang="zh-CN" sz="1050" dirty="0" err="1">
                <a:solidFill>
                  <a:srgbClr val="222222"/>
                </a:solidFill>
                <a:latin typeface="Arial" panose="020B0604020202020204" pitchFamily="34" charset="0"/>
              </a:rPr>
              <a:t>Chudy</a:t>
            </a:r>
            <a:r>
              <a:rPr lang="en-US" altLang="zh-CN" sz="1050" dirty="0">
                <a:solidFill>
                  <a:srgbClr val="222222"/>
                </a:solidFill>
                <a:latin typeface="Arial" panose="020B0604020202020204" pitchFamily="34" charset="0"/>
              </a:rPr>
              <a:t> </a:t>
            </a:r>
            <a:r>
              <a:rPr lang="en-US" altLang="zh-CN" sz="1050" dirty="0" smtClean="0">
                <a:solidFill>
                  <a:srgbClr val="222222"/>
                </a:solidFill>
                <a:latin typeface="Arial" panose="020B0604020202020204" pitchFamily="34" charset="0"/>
              </a:rPr>
              <a:t>M, </a:t>
            </a:r>
            <a:r>
              <a:rPr lang="en-US" altLang="zh-CN" sz="1050" dirty="0">
                <a:solidFill>
                  <a:srgbClr val="222222"/>
                </a:solidFill>
                <a:latin typeface="Arial" panose="020B0604020202020204" pitchFamily="34" charset="0"/>
              </a:rPr>
              <a:t>et al</a:t>
            </a:r>
            <a:r>
              <a:rPr lang="en-US" altLang="zh-CN" sz="1050" dirty="0" smtClean="0">
                <a:solidFill>
                  <a:srgbClr val="222222"/>
                </a:solidFill>
                <a:latin typeface="Arial" panose="020B0604020202020204" pitchFamily="34" charset="0"/>
              </a:rPr>
              <a:t>.. </a:t>
            </a:r>
            <a:r>
              <a:rPr lang="en-US" altLang="zh-CN" sz="1050" dirty="0">
                <a:solidFill>
                  <a:srgbClr val="222222"/>
                </a:solidFill>
                <a:latin typeface="Arial" panose="020B0604020202020204" pitchFamily="34" charset="0"/>
              </a:rPr>
              <a:t>Transfusion, 2012, 52(2): 431-439</a:t>
            </a:r>
            <a:r>
              <a:rPr lang="en-US" altLang="zh-CN" sz="1050" dirty="0" smtClean="0">
                <a:solidFill>
                  <a:srgbClr val="222222"/>
                </a:solidFill>
                <a:latin typeface="Arial" panose="020B0604020202020204" pitchFamily="34" charset="0"/>
              </a:rPr>
              <a:t>.</a:t>
            </a:r>
          </a:p>
          <a:p>
            <a:pPr marL="228600" indent="-228600">
              <a:buAutoNum type="arabicPeriod"/>
            </a:pPr>
            <a:r>
              <a:rPr lang="en-US" altLang="zh-CN" sz="1050" dirty="0" err="1" smtClean="0">
                <a:solidFill>
                  <a:srgbClr val="222222"/>
                </a:solidFill>
                <a:latin typeface="Arial" panose="020B0604020202020204" pitchFamily="34" charset="0"/>
              </a:rPr>
              <a:t>Ebel</a:t>
            </a:r>
            <a:r>
              <a:rPr lang="en-US" altLang="zh-CN" sz="1050" dirty="0" smtClean="0">
                <a:solidFill>
                  <a:srgbClr val="222222"/>
                </a:solidFill>
                <a:latin typeface="Arial" panose="020B0604020202020204" pitchFamily="34" charset="0"/>
              </a:rPr>
              <a:t> </a:t>
            </a:r>
            <a:r>
              <a:rPr lang="en-US" altLang="zh-CN" sz="1050" dirty="0">
                <a:solidFill>
                  <a:srgbClr val="222222"/>
                </a:solidFill>
                <a:latin typeface="Arial" panose="020B0604020202020204" pitchFamily="34" charset="0"/>
              </a:rPr>
              <a:t>A, et al. Journal of Clinical Virology, 2016, 82: S35-S36</a:t>
            </a:r>
            <a:r>
              <a:rPr lang="en-US" altLang="zh-CN" sz="1050" dirty="0" smtClean="0">
                <a:solidFill>
                  <a:srgbClr val="222222"/>
                </a:solidFill>
                <a:latin typeface="Arial" panose="020B0604020202020204" pitchFamily="34" charset="0"/>
              </a:rPr>
              <a:t>.</a:t>
            </a:r>
          </a:p>
        </p:txBody>
      </p:sp>
      <p:pic>
        <p:nvPicPr>
          <p:cNvPr id="40" name="图片 39"/>
          <p:cNvPicPr>
            <a:picLocks noChangeAspect="1"/>
          </p:cNvPicPr>
          <p:nvPr/>
        </p:nvPicPr>
        <p:blipFill>
          <a:blip r:embed="rId5" cstate="print"/>
          <a:stretch>
            <a:fillRect/>
          </a:stretch>
        </p:blipFill>
        <p:spPr>
          <a:xfrm>
            <a:off x="913219" y="4559095"/>
            <a:ext cx="5404277" cy="2199868"/>
          </a:xfrm>
          <a:prstGeom prst="rect">
            <a:avLst/>
          </a:prstGeom>
        </p:spPr>
      </p:pic>
      <p:sp>
        <p:nvSpPr>
          <p:cNvPr id="41" name="文本框 40"/>
          <p:cNvSpPr txBox="1"/>
          <p:nvPr/>
        </p:nvSpPr>
        <p:spPr>
          <a:xfrm>
            <a:off x="5994667" y="5134684"/>
            <a:ext cx="3074381" cy="584775"/>
          </a:xfrm>
          <a:prstGeom prst="rect">
            <a:avLst/>
          </a:prstGeom>
          <a:noFill/>
        </p:spPr>
        <p:txBody>
          <a:bodyPr wrap="square" rtlCol="0">
            <a:spAutoFit/>
          </a:bodyPr>
          <a:lstStyle/>
          <a:p>
            <a:r>
              <a:rPr lang="en-US" altLang="zh-CN" sz="1600" dirty="0" smtClean="0">
                <a:latin typeface="+mn-ea"/>
              </a:rPr>
              <a:t>Fig1. </a:t>
            </a:r>
            <a:r>
              <a:rPr lang="zh-CN" altLang="en-US" sz="1600" dirty="0" smtClean="0">
                <a:latin typeface="+mn-ea"/>
              </a:rPr>
              <a:t>双靶标扩增曲线荧光值高于单靶标，</a:t>
            </a:r>
            <a:r>
              <a:rPr lang="en-US" altLang="zh-CN" sz="1600" dirty="0" smtClean="0">
                <a:latin typeface="+mn-ea"/>
              </a:rPr>
              <a:t>CT</a:t>
            </a:r>
            <a:r>
              <a:rPr lang="zh-CN" altLang="en-US" sz="1600" dirty="0" smtClean="0">
                <a:latin typeface="+mn-ea"/>
              </a:rPr>
              <a:t>值略有提前</a:t>
            </a:r>
            <a:r>
              <a:rPr lang="en-US" altLang="zh-CN" sz="1600" baseline="30000" dirty="0" smtClean="0">
                <a:latin typeface="Times New Roman" panose="02020603050405020304" pitchFamily="18" charset="0"/>
                <a:cs typeface="Times New Roman" panose="02020603050405020304" pitchFamily="18" charset="0"/>
              </a:rPr>
              <a:t>[1]</a:t>
            </a:r>
            <a:r>
              <a:rPr lang="zh-CN" altLang="en-US" sz="1600" dirty="0" smtClean="0">
                <a:latin typeface="+mn-ea"/>
              </a:rPr>
              <a:t>。</a:t>
            </a:r>
            <a:endParaRPr lang="zh-CN" altLang="en-US" sz="1600" dirty="0">
              <a:latin typeface="+mn-ea"/>
            </a:endParaRPr>
          </a:p>
        </p:txBody>
      </p:sp>
    </p:spTree>
    <p:extLst>
      <p:ext uri="{BB962C8B-B14F-4D97-AF65-F5344CB8AC3E}">
        <p14:creationId xmlns:p14="http://schemas.microsoft.com/office/powerpoint/2010/main" xmlns="" val="34953085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38472" y="1220220"/>
            <a:ext cx="9064947" cy="2216184"/>
          </a:xfrm>
        </p:spPr>
        <p:txBody>
          <a:bodyPr>
            <a:normAutofit/>
          </a:bodyPr>
          <a:lstStyle/>
          <a:p>
            <a:r>
              <a:rPr lang="en-US" altLang="zh-CN" sz="1800" b="1" dirty="0" smtClean="0">
                <a:latin typeface="+mn-ea"/>
              </a:rPr>
              <a:t>OBI</a:t>
            </a:r>
            <a:r>
              <a:rPr lang="zh-CN" altLang="en-US" sz="1800" b="1" dirty="0" smtClean="0">
                <a:latin typeface="+mn-ea"/>
              </a:rPr>
              <a:t>定义</a:t>
            </a:r>
            <a:r>
              <a:rPr lang="en-US" altLang="zh-CN" sz="1800" dirty="0" smtClean="0">
                <a:latin typeface="+mn-ea"/>
              </a:rPr>
              <a:t>: </a:t>
            </a:r>
            <a:r>
              <a:rPr lang="zh-CN" altLang="en-US" sz="1800" dirty="0" smtClean="0">
                <a:latin typeface="+mn-ea"/>
              </a:rPr>
              <a:t>血清</a:t>
            </a:r>
            <a:r>
              <a:rPr lang="en-US" altLang="zh-CN" sz="1800" dirty="0" err="1" smtClean="0">
                <a:latin typeface="+mn-ea"/>
              </a:rPr>
              <a:t>HBsAg</a:t>
            </a:r>
            <a:r>
              <a:rPr lang="zh-CN" altLang="en-US" sz="1800" dirty="0">
                <a:latin typeface="+mn-ea"/>
              </a:rPr>
              <a:t>检测阴性</a:t>
            </a:r>
            <a:r>
              <a:rPr lang="zh-CN" altLang="en-US" sz="1800" dirty="0" smtClean="0">
                <a:latin typeface="+mn-ea"/>
              </a:rPr>
              <a:t>，肝组织存在</a:t>
            </a:r>
            <a:r>
              <a:rPr lang="en-US" altLang="zh-CN" sz="1800" dirty="0" smtClean="0">
                <a:latin typeface="+mn-ea"/>
              </a:rPr>
              <a:t>HBV </a:t>
            </a:r>
            <a:r>
              <a:rPr lang="en-US" altLang="zh-CN" sz="1800" dirty="0">
                <a:latin typeface="+mn-ea"/>
              </a:rPr>
              <a:t>DNA</a:t>
            </a:r>
            <a:r>
              <a:rPr lang="en-US" altLang="zh-CN" sz="1800" dirty="0" smtClean="0">
                <a:latin typeface="+mn-ea"/>
              </a:rPr>
              <a:t>(</a:t>
            </a:r>
            <a:r>
              <a:rPr lang="zh-CN" altLang="en-US" sz="1800" dirty="0" smtClean="0">
                <a:latin typeface="+mn-ea"/>
              </a:rPr>
              <a:t>在血清</a:t>
            </a:r>
            <a:r>
              <a:rPr lang="zh-CN" altLang="en-US" sz="1800" dirty="0">
                <a:latin typeface="+mn-ea"/>
              </a:rPr>
              <a:t>有或</a:t>
            </a:r>
            <a:r>
              <a:rPr lang="zh-CN" altLang="en-US" sz="1800" dirty="0" smtClean="0">
                <a:latin typeface="+mn-ea"/>
              </a:rPr>
              <a:t>无</a:t>
            </a:r>
            <a:r>
              <a:rPr lang="en-US" altLang="zh-CN" sz="1800" dirty="0" smtClean="0">
                <a:latin typeface="+mn-ea"/>
              </a:rPr>
              <a:t>)</a:t>
            </a:r>
          </a:p>
          <a:p>
            <a:r>
              <a:rPr lang="zh-CN" altLang="en-US" sz="1800" b="1" dirty="0" smtClean="0">
                <a:latin typeface="+mn-ea"/>
              </a:rPr>
              <a:t>感染</a:t>
            </a:r>
            <a:r>
              <a:rPr lang="zh-CN" altLang="en-US" sz="1800" b="1" dirty="0">
                <a:latin typeface="+mn-ea"/>
              </a:rPr>
              <a:t>方式</a:t>
            </a:r>
            <a:r>
              <a:rPr lang="zh-CN" altLang="en-US" sz="1800" dirty="0">
                <a:latin typeface="+mn-ea"/>
              </a:rPr>
              <a:t>：输血</a:t>
            </a:r>
            <a:r>
              <a:rPr lang="zh-CN" altLang="en-US" sz="1800" dirty="0" smtClean="0">
                <a:latin typeface="+mn-ea"/>
              </a:rPr>
              <a:t>、干细胞</a:t>
            </a:r>
            <a:r>
              <a:rPr lang="zh-CN" altLang="en-US" sz="1800" dirty="0">
                <a:latin typeface="+mn-ea"/>
              </a:rPr>
              <a:t>移植</a:t>
            </a:r>
            <a:r>
              <a:rPr lang="en-US" altLang="zh-CN" sz="1800" dirty="0">
                <a:latin typeface="+mn-ea"/>
              </a:rPr>
              <a:t>/</a:t>
            </a:r>
            <a:r>
              <a:rPr lang="zh-CN" altLang="en-US" sz="1800" dirty="0">
                <a:latin typeface="+mn-ea"/>
              </a:rPr>
              <a:t>肝移植、</a:t>
            </a:r>
            <a:r>
              <a:rPr lang="zh-CN" altLang="en-US" sz="1800" dirty="0" smtClean="0">
                <a:latin typeface="+mn-ea"/>
              </a:rPr>
              <a:t>血液透析、父婴密切接触等方式</a:t>
            </a:r>
            <a:endParaRPr lang="en-US" altLang="zh-CN" sz="1800" dirty="0" smtClean="0">
              <a:latin typeface="+mn-ea"/>
            </a:endParaRPr>
          </a:p>
          <a:p>
            <a:r>
              <a:rPr lang="zh-CN" altLang="en-US" sz="1800" b="1" dirty="0" smtClean="0">
                <a:latin typeface="+mn-ea"/>
              </a:rPr>
              <a:t>发生几率</a:t>
            </a:r>
            <a:r>
              <a:rPr lang="zh-CN" altLang="en-US" sz="1800" dirty="0" smtClean="0">
                <a:latin typeface="+mn-ea"/>
              </a:rPr>
              <a:t>：</a:t>
            </a:r>
            <a:r>
              <a:rPr lang="en-US" altLang="zh-CN" sz="1800" dirty="0" smtClean="0">
                <a:latin typeface="+mn-ea"/>
              </a:rPr>
              <a:t>1%~</a:t>
            </a:r>
            <a:r>
              <a:rPr lang="en-US" altLang="zh-CN" sz="1800" dirty="0" smtClean="0">
                <a:latin typeface="+mn-ea"/>
              </a:rPr>
              <a:t>58%</a:t>
            </a:r>
            <a:r>
              <a:rPr lang="zh-CN" altLang="en-US" sz="1800" dirty="0" smtClean="0">
                <a:latin typeface="+mn-ea"/>
              </a:rPr>
              <a:t>不等，</a:t>
            </a:r>
            <a:r>
              <a:rPr lang="en-US" altLang="zh-CN" sz="1800" dirty="0" smtClean="0">
                <a:latin typeface="+mn-ea"/>
              </a:rPr>
              <a:t>HCV</a:t>
            </a:r>
            <a:r>
              <a:rPr lang="zh-CN" altLang="en-US" sz="1800" dirty="0" smtClean="0">
                <a:latin typeface="+mn-ea"/>
              </a:rPr>
              <a:t>和</a:t>
            </a:r>
            <a:r>
              <a:rPr lang="en-US" altLang="zh-CN" sz="1800" dirty="0" smtClean="0">
                <a:latin typeface="+mn-ea"/>
              </a:rPr>
              <a:t>HIV</a:t>
            </a:r>
            <a:r>
              <a:rPr lang="zh-CN" altLang="en-US" sz="1800" dirty="0" smtClean="0">
                <a:latin typeface="+mn-ea"/>
              </a:rPr>
              <a:t>感染者、肝癌患者显著增高</a:t>
            </a:r>
            <a:endParaRPr lang="en-US" altLang="zh-CN" sz="1800" dirty="0" smtClean="0">
              <a:latin typeface="+mn-ea"/>
            </a:endParaRPr>
          </a:p>
          <a:p>
            <a:r>
              <a:rPr lang="zh-CN" altLang="en-US" sz="1800" b="1" dirty="0">
                <a:latin typeface="+mn-ea"/>
              </a:rPr>
              <a:t>发生机制</a:t>
            </a:r>
            <a:r>
              <a:rPr lang="zh-CN" altLang="en-US" sz="1800" dirty="0">
                <a:latin typeface="+mn-ea"/>
              </a:rPr>
              <a:t>：</a:t>
            </a:r>
            <a:r>
              <a:rPr lang="en-US" altLang="zh-CN" sz="1800" dirty="0">
                <a:latin typeface="+mn-ea"/>
              </a:rPr>
              <a:t>S</a:t>
            </a:r>
            <a:r>
              <a:rPr lang="zh-CN" altLang="en-US" sz="1800" dirty="0">
                <a:latin typeface="+mn-ea"/>
              </a:rPr>
              <a:t>基因突变减少</a:t>
            </a:r>
            <a:r>
              <a:rPr lang="en-US" altLang="zh-CN" sz="1800" dirty="0" err="1">
                <a:latin typeface="+mn-ea"/>
              </a:rPr>
              <a:t>HBsAg</a:t>
            </a:r>
            <a:r>
              <a:rPr lang="zh-CN" altLang="en-US" sz="1800" dirty="0">
                <a:latin typeface="+mn-ea"/>
              </a:rPr>
              <a:t>的表达和分泌、</a:t>
            </a:r>
            <a:r>
              <a:rPr lang="en-US" altLang="zh-CN" sz="1800" dirty="0">
                <a:latin typeface="+mn-ea"/>
              </a:rPr>
              <a:t>HBV</a:t>
            </a:r>
            <a:r>
              <a:rPr lang="zh-CN" altLang="en-US" sz="1800" dirty="0">
                <a:latin typeface="+mn-ea"/>
              </a:rPr>
              <a:t>整合潜伏、在机体</a:t>
            </a:r>
            <a:r>
              <a:rPr lang="zh-CN" altLang="en-US" sz="1800" dirty="0" smtClean="0">
                <a:latin typeface="+mn-ea"/>
              </a:rPr>
              <a:t>免疫系统压力下处于极低水平复制</a:t>
            </a:r>
            <a:endParaRPr lang="en-US" altLang="zh-CN" sz="1800" dirty="0" smtClean="0">
              <a:latin typeface="+mn-ea"/>
            </a:endParaRPr>
          </a:p>
          <a:p>
            <a:r>
              <a:rPr lang="zh-CN" altLang="en-US" sz="1800" b="1" dirty="0" smtClean="0">
                <a:latin typeface="+mn-ea"/>
              </a:rPr>
              <a:t>特点</a:t>
            </a:r>
            <a:r>
              <a:rPr lang="zh-CN" altLang="en-US" sz="1800" dirty="0" smtClean="0">
                <a:latin typeface="+mn-ea"/>
              </a:rPr>
              <a:t>：通常</a:t>
            </a:r>
            <a:r>
              <a:rPr lang="en-US" altLang="zh-CN" sz="1800" dirty="0" smtClean="0">
                <a:latin typeface="+mn-ea"/>
              </a:rPr>
              <a:t>HBV DNA</a:t>
            </a:r>
            <a:r>
              <a:rPr lang="zh-CN" altLang="en-US" sz="1800" dirty="0" smtClean="0">
                <a:latin typeface="+mn-ea"/>
              </a:rPr>
              <a:t>载</a:t>
            </a:r>
            <a:r>
              <a:rPr lang="zh-CN" altLang="en-US" sz="1800" dirty="0">
                <a:latin typeface="+mn-ea"/>
              </a:rPr>
              <a:t>量低（＜</a:t>
            </a:r>
            <a:r>
              <a:rPr lang="en-US" altLang="zh-CN" sz="1800" dirty="0">
                <a:latin typeface="+mn-ea"/>
              </a:rPr>
              <a:t>200IU/ml</a:t>
            </a:r>
            <a:r>
              <a:rPr lang="zh-CN" altLang="en-US" sz="1800" dirty="0" smtClean="0">
                <a:latin typeface="+mn-ea"/>
              </a:rPr>
              <a:t>）</a:t>
            </a:r>
            <a:r>
              <a:rPr lang="en-US" altLang="zh-CN" sz="1800" dirty="0" smtClean="0">
                <a:latin typeface="+mn-ea"/>
              </a:rPr>
              <a:t>,</a:t>
            </a:r>
            <a:r>
              <a:rPr lang="zh-CN" altLang="en-US" sz="1800" dirty="0">
                <a:latin typeface="+mn-ea"/>
              </a:rPr>
              <a:t>甚至低于高敏试剂下限</a:t>
            </a:r>
            <a:r>
              <a:rPr lang="zh-CN" altLang="en-US" sz="1800" dirty="0" smtClean="0">
                <a:latin typeface="+mn-ea"/>
              </a:rPr>
              <a:t>（</a:t>
            </a:r>
            <a:r>
              <a:rPr lang="en-US" altLang="zh-CN" sz="1800" dirty="0" smtClean="0">
                <a:latin typeface="+mn-ea"/>
              </a:rPr>
              <a:t>20IU/ml</a:t>
            </a:r>
            <a:r>
              <a:rPr lang="zh-CN" altLang="en-US" sz="1800" dirty="0" smtClean="0">
                <a:latin typeface="+mn-ea"/>
              </a:rPr>
              <a:t>）</a:t>
            </a:r>
            <a:r>
              <a:rPr lang="en-US" altLang="zh-CN" sz="1800" baseline="30000" dirty="0" smtClean="0">
                <a:latin typeface="+mn-ea"/>
              </a:rPr>
              <a:t>1</a:t>
            </a:r>
          </a:p>
        </p:txBody>
      </p:sp>
      <p:sp>
        <p:nvSpPr>
          <p:cNvPr id="4" name="矩形 3"/>
          <p:cNvSpPr/>
          <p:nvPr/>
        </p:nvSpPr>
        <p:spPr>
          <a:xfrm>
            <a:off x="2125567" y="343056"/>
            <a:ext cx="8077852"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多靶标高灵敏检测是隐匿</a:t>
            </a:r>
            <a:r>
              <a:rPr lang="zh-CN" altLang="en-US" sz="2400" b="1" dirty="0">
                <a:latin typeface="微软雅黑" panose="020B0503020204020204" pitchFamily="34" charset="-122"/>
                <a:ea typeface="微软雅黑" panose="020B0503020204020204" pitchFamily="34" charset="-122"/>
              </a:rPr>
              <a:t>性</a:t>
            </a:r>
            <a:r>
              <a:rPr lang="en-US" altLang="zh-CN" sz="2400" b="1" dirty="0">
                <a:latin typeface="微软雅黑" panose="020B0503020204020204" pitchFamily="34" charset="-122"/>
                <a:ea typeface="微软雅黑" panose="020B0503020204020204" pitchFamily="34" charset="-122"/>
              </a:rPr>
              <a:t>HBV</a:t>
            </a:r>
            <a:r>
              <a:rPr lang="zh-CN" altLang="en-US" sz="2400" b="1" dirty="0">
                <a:latin typeface="微软雅黑" panose="020B0503020204020204" pitchFamily="34" charset="-122"/>
                <a:ea typeface="微软雅黑" panose="020B0503020204020204" pitchFamily="34" charset="-122"/>
              </a:rPr>
              <a:t>感染</a:t>
            </a:r>
            <a:r>
              <a:rPr lang="en-US" altLang="zh-CN" sz="2400" b="1" dirty="0">
                <a:latin typeface="微软雅黑" panose="020B0503020204020204" pitchFamily="34" charset="-122"/>
                <a:ea typeface="微软雅黑" panose="020B0503020204020204" pitchFamily="34" charset="-122"/>
              </a:rPr>
              <a:t>(OBI</a:t>
            </a:r>
            <a:r>
              <a:rPr lang="en-US" altLang="zh-CN" sz="2400" b="1" dirty="0" smtClean="0">
                <a:latin typeface="微软雅黑" panose="020B0503020204020204" pitchFamily="34" charset="-122"/>
                <a:ea typeface="微软雅黑" panose="020B0503020204020204" pitchFamily="34" charset="-122"/>
              </a:rPr>
              <a:t>)</a:t>
            </a:r>
            <a:r>
              <a:rPr lang="zh-CN" altLang="en-US" sz="2400" b="1" dirty="0" smtClean="0">
                <a:latin typeface="微软雅黑" panose="020B0503020204020204" pitchFamily="34" charset="-122"/>
                <a:ea typeface="微软雅黑" panose="020B0503020204020204" pitchFamily="34" charset="-122"/>
              </a:rPr>
              <a:t> 的</a:t>
            </a:r>
            <a:r>
              <a:rPr lang="zh-CN" altLang="en-US" sz="2400" b="1" dirty="0">
                <a:latin typeface="微软雅黑" panose="020B0503020204020204" pitchFamily="34" charset="-122"/>
                <a:ea typeface="微软雅黑" panose="020B0503020204020204" pitchFamily="34" charset="-122"/>
              </a:rPr>
              <a:t>诊断</a:t>
            </a:r>
            <a:r>
              <a:rPr lang="zh-CN" altLang="en-US" sz="2400" b="1" dirty="0" smtClean="0">
                <a:latin typeface="微软雅黑" panose="020B0503020204020204" pitchFamily="34" charset="-122"/>
                <a:ea typeface="微软雅黑" panose="020B0503020204020204" pitchFamily="34" charset="-122"/>
              </a:rPr>
              <a:t>标准</a:t>
            </a:r>
            <a:r>
              <a:rPr lang="en-US" altLang="zh-CN" sz="2400" baseline="30000" dirty="0">
                <a:latin typeface="微软雅黑" panose="020B0503020204020204" pitchFamily="34" charset="-122"/>
                <a:ea typeface="微软雅黑" panose="020B0503020204020204" pitchFamily="34" charset="-122"/>
              </a:rPr>
              <a:t>[</a:t>
            </a:r>
            <a:r>
              <a:rPr lang="en-US" altLang="zh-CN" sz="2400" baseline="30000" dirty="0" smtClean="0">
                <a:latin typeface="微软雅黑" panose="020B0503020204020204" pitchFamily="34" charset="-122"/>
                <a:ea typeface="微软雅黑" panose="020B0503020204020204" pitchFamily="34" charset="-122"/>
              </a:rPr>
              <a:t>1-3]</a:t>
            </a:r>
            <a:endParaRPr lang="zh-CN" altLang="en-US" sz="2400" baseline="300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cstate="print"/>
          <a:stretch>
            <a:fillRect/>
          </a:stretch>
        </p:blipFill>
        <p:spPr>
          <a:xfrm>
            <a:off x="618369" y="3708298"/>
            <a:ext cx="8075927" cy="2681205"/>
          </a:xfrm>
          <a:prstGeom prst="rect">
            <a:avLst/>
          </a:prstGeom>
        </p:spPr>
      </p:pic>
      <p:sp>
        <p:nvSpPr>
          <p:cNvPr id="7" name="矩形 6"/>
          <p:cNvSpPr/>
          <p:nvPr/>
        </p:nvSpPr>
        <p:spPr>
          <a:xfrm>
            <a:off x="8694296" y="5974005"/>
            <a:ext cx="3522688" cy="830997"/>
          </a:xfrm>
          <a:prstGeom prst="rect">
            <a:avLst/>
          </a:prstGeom>
        </p:spPr>
        <p:txBody>
          <a:bodyPr wrap="square">
            <a:spAutoFit/>
          </a:bodyPr>
          <a:lstStyle/>
          <a:p>
            <a:pPr marL="228600" indent="-228600">
              <a:buFontTx/>
              <a:buAutoNum type="arabicPeriod"/>
            </a:pPr>
            <a:r>
              <a:rPr lang="en-US" altLang="zh-CN" sz="1200" dirty="0" smtClean="0">
                <a:solidFill>
                  <a:srgbClr val="222222"/>
                </a:solidFill>
                <a:latin typeface="Times New Roman" panose="02020603050405020304" pitchFamily="18" charset="0"/>
                <a:cs typeface="Times New Roman" panose="02020603050405020304" pitchFamily="18" charset="0"/>
              </a:rPr>
              <a:t>Blood Transfusion, </a:t>
            </a:r>
            <a:r>
              <a:rPr lang="en-US" altLang="zh-CN" sz="1200" dirty="0">
                <a:solidFill>
                  <a:srgbClr val="222222"/>
                </a:solidFill>
                <a:latin typeface="Times New Roman" panose="02020603050405020304" pitchFamily="18" charset="0"/>
                <a:cs typeface="Times New Roman" panose="02020603050405020304" pitchFamily="18" charset="0"/>
              </a:rPr>
              <a:t>2013, 11(2): 203.</a:t>
            </a:r>
          </a:p>
          <a:p>
            <a:pPr marL="228600" indent="-228600">
              <a:buFontTx/>
              <a:buAutoNum type="arabicPeriod"/>
            </a:pPr>
            <a:r>
              <a:rPr lang="en-US" altLang="zh-CN" sz="1200" dirty="0" smtClean="0">
                <a:solidFill>
                  <a:srgbClr val="222222"/>
                </a:solidFill>
                <a:latin typeface="Times New Roman" panose="02020603050405020304" pitchFamily="18" charset="0"/>
                <a:cs typeface="Times New Roman" panose="02020603050405020304" pitchFamily="18" charset="0"/>
              </a:rPr>
              <a:t>World </a:t>
            </a:r>
            <a:r>
              <a:rPr lang="en-US" altLang="zh-CN" sz="1200" dirty="0">
                <a:solidFill>
                  <a:srgbClr val="222222"/>
                </a:solidFill>
                <a:latin typeface="Times New Roman" panose="02020603050405020304" pitchFamily="18" charset="0"/>
                <a:cs typeface="Times New Roman" panose="02020603050405020304" pitchFamily="18" charset="0"/>
              </a:rPr>
              <a:t>journal of </a:t>
            </a:r>
            <a:r>
              <a:rPr lang="en-US" altLang="zh-CN" sz="1200" dirty="0" err="1">
                <a:solidFill>
                  <a:srgbClr val="222222"/>
                </a:solidFill>
                <a:latin typeface="Times New Roman" panose="02020603050405020304" pitchFamily="18" charset="0"/>
                <a:cs typeface="Times New Roman" panose="02020603050405020304" pitchFamily="18" charset="0"/>
              </a:rPr>
              <a:t>hepatology</a:t>
            </a:r>
            <a:r>
              <a:rPr lang="en-US" altLang="zh-CN" sz="1200" dirty="0">
                <a:solidFill>
                  <a:srgbClr val="222222"/>
                </a:solidFill>
                <a:latin typeface="Times New Roman" panose="02020603050405020304" pitchFamily="18" charset="0"/>
                <a:cs typeface="Times New Roman" panose="02020603050405020304" pitchFamily="18" charset="0"/>
              </a:rPr>
              <a:t>, 2014, 6(12): 860</a:t>
            </a:r>
            <a:r>
              <a:rPr lang="en-US" altLang="zh-CN" sz="1200" dirty="0" smtClean="0">
                <a:solidFill>
                  <a:srgbClr val="222222"/>
                </a:solidFill>
                <a:latin typeface="Times New Roman" panose="02020603050405020304" pitchFamily="18" charset="0"/>
                <a:cs typeface="Times New Roman" panose="02020603050405020304" pitchFamily="18" charset="0"/>
              </a:rPr>
              <a:t>.</a:t>
            </a:r>
          </a:p>
          <a:p>
            <a:pPr marL="228600" indent="-228600">
              <a:buFontTx/>
              <a:buAutoNum type="arabicPeriod"/>
            </a:pPr>
            <a:r>
              <a:rPr lang="en-US" altLang="zh-CN" sz="1200" dirty="0" smtClean="0">
                <a:solidFill>
                  <a:srgbClr val="222222"/>
                </a:solidFill>
                <a:latin typeface="Times New Roman" panose="02020603050405020304" pitchFamily="18" charset="0"/>
                <a:cs typeface="Times New Roman" panose="02020603050405020304" pitchFamily="18" charset="0"/>
              </a:rPr>
              <a:t>AASLD </a:t>
            </a:r>
            <a:r>
              <a:rPr lang="en-US" altLang="zh-CN" sz="1200" dirty="0">
                <a:solidFill>
                  <a:srgbClr val="222222"/>
                </a:solidFill>
                <a:latin typeface="Times New Roman" panose="02020603050405020304" pitchFamily="18" charset="0"/>
                <a:cs typeface="Times New Roman" panose="02020603050405020304" pitchFamily="18" charset="0"/>
              </a:rPr>
              <a:t>2018 hepatitis B </a:t>
            </a:r>
            <a:r>
              <a:rPr lang="en-US" altLang="zh-CN" sz="1200" dirty="0" smtClean="0">
                <a:solidFill>
                  <a:srgbClr val="222222"/>
                </a:solidFill>
                <a:latin typeface="Times New Roman" panose="02020603050405020304" pitchFamily="18" charset="0"/>
                <a:cs typeface="Times New Roman" panose="02020603050405020304" pitchFamily="18" charset="0"/>
              </a:rPr>
              <a:t>guidance. </a:t>
            </a:r>
            <a:r>
              <a:rPr lang="en-US" altLang="zh-CN" sz="1200" dirty="0" err="1">
                <a:solidFill>
                  <a:srgbClr val="222222"/>
                </a:solidFill>
                <a:latin typeface="Times New Roman" panose="02020603050405020304" pitchFamily="18" charset="0"/>
                <a:cs typeface="Times New Roman" panose="02020603050405020304" pitchFamily="18" charset="0"/>
              </a:rPr>
              <a:t>Hepatology</a:t>
            </a:r>
            <a:r>
              <a:rPr lang="en-US" altLang="zh-CN" sz="1200" dirty="0">
                <a:solidFill>
                  <a:srgbClr val="222222"/>
                </a:solidFill>
                <a:latin typeface="Times New Roman" panose="02020603050405020304" pitchFamily="18" charset="0"/>
                <a:cs typeface="Times New Roman" panose="02020603050405020304" pitchFamily="18" charset="0"/>
              </a:rPr>
              <a:t>, 2018, 67(4): 1560-1599.</a:t>
            </a:r>
            <a:endParaRPr lang="en-US" altLang="zh-CN" sz="1200" dirty="0" smtClean="0">
              <a:solidFill>
                <a:srgbClr val="222222"/>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524239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2162147" y="400222"/>
            <a:ext cx="7080394" cy="92307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kumimoji="1" lang="zh-CN" altLang="en-US" sz="2400" b="1" dirty="0">
                <a:latin typeface="微软雅黑" panose="020B0503020204020204" pitchFamily="34" charset="-122"/>
                <a:ea typeface="微软雅黑" panose="020B0503020204020204" pitchFamily="34" charset="-122"/>
                <a:cs typeface="Arial Unicode MS" pitchFamily="34" charset="-122"/>
              </a:rPr>
              <a:t>治疗中</a:t>
            </a:r>
            <a:r>
              <a:rPr kumimoji="1" lang="zh-CN" altLang="en-US" sz="2400" b="1" dirty="0" smtClean="0">
                <a:latin typeface="微软雅黑" panose="020B0503020204020204" pitchFamily="34" charset="-122"/>
                <a:ea typeface="微软雅黑" panose="020B0503020204020204" pitchFamily="34" charset="-122"/>
                <a:cs typeface="Arial Unicode MS" pitchFamily="34" charset="-122"/>
              </a:rPr>
              <a:t>定期准确的检测</a:t>
            </a:r>
            <a:r>
              <a:rPr kumimoji="1" lang="en-US" altLang="zh-CN" sz="2400" b="1" dirty="0">
                <a:latin typeface="微软雅黑" panose="020B0503020204020204" pitchFamily="34" charset="-122"/>
                <a:ea typeface="微软雅黑" panose="020B0503020204020204" pitchFamily="34" charset="-122"/>
                <a:cs typeface="Arial Unicode MS" pitchFamily="34" charset="-122"/>
              </a:rPr>
              <a:t>HBV DNA</a:t>
            </a:r>
            <a:br>
              <a:rPr kumimoji="1" lang="en-US" altLang="zh-CN" sz="2400" b="1" dirty="0">
                <a:latin typeface="微软雅黑" panose="020B0503020204020204" pitchFamily="34" charset="-122"/>
                <a:ea typeface="微软雅黑" panose="020B0503020204020204" pitchFamily="34" charset="-122"/>
                <a:cs typeface="Arial Unicode MS" pitchFamily="34" charset="-122"/>
              </a:rPr>
            </a:br>
            <a:r>
              <a:rPr kumimoji="1" lang="en-US" altLang="zh-CN" sz="2400" b="1" dirty="0" smtClean="0">
                <a:latin typeface="微软雅黑" panose="020B0503020204020204" pitchFamily="34" charset="-122"/>
                <a:ea typeface="微软雅黑" panose="020B0503020204020204" pitchFamily="34" charset="-122"/>
                <a:cs typeface="Arial Unicode MS" pitchFamily="34" charset="-122"/>
              </a:rPr>
              <a:t>        </a:t>
            </a:r>
            <a:r>
              <a:rPr lang="zh-CN" altLang="en-US" sz="2400" dirty="0" smtClean="0"/>
              <a:t>－</a:t>
            </a:r>
            <a:r>
              <a:rPr lang="zh-CN" altLang="en-US" sz="2000" dirty="0"/>
              <a:t>及时发现原发性无应答或病毒学突破</a:t>
            </a:r>
            <a:endParaRPr lang="en-US" altLang="zh-CN" sz="2000" dirty="0"/>
          </a:p>
        </p:txBody>
      </p:sp>
      <p:sp>
        <p:nvSpPr>
          <p:cNvPr id="3" name="矩形 2"/>
          <p:cNvSpPr/>
          <p:nvPr/>
        </p:nvSpPr>
        <p:spPr>
          <a:xfrm>
            <a:off x="2424217" y="5611643"/>
            <a:ext cx="6321577" cy="604628"/>
          </a:xfrm>
          <a:prstGeom prst="rect">
            <a:avLst/>
          </a:prstGeom>
          <a:solidFill>
            <a:srgbClr val="00925A"/>
          </a:solidFill>
          <a:ln>
            <a:solidFill>
              <a:srgbClr val="00925A"/>
            </a:solid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对于无显著肝纤维化的患者而言，高灵敏度的血清</a:t>
            </a:r>
            <a:r>
              <a:rPr lang="en-US" altLang="zh-CN" sz="1600" b="1" dirty="0">
                <a:solidFill>
                  <a:schemeClr val="bg1"/>
                </a:solidFill>
                <a:latin typeface="微软雅黑" panose="020B0503020204020204" pitchFamily="34" charset="-122"/>
                <a:ea typeface="微软雅黑" panose="020B0503020204020204" pitchFamily="34" charset="-122"/>
              </a:rPr>
              <a:t>HBV DNA</a:t>
            </a:r>
            <a:r>
              <a:rPr lang="zh-CN" altLang="en-US" sz="1600" b="1" dirty="0">
                <a:solidFill>
                  <a:schemeClr val="bg1"/>
                </a:solidFill>
                <a:latin typeface="微软雅黑" panose="020B0503020204020204" pitchFamily="34" charset="-122"/>
                <a:ea typeface="微软雅黑" panose="020B0503020204020204" pitchFamily="34" charset="-122"/>
              </a:rPr>
              <a:t>监测</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smtClean="0">
                <a:solidFill>
                  <a:schemeClr val="bg1"/>
                </a:solidFill>
                <a:latin typeface="微软雅黑" panose="020B0503020204020204" pitchFamily="34" charset="-122"/>
                <a:ea typeface="微软雅黑" panose="020B0503020204020204" pitchFamily="34" charset="-122"/>
              </a:rPr>
              <a:t>可以早期</a:t>
            </a:r>
            <a:r>
              <a:rPr lang="zh-CN" altLang="en-US" sz="1600" b="1" dirty="0">
                <a:solidFill>
                  <a:schemeClr val="bg1"/>
                </a:solidFill>
                <a:latin typeface="微软雅黑" panose="020B0503020204020204" pitchFamily="34" charset="-122"/>
                <a:ea typeface="微软雅黑" panose="020B0503020204020204" pitchFamily="34" charset="-122"/>
              </a:rPr>
              <a:t>诊断抗病毒药物耐药的发生</a:t>
            </a:r>
            <a:r>
              <a:rPr lang="en-US" altLang="zh-CN" sz="1600" b="1" baseline="30000" dirty="0">
                <a:solidFill>
                  <a:schemeClr val="bg1"/>
                </a:solidFill>
                <a:latin typeface="微软雅黑" panose="020B0503020204020204" pitchFamily="34" charset="-122"/>
                <a:ea typeface="微软雅黑" panose="020B0503020204020204" pitchFamily="34" charset="-122"/>
              </a:rPr>
              <a:t>2</a:t>
            </a:r>
          </a:p>
        </p:txBody>
      </p:sp>
      <p:grpSp>
        <p:nvGrpSpPr>
          <p:cNvPr id="5" name="组合 4"/>
          <p:cNvGrpSpPr/>
          <p:nvPr/>
        </p:nvGrpSpPr>
        <p:grpSpPr>
          <a:xfrm>
            <a:off x="2162147" y="1553710"/>
            <a:ext cx="6710904" cy="3741764"/>
            <a:chOff x="2209400" y="1538446"/>
            <a:chExt cx="8947877" cy="3741764"/>
          </a:xfrm>
        </p:grpSpPr>
        <p:grpSp>
          <p:nvGrpSpPr>
            <p:cNvPr id="6" name="组合 5"/>
            <p:cNvGrpSpPr/>
            <p:nvPr/>
          </p:nvGrpSpPr>
          <p:grpSpPr>
            <a:xfrm>
              <a:off x="2209400" y="1538446"/>
              <a:ext cx="8947877" cy="3741764"/>
              <a:chOff x="2059230" y="1916114"/>
              <a:chExt cx="9691690" cy="4061436"/>
            </a:xfrm>
          </p:grpSpPr>
          <p:sp>
            <p:nvSpPr>
              <p:cNvPr id="9" name="Freeform 3"/>
              <p:cNvSpPr/>
              <p:nvPr/>
            </p:nvSpPr>
            <p:spPr bwMode="auto">
              <a:xfrm>
                <a:off x="3260726" y="2362200"/>
                <a:ext cx="6200775" cy="2819400"/>
              </a:xfrm>
              <a:custGeom>
                <a:avLst/>
                <a:gdLst>
                  <a:gd name="T0" fmla="*/ 0 w 4240"/>
                  <a:gd name="T1" fmla="*/ 0 h 1857"/>
                  <a:gd name="T2" fmla="*/ 2147483647 w 4240"/>
                  <a:gd name="T3" fmla="*/ 0 h 1857"/>
                  <a:gd name="T4" fmla="*/ 2147483647 w 4240"/>
                  <a:gd name="T5" fmla="*/ 2147483647 h 1857"/>
                  <a:gd name="T6" fmla="*/ 2147483647 w 4240"/>
                  <a:gd name="T7" fmla="*/ 2147483647 h 1857"/>
                  <a:gd name="T8" fmla="*/ 2147483647 w 4240"/>
                  <a:gd name="T9" fmla="*/ 2147483647 h 1857"/>
                  <a:gd name="T10" fmla="*/ 2147483647 w 4240"/>
                  <a:gd name="T11" fmla="*/ 2147483647 h 1857"/>
                  <a:gd name="T12" fmla="*/ 2147483647 w 4240"/>
                  <a:gd name="T13" fmla="*/ 2147483647 h 1857"/>
                  <a:gd name="T14" fmla="*/ 2147483647 w 4240"/>
                  <a:gd name="T15" fmla="*/ 2147483647 h 1857"/>
                  <a:gd name="T16" fmla="*/ 2147483647 w 4240"/>
                  <a:gd name="T17" fmla="*/ 2147483647 h 18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40"/>
                  <a:gd name="T28" fmla="*/ 0 h 1857"/>
                  <a:gd name="T29" fmla="*/ 4240 w 4240"/>
                  <a:gd name="T30" fmla="*/ 1857 h 18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40" h="1857">
                    <a:moveTo>
                      <a:pt x="0" y="0"/>
                    </a:moveTo>
                    <a:lnTo>
                      <a:pt x="645" y="0"/>
                    </a:lnTo>
                    <a:lnTo>
                      <a:pt x="1103" y="1857"/>
                    </a:lnTo>
                    <a:lnTo>
                      <a:pt x="2716" y="1857"/>
                    </a:lnTo>
                    <a:lnTo>
                      <a:pt x="3105" y="1761"/>
                    </a:lnTo>
                    <a:lnTo>
                      <a:pt x="3472" y="1506"/>
                    </a:lnTo>
                    <a:lnTo>
                      <a:pt x="3772" y="1038"/>
                    </a:lnTo>
                    <a:lnTo>
                      <a:pt x="3997" y="616"/>
                    </a:lnTo>
                    <a:lnTo>
                      <a:pt x="4240" y="462"/>
                    </a:lnTo>
                  </a:path>
                </a:pathLst>
              </a:custGeom>
              <a:noFill/>
              <a:ln w="28575">
                <a:solidFill>
                  <a:schemeClr val="tx1"/>
                </a:solidFill>
                <a:round/>
              </a:ln>
              <a:extLst>
                <a:ext uri="{909E8E84-426E-40DD-AFC4-6F175D3DCCD1}">
                  <a14:hiddenFill xmlns:a14="http://schemas.microsoft.com/office/drawing/2010/main" xmlns="">
                    <a:solidFill>
                      <a:srgbClr val="FFFFFF"/>
                    </a:solidFill>
                  </a14:hiddenFill>
                </a:ext>
              </a:extLst>
            </p:spPr>
            <p:txBody>
              <a:bodyPr wrap="none" anchor="ctr"/>
              <a:lstStyle>
                <a:lvl1pPr defTabSz="457200" eaLnBrk="0" hangingPunct="0">
                  <a:defRPr kumimoji="1" b="1">
                    <a:solidFill>
                      <a:schemeClr val="tx1"/>
                    </a:solidFill>
                    <a:latin typeface="Arial" panose="020B0604020202020204" pitchFamily="34" charset="0"/>
                    <a:ea typeface="PMingLiU" panose="02020500000000000000" pitchFamily="18" charset="-120"/>
                  </a:defRPr>
                </a:lvl1pPr>
                <a:lvl2pPr marL="742950" indent="-285750" defTabSz="45720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defTabSz="4572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defTabSz="4572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defTabSz="4572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defTabSz="4572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defTabSz="4572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defTabSz="4572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defTabSz="4572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eaLnBrk="1" hangingPunct="1"/>
                <a:endParaRPr kumimoji="0" lang="en-US" altLang="zh-CN" b="0" dirty="0">
                  <a:latin typeface="微软雅黑" panose="020B0503020204020204" pitchFamily="34" charset="-122"/>
                  <a:ea typeface="微软雅黑" panose="020B0503020204020204" pitchFamily="34" charset="-122"/>
                </a:endParaRPr>
              </a:p>
            </p:txBody>
          </p:sp>
          <p:sp>
            <p:nvSpPr>
              <p:cNvPr id="10" name="Line 9"/>
              <p:cNvSpPr>
                <a:spLocks noChangeShapeType="1"/>
              </p:cNvSpPr>
              <p:nvPr/>
            </p:nvSpPr>
            <p:spPr bwMode="auto">
              <a:xfrm>
                <a:off x="3275013" y="2151064"/>
                <a:ext cx="0" cy="3248025"/>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11" name="Line 10"/>
              <p:cNvSpPr>
                <a:spLocks noChangeShapeType="1"/>
              </p:cNvSpPr>
              <p:nvPr/>
            </p:nvSpPr>
            <p:spPr bwMode="auto">
              <a:xfrm>
                <a:off x="3260726" y="5400675"/>
                <a:ext cx="6361113" cy="0"/>
              </a:xfrm>
              <a:prstGeom prst="line">
                <a:avLst/>
              </a:prstGeom>
              <a:noFill/>
              <a:ln w="12700">
                <a:solidFill>
                  <a:schemeClr val="tx1"/>
                </a:solidFill>
                <a:round/>
                <a:tailEnd type="triangle" w="med" len="me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12" name="Text Box 11"/>
              <p:cNvSpPr txBox="1">
                <a:spLocks noChangeArrowheads="1"/>
              </p:cNvSpPr>
              <p:nvPr/>
            </p:nvSpPr>
            <p:spPr bwMode="auto">
              <a:xfrm rot="16200000">
                <a:off x="676508" y="3533785"/>
                <a:ext cx="3209925" cy="4444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r>
                  <a:rPr lang="en-US" altLang="zh-TW" sz="1400" b="0" dirty="0">
                    <a:solidFill>
                      <a:srgbClr val="000000"/>
                    </a:solidFill>
                    <a:latin typeface="微软雅黑" panose="020B0503020204020204" pitchFamily="34" charset="-122"/>
                    <a:ea typeface="微软雅黑" panose="020B0503020204020204" pitchFamily="34" charset="-122"/>
                  </a:rPr>
                  <a:t>HBV DNA (log</a:t>
                </a:r>
                <a:r>
                  <a:rPr lang="en-US" altLang="zh-TW" sz="1400" b="0" baseline="-25000" dirty="0">
                    <a:solidFill>
                      <a:srgbClr val="000000"/>
                    </a:solidFill>
                    <a:latin typeface="微软雅黑" panose="020B0503020204020204" pitchFamily="34" charset="-122"/>
                    <a:ea typeface="微软雅黑" panose="020B0503020204020204" pitchFamily="34" charset="-122"/>
                  </a:rPr>
                  <a:t>10</a:t>
                </a:r>
                <a:r>
                  <a:rPr lang="en-US" altLang="zh-TW" sz="1400" b="0" dirty="0">
                    <a:solidFill>
                      <a:srgbClr val="000000"/>
                    </a:solidFill>
                    <a:latin typeface="微软雅黑" panose="020B0503020204020204" pitchFamily="34" charset="-122"/>
                    <a:ea typeface="微软雅黑" panose="020B0503020204020204" pitchFamily="34" charset="-122"/>
                  </a:rPr>
                  <a:t> IU/mL) </a:t>
                </a:r>
              </a:p>
            </p:txBody>
          </p:sp>
          <p:sp>
            <p:nvSpPr>
              <p:cNvPr id="13" name="Line 17"/>
              <p:cNvSpPr>
                <a:spLocks noChangeAspect="1" noChangeShapeType="1"/>
              </p:cNvSpPr>
              <p:nvPr/>
            </p:nvSpPr>
            <p:spPr bwMode="auto">
              <a:xfrm flipH="1">
                <a:off x="3208338" y="2341564"/>
                <a:ext cx="63500" cy="1587"/>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14" name="Text Box 18"/>
              <p:cNvSpPr txBox="1">
                <a:spLocks noChangeArrowheads="1"/>
              </p:cNvSpPr>
              <p:nvPr/>
            </p:nvSpPr>
            <p:spPr bwMode="auto">
              <a:xfrm>
                <a:off x="2538638" y="2695575"/>
                <a:ext cx="634777" cy="334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r" eaLnBrk="1" hangingPunct="1"/>
                <a:r>
                  <a:rPr lang="en-US" altLang="zh-TW" sz="1400" b="0" dirty="0">
                    <a:solidFill>
                      <a:srgbClr val="000000"/>
                    </a:solidFill>
                    <a:latin typeface="微软雅黑" panose="020B0503020204020204" pitchFamily="34" charset="-122"/>
                    <a:ea typeface="微软雅黑" panose="020B0503020204020204" pitchFamily="34" charset="-122"/>
                  </a:rPr>
                  <a:t>5.0</a:t>
                </a:r>
              </a:p>
            </p:txBody>
          </p:sp>
          <p:sp>
            <p:nvSpPr>
              <p:cNvPr id="15" name="Text Box 20"/>
              <p:cNvSpPr txBox="1">
                <a:spLocks noChangeArrowheads="1"/>
              </p:cNvSpPr>
              <p:nvPr/>
            </p:nvSpPr>
            <p:spPr bwMode="auto">
              <a:xfrm>
                <a:off x="2538638" y="3214689"/>
                <a:ext cx="634777" cy="334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r" eaLnBrk="1" hangingPunct="1"/>
                <a:r>
                  <a:rPr lang="en-US" altLang="zh-TW" sz="1400" b="0" dirty="0">
                    <a:solidFill>
                      <a:srgbClr val="000000"/>
                    </a:solidFill>
                    <a:latin typeface="微软雅黑" panose="020B0503020204020204" pitchFamily="34" charset="-122"/>
                    <a:ea typeface="微软雅黑" panose="020B0503020204020204" pitchFamily="34" charset="-122"/>
                  </a:rPr>
                  <a:t>4.0</a:t>
                </a:r>
              </a:p>
            </p:txBody>
          </p:sp>
          <p:sp>
            <p:nvSpPr>
              <p:cNvPr id="16" name="Text Box 21"/>
              <p:cNvSpPr txBox="1">
                <a:spLocks noChangeArrowheads="1"/>
              </p:cNvSpPr>
              <p:nvPr/>
            </p:nvSpPr>
            <p:spPr bwMode="auto">
              <a:xfrm>
                <a:off x="2538638" y="3748088"/>
                <a:ext cx="634777" cy="334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r" eaLnBrk="1" hangingPunct="1"/>
                <a:r>
                  <a:rPr lang="en-US" altLang="zh-TW" sz="1400" b="0" dirty="0">
                    <a:solidFill>
                      <a:srgbClr val="000000"/>
                    </a:solidFill>
                    <a:latin typeface="微软雅黑" panose="020B0503020204020204" pitchFamily="34" charset="-122"/>
                    <a:ea typeface="微软雅黑" panose="020B0503020204020204" pitchFamily="34" charset="-122"/>
                  </a:rPr>
                  <a:t>3.0</a:t>
                </a:r>
              </a:p>
            </p:txBody>
          </p:sp>
          <p:sp>
            <p:nvSpPr>
              <p:cNvPr id="17" name="Text Box 22"/>
              <p:cNvSpPr txBox="1">
                <a:spLocks noChangeArrowheads="1"/>
              </p:cNvSpPr>
              <p:nvPr/>
            </p:nvSpPr>
            <p:spPr bwMode="auto">
              <a:xfrm>
                <a:off x="2538638" y="4281489"/>
                <a:ext cx="634777" cy="334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r" eaLnBrk="1" hangingPunct="1"/>
                <a:r>
                  <a:rPr lang="en-US" altLang="zh-TW" sz="1400" b="0" dirty="0">
                    <a:solidFill>
                      <a:srgbClr val="000000"/>
                    </a:solidFill>
                    <a:latin typeface="微软雅黑" panose="020B0503020204020204" pitchFamily="34" charset="-122"/>
                    <a:ea typeface="微软雅黑" panose="020B0503020204020204" pitchFamily="34" charset="-122"/>
                  </a:rPr>
                  <a:t>2.0</a:t>
                </a:r>
              </a:p>
            </p:txBody>
          </p:sp>
          <p:sp>
            <p:nvSpPr>
              <p:cNvPr id="18" name="Text Box 23"/>
              <p:cNvSpPr txBox="1">
                <a:spLocks noChangeArrowheads="1"/>
              </p:cNvSpPr>
              <p:nvPr/>
            </p:nvSpPr>
            <p:spPr bwMode="auto">
              <a:xfrm>
                <a:off x="2538638" y="4814888"/>
                <a:ext cx="634777" cy="334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r" eaLnBrk="1" hangingPunct="1"/>
                <a:r>
                  <a:rPr lang="en-US" altLang="zh-TW" sz="1400" b="0" dirty="0">
                    <a:solidFill>
                      <a:srgbClr val="000000"/>
                    </a:solidFill>
                    <a:latin typeface="微软雅黑" panose="020B0503020204020204" pitchFamily="34" charset="-122"/>
                    <a:ea typeface="微软雅黑" panose="020B0503020204020204" pitchFamily="34" charset="-122"/>
                  </a:rPr>
                  <a:t>1.0</a:t>
                </a:r>
              </a:p>
            </p:txBody>
          </p:sp>
          <p:sp>
            <p:nvSpPr>
              <p:cNvPr id="19" name="Text Box 24"/>
              <p:cNvSpPr txBox="1">
                <a:spLocks noChangeArrowheads="1"/>
              </p:cNvSpPr>
              <p:nvPr/>
            </p:nvSpPr>
            <p:spPr bwMode="auto">
              <a:xfrm>
                <a:off x="2530700" y="2166938"/>
                <a:ext cx="634777" cy="334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r" eaLnBrk="1" hangingPunct="1"/>
                <a:r>
                  <a:rPr lang="en-US" altLang="zh-TW" sz="1400" b="0" dirty="0">
                    <a:solidFill>
                      <a:srgbClr val="000000"/>
                    </a:solidFill>
                    <a:latin typeface="微软雅黑" panose="020B0503020204020204" pitchFamily="34" charset="-122"/>
                    <a:ea typeface="微软雅黑" panose="020B0503020204020204" pitchFamily="34" charset="-122"/>
                  </a:rPr>
                  <a:t>6.0</a:t>
                </a:r>
              </a:p>
            </p:txBody>
          </p:sp>
          <p:sp>
            <p:nvSpPr>
              <p:cNvPr id="20" name="Text Box 32"/>
              <p:cNvSpPr txBox="1">
                <a:spLocks noChangeArrowheads="1"/>
              </p:cNvSpPr>
              <p:nvPr/>
            </p:nvSpPr>
            <p:spPr bwMode="auto">
              <a:xfrm>
                <a:off x="8839201" y="2438400"/>
                <a:ext cx="1787525" cy="310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solidFill>
                      <a:srgbClr val="000000"/>
                    </a:solidFill>
                    <a:miter lim="800000"/>
                    <a:headEnd/>
                    <a:tailEnd/>
                  </a14:hiddenLine>
                </a:ext>
              </a:extLst>
            </p:spPr>
            <p:txBody>
              <a:bodyPr>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lnSpc>
                    <a:spcPct val="90000"/>
                  </a:lnSpc>
                  <a:buClr>
                    <a:srgbClr val="800080"/>
                  </a:buClr>
                  <a:buFont typeface="Arial" panose="020B0604020202020204" pitchFamily="34" charset="0"/>
                  <a:buNone/>
                </a:pPr>
                <a:r>
                  <a:rPr lang="zh-CN" altLang="en-US" sz="1400" dirty="0">
                    <a:solidFill>
                      <a:srgbClr val="000000"/>
                    </a:solidFill>
                    <a:latin typeface="微软雅黑" panose="020B0503020204020204" pitchFamily="34" charset="-122"/>
                    <a:ea typeface="微软雅黑" panose="020B0503020204020204" pitchFamily="34" charset="-122"/>
                  </a:rPr>
                  <a:t>病毒学突破</a:t>
                </a:r>
                <a:r>
                  <a:rPr lang="en-US" altLang="zh-CN" sz="1400" dirty="0">
                    <a:solidFill>
                      <a:srgbClr val="000000"/>
                    </a:solidFill>
                    <a:latin typeface="微软雅黑" panose="020B0503020204020204" pitchFamily="34" charset="-122"/>
                    <a:ea typeface="微软雅黑" panose="020B0503020204020204" pitchFamily="34" charset="-122"/>
                  </a:rPr>
                  <a:t>*</a:t>
                </a:r>
                <a:endParaRPr lang="en-US" altLang="zh-TW" sz="1400" dirty="0">
                  <a:solidFill>
                    <a:srgbClr val="000000"/>
                  </a:solidFill>
                  <a:latin typeface="微软雅黑" panose="020B0503020204020204" pitchFamily="34" charset="-122"/>
                  <a:ea typeface="微软雅黑" panose="020B0503020204020204" pitchFamily="34" charset="-122"/>
                </a:endParaRPr>
              </a:p>
            </p:txBody>
          </p:sp>
          <p:sp>
            <p:nvSpPr>
              <p:cNvPr id="21" name="Rectangle 29"/>
              <p:cNvSpPr>
                <a:spLocks noChangeArrowheads="1"/>
              </p:cNvSpPr>
              <p:nvPr/>
            </p:nvSpPr>
            <p:spPr bwMode="auto">
              <a:xfrm>
                <a:off x="4079876" y="1916114"/>
                <a:ext cx="5408614" cy="331787"/>
              </a:xfrm>
              <a:prstGeom prst="rect">
                <a:avLst/>
              </a:prstGeom>
              <a:solidFill>
                <a:schemeClr val="accent2"/>
              </a:solidFill>
              <a:ln w="9525">
                <a:solidFill>
                  <a:schemeClr val="accent2"/>
                </a:solidFill>
                <a:miter lim="800000"/>
              </a:ln>
            </p:spPr>
            <p:txBody>
              <a:bodyPr wrap="none" anchor="ct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rPr>
                  <a:t>抗病毒治疗</a:t>
                </a:r>
                <a:endParaRPr lang="en-US" altLang="zh-TW" sz="1400" dirty="0">
                  <a:solidFill>
                    <a:srgbClr val="FFFFFF"/>
                  </a:solidFill>
                  <a:latin typeface="微软雅黑" panose="020B0503020204020204" pitchFamily="34" charset="-122"/>
                  <a:ea typeface="微软雅黑" panose="020B0503020204020204" pitchFamily="34" charset="-122"/>
                </a:endParaRPr>
              </a:p>
            </p:txBody>
          </p:sp>
          <p:sp>
            <p:nvSpPr>
              <p:cNvPr id="22" name="Text Box 8"/>
              <p:cNvSpPr txBox="1">
                <a:spLocks noChangeArrowheads="1"/>
              </p:cNvSpPr>
              <p:nvPr/>
            </p:nvSpPr>
            <p:spPr bwMode="auto">
              <a:xfrm>
                <a:off x="3265070" y="5666864"/>
                <a:ext cx="6326186" cy="310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lnSpc>
                    <a:spcPct val="90000"/>
                  </a:lnSpc>
                  <a:spcBef>
                    <a:spcPct val="50000"/>
                  </a:spcBef>
                  <a:spcAft>
                    <a:spcPct val="25000"/>
                  </a:spcAft>
                  <a:buClr>
                    <a:srgbClr val="800080"/>
                  </a:buClr>
                  <a:buFont typeface="Arial" panose="020B0604020202020204" pitchFamily="34" charset="0"/>
                  <a:buNone/>
                </a:pPr>
                <a:r>
                  <a:rPr lang="zh-CN" altLang="en-US" sz="1400" b="0" dirty="0">
                    <a:solidFill>
                      <a:srgbClr val="000000"/>
                    </a:solidFill>
                    <a:latin typeface="微软雅黑" panose="020B0503020204020204" pitchFamily="34" charset="-122"/>
                    <a:ea typeface="微软雅黑" panose="020B0503020204020204" pitchFamily="34" charset="-122"/>
                  </a:rPr>
                  <a:t>月</a:t>
                </a:r>
                <a:endParaRPr lang="en-US" altLang="zh-TW" sz="1400" b="0" dirty="0">
                  <a:solidFill>
                    <a:srgbClr val="000000"/>
                  </a:solidFill>
                  <a:latin typeface="微软雅黑" panose="020B0503020204020204" pitchFamily="34" charset="-122"/>
                  <a:ea typeface="微软雅黑" panose="020B0503020204020204" pitchFamily="34" charset="-122"/>
                </a:endParaRPr>
              </a:p>
            </p:txBody>
          </p:sp>
          <p:sp>
            <p:nvSpPr>
              <p:cNvPr id="23" name="Text Box 10"/>
              <p:cNvSpPr txBox="1">
                <a:spLocks noChangeArrowheads="1"/>
              </p:cNvSpPr>
              <p:nvPr/>
            </p:nvSpPr>
            <p:spPr bwMode="auto">
              <a:xfrm>
                <a:off x="4940300" y="5478463"/>
                <a:ext cx="477838" cy="310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lnSpc>
                    <a:spcPct val="90000"/>
                  </a:lnSpc>
                  <a:spcBef>
                    <a:spcPct val="50000"/>
                  </a:spcBef>
                  <a:spcAft>
                    <a:spcPct val="25000"/>
                  </a:spcAft>
                  <a:buClr>
                    <a:srgbClr val="800080"/>
                  </a:buClr>
                  <a:buFont typeface="Arial" panose="020B0604020202020204" pitchFamily="34" charset="0"/>
                  <a:buNone/>
                </a:pPr>
                <a:r>
                  <a:rPr lang="en-US" altLang="zh-TW" sz="1400" b="0" dirty="0">
                    <a:solidFill>
                      <a:srgbClr val="000000"/>
                    </a:solidFill>
                    <a:latin typeface="微软雅黑" panose="020B0503020204020204" pitchFamily="34" charset="-122"/>
                    <a:ea typeface="微软雅黑" panose="020B0503020204020204" pitchFamily="34" charset="-122"/>
                  </a:rPr>
                  <a:t>6</a:t>
                </a:r>
              </a:p>
            </p:txBody>
          </p:sp>
          <p:sp>
            <p:nvSpPr>
              <p:cNvPr id="24" name="Text Box 11"/>
              <p:cNvSpPr txBox="1">
                <a:spLocks noChangeArrowheads="1"/>
              </p:cNvSpPr>
              <p:nvPr/>
            </p:nvSpPr>
            <p:spPr bwMode="auto">
              <a:xfrm>
                <a:off x="3033714" y="5478463"/>
                <a:ext cx="477837" cy="310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lnSpc>
                    <a:spcPct val="90000"/>
                  </a:lnSpc>
                  <a:spcBef>
                    <a:spcPct val="50000"/>
                  </a:spcBef>
                  <a:spcAft>
                    <a:spcPct val="25000"/>
                  </a:spcAft>
                  <a:buClr>
                    <a:srgbClr val="800080"/>
                  </a:buClr>
                  <a:buFont typeface="Arial" panose="020B0604020202020204" pitchFamily="34" charset="0"/>
                  <a:buNone/>
                </a:pPr>
                <a:r>
                  <a:rPr lang="en-US" altLang="zh-TW" sz="1400" b="0" dirty="0">
                    <a:solidFill>
                      <a:srgbClr val="000000"/>
                    </a:solidFill>
                    <a:latin typeface="微软雅黑" panose="020B0503020204020204" pitchFamily="34" charset="-122"/>
                    <a:ea typeface="微软雅黑" panose="020B0503020204020204" pitchFamily="34" charset="-122"/>
                  </a:rPr>
                  <a:t>0</a:t>
                </a:r>
              </a:p>
            </p:txBody>
          </p:sp>
          <p:sp>
            <p:nvSpPr>
              <p:cNvPr id="25" name="Text Box 12"/>
              <p:cNvSpPr txBox="1">
                <a:spLocks noChangeArrowheads="1"/>
              </p:cNvSpPr>
              <p:nvPr/>
            </p:nvSpPr>
            <p:spPr bwMode="auto">
              <a:xfrm>
                <a:off x="6829425" y="5478463"/>
                <a:ext cx="809814" cy="310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lnSpc>
                    <a:spcPct val="90000"/>
                  </a:lnSpc>
                  <a:spcBef>
                    <a:spcPct val="50000"/>
                  </a:spcBef>
                  <a:spcAft>
                    <a:spcPct val="25000"/>
                  </a:spcAft>
                  <a:buClr>
                    <a:srgbClr val="800080"/>
                  </a:buClr>
                  <a:buFont typeface="Arial" panose="020B0604020202020204" pitchFamily="34" charset="0"/>
                  <a:buNone/>
                </a:pPr>
                <a:r>
                  <a:rPr lang="en-US" altLang="zh-TW" sz="1400" b="0" dirty="0">
                    <a:solidFill>
                      <a:srgbClr val="000000"/>
                    </a:solidFill>
                    <a:latin typeface="微软雅黑" panose="020B0503020204020204" pitchFamily="34" charset="-122"/>
                    <a:ea typeface="微软雅黑" panose="020B0503020204020204" pitchFamily="34" charset="-122"/>
                  </a:rPr>
                  <a:t>12</a:t>
                </a:r>
              </a:p>
            </p:txBody>
          </p:sp>
          <p:sp>
            <p:nvSpPr>
              <p:cNvPr id="26" name="Line 13"/>
              <p:cNvSpPr>
                <a:spLocks noChangeShapeType="1"/>
              </p:cNvSpPr>
              <p:nvPr/>
            </p:nvSpPr>
            <p:spPr bwMode="auto">
              <a:xfrm>
                <a:off x="9009062" y="5402263"/>
                <a:ext cx="0" cy="63500"/>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a:lstStyle/>
              <a:p>
                <a:endParaRPr lang="en-US" altLang="zh-CN" dirty="0">
                  <a:latin typeface="微软雅黑" panose="020B0503020204020204" pitchFamily="34" charset="-122"/>
                  <a:ea typeface="微软雅黑" panose="020B0503020204020204" pitchFamily="34" charset="-122"/>
                </a:endParaRPr>
              </a:p>
            </p:txBody>
          </p:sp>
          <p:sp>
            <p:nvSpPr>
              <p:cNvPr id="27" name="Line 14"/>
              <p:cNvSpPr>
                <a:spLocks noChangeShapeType="1"/>
              </p:cNvSpPr>
              <p:nvPr/>
            </p:nvSpPr>
            <p:spPr bwMode="auto">
              <a:xfrm>
                <a:off x="7062788" y="5402263"/>
                <a:ext cx="0" cy="63500"/>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a:lstStyle/>
              <a:p>
                <a:endParaRPr lang="en-US" altLang="zh-CN" dirty="0">
                  <a:latin typeface="微软雅黑" panose="020B0503020204020204" pitchFamily="34" charset="-122"/>
                  <a:ea typeface="微软雅黑" panose="020B0503020204020204" pitchFamily="34" charset="-122"/>
                </a:endParaRPr>
              </a:p>
            </p:txBody>
          </p:sp>
          <p:sp>
            <p:nvSpPr>
              <p:cNvPr id="28" name="Line 15"/>
              <p:cNvSpPr>
                <a:spLocks noChangeShapeType="1"/>
              </p:cNvSpPr>
              <p:nvPr/>
            </p:nvSpPr>
            <p:spPr bwMode="auto">
              <a:xfrm>
                <a:off x="5173663" y="5402263"/>
                <a:ext cx="0" cy="63500"/>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a:lstStyle/>
              <a:p>
                <a:endParaRPr lang="en-US" altLang="zh-CN" dirty="0">
                  <a:latin typeface="微软雅黑" panose="020B0503020204020204" pitchFamily="34" charset="-122"/>
                  <a:ea typeface="微软雅黑" panose="020B0503020204020204" pitchFamily="34" charset="-122"/>
                </a:endParaRPr>
              </a:p>
            </p:txBody>
          </p:sp>
          <p:sp>
            <p:nvSpPr>
              <p:cNvPr id="29" name="Line 16"/>
              <p:cNvSpPr>
                <a:spLocks noChangeShapeType="1"/>
              </p:cNvSpPr>
              <p:nvPr/>
            </p:nvSpPr>
            <p:spPr bwMode="auto">
              <a:xfrm>
                <a:off x="3275014" y="5402263"/>
                <a:ext cx="0" cy="63500"/>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a:lstStyle/>
              <a:p>
                <a:endParaRPr lang="en-US" altLang="zh-CN" dirty="0">
                  <a:latin typeface="微软雅黑" panose="020B0503020204020204" pitchFamily="34" charset="-122"/>
                  <a:ea typeface="微软雅黑" panose="020B0503020204020204" pitchFamily="34" charset="-122"/>
                </a:endParaRPr>
              </a:p>
            </p:txBody>
          </p:sp>
          <p:sp>
            <p:nvSpPr>
              <p:cNvPr id="30" name="Text Box 20"/>
              <p:cNvSpPr txBox="1">
                <a:spLocks noChangeArrowheads="1"/>
              </p:cNvSpPr>
              <p:nvPr/>
            </p:nvSpPr>
            <p:spPr bwMode="auto">
              <a:xfrm>
                <a:off x="8770937" y="5478463"/>
                <a:ext cx="850902" cy="310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lnSpc>
                    <a:spcPct val="90000"/>
                  </a:lnSpc>
                  <a:spcBef>
                    <a:spcPct val="50000"/>
                  </a:spcBef>
                  <a:spcAft>
                    <a:spcPct val="25000"/>
                  </a:spcAft>
                  <a:buClr>
                    <a:srgbClr val="800080"/>
                  </a:buClr>
                  <a:buFont typeface="Arial" panose="020B0604020202020204" pitchFamily="34" charset="0"/>
                  <a:buNone/>
                </a:pPr>
                <a:r>
                  <a:rPr lang="en-US" altLang="zh-TW" sz="1400" b="0" dirty="0">
                    <a:solidFill>
                      <a:srgbClr val="000000"/>
                    </a:solidFill>
                    <a:latin typeface="微软雅黑" panose="020B0503020204020204" pitchFamily="34" charset="-122"/>
                    <a:ea typeface="微软雅黑" panose="020B0503020204020204" pitchFamily="34" charset="-122"/>
                  </a:rPr>
                  <a:t>18</a:t>
                </a:r>
              </a:p>
            </p:txBody>
          </p:sp>
          <p:sp>
            <p:nvSpPr>
              <p:cNvPr id="31" name="Line 13"/>
              <p:cNvSpPr>
                <a:spLocks noChangeShapeType="1"/>
              </p:cNvSpPr>
              <p:nvPr/>
            </p:nvSpPr>
            <p:spPr bwMode="auto">
              <a:xfrm>
                <a:off x="8383588" y="5402263"/>
                <a:ext cx="0" cy="63500"/>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a:lstStyle/>
              <a:p>
                <a:endParaRPr lang="en-US" altLang="zh-CN" dirty="0">
                  <a:latin typeface="微软雅黑" panose="020B0503020204020204" pitchFamily="34" charset="-122"/>
                  <a:ea typeface="微软雅黑" panose="020B0503020204020204" pitchFamily="34" charset="-122"/>
                </a:endParaRPr>
              </a:p>
            </p:txBody>
          </p:sp>
          <p:sp>
            <p:nvSpPr>
              <p:cNvPr id="32" name="Text Box 20"/>
              <p:cNvSpPr txBox="1">
                <a:spLocks noChangeArrowheads="1"/>
              </p:cNvSpPr>
              <p:nvPr/>
            </p:nvSpPr>
            <p:spPr bwMode="auto">
              <a:xfrm>
                <a:off x="8145463" y="5478463"/>
                <a:ext cx="704851" cy="310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algn="ctr" eaLnBrk="1" hangingPunct="1">
                  <a:lnSpc>
                    <a:spcPct val="90000"/>
                  </a:lnSpc>
                  <a:spcBef>
                    <a:spcPct val="50000"/>
                  </a:spcBef>
                  <a:spcAft>
                    <a:spcPct val="25000"/>
                  </a:spcAft>
                  <a:buClr>
                    <a:srgbClr val="800080"/>
                  </a:buClr>
                  <a:buFont typeface="Arial" panose="020B0604020202020204" pitchFamily="34" charset="0"/>
                  <a:buNone/>
                </a:pPr>
                <a:r>
                  <a:rPr lang="en-US" altLang="zh-TW" sz="1400" b="0" dirty="0">
                    <a:solidFill>
                      <a:srgbClr val="000000"/>
                    </a:solidFill>
                    <a:latin typeface="微软雅黑" panose="020B0503020204020204" pitchFamily="34" charset="-122"/>
                    <a:ea typeface="微软雅黑" panose="020B0503020204020204" pitchFamily="34" charset="-122"/>
                  </a:rPr>
                  <a:t>16</a:t>
                </a:r>
              </a:p>
            </p:txBody>
          </p:sp>
          <p:sp>
            <p:nvSpPr>
              <p:cNvPr id="33" name="Line 28"/>
              <p:cNvSpPr>
                <a:spLocks noChangeShapeType="1"/>
              </p:cNvSpPr>
              <p:nvPr/>
            </p:nvSpPr>
            <p:spPr bwMode="auto">
              <a:xfrm>
                <a:off x="3287714" y="4763654"/>
                <a:ext cx="5562600" cy="0"/>
              </a:xfrm>
              <a:prstGeom prst="line">
                <a:avLst/>
              </a:prstGeom>
              <a:noFill/>
              <a:ln w="38100">
                <a:solidFill>
                  <a:srgbClr val="00FF00"/>
                </a:solidFill>
                <a:prstDash val="dash"/>
                <a:round/>
              </a:ln>
              <a:extLst>
                <a:ext uri="{909E8E84-426E-40DD-AFC4-6F175D3DCCD1}">
                  <a14:hiddenFill xmlns:a14="http://schemas.microsoft.com/office/drawing/2010/main" xmlns="">
                    <a:noFill/>
                  </a14:hiddenFill>
                </a:ext>
              </a:extLst>
            </p:spPr>
            <p:txBody>
              <a:bodyPr/>
              <a:lstStyle/>
              <a:p>
                <a:endParaRPr lang="en-US" altLang="zh-CN" dirty="0">
                  <a:latin typeface="微软雅黑" panose="020B0503020204020204" pitchFamily="34" charset="-122"/>
                  <a:ea typeface="微软雅黑" panose="020B0503020204020204" pitchFamily="34" charset="-122"/>
                </a:endParaRPr>
              </a:p>
            </p:txBody>
          </p:sp>
          <p:sp>
            <p:nvSpPr>
              <p:cNvPr id="34" name="Text Box 33"/>
              <p:cNvSpPr txBox="1">
                <a:spLocks noChangeArrowheads="1"/>
              </p:cNvSpPr>
              <p:nvPr/>
            </p:nvSpPr>
            <p:spPr bwMode="auto">
              <a:xfrm>
                <a:off x="8904288" y="4620780"/>
                <a:ext cx="2211297" cy="3340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eaLnBrk="1" hangingPunct="1"/>
                <a:r>
                  <a:rPr lang="en-US" altLang="zh-TW" sz="1400" dirty="0">
                    <a:solidFill>
                      <a:srgbClr val="33B41E"/>
                    </a:solidFill>
                    <a:latin typeface="微软雅黑" panose="020B0503020204020204" pitchFamily="34" charset="-122"/>
                    <a:ea typeface="微软雅黑" panose="020B0503020204020204" pitchFamily="34" charset="-122"/>
                  </a:rPr>
                  <a:t> </a:t>
                </a:r>
                <a:r>
                  <a:rPr lang="zh-CN" altLang="en-US" sz="1400" dirty="0" smtClean="0">
                    <a:solidFill>
                      <a:srgbClr val="33B41E"/>
                    </a:solidFill>
                    <a:latin typeface="微软雅黑" panose="020B0503020204020204" pitchFamily="34" charset="-122"/>
                    <a:ea typeface="微软雅黑" panose="020B0503020204020204" pitchFamily="34" charset="-122"/>
                  </a:rPr>
                  <a:t>高敏</a:t>
                </a:r>
                <a:r>
                  <a:rPr lang="en-US" altLang="zh-TW" sz="1400" dirty="0" smtClean="0">
                    <a:solidFill>
                      <a:srgbClr val="33B41E"/>
                    </a:solidFill>
                    <a:latin typeface="微软雅黑" panose="020B0503020204020204" pitchFamily="34" charset="-122"/>
                    <a:ea typeface="微软雅黑" panose="020B0503020204020204" pitchFamily="34" charset="-122"/>
                  </a:rPr>
                  <a:t>HBV </a:t>
                </a:r>
                <a:r>
                  <a:rPr lang="en-US" altLang="zh-TW" sz="1400" dirty="0">
                    <a:solidFill>
                      <a:srgbClr val="33B41E"/>
                    </a:solidFill>
                    <a:latin typeface="微软雅黑" panose="020B0503020204020204" pitchFamily="34" charset="-122"/>
                    <a:ea typeface="微软雅黑" panose="020B0503020204020204" pitchFamily="34" charset="-122"/>
                  </a:rPr>
                  <a:t>DNA </a:t>
                </a:r>
              </a:p>
            </p:txBody>
          </p:sp>
          <p:sp>
            <p:nvSpPr>
              <p:cNvPr id="35" name="Text Box 34"/>
              <p:cNvSpPr txBox="1">
                <a:spLocks noChangeArrowheads="1"/>
              </p:cNvSpPr>
              <p:nvPr/>
            </p:nvSpPr>
            <p:spPr bwMode="auto">
              <a:xfrm>
                <a:off x="8904291" y="4197105"/>
                <a:ext cx="2846629" cy="367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b="1">
                    <a:solidFill>
                      <a:schemeClr val="tx1"/>
                    </a:solidFill>
                    <a:latin typeface="Arial" panose="020B0604020202020204" pitchFamily="34" charset="0"/>
                    <a:ea typeface="PMingLiU" panose="02020500000000000000" pitchFamily="18" charset="-120"/>
                  </a:defRPr>
                </a:lvl1pPr>
                <a:lvl2pPr marL="742950" indent="-285750" eaLnBrk="0" hangingPunct="0">
                  <a:defRPr kumimoji="1" b="1">
                    <a:solidFill>
                      <a:schemeClr val="tx1"/>
                    </a:solidFill>
                    <a:latin typeface="Arial" panose="020B0604020202020204" pitchFamily="34" charset="0"/>
                    <a:ea typeface="PMingLiU" panose="02020500000000000000" pitchFamily="18" charset="-120"/>
                  </a:defRPr>
                </a:lvl2pPr>
                <a:lvl3pPr marL="1143000" indent="-228600" eaLnBrk="0" hangingPunct="0">
                  <a:defRPr kumimoji="1" b="1">
                    <a:solidFill>
                      <a:schemeClr val="tx1"/>
                    </a:solidFill>
                    <a:latin typeface="Arial" panose="020B0604020202020204" pitchFamily="34" charset="0"/>
                    <a:ea typeface="PMingLiU" panose="02020500000000000000" pitchFamily="18" charset="-120"/>
                  </a:defRPr>
                </a:lvl3pPr>
                <a:lvl4pPr marL="1600200" indent="-228600" eaLnBrk="0" hangingPunct="0">
                  <a:defRPr kumimoji="1" b="1">
                    <a:solidFill>
                      <a:schemeClr val="tx1"/>
                    </a:solidFill>
                    <a:latin typeface="Arial" panose="020B0604020202020204" pitchFamily="34" charset="0"/>
                    <a:ea typeface="PMingLiU" panose="02020500000000000000" pitchFamily="18" charset="-120"/>
                  </a:defRPr>
                </a:lvl4pPr>
                <a:lvl5pPr marL="2057400" indent="-228600" eaLnBrk="0" hangingPunct="0">
                  <a:defRPr kumimoji="1" b="1">
                    <a:solidFill>
                      <a:schemeClr val="tx1"/>
                    </a:solidFill>
                    <a:latin typeface="Arial" panose="020B0604020202020204" pitchFamily="34" charset="0"/>
                    <a:ea typeface="PMingLiU" panose="02020500000000000000" pitchFamily="18" charset="-120"/>
                  </a:defRPr>
                </a:lvl5pPr>
                <a:lvl6pPr marL="25146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6pPr>
                <a:lvl7pPr marL="29718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7pPr>
                <a:lvl8pPr marL="34290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8pPr>
                <a:lvl9pPr marL="3886200" indent="-228600" eaLnBrk="0" fontAlgn="base" hangingPunct="0">
                  <a:spcBef>
                    <a:spcPct val="0"/>
                  </a:spcBef>
                  <a:spcAft>
                    <a:spcPct val="0"/>
                  </a:spcAft>
                  <a:defRPr kumimoji="1" b="1">
                    <a:solidFill>
                      <a:schemeClr val="tx1"/>
                    </a:solidFill>
                    <a:latin typeface="Arial" panose="020B0604020202020204" pitchFamily="34" charset="0"/>
                    <a:ea typeface="PMingLiU" panose="02020500000000000000" pitchFamily="18" charset="-120"/>
                  </a:defRPr>
                </a:lvl9pPr>
              </a:lstStyle>
              <a:p>
                <a:pPr eaLnBrk="1" hangingPunct="1"/>
                <a:r>
                  <a:rPr lang="zh-CN" altLang="en-US" sz="1600" u="sng" dirty="0">
                    <a:latin typeface="微软雅黑" panose="020B0503020204020204" pitchFamily="34" charset="-122"/>
                    <a:ea typeface="微软雅黑" panose="020B0503020204020204" pitchFamily="34" charset="-122"/>
                  </a:rPr>
                  <a:t>定量下限（</a:t>
                </a:r>
                <a:r>
                  <a:rPr lang="en-US" altLang="zh-TW" sz="1600" u="sng" dirty="0">
                    <a:latin typeface="微软雅黑" panose="020B0503020204020204" pitchFamily="34" charset="-122"/>
                    <a:ea typeface="微软雅黑" panose="020B0503020204020204" pitchFamily="34" charset="-122"/>
                  </a:rPr>
                  <a:t>L</a:t>
                </a:r>
                <a:r>
                  <a:rPr lang="en-US" altLang="zh-CN" sz="1600" u="sng" dirty="0">
                    <a:latin typeface="微软雅黑" panose="020B0503020204020204" pitchFamily="34" charset="-122"/>
                    <a:ea typeface="微软雅黑" panose="020B0503020204020204" pitchFamily="34" charset="-122"/>
                  </a:rPr>
                  <a:t>L</a:t>
                </a:r>
                <a:r>
                  <a:rPr lang="en-US" altLang="zh-TW" sz="1600" u="sng" dirty="0">
                    <a:latin typeface="微软雅黑" panose="020B0503020204020204" pitchFamily="34" charset="-122"/>
                    <a:ea typeface="微软雅黑" panose="020B0503020204020204" pitchFamily="34" charset="-122"/>
                  </a:rPr>
                  <a:t>O</a:t>
                </a:r>
                <a:r>
                  <a:rPr lang="en-US" altLang="zh-CN" sz="1600" u="sng" dirty="0">
                    <a:latin typeface="微软雅黑" panose="020B0503020204020204" pitchFamily="34" charset="-122"/>
                    <a:ea typeface="微软雅黑" panose="020B0503020204020204" pitchFamily="34" charset="-122"/>
                  </a:rPr>
                  <a:t>Q</a:t>
                </a:r>
                <a:r>
                  <a:rPr lang="zh-CN" altLang="en-US" sz="1600" u="sng" dirty="0">
                    <a:latin typeface="微软雅黑" panose="020B0503020204020204" pitchFamily="34" charset="-122"/>
                    <a:ea typeface="微软雅黑" panose="020B0503020204020204" pitchFamily="34" charset="-122"/>
                  </a:rPr>
                  <a:t>）</a:t>
                </a:r>
                <a:endParaRPr lang="en-US" altLang="zh-TW" sz="1600" u="sng" dirty="0">
                  <a:latin typeface="微软雅黑" panose="020B0503020204020204" pitchFamily="34" charset="-122"/>
                  <a:ea typeface="微软雅黑" panose="020B0503020204020204" pitchFamily="34" charset="-122"/>
                </a:endParaRPr>
              </a:p>
            </p:txBody>
          </p:sp>
          <p:sp>
            <p:nvSpPr>
              <p:cNvPr id="36" name="Line 17"/>
              <p:cNvSpPr>
                <a:spLocks noChangeAspect="1" noChangeShapeType="1"/>
              </p:cNvSpPr>
              <p:nvPr/>
            </p:nvSpPr>
            <p:spPr bwMode="auto">
              <a:xfrm flipH="1">
                <a:off x="3208338" y="2851150"/>
                <a:ext cx="63500" cy="1588"/>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37" name="Line 17"/>
              <p:cNvSpPr>
                <a:spLocks noChangeAspect="1" noChangeShapeType="1"/>
              </p:cNvSpPr>
              <p:nvPr/>
            </p:nvSpPr>
            <p:spPr bwMode="auto">
              <a:xfrm flipH="1">
                <a:off x="3208338" y="3360739"/>
                <a:ext cx="63500" cy="1587"/>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38" name="Line 17"/>
              <p:cNvSpPr>
                <a:spLocks noChangeAspect="1" noChangeShapeType="1"/>
              </p:cNvSpPr>
              <p:nvPr/>
            </p:nvSpPr>
            <p:spPr bwMode="auto">
              <a:xfrm flipH="1">
                <a:off x="3208338" y="3870325"/>
                <a:ext cx="63500" cy="1588"/>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39" name="Line 17"/>
              <p:cNvSpPr>
                <a:spLocks noChangeAspect="1" noChangeShapeType="1"/>
              </p:cNvSpPr>
              <p:nvPr/>
            </p:nvSpPr>
            <p:spPr bwMode="auto">
              <a:xfrm flipH="1">
                <a:off x="3208338" y="4379915"/>
                <a:ext cx="63500" cy="1587"/>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40" name="Line 17"/>
              <p:cNvSpPr>
                <a:spLocks noChangeAspect="1" noChangeShapeType="1"/>
              </p:cNvSpPr>
              <p:nvPr/>
            </p:nvSpPr>
            <p:spPr bwMode="auto">
              <a:xfrm flipH="1">
                <a:off x="3208338" y="4889500"/>
                <a:ext cx="63500" cy="1588"/>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sp>
            <p:nvSpPr>
              <p:cNvPr id="41" name="Line 17"/>
              <p:cNvSpPr>
                <a:spLocks noChangeAspect="1" noChangeShapeType="1"/>
              </p:cNvSpPr>
              <p:nvPr/>
            </p:nvSpPr>
            <p:spPr bwMode="auto">
              <a:xfrm flipH="1">
                <a:off x="3208338" y="5399089"/>
                <a:ext cx="63500" cy="1587"/>
              </a:xfrm>
              <a:prstGeom prst="line">
                <a:avLst/>
              </a:prstGeom>
              <a:noFill/>
              <a:ln w="12700">
                <a:solidFill>
                  <a:schemeClr val="tx1"/>
                </a:solidFill>
                <a:round/>
              </a:ln>
              <a:extLst>
                <a:ext uri="{909E8E84-426E-40DD-AFC4-6F175D3DCCD1}">
                  <a14:hiddenFill xmlns:a14="http://schemas.microsoft.com/office/drawing/2010/main" xmlns="">
                    <a:noFill/>
                  </a14:hiddenFill>
                </a:ext>
              </a:extLst>
            </p:spPr>
            <p:txBody>
              <a:bodyPr wrap="none" anchor="ctr"/>
              <a:lstStyle/>
              <a:p>
                <a:endParaRPr lang="en-US" altLang="zh-CN" dirty="0">
                  <a:latin typeface="微软雅黑" panose="020B0503020204020204" pitchFamily="34" charset="-122"/>
                  <a:ea typeface="微软雅黑" panose="020B0503020204020204" pitchFamily="34" charset="-122"/>
                </a:endParaRPr>
              </a:p>
            </p:txBody>
          </p:sp>
        </p:grpSp>
        <p:cxnSp>
          <p:nvCxnSpPr>
            <p:cNvPr id="7" name="直接箭头连接符 6"/>
            <p:cNvCxnSpPr/>
            <p:nvPr/>
          </p:nvCxnSpPr>
          <p:spPr>
            <a:xfrm>
              <a:off x="7823259" y="3618698"/>
              <a:ext cx="0" cy="390353"/>
            </a:xfrm>
            <a:prstGeom prst="straightConnector1">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8723373" y="2410444"/>
              <a:ext cx="0" cy="390353"/>
            </a:xfrm>
            <a:prstGeom prst="straightConnector1">
              <a:avLst/>
            </a:prstGeom>
            <a:ln w="25400">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TextBox 4"/>
          <p:cNvSpPr txBox="1"/>
          <p:nvPr/>
        </p:nvSpPr>
        <p:spPr>
          <a:xfrm>
            <a:off x="8541522" y="2336885"/>
            <a:ext cx="2236732" cy="1077218"/>
          </a:xfrm>
          <a:prstGeom prst="rect">
            <a:avLst/>
          </a:prstGeom>
          <a:noFill/>
        </p:spPr>
        <p:txBody>
          <a:bodyPr wrap="square" rtlCol="0">
            <a:spAutoFit/>
          </a:bodyPr>
          <a:lstStyle/>
          <a:p>
            <a:pPr marL="342900" indent="-342900">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对抗病毒治疗耐药的最初临床表现是病毒学突破</a:t>
            </a:r>
            <a:r>
              <a:rPr lang="en-US" altLang="zh-CN" sz="1600" baseline="30000" dirty="0">
                <a:latin typeface="微软雅黑" panose="020B0503020204020204" pitchFamily="34" charset="-122"/>
                <a:ea typeface="微软雅黑" panose="020B0503020204020204" pitchFamily="34" charset="-122"/>
              </a:rPr>
              <a:t>1</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pPr>
            <a:endParaRPr lang="en-US" altLang="zh-CN" sz="1600" dirty="0">
              <a:latin typeface="微软雅黑" panose="020B0503020204020204" pitchFamily="34" charset="-122"/>
              <a:ea typeface="微软雅黑" panose="020B0503020204020204" pitchFamily="34" charset="-122"/>
            </a:endParaRPr>
          </a:p>
        </p:txBody>
      </p:sp>
      <p:sp>
        <p:nvSpPr>
          <p:cNvPr id="43" name="矩形 42"/>
          <p:cNvSpPr/>
          <p:nvPr/>
        </p:nvSpPr>
        <p:spPr>
          <a:xfrm>
            <a:off x="4257758" y="2169734"/>
            <a:ext cx="2414910" cy="646331"/>
          </a:xfrm>
          <a:prstGeom prst="rect">
            <a:avLst/>
          </a:prstGeom>
        </p:spPr>
        <p:txBody>
          <a:bodyPr wrap="square">
            <a:spAutoFit/>
          </a:bodyPr>
          <a:lstStyle/>
          <a:p>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已获得初始病毒学应答的患者在治疗中血清</a:t>
            </a:r>
            <a:r>
              <a:rPr lang="en-US" altLang="zh-CN" sz="1200" dirty="0">
                <a:latin typeface="微软雅黑" panose="020B0503020204020204" pitchFamily="34" charset="-122"/>
                <a:ea typeface="微软雅黑" panose="020B0503020204020204" pitchFamily="34" charset="-122"/>
              </a:rPr>
              <a:t>HBV DNA</a:t>
            </a:r>
            <a:r>
              <a:rPr lang="zh-CN" altLang="en-US" sz="1200" dirty="0">
                <a:latin typeface="微软雅黑" panose="020B0503020204020204" pitchFamily="34" charset="-122"/>
                <a:ea typeface="微软雅黑" panose="020B0503020204020204" pitchFamily="34" charset="-122"/>
              </a:rPr>
              <a:t>较最低值上升</a:t>
            </a:r>
            <a:r>
              <a:rPr lang="en-US" altLang="zh-CN" sz="1200" dirty="0">
                <a:latin typeface="微软雅黑" panose="020B0503020204020204" pitchFamily="34" charset="-122"/>
                <a:ea typeface="微软雅黑" panose="020B0503020204020204" pitchFamily="34" charset="-122"/>
              </a:rPr>
              <a:t>&gt;1 log</a:t>
            </a:r>
            <a:r>
              <a:rPr lang="en-US" altLang="zh-CN" sz="1200" baseline="-25000" dirty="0">
                <a:latin typeface="微软雅黑" panose="020B0503020204020204" pitchFamily="34" charset="-122"/>
                <a:ea typeface="微软雅黑" panose="020B0503020204020204" pitchFamily="34" charset="-122"/>
              </a:rPr>
              <a:t>10</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倍）。</a:t>
            </a:r>
            <a:endParaRPr lang="en-US" altLang="zh-CN" sz="1200" dirty="0"/>
          </a:p>
        </p:txBody>
      </p:sp>
      <p:sp>
        <p:nvSpPr>
          <p:cNvPr id="4" name="矩形 3"/>
          <p:cNvSpPr/>
          <p:nvPr/>
        </p:nvSpPr>
        <p:spPr>
          <a:xfrm>
            <a:off x="8094615" y="6325593"/>
            <a:ext cx="3930091" cy="430887"/>
          </a:xfrm>
          <a:prstGeom prst="rect">
            <a:avLst/>
          </a:prstGeom>
        </p:spPr>
        <p:txBody>
          <a:bodyPr wrap="square">
            <a:spAutoFit/>
          </a:bodyPr>
          <a:lstStyle/>
          <a:p>
            <a:pPr marL="228600" indent="-228600">
              <a:buAutoNum type="arabicPeriod"/>
            </a:pPr>
            <a:r>
              <a:rPr lang="zh-CN" altLang="en-US" sz="1100" dirty="0" smtClean="0">
                <a:solidFill>
                  <a:srgbClr val="222222"/>
                </a:solidFill>
                <a:latin typeface="宋体" panose="02010600030101010101" pitchFamily="2" charset="-122"/>
                <a:ea typeface="宋体" panose="02010600030101010101" pitchFamily="2" charset="-122"/>
              </a:rPr>
              <a:t>实用</a:t>
            </a:r>
            <a:r>
              <a:rPr lang="zh-CN" altLang="en-US" sz="1100" dirty="0">
                <a:solidFill>
                  <a:srgbClr val="222222"/>
                </a:solidFill>
                <a:latin typeface="宋体" panose="02010600030101010101" pitchFamily="2" charset="-122"/>
                <a:ea typeface="宋体" panose="02010600030101010101" pitchFamily="2" charset="-122"/>
              </a:rPr>
              <a:t>肝脏病杂志</a:t>
            </a:r>
            <a:r>
              <a:rPr lang="en-US" altLang="zh-CN" sz="1100" dirty="0">
                <a:solidFill>
                  <a:srgbClr val="222222"/>
                </a:solidFill>
                <a:latin typeface="宋体" panose="02010600030101010101" pitchFamily="2" charset="-122"/>
                <a:ea typeface="宋体" panose="02010600030101010101" pitchFamily="2" charset="-122"/>
              </a:rPr>
              <a:t>, 2015, 18(3): 312-316</a:t>
            </a:r>
            <a:r>
              <a:rPr lang="en-US" altLang="zh-CN" sz="1100" dirty="0" smtClean="0">
                <a:solidFill>
                  <a:srgbClr val="222222"/>
                </a:solidFill>
                <a:latin typeface="宋体" panose="02010600030101010101" pitchFamily="2" charset="-122"/>
                <a:ea typeface="宋体" panose="02010600030101010101" pitchFamily="2" charset="-122"/>
              </a:rPr>
              <a:t>.</a:t>
            </a:r>
          </a:p>
          <a:p>
            <a:pPr marL="228600" indent="-228600">
              <a:buAutoNum type="arabicPeriod"/>
            </a:pPr>
            <a:r>
              <a:rPr lang="zh-CN" altLang="en-US" sz="1100" dirty="0">
                <a:latin typeface="宋体" panose="02010600030101010101" pitchFamily="2" charset="-122"/>
                <a:ea typeface="宋体" panose="02010600030101010101" pitchFamily="2" charset="-122"/>
              </a:rPr>
              <a:t>中华实验和临床感染病</a:t>
            </a:r>
            <a:r>
              <a:rPr lang="zh-CN" altLang="en-US" sz="1100" dirty="0" smtClean="0">
                <a:latin typeface="宋体" panose="02010600030101010101" pitchFamily="2" charset="-122"/>
                <a:ea typeface="宋体" panose="02010600030101010101" pitchFamily="2" charset="-122"/>
              </a:rPr>
              <a:t>杂志</a:t>
            </a:r>
            <a:r>
              <a:rPr lang="en-US" altLang="zh-CN" sz="1100" dirty="0" smtClean="0">
                <a:latin typeface="宋体" panose="02010600030101010101" pitchFamily="2" charset="-122"/>
                <a:ea typeface="宋体" panose="02010600030101010101" pitchFamily="2" charset="-122"/>
              </a:rPr>
              <a:t>, </a:t>
            </a:r>
            <a:r>
              <a:rPr lang="en-US" altLang="zh-CN" sz="1100" dirty="0">
                <a:latin typeface="宋体" panose="02010600030101010101" pitchFamily="2" charset="-122"/>
                <a:ea typeface="宋体" panose="02010600030101010101" pitchFamily="2" charset="-122"/>
              </a:rPr>
              <a:t>2016, 10(1): 46-48.</a:t>
            </a:r>
            <a:endParaRPr lang="zh-CN" altLang="en-US" sz="11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12066815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99465" y="498728"/>
            <a:ext cx="8235753" cy="646331"/>
          </a:xfrm>
          <a:prstGeom prst="rect">
            <a:avLst/>
          </a:prstGeom>
          <a:noFill/>
        </p:spPr>
        <p:txBody>
          <a:bodyPr wrap="square" rtlCol="0">
            <a:spAutoFit/>
          </a:bodyPr>
          <a:lstStyle/>
          <a:p>
            <a:pPr algn="ctr">
              <a:lnSpc>
                <a:spcPct val="150000"/>
              </a:lnSpc>
            </a:pPr>
            <a:r>
              <a:rPr lang="zh-CN" altLang="en-US" sz="2400" b="1" dirty="0" smtClean="0">
                <a:latin typeface="+mn-ea"/>
                <a:cs typeface="+mj-cs"/>
              </a:rPr>
              <a:t>多靶标扩增：保证检出能力、减少突变漏检！</a:t>
            </a:r>
            <a:endParaRPr lang="en-US" altLang="zh-CN" sz="2400" b="1" dirty="0" smtClean="0">
              <a:latin typeface="+mn-ea"/>
              <a:cs typeface="+mj-cs"/>
            </a:endParaRPr>
          </a:p>
        </p:txBody>
      </p:sp>
      <p:sp>
        <p:nvSpPr>
          <p:cNvPr id="8" name="矩形 7"/>
          <p:cNvSpPr/>
          <p:nvPr/>
        </p:nvSpPr>
        <p:spPr>
          <a:xfrm>
            <a:off x="8133401" y="6094249"/>
            <a:ext cx="4003633" cy="600164"/>
          </a:xfrm>
          <a:prstGeom prst="rect">
            <a:avLst/>
          </a:prstGeom>
        </p:spPr>
        <p:txBody>
          <a:bodyPr wrap="square">
            <a:spAutoFit/>
          </a:bodyPr>
          <a:lstStyle/>
          <a:p>
            <a:pPr marL="228600" indent="-228600">
              <a:buAutoNum type="arabicPeriod"/>
            </a:pPr>
            <a:r>
              <a:rPr lang="en-US" altLang="zh-CN" sz="1100" dirty="0" err="1" smtClean="0">
                <a:latin typeface="Times New Roman" panose="02020603050405020304" pitchFamily="18" charset="0"/>
                <a:cs typeface="Times New Roman" panose="02020603050405020304" pitchFamily="18" charset="0"/>
              </a:rPr>
              <a:t>Meng</a:t>
            </a:r>
            <a:r>
              <a:rPr lang="en-US" altLang="zh-CN" sz="1100" dirty="0" smtClean="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S, Li J</a:t>
            </a:r>
            <a:r>
              <a:rPr lang="en-US" altLang="zh-CN" sz="1100" dirty="0" smtClean="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Virology journal, 2010, 7(1): </a:t>
            </a:r>
            <a:r>
              <a:rPr lang="en-US" altLang="zh-CN" sz="1100" dirty="0" smtClean="0">
                <a:latin typeface="Times New Roman" panose="02020603050405020304" pitchFamily="18" charset="0"/>
                <a:cs typeface="Times New Roman" panose="02020603050405020304" pitchFamily="18" charset="0"/>
              </a:rPr>
              <a:t>117.</a:t>
            </a:r>
          </a:p>
          <a:p>
            <a:pPr marL="228600" indent="-228600">
              <a:buAutoNum type="arabicPeriod"/>
            </a:pPr>
            <a:r>
              <a:rPr lang="en-US" altLang="zh-CN" sz="1100" dirty="0">
                <a:latin typeface="Times New Roman" panose="02020603050405020304" pitchFamily="18" charset="0"/>
                <a:cs typeface="Times New Roman" panose="02020603050405020304" pitchFamily="18" charset="0"/>
              </a:rPr>
              <a:t>Liu et al</a:t>
            </a:r>
            <a:r>
              <a:rPr lang="en-US" altLang="zh-CN" sz="1100" dirty="0" smtClean="0">
                <a:latin typeface="Times New Roman" panose="02020603050405020304" pitchFamily="18" charset="0"/>
                <a:cs typeface="Times New Roman" panose="02020603050405020304" pitchFamily="18" charset="0"/>
              </a:rPr>
              <a:t>. </a:t>
            </a:r>
            <a:r>
              <a:rPr lang="en-US" altLang="zh-CN" sz="1100" dirty="0" err="1" smtClean="0">
                <a:latin typeface="Times New Roman" panose="02020603050405020304" pitchFamily="18" charset="0"/>
                <a:cs typeface="Times New Roman" panose="02020603050405020304" pitchFamily="18" charset="0"/>
              </a:rPr>
              <a:t>Virol</a:t>
            </a:r>
            <a:r>
              <a:rPr lang="en-US" altLang="zh-CN" sz="1100" dirty="0" smtClean="0">
                <a:latin typeface="Times New Roman" panose="02020603050405020304" pitchFamily="18" charset="0"/>
                <a:cs typeface="Times New Roman" panose="02020603050405020304" pitchFamily="18" charset="0"/>
              </a:rPr>
              <a:t> </a:t>
            </a:r>
            <a:r>
              <a:rPr lang="en-US" altLang="zh-CN" sz="1100" dirty="0">
                <a:latin typeface="Times New Roman" panose="02020603050405020304" pitchFamily="18" charset="0"/>
                <a:cs typeface="Times New Roman" panose="02020603050405020304" pitchFamily="18" charset="0"/>
              </a:rPr>
              <a:t>J. 2017 May 12;14(1):</a:t>
            </a:r>
            <a:r>
              <a:rPr lang="en-US" altLang="zh-CN" sz="1100" dirty="0" smtClean="0">
                <a:latin typeface="Times New Roman" panose="02020603050405020304" pitchFamily="18" charset="0"/>
                <a:cs typeface="Times New Roman" panose="02020603050405020304" pitchFamily="18" charset="0"/>
              </a:rPr>
              <a:t>94</a:t>
            </a:r>
          </a:p>
          <a:p>
            <a:pPr marL="228600" indent="-228600">
              <a:buAutoNum type="arabicPeriod"/>
            </a:pPr>
            <a:r>
              <a:rPr lang="en-US" altLang="zh-CN" sz="1100" dirty="0" err="1" smtClean="0">
                <a:latin typeface="Times New Roman" panose="02020603050405020304" pitchFamily="18" charset="0"/>
                <a:cs typeface="Times New Roman" panose="02020603050405020304" pitchFamily="18" charset="0"/>
              </a:rPr>
              <a:t>Schalasta</a:t>
            </a:r>
            <a:r>
              <a:rPr lang="en-US" altLang="zh-CN" sz="1100" dirty="0" smtClean="0">
                <a:latin typeface="Times New Roman" panose="02020603050405020304" pitchFamily="18" charset="0"/>
                <a:cs typeface="Times New Roman" panose="02020603050405020304" pitchFamily="18" charset="0"/>
              </a:rPr>
              <a:t> G, et al. </a:t>
            </a:r>
            <a:r>
              <a:rPr lang="en-US" altLang="zh-CN" sz="1100" dirty="0" err="1" smtClean="0">
                <a:latin typeface="Times New Roman" panose="02020603050405020304" pitchFamily="18" charset="0"/>
                <a:cs typeface="Times New Roman" panose="02020603050405020304" pitchFamily="18" charset="0"/>
              </a:rPr>
              <a:t>Clin</a:t>
            </a:r>
            <a:r>
              <a:rPr lang="en-US" altLang="zh-CN" sz="1100" dirty="0" smtClean="0">
                <a:latin typeface="Times New Roman" panose="02020603050405020304" pitchFamily="18" charset="0"/>
                <a:cs typeface="Times New Roman" panose="02020603050405020304" pitchFamily="18" charset="0"/>
              </a:rPr>
              <a:t> </a:t>
            </a:r>
            <a:r>
              <a:rPr lang="en-US" altLang="zh-CN" sz="1100" dirty="0" err="1" smtClean="0">
                <a:latin typeface="Times New Roman" panose="02020603050405020304" pitchFamily="18" charset="0"/>
                <a:cs typeface="Times New Roman" panose="02020603050405020304" pitchFamily="18" charset="0"/>
              </a:rPr>
              <a:t>Chem</a:t>
            </a:r>
            <a:r>
              <a:rPr lang="en-US" altLang="zh-CN" sz="1100" dirty="0" smtClean="0">
                <a:latin typeface="Times New Roman" panose="02020603050405020304" pitchFamily="18" charset="0"/>
                <a:cs typeface="Times New Roman" panose="02020603050405020304" pitchFamily="18" charset="0"/>
              </a:rPr>
              <a:t> Lab Med., 2018, 56(4): 634-641.</a:t>
            </a:r>
            <a:endParaRPr lang="zh-CN" altLang="en-US" sz="1100"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17110" y="2527168"/>
            <a:ext cx="2827182" cy="2221814"/>
          </a:xfrm>
          <a:prstGeom prst="rect">
            <a:avLst/>
          </a:prstGeom>
        </p:spPr>
      </p:pic>
      <p:sp>
        <p:nvSpPr>
          <p:cNvPr id="11" name="文本框 10"/>
          <p:cNvSpPr txBox="1"/>
          <p:nvPr/>
        </p:nvSpPr>
        <p:spPr>
          <a:xfrm>
            <a:off x="1214062" y="5112856"/>
            <a:ext cx="4268222" cy="1877437"/>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zh-CN" altLang="en-US" sz="1600" dirty="0" smtClean="0">
                <a:latin typeface="+mn-ea"/>
              </a:rPr>
              <a:t>达安基因 乙型肝炎病毒核酸测定试剂盒</a:t>
            </a:r>
            <a:endParaRPr lang="en-US" altLang="zh-CN" sz="1600" dirty="0" smtClean="0">
              <a:latin typeface="+mn-ea"/>
            </a:endParaRPr>
          </a:p>
          <a:p>
            <a:pPr marL="285750" indent="-285750">
              <a:spcBef>
                <a:spcPts val="600"/>
              </a:spcBef>
              <a:buFont typeface="Arial" panose="020B0604020202020204" pitchFamily="34" charset="0"/>
              <a:buChar char="•"/>
            </a:pPr>
            <a:r>
              <a:rPr lang="zh-CN" altLang="en-US" sz="1600" dirty="0" smtClean="0">
                <a:latin typeface="+mn-ea"/>
              </a:rPr>
              <a:t>特 点</a:t>
            </a:r>
            <a:r>
              <a:rPr lang="zh-CN" altLang="en-US" sz="1600" dirty="0">
                <a:latin typeface="+mn-ea"/>
              </a:rPr>
              <a:t>：选择</a:t>
            </a:r>
            <a:r>
              <a:rPr lang="en-US" altLang="zh-CN" sz="1600" dirty="0">
                <a:latin typeface="+mn-ea"/>
              </a:rPr>
              <a:t>HBV S</a:t>
            </a:r>
            <a:r>
              <a:rPr lang="zh-CN" altLang="en-US" sz="1600" dirty="0">
                <a:latin typeface="+mn-ea"/>
              </a:rPr>
              <a:t>区和</a:t>
            </a:r>
            <a:r>
              <a:rPr lang="en-US" altLang="zh-CN" sz="1600" dirty="0">
                <a:latin typeface="+mn-ea"/>
              </a:rPr>
              <a:t>C</a:t>
            </a:r>
            <a:r>
              <a:rPr lang="zh-CN" altLang="en-US" sz="1600" dirty="0">
                <a:latin typeface="+mn-ea"/>
              </a:rPr>
              <a:t>区保守片段进行双靶标</a:t>
            </a:r>
            <a:r>
              <a:rPr lang="zh-CN" altLang="en-US" sz="1600" dirty="0" smtClean="0">
                <a:latin typeface="+mn-ea"/>
              </a:rPr>
              <a:t>扩增，</a:t>
            </a:r>
            <a:r>
              <a:rPr lang="zh-CN" altLang="en-US" sz="1600" dirty="0">
                <a:latin typeface="+mn-ea"/>
              </a:rPr>
              <a:t>增强突变</a:t>
            </a:r>
            <a:r>
              <a:rPr lang="zh-CN" altLang="en-US" sz="1600" dirty="0" smtClean="0">
                <a:latin typeface="+mn-ea"/>
              </a:rPr>
              <a:t>检出及亚型覆盖</a:t>
            </a:r>
            <a:r>
              <a:rPr lang="en-US" altLang="zh-CN" sz="1600" baseline="30000" dirty="0">
                <a:latin typeface="+mn-ea"/>
              </a:rPr>
              <a:t>[</a:t>
            </a:r>
            <a:r>
              <a:rPr lang="en-US" altLang="zh-CN" sz="1600" baseline="30000" dirty="0" smtClean="0">
                <a:latin typeface="+mn-ea"/>
              </a:rPr>
              <a:t>1-2]</a:t>
            </a:r>
          </a:p>
          <a:p>
            <a:pPr marL="285750" indent="-285750">
              <a:spcBef>
                <a:spcPts val="600"/>
              </a:spcBef>
              <a:buFont typeface="Arial" panose="020B0604020202020204" pitchFamily="34" charset="0"/>
              <a:buChar char="•"/>
            </a:pPr>
            <a:r>
              <a:rPr lang="zh-CN" altLang="en-US" sz="1600" dirty="0">
                <a:latin typeface="+mn-ea"/>
              </a:rPr>
              <a:t>最低检出限：</a:t>
            </a:r>
            <a:r>
              <a:rPr lang="en-US" altLang="zh-CN" sz="1600" dirty="0">
                <a:latin typeface="+mn-ea"/>
              </a:rPr>
              <a:t>10 IU/ml</a:t>
            </a:r>
          </a:p>
          <a:p>
            <a:pPr marL="285750" indent="-285750">
              <a:spcBef>
                <a:spcPts val="600"/>
              </a:spcBef>
              <a:buFont typeface="Arial" panose="020B0604020202020204" pitchFamily="34" charset="0"/>
              <a:buChar char="•"/>
            </a:pPr>
            <a:r>
              <a:rPr lang="zh-CN" altLang="en-US" sz="1600" dirty="0">
                <a:latin typeface="+mn-ea"/>
              </a:rPr>
              <a:t>定量线性范围：</a:t>
            </a:r>
            <a:r>
              <a:rPr lang="en-US" altLang="zh-CN" sz="1600" dirty="0" smtClean="0">
                <a:latin typeface="+mn-ea"/>
              </a:rPr>
              <a:t>20~10</a:t>
            </a:r>
            <a:r>
              <a:rPr lang="en-US" altLang="zh-CN" sz="1600" baseline="30000" dirty="0" smtClean="0">
                <a:latin typeface="+mn-ea"/>
              </a:rPr>
              <a:t>9</a:t>
            </a:r>
            <a:r>
              <a:rPr lang="en-US" altLang="zh-CN" sz="1600" dirty="0" smtClean="0">
                <a:latin typeface="+mn-ea"/>
              </a:rPr>
              <a:t> </a:t>
            </a:r>
            <a:r>
              <a:rPr lang="en-US" altLang="zh-CN" sz="1600" dirty="0">
                <a:latin typeface="+mn-ea"/>
              </a:rPr>
              <a:t>IU/ml</a:t>
            </a:r>
          </a:p>
          <a:p>
            <a:pPr marL="285750" indent="-285750">
              <a:spcBef>
                <a:spcPts val="600"/>
              </a:spcBef>
              <a:buFont typeface="Arial" panose="020B0604020202020204" pitchFamily="34" charset="0"/>
              <a:buChar char="•"/>
            </a:pPr>
            <a:endParaRPr lang="zh-CN" altLang="en-US" sz="1600" dirty="0">
              <a:latin typeface="+mn-ea"/>
            </a:endParaRPr>
          </a:p>
        </p:txBody>
      </p:sp>
      <p:pic>
        <p:nvPicPr>
          <p:cNvPr id="10" name="图片 9"/>
          <p:cNvPicPr>
            <a:picLocks noChangeAspect="1"/>
          </p:cNvPicPr>
          <p:nvPr/>
        </p:nvPicPr>
        <p:blipFill>
          <a:blip r:embed="rId4" cstate="print">
            <a:duotone>
              <a:prstClr val="black"/>
              <a:schemeClr val="accent5">
                <a:tint val="45000"/>
                <a:satMod val="400000"/>
              </a:schemeClr>
            </a:duotone>
            <a:extLst>
              <a:ext uri="{28A0092B-C50C-407E-A947-70E740481C1C}">
                <a14:useLocalDpi xmlns:a14="http://schemas.microsoft.com/office/drawing/2010/main" xmlns="" val="0"/>
              </a:ext>
            </a:extLst>
          </a:blip>
          <a:stretch>
            <a:fillRect/>
          </a:stretch>
        </p:blipFill>
        <p:spPr>
          <a:xfrm>
            <a:off x="8006727" y="1769002"/>
            <a:ext cx="2728452" cy="2979980"/>
          </a:xfrm>
          <a:prstGeom prst="rect">
            <a:avLst/>
          </a:prstGeom>
        </p:spPr>
      </p:pic>
      <p:sp>
        <p:nvSpPr>
          <p:cNvPr id="13" name="文本框 12"/>
          <p:cNvSpPr txBox="1"/>
          <p:nvPr/>
        </p:nvSpPr>
        <p:spPr>
          <a:xfrm>
            <a:off x="6736079" y="5079214"/>
            <a:ext cx="5455921" cy="984885"/>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altLang="zh-CN" sz="1600" dirty="0" err="1" smtClean="0">
                <a:latin typeface="+mn-ea"/>
              </a:rPr>
              <a:t>Hologic</a:t>
            </a:r>
            <a:r>
              <a:rPr lang="zh-CN" altLang="en-US" sz="1600" dirty="0" smtClean="0">
                <a:latin typeface="+mn-ea"/>
              </a:rPr>
              <a:t> </a:t>
            </a:r>
            <a:r>
              <a:rPr lang="en-US" altLang="zh-CN" sz="1600" dirty="0" err="1" smtClean="0">
                <a:latin typeface="+mn-ea"/>
              </a:rPr>
              <a:t>Aptima</a:t>
            </a:r>
            <a:r>
              <a:rPr lang="en-US" altLang="zh-CN" sz="1600" dirty="0" smtClean="0">
                <a:latin typeface="+mn-ea"/>
              </a:rPr>
              <a:t> </a:t>
            </a:r>
            <a:r>
              <a:rPr lang="en-US" altLang="zh-CN" sz="1600" dirty="0">
                <a:latin typeface="+mn-ea"/>
              </a:rPr>
              <a:t>HBV Quant assay</a:t>
            </a:r>
          </a:p>
          <a:p>
            <a:pPr marL="285750" indent="-285750">
              <a:spcBef>
                <a:spcPts val="600"/>
              </a:spcBef>
              <a:buFont typeface="Arial" panose="020B0604020202020204" pitchFamily="34" charset="0"/>
              <a:buChar char="•"/>
            </a:pPr>
            <a:r>
              <a:rPr lang="zh-CN" altLang="en-US" sz="1600" dirty="0" smtClean="0">
                <a:latin typeface="+mn-ea"/>
              </a:rPr>
              <a:t>特 点：选择</a:t>
            </a:r>
            <a:r>
              <a:rPr lang="en-US" altLang="zh-CN" sz="1600" dirty="0" smtClean="0">
                <a:latin typeface="+mn-ea"/>
              </a:rPr>
              <a:t>HBV S</a:t>
            </a:r>
            <a:r>
              <a:rPr lang="zh-CN" altLang="en-US" sz="1600" dirty="0" smtClean="0">
                <a:latin typeface="+mn-ea"/>
              </a:rPr>
              <a:t>区和</a:t>
            </a:r>
            <a:r>
              <a:rPr lang="en-US" altLang="zh-CN" sz="1600" dirty="0" smtClean="0">
                <a:latin typeface="+mn-ea"/>
              </a:rPr>
              <a:t>P</a:t>
            </a:r>
            <a:r>
              <a:rPr lang="zh-CN" altLang="en-US" sz="1600" dirty="0" smtClean="0">
                <a:latin typeface="+mn-ea"/>
              </a:rPr>
              <a:t>区保守片段进行双靶标扩增 </a:t>
            </a:r>
            <a:r>
              <a:rPr lang="en-US" altLang="zh-CN" sz="1600" baseline="30000" dirty="0" smtClean="0">
                <a:latin typeface="+mn-ea"/>
              </a:rPr>
              <a:t>[</a:t>
            </a:r>
            <a:r>
              <a:rPr lang="en-US" altLang="zh-CN" sz="1600" baseline="30000" dirty="0">
                <a:latin typeface="+mn-ea"/>
              </a:rPr>
              <a:t>3</a:t>
            </a:r>
            <a:r>
              <a:rPr lang="en-US" altLang="zh-CN" sz="1600" baseline="30000" dirty="0" smtClean="0">
                <a:latin typeface="+mn-ea"/>
              </a:rPr>
              <a:t>]</a:t>
            </a:r>
          </a:p>
          <a:p>
            <a:pPr marL="285750" indent="-285750">
              <a:spcBef>
                <a:spcPts val="600"/>
              </a:spcBef>
              <a:buFont typeface="Arial" panose="020B0604020202020204" pitchFamily="34" charset="0"/>
              <a:buChar char="•"/>
            </a:pPr>
            <a:r>
              <a:rPr lang="zh-CN" altLang="en-US" sz="1600" dirty="0" smtClean="0">
                <a:latin typeface="+mn-ea"/>
              </a:rPr>
              <a:t>未见在</a:t>
            </a:r>
            <a:r>
              <a:rPr lang="zh-CN" altLang="en-US" sz="1600" dirty="0">
                <a:latin typeface="+mn-ea"/>
              </a:rPr>
              <a:t>国内获</a:t>
            </a:r>
            <a:r>
              <a:rPr lang="zh-CN" altLang="en-US" sz="1600" dirty="0" smtClean="0">
                <a:latin typeface="+mn-ea"/>
              </a:rPr>
              <a:t>批文</a:t>
            </a:r>
            <a:endParaRPr lang="zh-CN" altLang="en-US" sz="1600" dirty="0">
              <a:latin typeface="+mn-ea"/>
            </a:endParaRPr>
          </a:p>
        </p:txBody>
      </p:sp>
      <p:pic>
        <p:nvPicPr>
          <p:cNvPr id="5" name="图片 4"/>
          <p:cNvPicPr>
            <a:picLocks noChangeAspect="1"/>
          </p:cNvPicPr>
          <p:nvPr/>
        </p:nvPicPr>
        <p:blipFill>
          <a:blip r:embed="rId5" cstate="print"/>
          <a:stretch>
            <a:fillRect/>
          </a:stretch>
        </p:blipFill>
        <p:spPr>
          <a:xfrm>
            <a:off x="940855" y="1743394"/>
            <a:ext cx="2511770" cy="3005588"/>
          </a:xfrm>
          <a:prstGeom prst="rect">
            <a:avLst/>
          </a:prstGeom>
        </p:spPr>
      </p:pic>
    </p:spTree>
    <p:extLst>
      <p:ext uri="{BB962C8B-B14F-4D97-AF65-F5344CB8AC3E}">
        <p14:creationId xmlns:p14="http://schemas.microsoft.com/office/powerpoint/2010/main" xmlns="" val="19537650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254542" y="974725"/>
            <a:ext cx="7924800" cy="0"/>
          </a:xfrm>
          <a:prstGeom prst="line">
            <a:avLst/>
          </a:prstGeom>
          <a:ln w="12700"/>
          <a:effectLst>
            <a:glow rad="63500">
              <a:schemeClr val="accent1">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4" name="Rectangle 2"/>
          <p:cNvSpPr>
            <a:spLocks noChangeArrowheads="1"/>
          </p:cNvSpPr>
          <p:nvPr/>
        </p:nvSpPr>
        <p:spPr bwMode="auto">
          <a:xfrm>
            <a:off x="1568742" y="237550"/>
            <a:ext cx="9144000" cy="584775"/>
          </a:xfrm>
          <a:prstGeom prst="rect">
            <a:avLst/>
          </a:prstGeom>
          <a:noFill/>
          <a:ln w="9525">
            <a:noFill/>
            <a:miter lim="800000"/>
            <a:headEnd/>
            <a:tailEnd/>
          </a:ln>
          <a:effectLst/>
        </p:spPr>
        <p:txBody>
          <a:bodyPr anchor="ctr">
            <a:prstTxWarp prst="textNoShape">
              <a:avLst/>
            </a:prstTxWarp>
            <a:spAutoFit/>
          </a:bodyPr>
          <a:lstStyle/>
          <a:p>
            <a:pPr algn="ctr" eaLnBrk="0" fontAlgn="base" hangingPunct="0">
              <a:spcBef>
                <a:spcPct val="0"/>
              </a:spcBef>
              <a:spcAft>
                <a:spcPct val="0"/>
              </a:spcAft>
            </a:pPr>
            <a:r>
              <a:rPr lang="zh-CN" altLang="en-US" sz="3200" b="1" dirty="0" smtClean="0">
                <a:solidFill>
                  <a:srgbClr val="000000"/>
                </a:solidFill>
                <a:latin typeface="Airal"/>
                <a:ea typeface="SimHei" pitchFamily="49" charset="-122"/>
                <a:cs typeface="Arial" charset="0"/>
              </a:rPr>
              <a:t>全球三大病毒的研究进展</a:t>
            </a:r>
            <a:endParaRPr lang="en-US" sz="3200" b="1" dirty="0">
              <a:solidFill>
                <a:srgbClr val="000000"/>
              </a:solidFill>
              <a:latin typeface="Airal"/>
              <a:ea typeface="SimHei" pitchFamily="49" charset="-122"/>
              <a:cs typeface="Arial" charset="0"/>
            </a:endParaRPr>
          </a:p>
        </p:txBody>
      </p:sp>
      <p:graphicFrame>
        <p:nvGraphicFramePr>
          <p:cNvPr id="5" name="Group 279"/>
          <p:cNvGraphicFramePr>
            <a:graphicFrameLocks noGrp="1"/>
          </p:cNvGraphicFramePr>
          <p:nvPr>
            <p:extLst/>
          </p:nvPr>
        </p:nvGraphicFramePr>
        <p:xfrm>
          <a:off x="2102142" y="1203325"/>
          <a:ext cx="8305800" cy="4095206"/>
        </p:xfrm>
        <a:graphic>
          <a:graphicData uri="http://schemas.openxmlformats.org/drawingml/2006/table">
            <a:tbl>
              <a:tblPr/>
              <a:tblGrid>
                <a:gridCol w="1752600"/>
                <a:gridCol w="2362200"/>
                <a:gridCol w="1905000"/>
                <a:gridCol w="2286000"/>
              </a:tblGrid>
              <a:tr h="46808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Times New Roman"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1" u="sng" strike="noStrike" cap="none" normalizeH="0" baseline="0" dirty="0" smtClean="0">
                          <a:ln>
                            <a:noFill/>
                          </a:ln>
                          <a:solidFill>
                            <a:schemeClr val="tx1"/>
                          </a:solidFill>
                          <a:effectLst/>
                          <a:latin typeface="Arial" charset="0"/>
                          <a:ea typeface="Times New Roman" charset="0"/>
                          <a:cs typeface="Times New Roman" charset="0"/>
                        </a:rPr>
                        <a:t>HIV-1</a:t>
                      </a:r>
                      <a:endParaRPr kumimoji="0" lang="en-US" sz="1800" b="1" i="0" u="none" strike="noStrike" cap="none" normalizeH="0" baseline="0" dirty="0">
                        <a:ln>
                          <a:noFill/>
                        </a:ln>
                        <a:solidFill>
                          <a:schemeClr val="tx1"/>
                        </a:solidFill>
                        <a:effectLst/>
                        <a:latin typeface="Times New Roman"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274638" algn="l"/>
                        </a:tabLst>
                      </a:pPr>
                      <a:r>
                        <a:rPr kumimoji="0" lang="en-US" sz="1800" b="1" i="1" u="sng" strike="noStrike" cap="none" normalizeH="0" baseline="0" dirty="0" smtClean="0">
                          <a:ln>
                            <a:noFill/>
                          </a:ln>
                          <a:solidFill>
                            <a:schemeClr val="tx1"/>
                          </a:solidFill>
                          <a:effectLst/>
                          <a:latin typeface="Arial" charset="0"/>
                          <a:ea typeface="Times New Roman" charset="0"/>
                          <a:cs typeface="Times New Roman" charset="0"/>
                        </a:rPr>
                        <a:t>HCV</a:t>
                      </a:r>
                      <a:endParaRPr kumimoji="0" lang="en-US" sz="1800" b="1" i="0" u="none" strike="noStrike" cap="none" normalizeH="0" baseline="0" dirty="0">
                        <a:ln>
                          <a:noFill/>
                        </a:ln>
                        <a:solidFill>
                          <a:schemeClr val="tx1"/>
                        </a:solidFill>
                        <a:effectLst/>
                        <a:latin typeface="Times New Roman"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sng" strike="noStrike" cap="none" normalizeH="0" baseline="0" dirty="0" smtClean="0">
                          <a:ln>
                            <a:noFill/>
                          </a:ln>
                          <a:solidFill>
                            <a:schemeClr val="tx1"/>
                          </a:solidFill>
                          <a:effectLst/>
                          <a:latin typeface="Times New Roman" charset="0"/>
                          <a:ea typeface="Times New Roman" charset="0"/>
                          <a:cs typeface="Times New Roman" charset="0"/>
                        </a:rPr>
                        <a:t>HBV</a:t>
                      </a:r>
                      <a:endParaRPr kumimoji="0" lang="en-US" sz="2400" b="1" i="0" u="sng" strike="noStrike" cap="none" normalizeH="0" baseline="0" dirty="0">
                        <a:ln>
                          <a:noFill/>
                        </a:ln>
                        <a:solidFill>
                          <a:schemeClr val="tx1"/>
                        </a:solidFill>
                        <a:effectLst/>
                        <a:latin typeface="Times New Roman"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08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Arial" charset="0"/>
                          <a:cs typeface="Arial" charset="0"/>
                        </a:rPr>
                        <a:t>Pathogenesis</a:t>
                      </a:r>
                      <a:endParaRPr kumimoji="0" lang="en-US" sz="1800" b="1" i="0" u="none" strike="noStrike" cap="none" normalizeH="0" baseline="0" dirty="0">
                        <a:ln>
                          <a:noFill/>
                        </a:ln>
                        <a:solidFill>
                          <a:srgbClr val="0414E8"/>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0000"/>
                          </a:solidFill>
                          <a:effectLst/>
                          <a:latin typeface="Arial" charset="0"/>
                          <a:ea typeface="Times New Roman" charset="0"/>
                          <a:cs typeface="Times New Roman" charset="0"/>
                        </a:rPr>
                        <a:t>Well studied, some still not known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ea typeface="Times New Roman" charset="0"/>
                          <a:cs typeface="Times New Roman" charset="0"/>
                        </a:rPr>
                        <a:t>+/-?</a:t>
                      </a:r>
                      <a:endParaRPr kumimoji="0" lang="en-US" sz="1800" b="1" i="0" u="none" strike="noStrike" cap="none" normalizeH="0" baseline="0" dirty="0">
                        <a:ln>
                          <a:noFill/>
                        </a:ln>
                        <a:solidFill>
                          <a:srgbClr val="FF0000"/>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0000"/>
                          </a:solidFill>
                          <a:effectLst/>
                          <a:latin typeface="Arial" charset="0"/>
                          <a:ea typeface="Arial" charset="0"/>
                          <a:cs typeface="Arial" charset="0"/>
                        </a:rPr>
                        <a:t>Studied</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ea typeface="Arial" charset="0"/>
                          <a:cs typeface="Arial" charset="0"/>
                        </a:rPr>
                        <a:t>??</a:t>
                      </a:r>
                      <a:endParaRPr kumimoji="0" lang="en-US" sz="1800" b="1" i="0" u="none" strike="noStrike" cap="none" normalizeH="0" baseline="0" dirty="0">
                        <a:ln>
                          <a:noFill/>
                        </a:ln>
                        <a:solidFill>
                          <a:srgbClr val="FF0000"/>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0000"/>
                          </a:solidFill>
                          <a:effectLst/>
                          <a:latin typeface="Arial" charset="0"/>
                          <a:ea typeface="Times New Roman" charset="0"/>
                          <a:cs typeface="Times New Roman" charset="0"/>
                        </a:rPr>
                        <a:t>Less known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ea typeface="Times New Roman" charset="0"/>
                          <a:cs typeface="Times New Roman" charset="0"/>
                        </a:rPr>
                        <a:t>???</a:t>
                      </a:r>
                      <a:endParaRPr kumimoji="0" lang="en-US" sz="1800" b="1" i="0" u="none" strike="noStrike" cap="none" normalizeH="0" baseline="0" dirty="0">
                        <a:ln>
                          <a:noFill/>
                        </a:ln>
                        <a:solidFill>
                          <a:srgbClr val="FF0000"/>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08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Arial" charset="0"/>
                          <a:cs typeface="Arial" charset="0"/>
                        </a:rPr>
                        <a:t>Prev. Vaccine</a:t>
                      </a:r>
                      <a:endParaRPr kumimoji="0" lang="en-US" sz="1800" b="1" i="0" u="none" strike="noStrike" cap="none" normalizeH="0" baseline="0" dirty="0">
                        <a:ln>
                          <a:noFill/>
                        </a:ln>
                        <a:solidFill>
                          <a:srgbClr val="0414E8"/>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0000"/>
                          </a:solidFill>
                          <a:effectLst/>
                          <a:latin typeface="Arial" charset="0"/>
                          <a:ea typeface="Times New Roman" charset="0"/>
                          <a:cs typeface="Times New Roman" charset="0"/>
                        </a:rPr>
                        <a:t>Poor protection</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0000"/>
                          </a:solidFill>
                          <a:effectLst/>
                          <a:latin typeface="Arial" charset="0"/>
                          <a:ea typeface="Times New Roman" charset="0"/>
                          <a:cs typeface="Times New Roman" charset="0"/>
                        </a:rPr>
                        <a:t> </a:t>
                      </a:r>
                      <a:r>
                        <a:rPr kumimoji="0" lang="en-US" sz="1800" b="1" i="0" u="none" strike="noStrike" cap="none" normalizeH="0" baseline="0" dirty="0" smtClean="0">
                          <a:ln>
                            <a:noFill/>
                          </a:ln>
                          <a:solidFill>
                            <a:srgbClr val="FF0000"/>
                          </a:solidFill>
                          <a:effectLst/>
                          <a:latin typeface="Arial" charset="0"/>
                          <a:ea typeface="Times New Roman" charset="0"/>
                          <a:cs typeface="Times New Roman" charset="0"/>
                        </a:rPr>
                        <a:t>---</a:t>
                      </a:r>
                      <a:endParaRPr kumimoji="0" lang="en-US" sz="1800" b="1" i="0" u="none" strike="noStrike" cap="none" normalizeH="0" baseline="0" dirty="0">
                        <a:ln>
                          <a:noFill/>
                        </a:ln>
                        <a:solidFill>
                          <a:srgbClr val="FF0000"/>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0000"/>
                          </a:solidFill>
                          <a:effectLst/>
                          <a:latin typeface="Arial" charset="0"/>
                          <a:ea typeface="Arial" charset="0"/>
                          <a:cs typeface="Arial" charset="0"/>
                        </a:rPr>
                        <a:t>No protection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ea typeface="Arial" charset="0"/>
                          <a:cs typeface="Arial" charset="0"/>
                        </a:rPr>
                        <a:t>---</a:t>
                      </a:r>
                      <a:endParaRPr kumimoji="0" lang="en-US" sz="1800" b="1" i="0" u="none" strike="noStrike" cap="none" normalizeH="0" baseline="0" dirty="0">
                        <a:ln>
                          <a:noFill/>
                        </a:ln>
                        <a:solidFill>
                          <a:srgbClr val="FF0000"/>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414E8"/>
                          </a:solidFill>
                          <a:effectLst/>
                          <a:latin typeface="Arial" charset="0"/>
                          <a:ea typeface="Times New Roman" charset="0"/>
                          <a:cs typeface="Times New Roman" charset="0"/>
                        </a:rPr>
                        <a:t>Yes </a:t>
                      </a:r>
                      <a:r>
                        <a:rPr kumimoji="0" lang="en-US" altLang="zh-CN" sz="1600" b="1" i="0" u="none" strike="noStrike" cap="none" normalizeH="0" baseline="0" dirty="0" smtClean="0">
                          <a:ln>
                            <a:noFill/>
                          </a:ln>
                          <a:solidFill>
                            <a:srgbClr val="0414E8"/>
                          </a:solidFill>
                          <a:effectLst/>
                          <a:latin typeface="Arial" charset="0"/>
                          <a:ea typeface="Times New Roman" charset="0"/>
                          <a:cs typeface="Times New Roman" charset="0"/>
                        </a:rPr>
                        <a:t>(5% non-responders)  </a:t>
                      </a:r>
                      <a:endParaRPr kumimoji="0" lang="en-US" altLang="zh-CN" sz="1800" b="1" i="0" u="none" strike="noStrike" cap="none" normalizeH="0" baseline="0" dirty="0" smtClean="0">
                        <a:ln>
                          <a:noFill/>
                        </a:ln>
                        <a:solidFill>
                          <a:srgbClr val="0414E8"/>
                        </a:solidFill>
                        <a:effectLst/>
                        <a:latin typeface="Arial" charset="0"/>
                        <a:ea typeface="Times New Roman" charset="0"/>
                        <a:cs typeface="Times New Roman"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Times New Roman" charset="0"/>
                          <a:cs typeface="Times New Roman" charset="0"/>
                        </a:rPr>
                        <a:t>+</a:t>
                      </a:r>
                      <a:endParaRPr kumimoji="0" lang="en-US" sz="1800" b="1" i="0" u="none" strike="noStrike" cap="none" normalizeH="0" baseline="0" dirty="0">
                        <a:ln>
                          <a:noFill/>
                        </a:ln>
                        <a:solidFill>
                          <a:srgbClr val="0414E8"/>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08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Arial" charset="0"/>
                          <a:cs typeface="Arial" charset="0"/>
                        </a:rPr>
                        <a:t>Treatments</a:t>
                      </a:r>
                      <a:endParaRPr kumimoji="0" lang="en-US" sz="1800" b="1" i="0" u="none" strike="noStrike" cap="none" normalizeH="0" baseline="0" dirty="0">
                        <a:ln>
                          <a:noFill/>
                        </a:ln>
                        <a:solidFill>
                          <a:srgbClr val="0414E8"/>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414E8"/>
                          </a:solidFill>
                          <a:effectLst/>
                          <a:latin typeface="Arial" charset="0"/>
                          <a:ea typeface="Times New Roman" charset="0"/>
                          <a:cs typeface="Times New Roman" charset="0"/>
                        </a:rPr>
                        <a:t>Multiple, effective inhibitors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Times New Roman" charset="0"/>
                          <a:cs typeface="Times New Roman" charset="0"/>
                        </a:rPr>
                        <a:t>+++</a:t>
                      </a:r>
                      <a:endParaRPr kumimoji="0" lang="en-US" sz="1800" b="1" i="0" u="none" strike="noStrike" cap="none" normalizeH="0" baseline="0" dirty="0">
                        <a:ln>
                          <a:noFill/>
                        </a:ln>
                        <a:solidFill>
                          <a:srgbClr val="0414E8"/>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414E8"/>
                          </a:solidFill>
                          <a:effectLst/>
                          <a:latin typeface="Arial" charset="0"/>
                          <a:ea typeface="Arial" charset="0"/>
                          <a:cs typeface="Arial" charset="0"/>
                        </a:rPr>
                        <a:t>Effective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414E8"/>
                          </a:solidFill>
                          <a:effectLst/>
                          <a:latin typeface="Arial" charset="0"/>
                          <a:ea typeface="Arial" charset="0"/>
                          <a:cs typeface="Arial" charset="0"/>
                        </a:rPr>
                        <a:t>inhibitors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Arial" charset="0"/>
                          <a:cs typeface="Arial" charset="0"/>
                        </a:rPr>
                        <a:t>+++</a:t>
                      </a:r>
                      <a:endParaRPr kumimoji="0" lang="en-US" sz="1800" b="1" i="0" u="none" strike="noStrike" cap="none" normalizeH="0" baseline="0" dirty="0">
                        <a:ln>
                          <a:noFill/>
                        </a:ln>
                        <a:solidFill>
                          <a:srgbClr val="0414E8"/>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414E8"/>
                          </a:solidFill>
                          <a:effectLst/>
                          <a:latin typeface="Arial" charset="0"/>
                          <a:ea typeface="Times New Roman" charset="0"/>
                          <a:cs typeface="Times New Roman" charset="0"/>
                        </a:rPr>
                        <a:t>Only inhibit virus production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414E8"/>
                          </a:solidFill>
                          <a:effectLst/>
                          <a:latin typeface="Arial" charset="0"/>
                          <a:ea typeface="Times New Roman" charset="0"/>
                          <a:cs typeface="Times New Roman" charset="0"/>
                        </a:rPr>
                        <a:t>(All from HIV)</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Times New Roman" charset="0"/>
                          <a:cs typeface="Times New Roman" charset="0"/>
                        </a:rPr>
                        <a:t>+</a:t>
                      </a:r>
                      <a:endParaRPr kumimoji="0" lang="en-US" sz="1800" b="1" i="0" u="none" strike="noStrike" cap="none" normalizeH="0" baseline="0" dirty="0">
                        <a:ln>
                          <a:noFill/>
                        </a:ln>
                        <a:solidFill>
                          <a:srgbClr val="0414E8"/>
                        </a:solidFill>
                        <a:effectLst/>
                        <a:latin typeface="Arial" charset="0"/>
                        <a:ea typeface="Times New Roman" charset="0"/>
                        <a:cs typeface="Times New Roman"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8086">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Arial" charset="0"/>
                          <a:cs typeface="Arial" charset="0"/>
                        </a:rPr>
                        <a:t>Cure?</a:t>
                      </a:r>
                      <a:endParaRPr kumimoji="0" lang="en-US" sz="1800" b="1" i="0" u="none" strike="noStrike" cap="none" normalizeH="0" baseline="0" dirty="0">
                        <a:ln>
                          <a:noFill/>
                        </a:ln>
                        <a:solidFill>
                          <a:srgbClr val="0414E8"/>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ea typeface="Arial" charset="0"/>
                          <a:cs typeface="Arial" charset="0"/>
                        </a:rPr>
                        <a:t>Rare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ea typeface="Arial" charset="0"/>
                          <a:cs typeface="Arial" charset="0"/>
                        </a:rPr>
                        <a:t>+/-?</a:t>
                      </a:r>
                      <a:endParaRPr kumimoji="0" lang="en-US" sz="1800" b="1" i="0" u="none" strike="noStrike" cap="none" normalizeH="0" baseline="0" dirty="0">
                        <a:ln>
                          <a:noFill/>
                        </a:ln>
                        <a:solidFill>
                          <a:srgbClr val="FF0000"/>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0414E8"/>
                          </a:solidFill>
                          <a:effectLst/>
                          <a:latin typeface="Arial" charset="0"/>
                          <a:ea typeface="Arial" charset="0"/>
                          <a:cs typeface="Arial" charset="0"/>
                        </a:rPr>
                        <a:t>Yes</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414E8"/>
                          </a:solidFill>
                          <a:effectLst/>
                          <a:latin typeface="Arial" charset="0"/>
                          <a:ea typeface="Arial" charset="0"/>
                          <a:cs typeface="Arial" charset="0"/>
                        </a:rPr>
                        <a:t>+++</a:t>
                      </a:r>
                      <a:endParaRPr kumimoji="0" lang="en-US" sz="1800" b="1" i="0" u="none" strike="noStrike" cap="none" normalizeH="0" baseline="0" dirty="0">
                        <a:ln>
                          <a:noFill/>
                        </a:ln>
                        <a:solidFill>
                          <a:srgbClr val="0414E8"/>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0000"/>
                          </a:solidFill>
                          <a:effectLst/>
                          <a:latin typeface="Arial" charset="0"/>
                          <a:ea typeface="Arial" charset="0"/>
                          <a:cs typeface="Arial" charset="0"/>
                        </a:rPr>
                        <a:t>Small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Arial" charset="0"/>
                          <a:ea typeface="Arial" charset="0"/>
                          <a:cs typeface="Arial" charset="0"/>
                        </a:rPr>
                        <a:t>+/-</a:t>
                      </a:r>
                      <a:endParaRPr kumimoji="0" lang="en-US" sz="1800" b="1" i="0" u="none" strike="noStrike" cap="none" normalizeH="0" baseline="0" dirty="0">
                        <a:ln>
                          <a:noFill/>
                        </a:ln>
                        <a:solidFill>
                          <a:srgbClr val="FF0000"/>
                        </a:solidFill>
                        <a:effectLst/>
                        <a:latin typeface="Arial" charset="0"/>
                        <a:ea typeface="Arial" charset="0"/>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 name="TextBox 5"/>
          <p:cNvSpPr txBox="1"/>
          <p:nvPr/>
        </p:nvSpPr>
        <p:spPr>
          <a:xfrm>
            <a:off x="2025974" y="5422913"/>
            <a:ext cx="6263587" cy="1323439"/>
          </a:xfrm>
          <a:prstGeom prst="rect">
            <a:avLst/>
          </a:prstGeom>
          <a:noFill/>
        </p:spPr>
        <p:txBody>
          <a:bodyPr wrap="square" rtlCol="0">
            <a:spAutoFit/>
          </a:bodyPr>
          <a:lstStyle/>
          <a:p>
            <a:pPr marL="342900" indent="-342900" algn="just" fontAlgn="base">
              <a:spcBef>
                <a:spcPct val="0"/>
              </a:spcBef>
              <a:spcAft>
                <a:spcPct val="0"/>
              </a:spcAft>
            </a:pPr>
            <a:r>
              <a:rPr lang="en-US" sz="1600" b="1" dirty="0" smtClean="0">
                <a:solidFill>
                  <a:srgbClr val="333399"/>
                </a:solidFill>
                <a:latin typeface="Comic Sans MS" charset="0"/>
                <a:ea typeface="Arial" charset="0"/>
                <a:cs typeface="Arial" charset="0"/>
              </a:rPr>
              <a:t>HIV</a:t>
            </a:r>
            <a:r>
              <a:rPr lang="en-US" sz="1600" b="1" dirty="0">
                <a:solidFill>
                  <a:srgbClr val="333399"/>
                </a:solidFill>
                <a:latin typeface="Comic Sans MS" charset="0"/>
                <a:ea typeface="Arial" charset="0"/>
                <a:cs typeface="Arial" charset="0"/>
              </a:rPr>
              <a:t>-1 infection (38 millions</a:t>
            </a:r>
            <a:r>
              <a:rPr lang="en-US" sz="1600" b="1" dirty="0" smtClean="0">
                <a:solidFill>
                  <a:srgbClr val="333399"/>
                </a:solidFill>
                <a:latin typeface="Comic Sans MS" charset="0"/>
                <a:ea typeface="Arial" charset="0"/>
                <a:cs typeface="Arial" charset="0"/>
              </a:rPr>
              <a:t>): Treatable, </a:t>
            </a:r>
            <a:r>
              <a:rPr lang="en-US" sz="1600" b="1" dirty="0" smtClean="0">
                <a:solidFill>
                  <a:srgbClr val="FF0000"/>
                </a:solidFill>
                <a:latin typeface="Comic Sans MS" charset="0"/>
                <a:ea typeface="Arial" charset="0"/>
                <a:cs typeface="Arial" charset="0"/>
              </a:rPr>
              <a:t>not curable</a:t>
            </a:r>
            <a:r>
              <a:rPr lang="en-US" sz="1600" b="1" dirty="0" smtClean="0">
                <a:solidFill>
                  <a:srgbClr val="333399"/>
                </a:solidFill>
                <a:latin typeface="Comic Sans MS" charset="0"/>
                <a:ea typeface="Arial" charset="0"/>
                <a:cs typeface="Arial" charset="0"/>
              </a:rPr>
              <a:t>;</a:t>
            </a:r>
          </a:p>
          <a:p>
            <a:pPr marL="342900" indent="-342900" algn="just" fontAlgn="base">
              <a:spcBef>
                <a:spcPct val="0"/>
              </a:spcBef>
              <a:spcAft>
                <a:spcPct val="0"/>
              </a:spcAft>
            </a:pPr>
            <a:endParaRPr lang="en-US" sz="1600" b="1" dirty="0" smtClean="0">
              <a:solidFill>
                <a:srgbClr val="333399"/>
              </a:solidFill>
              <a:latin typeface="Comic Sans MS" charset="0"/>
              <a:ea typeface="Arial" charset="0"/>
              <a:cs typeface="Arial" charset="0"/>
            </a:endParaRPr>
          </a:p>
          <a:p>
            <a:pPr marL="342900" indent="-342900" algn="just" fontAlgn="base">
              <a:spcBef>
                <a:spcPct val="0"/>
              </a:spcBef>
              <a:spcAft>
                <a:spcPct val="0"/>
              </a:spcAft>
            </a:pPr>
            <a:r>
              <a:rPr lang="en-US" sz="1600" b="1" dirty="0" smtClean="0">
                <a:solidFill>
                  <a:srgbClr val="333399"/>
                </a:solidFill>
                <a:latin typeface="Comic Sans MS" charset="0"/>
                <a:ea typeface="Arial" charset="0"/>
                <a:cs typeface="Arial" charset="0"/>
              </a:rPr>
              <a:t>HCV (70</a:t>
            </a:r>
            <a:r>
              <a:rPr lang="en-US" altLang="zh-CN" sz="1600" b="1" dirty="0" smtClean="0">
                <a:solidFill>
                  <a:srgbClr val="333399"/>
                </a:solidFill>
                <a:latin typeface="Comic Sans MS" charset="0"/>
                <a:ea typeface="Arial" charset="0"/>
                <a:cs typeface="Arial" charset="0"/>
              </a:rPr>
              <a:t>~100</a:t>
            </a:r>
            <a:r>
              <a:rPr lang="en-US" sz="1600" b="1" dirty="0" smtClean="0">
                <a:solidFill>
                  <a:srgbClr val="333399"/>
                </a:solidFill>
                <a:latin typeface="Comic Sans MS" charset="0"/>
                <a:ea typeface="Arial" charset="0"/>
                <a:cs typeface="Arial" charset="0"/>
              </a:rPr>
              <a:t> </a:t>
            </a:r>
            <a:r>
              <a:rPr lang="en-US" sz="1600" b="1" dirty="0">
                <a:solidFill>
                  <a:srgbClr val="333399"/>
                </a:solidFill>
                <a:latin typeface="Comic Sans MS" charset="0"/>
                <a:ea typeface="Arial" charset="0"/>
                <a:cs typeface="Arial" charset="0"/>
              </a:rPr>
              <a:t>millions): Treatable &amp; Curable</a:t>
            </a:r>
            <a:r>
              <a:rPr lang="en-US" sz="1600" b="1" dirty="0" smtClean="0">
                <a:solidFill>
                  <a:srgbClr val="333399"/>
                </a:solidFill>
                <a:latin typeface="Comic Sans MS" charset="0"/>
                <a:ea typeface="Arial" charset="0"/>
                <a:cs typeface="Arial" charset="0"/>
              </a:rPr>
              <a:t>!</a:t>
            </a:r>
          </a:p>
          <a:p>
            <a:pPr marL="342900" indent="-342900" algn="just" fontAlgn="base">
              <a:spcBef>
                <a:spcPct val="0"/>
              </a:spcBef>
              <a:spcAft>
                <a:spcPct val="0"/>
              </a:spcAft>
            </a:pPr>
            <a:endParaRPr lang="en-US" sz="1600" b="1" dirty="0">
              <a:solidFill>
                <a:srgbClr val="333399"/>
              </a:solidFill>
              <a:latin typeface="Comic Sans MS" charset="0"/>
              <a:ea typeface="Arial" charset="0"/>
              <a:cs typeface="Arial" charset="0"/>
            </a:endParaRPr>
          </a:p>
          <a:p>
            <a:pPr algn="just" eaLnBrk="0" fontAlgn="base" hangingPunct="0">
              <a:spcBef>
                <a:spcPct val="0"/>
              </a:spcBef>
              <a:spcAft>
                <a:spcPct val="0"/>
              </a:spcAft>
            </a:pPr>
            <a:r>
              <a:rPr lang="en-US" sz="1600" b="1" dirty="0" smtClean="0">
                <a:solidFill>
                  <a:srgbClr val="333399"/>
                </a:solidFill>
                <a:latin typeface="Comic Sans MS" charset="0"/>
                <a:ea typeface="Arial" charset="0"/>
                <a:cs typeface="Arial" charset="0"/>
              </a:rPr>
              <a:t>HBV (</a:t>
            </a:r>
            <a:r>
              <a:rPr lang="en-US" sz="1600" b="1" dirty="0" smtClean="0">
                <a:solidFill>
                  <a:srgbClr val="FF0000"/>
                </a:solidFill>
                <a:latin typeface="Comic Sans MS" charset="0"/>
                <a:ea typeface="Arial" charset="0"/>
                <a:cs typeface="Arial" charset="0"/>
              </a:rPr>
              <a:t>240</a:t>
            </a:r>
            <a:r>
              <a:rPr lang="en-US" altLang="zh-CN" sz="1600" b="1" dirty="0" smtClean="0">
                <a:solidFill>
                  <a:srgbClr val="FF0000"/>
                </a:solidFill>
                <a:latin typeface="Comic Sans MS" charset="0"/>
                <a:ea typeface="Arial" charset="0"/>
                <a:cs typeface="Arial" charset="0"/>
              </a:rPr>
              <a:t>~</a:t>
            </a:r>
            <a:r>
              <a:rPr lang="en-US" sz="1600" b="1" dirty="0" smtClean="0">
                <a:solidFill>
                  <a:srgbClr val="FF0000"/>
                </a:solidFill>
                <a:latin typeface="Comic Sans MS" charset="0"/>
                <a:ea typeface="Arial" charset="0"/>
                <a:cs typeface="Arial" charset="0"/>
              </a:rPr>
              <a:t>350 </a:t>
            </a:r>
            <a:r>
              <a:rPr lang="en-US" sz="1600" b="1" dirty="0">
                <a:solidFill>
                  <a:srgbClr val="FF0000"/>
                </a:solidFill>
                <a:latin typeface="Comic Sans MS" charset="0"/>
                <a:ea typeface="Arial" charset="0"/>
                <a:cs typeface="Arial" charset="0"/>
              </a:rPr>
              <a:t>millions</a:t>
            </a:r>
            <a:r>
              <a:rPr lang="en-US" sz="1600" b="1" dirty="0" smtClean="0">
                <a:solidFill>
                  <a:srgbClr val="333399"/>
                </a:solidFill>
                <a:latin typeface="Comic Sans MS" charset="0"/>
                <a:ea typeface="Arial" charset="0"/>
                <a:cs typeface="Arial" charset="0"/>
              </a:rPr>
              <a:t>): </a:t>
            </a:r>
            <a:r>
              <a:rPr lang="en-US" sz="1600" b="1" dirty="0" smtClean="0">
                <a:solidFill>
                  <a:srgbClr val="FF0000"/>
                </a:solidFill>
                <a:latin typeface="Comic Sans MS" charset="0"/>
                <a:ea typeface="Arial" charset="0"/>
                <a:cs typeface="Arial" charset="0"/>
              </a:rPr>
              <a:t>Treatable? Most not curable</a:t>
            </a:r>
          </a:p>
        </p:txBody>
      </p:sp>
    </p:spTree>
    <p:extLst>
      <p:ext uri="{BB962C8B-B14F-4D97-AF65-F5344CB8AC3E}">
        <p14:creationId xmlns:p14="http://schemas.microsoft.com/office/powerpoint/2010/main" xmlns="" val="929490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文本框 5"/>
          <p:cNvSpPr txBox="1">
            <a:spLocks noChangeArrowheads="1"/>
          </p:cNvSpPr>
          <p:nvPr/>
        </p:nvSpPr>
        <p:spPr bwMode="auto">
          <a:xfrm>
            <a:off x="1941666" y="6431740"/>
            <a:ext cx="3897630" cy="229870"/>
          </a:xfrm>
          <a:prstGeom prst="rect">
            <a:avLst/>
          </a:prstGeom>
          <a:noFill/>
          <a:ln w="9525">
            <a:noFill/>
            <a:miter lim="800000"/>
          </a:ln>
        </p:spPr>
        <p:txBody>
          <a:bodyPr wrap="none">
            <a:spAutoFit/>
          </a:bodyPr>
          <a:lstStyle/>
          <a:p>
            <a:pPr algn="ctr" defTabSz="457200"/>
            <a:r>
              <a:rPr kumimoji="1" lang="zh-CN" altLang="en-US" sz="900" dirty="0">
                <a:solidFill>
                  <a:srgbClr val="000000"/>
                </a:solidFill>
                <a:latin typeface="黑体" panose="02010600030101010101" pitchFamily="49" charset="-122"/>
                <a:ea typeface="微软雅黑" panose="020B0503020204020204" pitchFamily="34" charset="-122"/>
              </a:rPr>
              <a:t>中国丙型肝炎血清流行病学研究</a:t>
            </a:r>
            <a:r>
              <a:rPr kumimoji="1" lang="en-US" altLang="zh-CN" sz="900" dirty="0">
                <a:solidFill>
                  <a:srgbClr val="000000"/>
                </a:solidFill>
                <a:latin typeface="黑体" panose="02010600030101010101" pitchFamily="49" charset="-122"/>
                <a:ea typeface="微软雅黑" panose="020B0503020204020204" pitchFamily="34" charset="-122"/>
              </a:rPr>
              <a:t>.</a:t>
            </a:r>
            <a:r>
              <a:rPr kumimoji="1" lang="zh-CN" altLang="en-US" sz="900" dirty="0">
                <a:solidFill>
                  <a:srgbClr val="000000"/>
                </a:solidFill>
                <a:latin typeface="黑体" panose="02010600030101010101" pitchFamily="49" charset="-122"/>
                <a:ea typeface="微软雅黑" panose="020B0503020204020204" pitchFamily="34" charset="-122"/>
              </a:rPr>
              <a:t>中华流行病学研究</a:t>
            </a:r>
            <a:r>
              <a:rPr kumimoji="1" lang="en-US" altLang="zh-CN" sz="900" dirty="0">
                <a:solidFill>
                  <a:srgbClr val="000000"/>
                </a:solidFill>
                <a:latin typeface="黑体" panose="02010600030101010101" pitchFamily="49" charset="-122"/>
                <a:ea typeface="微软雅黑" panose="020B0503020204020204" pitchFamily="34" charset="-122"/>
              </a:rPr>
              <a:t>.2011,32(9):888-891.</a:t>
            </a:r>
            <a:endParaRPr kumimoji="1" lang="zh-CN" altLang="en-US" sz="900" dirty="0">
              <a:solidFill>
                <a:srgbClr val="000000"/>
              </a:solidFill>
              <a:latin typeface="黑体" panose="02010600030101010101" pitchFamily="49" charset="-122"/>
              <a:ea typeface="微软雅黑" panose="020B0503020204020204" pitchFamily="34" charset="-122"/>
            </a:endParaRPr>
          </a:p>
        </p:txBody>
      </p:sp>
      <p:sp>
        <p:nvSpPr>
          <p:cNvPr id="87043" name="矩形 6"/>
          <p:cNvSpPr>
            <a:spLocks noChangeArrowheads="1"/>
          </p:cNvSpPr>
          <p:nvPr/>
        </p:nvSpPr>
        <p:spPr bwMode="auto">
          <a:xfrm>
            <a:off x="1525588" y="1460500"/>
            <a:ext cx="4572000" cy="1060450"/>
          </a:xfrm>
          <a:prstGeom prst="rect">
            <a:avLst/>
          </a:prstGeom>
          <a:noFill/>
          <a:ln w="9525">
            <a:noFill/>
            <a:miter lim="800000"/>
          </a:ln>
        </p:spPr>
        <p:txBody>
          <a:bodyPr>
            <a:spAutoFit/>
          </a:bodyPr>
          <a:lstStyle/>
          <a:p>
            <a:pPr marL="285750" indent="-285750" defTabSz="457200">
              <a:lnSpc>
                <a:spcPct val="150000"/>
              </a:lnSpc>
              <a:buClr>
                <a:srgbClr val="000000"/>
              </a:buClr>
              <a:buFont typeface="Wingdings" panose="05000000000000000000" pitchFamily="2" charset="2"/>
              <a:buChar char="Ø"/>
            </a:pPr>
            <a:r>
              <a:rPr lang="zh-CN" altLang="en-US" sz="1400" b="1" dirty="0">
                <a:solidFill>
                  <a:srgbClr val="000000"/>
                </a:solidFill>
                <a:latin typeface="微软雅黑" panose="020B0503020204020204" pitchFamily="34" charset="-122"/>
                <a:ea typeface="微软雅黑" panose="020B0503020204020204" pitchFamily="34" charset="-122"/>
              </a:rPr>
              <a:t> 我国中部地区人群抗</a:t>
            </a:r>
            <a:r>
              <a:rPr lang="en-US" altLang="zh-CN" sz="1400" b="1" dirty="0">
                <a:solidFill>
                  <a:srgbClr val="000000"/>
                </a:solidFill>
                <a:latin typeface="微软雅黑" panose="020B0503020204020204" pitchFamily="34" charset="-122"/>
                <a:ea typeface="微软雅黑" panose="020B0503020204020204" pitchFamily="34" charset="-122"/>
              </a:rPr>
              <a:t>-HCV</a:t>
            </a:r>
            <a:r>
              <a:rPr lang="zh-CN" altLang="en-US" sz="1400" b="1" dirty="0">
                <a:solidFill>
                  <a:srgbClr val="000000"/>
                </a:solidFill>
                <a:latin typeface="微软雅黑" panose="020B0503020204020204" pitchFamily="34" charset="-122"/>
                <a:ea typeface="微软雅黑" panose="020B0503020204020204" pitchFamily="34" charset="-122"/>
              </a:rPr>
              <a:t>流行率 </a:t>
            </a:r>
            <a:r>
              <a:rPr lang="en-US" altLang="zh-CN" sz="1400" b="1" dirty="0">
                <a:solidFill>
                  <a:srgbClr val="000000"/>
                </a:solidFill>
                <a:latin typeface="微软雅黑" panose="020B0503020204020204" pitchFamily="34" charset="-122"/>
                <a:ea typeface="微软雅黑" panose="020B0503020204020204" pitchFamily="34" charset="-122"/>
              </a:rPr>
              <a:t>( 0.54</a:t>
            </a:r>
            <a:r>
              <a:rPr lang="zh-CN" altLang="en-US" sz="1400" b="1" dirty="0">
                <a:solidFill>
                  <a:srgbClr val="000000"/>
                </a:solidFill>
                <a:latin typeface="微软雅黑" panose="020B0503020204020204" pitchFamily="34" charset="-122"/>
                <a:ea typeface="微软雅黑" panose="020B0503020204020204" pitchFamily="34" charset="-122"/>
              </a:rPr>
              <a:t>％</a:t>
            </a:r>
            <a:r>
              <a:rPr lang="en-US" altLang="zh-CN" sz="1400" b="1" dirty="0">
                <a:solidFill>
                  <a:srgbClr val="000000"/>
                </a:solidFill>
                <a:latin typeface="微软雅黑" panose="020B0503020204020204" pitchFamily="34" charset="-122"/>
                <a:ea typeface="微软雅黑" panose="020B0503020204020204" pitchFamily="34" charset="-122"/>
              </a:rPr>
              <a:t>)   </a:t>
            </a:r>
            <a:r>
              <a:rPr lang="zh-CN" altLang="en-US" sz="1400" b="1" dirty="0">
                <a:solidFill>
                  <a:srgbClr val="000000"/>
                </a:solidFill>
                <a:latin typeface="微软雅黑" panose="020B0503020204020204" pitchFamily="34" charset="-122"/>
                <a:ea typeface="微软雅黑" panose="020B0503020204020204" pitchFamily="34" charset="-122"/>
              </a:rPr>
              <a:t>略高于东部和西部地区人群抗</a:t>
            </a:r>
            <a:r>
              <a:rPr lang="en-US" altLang="zh-CN" sz="1400" b="1" dirty="0">
                <a:solidFill>
                  <a:srgbClr val="000000"/>
                </a:solidFill>
                <a:latin typeface="微软雅黑" panose="020B0503020204020204" pitchFamily="34" charset="-122"/>
                <a:ea typeface="微软雅黑" panose="020B0503020204020204" pitchFamily="34" charset="-122"/>
              </a:rPr>
              <a:t>-HCV</a:t>
            </a:r>
            <a:r>
              <a:rPr lang="zh-CN" altLang="en-US" sz="1400" b="1" dirty="0">
                <a:solidFill>
                  <a:srgbClr val="000000"/>
                </a:solidFill>
                <a:latin typeface="微软雅黑" panose="020B0503020204020204" pitchFamily="34" charset="-122"/>
                <a:ea typeface="微软雅黑" panose="020B0503020204020204" pitchFamily="34" charset="-122"/>
              </a:rPr>
              <a:t>流行率 </a:t>
            </a:r>
            <a:r>
              <a:rPr lang="en-US" altLang="zh-CN" sz="1400" b="1" dirty="0">
                <a:solidFill>
                  <a:srgbClr val="000000"/>
                </a:solidFill>
                <a:latin typeface="微软雅黑" panose="020B0503020204020204" pitchFamily="34" charset="-122"/>
                <a:ea typeface="微软雅黑" panose="020B0503020204020204" pitchFamily="34" charset="-122"/>
              </a:rPr>
              <a:t>(0.27</a:t>
            </a:r>
            <a:r>
              <a:rPr lang="zh-CN" altLang="en-US" sz="1400" b="1" dirty="0">
                <a:solidFill>
                  <a:srgbClr val="000000"/>
                </a:solidFill>
                <a:latin typeface="微软雅黑" panose="020B0503020204020204" pitchFamily="34" charset="-122"/>
                <a:ea typeface="微软雅黑" panose="020B0503020204020204" pitchFamily="34" charset="-122"/>
              </a:rPr>
              <a:t>％和</a:t>
            </a:r>
            <a:r>
              <a:rPr lang="en-US" altLang="zh-CN" sz="1400" b="1" dirty="0">
                <a:solidFill>
                  <a:srgbClr val="000000"/>
                </a:solidFill>
                <a:latin typeface="微软雅黑" panose="020B0503020204020204" pitchFamily="34" charset="-122"/>
                <a:ea typeface="微软雅黑" panose="020B0503020204020204" pitchFamily="34" charset="-122"/>
              </a:rPr>
              <a:t>0.40%)</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87044" name="矩形 7"/>
          <p:cNvSpPr>
            <a:spLocks noChangeArrowheads="1"/>
          </p:cNvSpPr>
          <p:nvPr/>
        </p:nvSpPr>
        <p:spPr bwMode="auto">
          <a:xfrm>
            <a:off x="6097588" y="1363663"/>
            <a:ext cx="4572000" cy="911860"/>
          </a:xfrm>
          <a:prstGeom prst="rect">
            <a:avLst/>
          </a:prstGeom>
          <a:noFill/>
          <a:ln w="9525">
            <a:noFill/>
            <a:miter lim="800000"/>
          </a:ln>
        </p:spPr>
        <p:txBody>
          <a:bodyPr>
            <a:spAutoFit/>
          </a:bodyPr>
          <a:lstStyle/>
          <a:p>
            <a:pPr marL="285750" indent="-285750" defTabSz="457200">
              <a:lnSpc>
                <a:spcPts val="3200"/>
              </a:lnSpc>
              <a:buClr>
                <a:srgbClr val="000000"/>
              </a:buClr>
              <a:buFont typeface="Wingdings" panose="05000000000000000000" pitchFamily="2" charset="2"/>
              <a:buChar char="Ø"/>
            </a:pPr>
            <a:r>
              <a:rPr lang="zh-CN" altLang="en-US" sz="1400" b="1">
                <a:solidFill>
                  <a:srgbClr val="000000"/>
                </a:solidFill>
                <a:latin typeface="Arial" panose="020B0604020202020204" pitchFamily="34" charset="0"/>
                <a:ea typeface="微软雅黑" panose="020B0503020204020204" pitchFamily="34" charset="-122"/>
              </a:rPr>
              <a:t>北方人群抗</a:t>
            </a:r>
            <a:r>
              <a:rPr lang="en-US" altLang="zh-CN" sz="1400" b="1">
                <a:solidFill>
                  <a:srgbClr val="000000"/>
                </a:solidFill>
                <a:latin typeface="Arial" panose="020B0604020202020204" pitchFamily="34" charset="0"/>
                <a:ea typeface="微软雅黑" panose="020B0503020204020204" pitchFamily="34" charset="-122"/>
              </a:rPr>
              <a:t>-HCV</a:t>
            </a:r>
            <a:r>
              <a:rPr lang="zh-CN" altLang="en-US" sz="1400" b="1">
                <a:solidFill>
                  <a:srgbClr val="000000"/>
                </a:solidFill>
                <a:latin typeface="Arial" panose="020B0604020202020204" pitchFamily="34" charset="0"/>
                <a:ea typeface="微软雅黑" panose="020B0503020204020204" pitchFamily="34" charset="-122"/>
              </a:rPr>
              <a:t>流行率 </a:t>
            </a:r>
            <a:r>
              <a:rPr lang="en-US" altLang="zh-CN" sz="1400" b="1">
                <a:solidFill>
                  <a:srgbClr val="000000"/>
                </a:solidFill>
                <a:latin typeface="Arial" panose="020B0604020202020204" pitchFamily="34" charset="0"/>
                <a:ea typeface="微软雅黑" panose="020B0503020204020204" pitchFamily="34" charset="-122"/>
              </a:rPr>
              <a:t>(0.53</a:t>
            </a:r>
            <a:r>
              <a:rPr lang="zh-CN" altLang="en-US" sz="1400" b="1">
                <a:solidFill>
                  <a:srgbClr val="000000"/>
                </a:solidFill>
                <a:latin typeface="Arial" panose="020B0604020202020204" pitchFamily="34" charset="0"/>
                <a:ea typeface="微软雅黑" panose="020B0503020204020204" pitchFamily="34" charset="-122"/>
              </a:rPr>
              <a:t>％</a:t>
            </a:r>
            <a:r>
              <a:rPr lang="en-US" altLang="zh-CN" sz="1400" b="1">
                <a:solidFill>
                  <a:srgbClr val="000000"/>
                </a:solidFill>
                <a:latin typeface="Arial" panose="020B0604020202020204" pitchFamily="34" charset="0"/>
                <a:ea typeface="微软雅黑" panose="020B0503020204020204" pitchFamily="34" charset="-122"/>
              </a:rPr>
              <a:t>) </a:t>
            </a:r>
            <a:r>
              <a:rPr lang="zh-CN" altLang="en-US" sz="1400" b="1">
                <a:solidFill>
                  <a:srgbClr val="000000"/>
                </a:solidFill>
                <a:latin typeface="Arial" panose="020B0604020202020204" pitchFamily="34" charset="0"/>
                <a:ea typeface="微软雅黑" panose="020B0503020204020204" pitchFamily="34" charset="-122"/>
              </a:rPr>
              <a:t>明显高于南方地区人群 </a:t>
            </a:r>
            <a:r>
              <a:rPr lang="en-US" altLang="zh-CN" sz="1400" b="1">
                <a:solidFill>
                  <a:srgbClr val="000000"/>
                </a:solidFill>
                <a:latin typeface="Arial" panose="020B0604020202020204" pitchFamily="34" charset="0"/>
                <a:ea typeface="微软雅黑" panose="020B0503020204020204" pitchFamily="34" charset="-122"/>
              </a:rPr>
              <a:t>(0.28%)</a:t>
            </a:r>
            <a:endParaRPr lang="zh-CN" altLang="en-US" sz="1400" b="1">
              <a:solidFill>
                <a:srgbClr val="000000"/>
              </a:solidFill>
              <a:latin typeface="Arial" panose="020B0604020202020204" pitchFamily="34" charset="0"/>
              <a:ea typeface="微软雅黑" panose="020B0503020204020204" pitchFamily="34" charset="-122"/>
            </a:endParaRPr>
          </a:p>
        </p:txBody>
      </p:sp>
      <p:pic>
        <p:nvPicPr>
          <p:cNvPr id="87045" name="图片 3"/>
          <p:cNvPicPr>
            <a:picLocks noChangeAspect="1"/>
          </p:cNvPicPr>
          <p:nvPr/>
        </p:nvPicPr>
        <p:blipFill>
          <a:blip r:embed="rId2" cstate="print"/>
          <a:srcRect/>
          <a:stretch>
            <a:fillRect/>
          </a:stretch>
        </p:blipFill>
        <p:spPr bwMode="auto">
          <a:xfrm>
            <a:off x="1755775" y="2347913"/>
            <a:ext cx="4340225" cy="3938587"/>
          </a:xfrm>
          <a:prstGeom prst="rect">
            <a:avLst/>
          </a:prstGeom>
          <a:noFill/>
          <a:ln w="9525">
            <a:noFill/>
            <a:miter lim="800000"/>
            <a:headEnd/>
            <a:tailEnd/>
          </a:ln>
        </p:spPr>
      </p:pic>
      <p:pic>
        <p:nvPicPr>
          <p:cNvPr id="87046" name="图片 8"/>
          <p:cNvPicPr>
            <a:picLocks noChangeAspect="1"/>
          </p:cNvPicPr>
          <p:nvPr/>
        </p:nvPicPr>
        <p:blipFill>
          <a:blip r:embed="rId3" cstate="print"/>
          <a:srcRect/>
          <a:stretch>
            <a:fillRect/>
          </a:stretch>
        </p:blipFill>
        <p:spPr bwMode="auto">
          <a:xfrm>
            <a:off x="6096000" y="2182813"/>
            <a:ext cx="4479925" cy="4064000"/>
          </a:xfrm>
          <a:prstGeom prst="rect">
            <a:avLst/>
          </a:prstGeom>
          <a:noFill/>
          <a:ln w="9525">
            <a:noFill/>
            <a:miter lim="800000"/>
            <a:headEnd/>
            <a:tailEnd/>
          </a:ln>
        </p:spPr>
      </p:pic>
      <p:sp>
        <p:nvSpPr>
          <p:cNvPr id="3" name="椭圆 2"/>
          <p:cNvSpPr/>
          <p:nvPr/>
        </p:nvSpPr>
        <p:spPr>
          <a:xfrm>
            <a:off x="4267200" y="3736975"/>
            <a:ext cx="914400" cy="914400"/>
          </a:xfrm>
          <a:prstGeom prst="ellipse">
            <a:avLst/>
          </a:prstGeom>
          <a:solidFill>
            <a:schemeClr val="accent6">
              <a:lumMod val="40000"/>
              <a:lumOff val="60000"/>
            </a:schemeClr>
          </a:solidFill>
          <a:ln w="31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kumimoji="1" lang="zh-CN" altLang="en-US" b="1" dirty="0">
              <a:solidFill>
                <a:prstClr val="white"/>
              </a:solidFill>
            </a:endParaRPr>
          </a:p>
        </p:txBody>
      </p:sp>
      <p:sp>
        <p:nvSpPr>
          <p:cNvPr id="87048" name="文本框 4"/>
          <p:cNvSpPr txBox="1">
            <a:spLocks noChangeArrowheads="1"/>
          </p:cNvSpPr>
          <p:nvPr/>
        </p:nvSpPr>
        <p:spPr bwMode="auto">
          <a:xfrm>
            <a:off x="4275138" y="4030663"/>
            <a:ext cx="830580" cy="368300"/>
          </a:xfrm>
          <a:prstGeom prst="rect">
            <a:avLst/>
          </a:prstGeom>
          <a:noFill/>
          <a:ln w="9525">
            <a:noFill/>
            <a:miter lim="800000"/>
          </a:ln>
        </p:spPr>
        <p:txBody>
          <a:bodyPr wrap="none">
            <a:spAutoFit/>
          </a:bodyPr>
          <a:lstStyle/>
          <a:p>
            <a:pPr defTabSz="457200"/>
            <a:r>
              <a:rPr kumimoji="1" lang="en-US" altLang="zh-CN" b="1">
                <a:solidFill>
                  <a:srgbClr val="000000"/>
                </a:solidFill>
                <a:latin typeface="Arial" panose="020B0604020202020204" pitchFamily="34" charset="0"/>
                <a:ea typeface="微软雅黑" panose="020B0503020204020204" pitchFamily="34" charset="-122"/>
              </a:rPr>
              <a:t>0.54%</a:t>
            </a:r>
            <a:endParaRPr kumimoji="1" lang="zh-CN" altLang="en-US" b="1">
              <a:solidFill>
                <a:srgbClr val="000000"/>
              </a:solidFill>
              <a:latin typeface="Arial" panose="020B0604020202020204" pitchFamily="34" charset="0"/>
              <a:ea typeface="微软雅黑" panose="020B0503020204020204" pitchFamily="34" charset="-122"/>
            </a:endParaRPr>
          </a:p>
        </p:txBody>
      </p:sp>
      <p:sp>
        <p:nvSpPr>
          <p:cNvPr id="10" name="椭圆 9"/>
          <p:cNvSpPr/>
          <p:nvPr/>
        </p:nvSpPr>
        <p:spPr>
          <a:xfrm>
            <a:off x="5305425" y="4292600"/>
            <a:ext cx="914400" cy="914400"/>
          </a:xfrm>
          <a:prstGeom prst="ellipse">
            <a:avLst/>
          </a:prstGeom>
          <a:solidFill>
            <a:schemeClr val="accent5">
              <a:lumMod val="40000"/>
              <a:lumOff val="60000"/>
            </a:schemeClr>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kumimoji="1" lang="zh-CN" altLang="en-US" b="1" dirty="0">
              <a:solidFill>
                <a:prstClr val="white"/>
              </a:solidFill>
            </a:endParaRPr>
          </a:p>
        </p:txBody>
      </p:sp>
      <p:sp>
        <p:nvSpPr>
          <p:cNvPr id="87050" name="文本框 10"/>
          <p:cNvSpPr txBox="1">
            <a:spLocks noChangeArrowheads="1"/>
          </p:cNvSpPr>
          <p:nvPr/>
        </p:nvSpPr>
        <p:spPr bwMode="auto">
          <a:xfrm>
            <a:off x="5356225" y="4581525"/>
            <a:ext cx="830580" cy="368300"/>
          </a:xfrm>
          <a:prstGeom prst="rect">
            <a:avLst/>
          </a:prstGeom>
          <a:noFill/>
          <a:ln w="9525">
            <a:noFill/>
            <a:miter lim="800000"/>
          </a:ln>
        </p:spPr>
        <p:txBody>
          <a:bodyPr wrap="none">
            <a:spAutoFit/>
          </a:bodyPr>
          <a:lstStyle/>
          <a:p>
            <a:pPr defTabSz="457200"/>
            <a:r>
              <a:rPr kumimoji="1" lang="en-US" altLang="zh-CN" b="1">
                <a:solidFill>
                  <a:srgbClr val="000000"/>
                </a:solidFill>
                <a:latin typeface="Arial" panose="020B0604020202020204" pitchFamily="34" charset="0"/>
                <a:ea typeface="微软雅黑" panose="020B0503020204020204" pitchFamily="34" charset="-122"/>
              </a:rPr>
              <a:t>0.27%</a:t>
            </a:r>
            <a:endParaRPr kumimoji="1" lang="zh-CN" altLang="en-US" b="1">
              <a:solidFill>
                <a:srgbClr val="000000"/>
              </a:solidFill>
              <a:latin typeface="Arial" panose="020B0604020202020204" pitchFamily="34" charset="0"/>
              <a:ea typeface="微软雅黑" panose="020B0503020204020204" pitchFamily="34" charset="-122"/>
            </a:endParaRPr>
          </a:p>
        </p:txBody>
      </p:sp>
      <p:sp>
        <p:nvSpPr>
          <p:cNvPr id="12" name="椭圆 11"/>
          <p:cNvSpPr/>
          <p:nvPr/>
        </p:nvSpPr>
        <p:spPr>
          <a:xfrm>
            <a:off x="2851150" y="3611563"/>
            <a:ext cx="914400" cy="914400"/>
          </a:xfrm>
          <a:prstGeom prst="ellipse">
            <a:avLst/>
          </a:prstGeom>
          <a:solidFill>
            <a:srgbClr val="C7E8FA"/>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kumimoji="1" lang="zh-CN" altLang="en-US" b="1" dirty="0">
              <a:solidFill>
                <a:prstClr val="white"/>
              </a:solidFill>
            </a:endParaRPr>
          </a:p>
        </p:txBody>
      </p:sp>
      <p:sp>
        <p:nvSpPr>
          <p:cNvPr id="87052" name="文本框 12"/>
          <p:cNvSpPr txBox="1">
            <a:spLocks noChangeArrowheads="1"/>
          </p:cNvSpPr>
          <p:nvPr/>
        </p:nvSpPr>
        <p:spPr bwMode="auto">
          <a:xfrm>
            <a:off x="2935288" y="3922713"/>
            <a:ext cx="830580" cy="368300"/>
          </a:xfrm>
          <a:prstGeom prst="rect">
            <a:avLst/>
          </a:prstGeom>
          <a:noFill/>
          <a:ln w="9525">
            <a:noFill/>
            <a:miter lim="800000"/>
          </a:ln>
        </p:spPr>
        <p:txBody>
          <a:bodyPr wrap="none">
            <a:spAutoFit/>
          </a:bodyPr>
          <a:lstStyle/>
          <a:p>
            <a:pPr defTabSz="457200"/>
            <a:r>
              <a:rPr kumimoji="1" lang="en-US" altLang="zh-CN" b="1">
                <a:solidFill>
                  <a:srgbClr val="000000"/>
                </a:solidFill>
                <a:latin typeface="Arial" panose="020B0604020202020204" pitchFamily="34" charset="0"/>
                <a:ea typeface="微软雅黑" panose="020B0503020204020204" pitchFamily="34" charset="-122"/>
              </a:rPr>
              <a:t>0.40%</a:t>
            </a:r>
            <a:endParaRPr kumimoji="1" lang="zh-CN" altLang="en-US" b="1">
              <a:solidFill>
                <a:srgbClr val="000000"/>
              </a:solidFill>
              <a:latin typeface="Arial" panose="020B0604020202020204" pitchFamily="34" charset="0"/>
              <a:ea typeface="微软雅黑" panose="020B0503020204020204" pitchFamily="34" charset="-122"/>
            </a:endParaRPr>
          </a:p>
        </p:txBody>
      </p:sp>
      <p:sp>
        <p:nvSpPr>
          <p:cNvPr id="14" name="椭圆 13"/>
          <p:cNvSpPr/>
          <p:nvPr/>
        </p:nvSpPr>
        <p:spPr>
          <a:xfrm>
            <a:off x="8464550" y="3378200"/>
            <a:ext cx="914400" cy="914400"/>
          </a:xfrm>
          <a:prstGeom prst="ellipse">
            <a:avLst/>
          </a:prstGeom>
          <a:solidFill>
            <a:srgbClr val="F9D4E3"/>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kumimoji="1" lang="zh-CN" altLang="en-US" b="1" dirty="0">
              <a:solidFill>
                <a:prstClr val="white"/>
              </a:solidFill>
            </a:endParaRPr>
          </a:p>
        </p:txBody>
      </p:sp>
      <p:sp>
        <p:nvSpPr>
          <p:cNvPr id="87054" name="文本框 14"/>
          <p:cNvSpPr txBox="1">
            <a:spLocks noChangeArrowheads="1"/>
          </p:cNvSpPr>
          <p:nvPr/>
        </p:nvSpPr>
        <p:spPr bwMode="auto">
          <a:xfrm>
            <a:off x="8577263" y="3694113"/>
            <a:ext cx="830580" cy="368300"/>
          </a:xfrm>
          <a:prstGeom prst="rect">
            <a:avLst/>
          </a:prstGeom>
          <a:noFill/>
          <a:ln w="9525">
            <a:noFill/>
            <a:miter lim="800000"/>
          </a:ln>
        </p:spPr>
        <p:txBody>
          <a:bodyPr wrap="none">
            <a:spAutoFit/>
          </a:bodyPr>
          <a:lstStyle/>
          <a:p>
            <a:pPr defTabSz="457200"/>
            <a:r>
              <a:rPr kumimoji="1" lang="en-US" altLang="zh-CN" b="1">
                <a:solidFill>
                  <a:srgbClr val="000000"/>
                </a:solidFill>
                <a:latin typeface="Arial" panose="020B0604020202020204" pitchFamily="34" charset="0"/>
                <a:ea typeface="微软雅黑" panose="020B0503020204020204" pitchFamily="34" charset="-122"/>
              </a:rPr>
              <a:t>0.53%</a:t>
            </a:r>
            <a:endParaRPr kumimoji="1" lang="zh-CN" altLang="en-US" b="1">
              <a:solidFill>
                <a:srgbClr val="000000"/>
              </a:solidFill>
              <a:latin typeface="Arial" panose="020B0604020202020204" pitchFamily="34" charset="0"/>
              <a:ea typeface="微软雅黑" panose="020B0503020204020204" pitchFamily="34" charset="-122"/>
            </a:endParaRPr>
          </a:p>
        </p:txBody>
      </p:sp>
      <p:sp>
        <p:nvSpPr>
          <p:cNvPr id="16" name="椭圆 15"/>
          <p:cNvSpPr/>
          <p:nvPr/>
        </p:nvSpPr>
        <p:spPr>
          <a:xfrm>
            <a:off x="8072438" y="4494213"/>
            <a:ext cx="914400" cy="914400"/>
          </a:xfrm>
          <a:prstGeom prst="ellipse">
            <a:avLst/>
          </a:prstGeom>
          <a:solidFill>
            <a:srgbClr val="EEEF98"/>
          </a:solid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fontAlgn="auto">
              <a:spcBef>
                <a:spcPts val="0"/>
              </a:spcBef>
              <a:spcAft>
                <a:spcPts val="0"/>
              </a:spcAft>
              <a:defRPr/>
            </a:pPr>
            <a:endParaRPr kumimoji="1" lang="zh-CN" altLang="en-US" b="1" dirty="0">
              <a:solidFill>
                <a:prstClr val="white"/>
              </a:solidFill>
            </a:endParaRPr>
          </a:p>
        </p:txBody>
      </p:sp>
      <p:sp>
        <p:nvSpPr>
          <p:cNvPr id="87056" name="文本框 16"/>
          <p:cNvSpPr txBox="1">
            <a:spLocks noChangeArrowheads="1"/>
          </p:cNvSpPr>
          <p:nvPr/>
        </p:nvSpPr>
        <p:spPr bwMode="auto">
          <a:xfrm>
            <a:off x="8158163" y="4805363"/>
            <a:ext cx="830580" cy="368300"/>
          </a:xfrm>
          <a:prstGeom prst="rect">
            <a:avLst/>
          </a:prstGeom>
          <a:noFill/>
          <a:ln w="3175">
            <a:noFill/>
            <a:miter lim="800000"/>
          </a:ln>
        </p:spPr>
        <p:txBody>
          <a:bodyPr wrap="none">
            <a:spAutoFit/>
          </a:bodyPr>
          <a:lstStyle/>
          <a:p>
            <a:pPr defTabSz="457200"/>
            <a:r>
              <a:rPr kumimoji="1" lang="en-US" altLang="zh-CN" b="1">
                <a:solidFill>
                  <a:srgbClr val="000000"/>
                </a:solidFill>
                <a:latin typeface="Arial" panose="020B0604020202020204" pitchFamily="34" charset="0"/>
                <a:ea typeface="微软雅黑" panose="020B0503020204020204" pitchFamily="34" charset="-122"/>
              </a:rPr>
              <a:t>0.28%</a:t>
            </a:r>
            <a:endParaRPr kumimoji="1" lang="zh-CN" altLang="en-US" b="1">
              <a:solidFill>
                <a:srgbClr val="000000"/>
              </a:solidFill>
              <a:latin typeface="Arial" panose="020B0604020202020204" pitchFamily="34" charset="0"/>
              <a:ea typeface="微软雅黑" panose="020B0503020204020204" pitchFamily="34" charset="-122"/>
            </a:endParaRPr>
          </a:p>
        </p:txBody>
      </p:sp>
      <p:sp>
        <p:nvSpPr>
          <p:cNvPr id="87058" name="Title 1"/>
          <p:cNvSpPr txBox="1"/>
          <p:nvPr/>
        </p:nvSpPr>
        <p:spPr bwMode="auto">
          <a:xfrm>
            <a:off x="2346325" y="491331"/>
            <a:ext cx="8229600" cy="712788"/>
          </a:xfrm>
          <a:prstGeom prst="rect">
            <a:avLst/>
          </a:prstGeom>
          <a:noFill/>
          <a:ln w="9525">
            <a:noFill/>
            <a:miter lim="800000"/>
          </a:ln>
        </p:spPr>
        <p:txBody>
          <a:bodyPr lIns="0" tIns="0" rIns="0" bIns="0" anchor="ctr"/>
          <a:lstStyle/>
          <a:p>
            <a:pPr defTabSz="457200">
              <a:lnSpc>
                <a:spcPct val="150000"/>
              </a:lnSpc>
            </a:pPr>
            <a:r>
              <a:rPr lang="zh-CN" altLang="en-US" sz="2400" b="1" dirty="0">
                <a:solidFill>
                  <a:schemeClr val="tx1"/>
                </a:solidFill>
                <a:latin typeface="Arial" panose="020B0604020202020204" pitchFamily="34" charset="0"/>
                <a:ea typeface="微软雅黑" panose="020B0503020204020204" pitchFamily="34" charset="-122"/>
              </a:rPr>
              <a:t>我国一般人群抗</a:t>
            </a:r>
            <a:r>
              <a:rPr lang="en-US" altLang="zh-CN" sz="2400" b="1" dirty="0">
                <a:solidFill>
                  <a:schemeClr val="tx1"/>
                </a:solidFill>
                <a:latin typeface="Arial" panose="020B0604020202020204" pitchFamily="34" charset="0"/>
                <a:ea typeface="微软雅黑" panose="020B0503020204020204" pitchFamily="34" charset="-122"/>
              </a:rPr>
              <a:t>-HCV</a:t>
            </a:r>
            <a:r>
              <a:rPr lang="zh-CN" altLang="en-US" sz="2400" b="1" dirty="0">
                <a:solidFill>
                  <a:schemeClr val="tx1"/>
                </a:solidFill>
                <a:latin typeface="Arial" panose="020B0604020202020204" pitchFamily="34" charset="0"/>
                <a:ea typeface="微软雅黑" panose="020B0503020204020204" pitchFamily="34" charset="-122"/>
              </a:rPr>
              <a:t>流行率为</a:t>
            </a:r>
            <a:r>
              <a:rPr lang="en-US" altLang="zh-CN" sz="2400" b="1" dirty="0">
                <a:solidFill>
                  <a:schemeClr val="tx1"/>
                </a:solidFill>
                <a:latin typeface="Arial" panose="020B0604020202020204" pitchFamily="34" charset="0"/>
                <a:ea typeface="微软雅黑" panose="020B0503020204020204" pitchFamily="34" charset="-122"/>
              </a:rPr>
              <a:t>0.43%</a:t>
            </a:r>
            <a:r>
              <a:rPr lang="zh-CN" altLang="en-US" sz="2400" b="1" dirty="0" smtClean="0">
                <a:solidFill>
                  <a:schemeClr val="tx1"/>
                </a:solidFill>
                <a:latin typeface="Arial" panose="020B0604020202020204" pitchFamily="34" charset="0"/>
                <a:ea typeface="微软雅黑" panose="020B0503020204020204" pitchFamily="34" charset="-122"/>
              </a:rPr>
              <a:t>，不同地区存在差异</a:t>
            </a:r>
            <a:endParaRPr lang="zh-CN" altLang="en-US" sz="2400" b="1" dirty="0">
              <a:solidFill>
                <a:schemeClr val="tx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xmlns="" val="698821192"/>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32"/>
          <p:cNvSpPr txBox="1">
            <a:spLocks noChangeArrowheads="1"/>
          </p:cNvSpPr>
          <p:nvPr/>
        </p:nvSpPr>
        <p:spPr bwMode="auto">
          <a:xfrm>
            <a:off x="2409508" y="6440682"/>
            <a:ext cx="5400675" cy="253916"/>
          </a:xfrm>
          <a:prstGeom prst="rect">
            <a:avLst/>
          </a:prstGeom>
          <a:noFill/>
          <a:ln w="9525">
            <a:noFill/>
            <a:miter lim="800000"/>
          </a:ln>
        </p:spPr>
        <p:txBody>
          <a:bodyPr anchor="ctr">
            <a:spAutoFit/>
          </a:bodyPr>
          <a:lstStyle/>
          <a:p>
            <a:r>
              <a:rPr lang="en-US" altLang="zh-CN" sz="1050" dirty="0">
                <a:solidFill>
                  <a:srgbClr val="000000"/>
                </a:solidFill>
                <a:cs typeface="Arial" panose="020B0604020202020204" pitchFamily="34" charset="0"/>
              </a:rPr>
              <a:t>The Lancet Gastroenterology &amp; </a:t>
            </a:r>
            <a:r>
              <a:rPr lang="en-US" altLang="zh-CN" sz="1050" dirty="0" err="1">
                <a:solidFill>
                  <a:srgbClr val="000000"/>
                </a:solidFill>
                <a:cs typeface="Arial" panose="020B0604020202020204" pitchFamily="34" charset="0"/>
              </a:rPr>
              <a:t>Hepatology</a:t>
            </a:r>
            <a:r>
              <a:rPr lang="en-US" altLang="zh-CN" sz="1050" dirty="0">
                <a:solidFill>
                  <a:srgbClr val="000000"/>
                </a:solidFill>
                <a:cs typeface="Arial" panose="020B0604020202020204" pitchFamily="34" charset="0"/>
              </a:rPr>
              <a:t>, 2017, 2(3): 161-176</a:t>
            </a:r>
            <a:endParaRPr lang="zh-CN" altLang="en-US" sz="1050" dirty="0">
              <a:solidFill>
                <a:srgbClr val="000000"/>
              </a:solidFill>
              <a:ea typeface="等线" panose="02010600030101010101" charset="-122"/>
              <a:cs typeface="等线" panose="02010600030101010101" charset="-122"/>
            </a:endParaRPr>
          </a:p>
        </p:txBody>
      </p:sp>
      <p:sp>
        <p:nvSpPr>
          <p:cNvPr id="24579" name="Title 1"/>
          <p:cNvSpPr txBox="1"/>
          <p:nvPr/>
        </p:nvSpPr>
        <p:spPr bwMode="auto">
          <a:xfrm>
            <a:off x="1830388" y="1217613"/>
            <a:ext cx="6172200" cy="534987"/>
          </a:xfrm>
          <a:prstGeom prst="rect">
            <a:avLst/>
          </a:prstGeom>
          <a:noFill/>
          <a:ln w="9525">
            <a:noFill/>
            <a:miter lim="800000"/>
          </a:ln>
        </p:spPr>
        <p:txBody>
          <a:bodyPr lIns="0" tIns="0" rIns="0" bIns="0" anchor="ctr"/>
          <a:lstStyle/>
          <a:p>
            <a:pPr eaLnBrk="1" hangingPunct="1">
              <a:lnSpc>
                <a:spcPct val="120000"/>
              </a:lnSpc>
            </a:pPr>
            <a:r>
              <a:rPr lang="zh-CN" altLang="en-US" b="1">
                <a:solidFill>
                  <a:schemeClr val="bg1"/>
                </a:solidFill>
                <a:ea typeface="微软雅黑" panose="020B0503020204020204" pitchFamily="34" charset="-122"/>
                <a:cs typeface="Arial" panose="020B0604020202020204" pitchFamily="34" charset="0"/>
              </a:rPr>
              <a:t>中国</a:t>
            </a:r>
            <a:r>
              <a:rPr lang="en-US" altLang="zh-CN" b="1">
                <a:solidFill>
                  <a:schemeClr val="bg1"/>
                </a:solidFill>
                <a:ea typeface="微软雅黑" panose="020B0503020204020204" pitchFamily="34" charset="-122"/>
                <a:cs typeface="Arial" panose="020B0604020202020204" pitchFamily="34" charset="0"/>
              </a:rPr>
              <a:t>HCV RNA</a:t>
            </a:r>
            <a:r>
              <a:rPr lang="zh-CN" altLang="en-US" b="1">
                <a:solidFill>
                  <a:schemeClr val="bg1"/>
                </a:solidFill>
                <a:ea typeface="微软雅黑" panose="020B0503020204020204" pitchFamily="34" charset="-122"/>
                <a:cs typeface="Arial" panose="020B0604020202020204" pitchFamily="34" charset="0"/>
              </a:rPr>
              <a:t>阳性者的估计数为</a:t>
            </a:r>
            <a:r>
              <a:rPr lang="en-US" altLang="zh-CN" b="1">
                <a:solidFill>
                  <a:schemeClr val="bg1"/>
                </a:solidFill>
                <a:ea typeface="微软雅黑" panose="020B0503020204020204" pitchFamily="34" charset="-122"/>
                <a:cs typeface="Arial" panose="020B0604020202020204" pitchFamily="34" charset="0"/>
              </a:rPr>
              <a:t>980</a:t>
            </a:r>
            <a:r>
              <a:rPr lang="zh-CN" altLang="en-US" b="1">
                <a:solidFill>
                  <a:schemeClr val="bg1"/>
                </a:solidFill>
                <a:ea typeface="微软雅黑" panose="020B0503020204020204" pitchFamily="34" charset="-122"/>
                <a:cs typeface="Arial" panose="020B0604020202020204" pitchFamily="34" charset="0"/>
              </a:rPr>
              <a:t>万例，居世界第一</a:t>
            </a:r>
          </a:p>
        </p:txBody>
      </p:sp>
      <p:sp>
        <p:nvSpPr>
          <p:cNvPr id="24580" name="Title 1"/>
          <p:cNvSpPr txBox="1"/>
          <p:nvPr/>
        </p:nvSpPr>
        <p:spPr bwMode="auto">
          <a:xfrm>
            <a:off x="2805748" y="337944"/>
            <a:ext cx="8813532" cy="712787"/>
          </a:xfrm>
          <a:prstGeom prst="rect">
            <a:avLst/>
          </a:prstGeom>
          <a:noFill/>
          <a:ln w="9525">
            <a:noFill/>
            <a:miter lim="800000"/>
          </a:ln>
        </p:spPr>
        <p:txBody>
          <a:bodyPr lIns="0" tIns="0" rIns="0" bIns="0" anchor="ctr"/>
          <a:lstStyle/>
          <a:p>
            <a:pPr eaLnBrk="1" hangingPunct="1">
              <a:lnSpc>
                <a:spcPct val="120000"/>
              </a:lnSpc>
            </a:pPr>
            <a:r>
              <a:rPr lang="zh-CN" altLang="en-US" sz="2400" b="1" dirty="0">
                <a:latin typeface="+mn-ea"/>
                <a:cs typeface="Arial" panose="020B0604020202020204" pitchFamily="34" charset="0"/>
              </a:rPr>
              <a:t>中国</a:t>
            </a:r>
            <a:r>
              <a:rPr lang="en-US" altLang="zh-CN" sz="2400" b="1" dirty="0" smtClean="0">
                <a:latin typeface="+mn-ea"/>
                <a:cs typeface="Arial" panose="020B0604020202020204" pitchFamily="34" charset="0"/>
              </a:rPr>
              <a:t>HCV</a:t>
            </a:r>
            <a:r>
              <a:rPr lang="zh-CN" altLang="en-US" sz="2400" b="1" dirty="0" smtClean="0">
                <a:latin typeface="+mn-ea"/>
                <a:cs typeface="Arial" panose="020B0604020202020204" pitchFamily="34" charset="0"/>
              </a:rPr>
              <a:t>感染者的</a:t>
            </a:r>
            <a:r>
              <a:rPr lang="zh-CN" altLang="en-US" sz="2400" b="1" dirty="0">
                <a:latin typeface="+mn-ea"/>
                <a:cs typeface="Arial" panose="020B0604020202020204" pitchFamily="34" charset="0"/>
              </a:rPr>
              <a:t>估计数为</a:t>
            </a:r>
            <a:r>
              <a:rPr lang="en-US" altLang="zh-CN" sz="2400" b="1" dirty="0">
                <a:latin typeface="+mn-ea"/>
                <a:cs typeface="Arial" panose="020B0604020202020204" pitchFamily="34" charset="0"/>
              </a:rPr>
              <a:t>980</a:t>
            </a:r>
            <a:r>
              <a:rPr lang="zh-CN" altLang="en-US" sz="2400" b="1" dirty="0">
                <a:latin typeface="+mn-ea"/>
                <a:cs typeface="Arial" panose="020B0604020202020204" pitchFamily="34" charset="0"/>
              </a:rPr>
              <a:t>万例，居世界第一</a:t>
            </a:r>
          </a:p>
        </p:txBody>
      </p:sp>
      <p:pic>
        <p:nvPicPr>
          <p:cNvPr id="24581" name="图片 3"/>
          <p:cNvPicPr>
            <a:picLocks noChangeAspect="1"/>
          </p:cNvPicPr>
          <p:nvPr/>
        </p:nvPicPr>
        <p:blipFill>
          <a:blip r:embed="rId3" cstate="print"/>
          <a:srcRect t="1546"/>
          <a:stretch>
            <a:fillRect/>
          </a:stretch>
        </p:blipFill>
        <p:spPr bwMode="auto">
          <a:xfrm>
            <a:off x="1922463" y="1268413"/>
            <a:ext cx="8347075" cy="4954587"/>
          </a:xfrm>
          <a:prstGeom prst="rect">
            <a:avLst/>
          </a:prstGeom>
          <a:noFill/>
          <a:ln w="9525">
            <a:noFill/>
            <a:miter lim="800000"/>
            <a:headEnd/>
            <a:tailEnd/>
          </a:ln>
        </p:spPr>
      </p:pic>
    </p:spTree>
    <p:extLst>
      <p:ext uri="{BB962C8B-B14F-4D97-AF65-F5344CB8AC3E}">
        <p14:creationId xmlns:p14="http://schemas.microsoft.com/office/powerpoint/2010/main" xmlns="" val="941152615"/>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文本框 1"/>
          <p:cNvSpPr txBox="1">
            <a:spLocks noChangeArrowheads="1"/>
          </p:cNvSpPr>
          <p:nvPr/>
        </p:nvSpPr>
        <p:spPr bwMode="auto">
          <a:xfrm>
            <a:off x="2090738" y="3946525"/>
            <a:ext cx="1612900" cy="460375"/>
          </a:xfrm>
          <a:prstGeom prst="rect">
            <a:avLst/>
          </a:prstGeom>
          <a:noFill/>
          <a:ln w="9525">
            <a:noFill/>
            <a:miter lim="800000"/>
          </a:ln>
        </p:spPr>
        <p:txBody>
          <a:bodyPr>
            <a:spAutoFit/>
          </a:bodyPr>
          <a:lstStyle/>
          <a:p>
            <a:pPr defTabSz="457200"/>
            <a:r>
              <a:rPr lang="zh-CN" altLang="en-US" sz="2400" b="1">
                <a:solidFill>
                  <a:srgbClr val="7F7F7F"/>
                </a:solidFill>
                <a:latin typeface="微软雅黑" panose="020B0503020204020204" pitchFamily="34" charset="-122"/>
                <a:ea typeface="微软雅黑" panose="020B0503020204020204" pitchFamily="34" charset="-122"/>
              </a:rPr>
              <a:t>认知度</a:t>
            </a:r>
            <a:r>
              <a:rPr lang="zh-CN" altLang="en-US" sz="2400" b="1">
                <a:solidFill>
                  <a:srgbClr val="FF3300"/>
                </a:solidFill>
                <a:latin typeface="Century Gothic" panose="020B0502020202020204" pitchFamily="34" charset="0"/>
                <a:ea typeface="微软雅黑" panose="020B0503020204020204" pitchFamily="34" charset="-122"/>
              </a:rPr>
              <a:t>低</a:t>
            </a:r>
          </a:p>
        </p:txBody>
      </p:sp>
      <p:sp>
        <p:nvSpPr>
          <p:cNvPr id="103427" name="矩形 5"/>
          <p:cNvSpPr>
            <a:spLocks noChangeArrowheads="1"/>
          </p:cNvSpPr>
          <p:nvPr/>
        </p:nvSpPr>
        <p:spPr bwMode="auto">
          <a:xfrm>
            <a:off x="3378200" y="2038350"/>
            <a:ext cx="1047115" cy="570865"/>
          </a:xfrm>
          <a:prstGeom prst="rect">
            <a:avLst/>
          </a:prstGeom>
          <a:noFill/>
          <a:ln w="9525">
            <a:noFill/>
            <a:miter lim="800000"/>
          </a:ln>
        </p:spPr>
        <p:txBody>
          <a:bodyPr wrap="none">
            <a:spAutoFit/>
          </a:bodyPr>
          <a:lstStyle/>
          <a:p>
            <a:pPr marL="0" lvl="1" defTabSz="457200">
              <a:lnSpc>
                <a:spcPct val="130000"/>
              </a:lnSpc>
              <a:buFont typeface="Arial" panose="020B0604020202020204" pitchFamily="34" charset="0"/>
              <a:buNone/>
            </a:pPr>
            <a:r>
              <a:rPr lang="en-US" altLang="zh-CN" sz="2400" b="1">
                <a:solidFill>
                  <a:srgbClr val="FF0000"/>
                </a:solidFill>
                <a:latin typeface="Arial" panose="020B0604020202020204" pitchFamily="34" charset="0"/>
                <a:ea typeface="微软雅黑" panose="020B0503020204020204" pitchFamily="34" charset="-122"/>
              </a:rPr>
              <a:t>24.7%</a:t>
            </a:r>
            <a:endParaRPr lang="zh-CN" altLang="zh-CN" sz="2400" b="1" baseline="30000">
              <a:solidFill>
                <a:srgbClr val="FF0000"/>
              </a:solidFill>
              <a:latin typeface="Arial" panose="020B0604020202020204" pitchFamily="34" charset="0"/>
              <a:ea typeface="微软雅黑" panose="020B0503020204020204" pitchFamily="34" charset="-122"/>
            </a:endParaRPr>
          </a:p>
        </p:txBody>
      </p:sp>
      <p:pic>
        <p:nvPicPr>
          <p:cNvPr id="103428" name="图片 3"/>
          <p:cNvPicPr>
            <a:picLocks noChangeAspect="1"/>
          </p:cNvPicPr>
          <p:nvPr/>
        </p:nvPicPr>
        <p:blipFill>
          <a:blip r:embed="rId2" cstate="print"/>
          <a:srcRect/>
          <a:stretch>
            <a:fillRect/>
          </a:stretch>
        </p:blipFill>
        <p:spPr bwMode="auto">
          <a:xfrm>
            <a:off x="1571625" y="1485900"/>
            <a:ext cx="2270125" cy="2433638"/>
          </a:xfrm>
          <a:prstGeom prst="rect">
            <a:avLst/>
          </a:prstGeom>
          <a:noFill/>
          <a:ln w="9525">
            <a:noFill/>
            <a:miter lim="800000"/>
            <a:headEnd/>
            <a:tailEnd/>
          </a:ln>
        </p:spPr>
      </p:pic>
      <p:sp>
        <p:nvSpPr>
          <p:cNvPr id="103429" name="内容占位符 1"/>
          <p:cNvSpPr txBox="1">
            <a:spLocks noChangeArrowheads="1"/>
          </p:cNvSpPr>
          <p:nvPr/>
        </p:nvSpPr>
        <p:spPr bwMode="auto">
          <a:xfrm>
            <a:off x="3365500" y="2601913"/>
            <a:ext cx="1576388" cy="720725"/>
          </a:xfrm>
          <a:prstGeom prst="rect">
            <a:avLst/>
          </a:prstGeom>
          <a:noFill/>
          <a:ln w="9525">
            <a:noFill/>
            <a:miter lim="800000"/>
          </a:ln>
        </p:spPr>
        <p:txBody>
          <a:bodyPr/>
          <a:lstStyle/>
          <a:p>
            <a:pPr marL="0" lvl="1" defTabSz="457200"/>
            <a:r>
              <a:rPr lang="zh-CN" altLang="en-US" sz="2000" b="1">
                <a:solidFill>
                  <a:srgbClr val="7F7F7F"/>
                </a:solidFill>
                <a:latin typeface="Century Gothic" panose="020B0502020202020204" pitchFamily="34" charset="0"/>
                <a:ea typeface="微软雅黑" panose="020B0503020204020204" pitchFamily="34" charset="-122"/>
              </a:rPr>
              <a:t>诊断前丙肝的疾病知晓率</a:t>
            </a:r>
            <a:endParaRPr lang="en-US" altLang="zh-CN" sz="2000" b="1">
              <a:solidFill>
                <a:srgbClr val="7F7F7F"/>
              </a:solidFill>
              <a:latin typeface="Century Gothic" panose="020B0502020202020204" pitchFamily="34" charset="0"/>
              <a:ea typeface="微软雅黑" panose="020B0503020204020204" pitchFamily="34" charset="-122"/>
            </a:endParaRPr>
          </a:p>
        </p:txBody>
      </p:sp>
      <p:sp>
        <p:nvSpPr>
          <p:cNvPr id="103430" name="文本框 36"/>
          <p:cNvSpPr txBox="1">
            <a:spLocks noChangeArrowheads="1"/>
          </p:cNvSpPr>
          <p:nvPr/>
        </p:nvSpPr>
        <p:spPr bwMode="auto">
          <a:xfrm>
            <a:off x="5024438" y="3895725"/>
            <a:ext cx="2136775" cy="460375"/>
          </a:xfrm>
          <a:prstGeom prst="rect">
            <a:avLst/>
          </a:prstGeom>
          <a:noFill/>
          <a:ln w="9525">
            <a:noFill/>
            <a:miter lim="800000"/>
          </a:ln>
        </p:spPr>
        <p:txBody>
          <a:bodyPr>
            <a:spAutoFit/>
          </a:bodyPr>
          <a:lstStyle/>
          <a:p>
            <a:pPr defTabSz="457200">
              <a:buFont typeface="Arial" panose="020B0604020202020204" pitchFamily="34" charset="0"/>
              <a:buNone/>
            </a:pPr>
            <a:r>
              <a:rPr lang="zh-CN" altLang="en-US" sz="2400" b="1">
                <a:solidFill>
                  <a:srgbClr val="7F7F7F"/>
                </a:solidFill>
                <a:latin typeface="微软雅黑" panose="020B0503020204020204" pitchFamily="34" charset="-122"/>
                <a:ea typeface="微软雅黑" panose="020B0503020204020204" pitchFamily="34" charset="-122"/>
              </a:rPr>
              <a:t>诊断率</a:t>
            </a:r>
            <a:r>
              <a:rPr lang="zh-CN" altLang="en-US" sz="2400" b="1">
                <a:solidFill>
                  <a:srgbClr val="FF3300"/>
                </a:solidFill>
                <a:latin typeface="Century Gothic" panose="020B0502020202020204" pitchFamily="34" charset="0"/>
                <a:ea typeface="微软雅黑" panose="020B0503020204020204" pitchFamily="34" charset="-122"/>
              </a:rPr>
              <a:t>低</a:t>
            </a:r>
            <a:endParaRPr lang="en-US" altLang="zh-CN" sz="2400" b="1">
              <a:solidFill>
                <a:srgbClr val="FF3300"/>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9" name="圆角矩形 8"/>
          <p:cNvSpPr/>
          <p:nvPr/>
        </p:nvSpPr>
        <p:spPr>
          <a:xfrm>
            <a:off x="6432550" y="2037367"/>
            <a:ext cx="797940" cy="57505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150781" tIns="75390" rIns="150781" bIns="7539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457200">
              <a:defRPr/>
            </a:pPr>
            <a:r>
              <a:rPr lang="en-US" altLang="zh-CN" sz="2400" b="1" smtClean="0">
                <a:solidFill>
                  <a:srgbClr val="FF0000"/>
                </a:solidFill>
                <a:ea typeface="微软雅黑" panose="020B0503020204020204" pitchFamily="34" charset="-122"/>
              </a:rPr>
              <a:t>2%</a:t>
            </a:r>
            <a:endParaRPr lang="zh-CN" altLang="en-US" sz="2400" b="1" baseline="30000" dirty="0" smtClean="0">
              <a:solidFill>
                <a:srgbClr val="FF0000"/>
              </a:solidFill>
              <a:ea typeface="微软雅黑" panose="020B0503020204020204" pitchFamily="34" charset="-122"/>
            </a:endParaRPr>
          </a:p>
        </p:txBody>
      </p:sp>
      <p:pic>
        <p:nvPicPr>
          <p:cNvPr id="103432" name="图片 9"/>
          <p:cNvPicPr>
            <a:picLocks noChangeAspect="1"/>
          </p:cNvPicPr>
          <p:nvPr/>
        </p:nvPicPr>
        <p:blipFill>
          <a:blip r:embed="rId3" cstate="print"/>
          <a:srcRect/>
          <a:stretch>
            <a:fillRect/>
          </a:stretch>
        </p:blipFill>
        <p:spPr bwMode="auto">
          <a:xfrm>
            <a:off x="4572000" y="1597025"/>
            <a:ext cx="2192338" cy="2409825"/>
          </a:xfrm>
          <a:prstGeom prst="rect">
            <a:avLst/>
          </a:prstGeom>
          <a:noFill/>
          <a:ln w="9525">
            <a:noFill/>
            <a:miter lim="800000"/>
            <a:headEnd/>
            <a:tailEnd/>
          </a:ln>
        </p:spPr>
      </p:pic>
      <p:sp>
        <p:nvSpPr>
          <p:cNvPr id="103433" name="文本框 37"/>
          <p:cNvSpPr txBox="1">
            <a:spLocks noChangeArrowheads="1"/>
          </p:cNvSpPr>
          <p:nvPr/>
        </p:nvSpPr>
        <p:spPr bwMode="auto">
          <a:xfrm>
            <a:off x="7542213" y="3919538"/>
            <a:ext cx="1597025" cy="460375"/>
          </a:xfrm>
          <a:prstGeom prst="rect">
            <a:avLst/>
          </a:prstGeom>
          <a:noFill/>
          <a:ln w="9525">
            <a:noFill/>
            <a:miter lim="800000"/>
          </a:ln>
        </p:spPr>
        <p:txBody>
          <a:bodyPr>
            <a:spAutoFit/>
          </a:bodyPr>
          <a:lstStyle/>
          <a:p>
            <a:pPr defTabSz="911225">
              <a:buFont typeface="Arial" panose="020B0604020202020204" pitchFamily="34" charset="0"/>
              <a:buNone/>
            </a:pPr>
            <a:r>
              <a:rPr lang="zh-CN" altLang="en-US" sz="2400" b="1">
                <a:solidFill>
                  <a:srgbClr val="7F7F7F"/>
                </a:solidFill>
                <a:latin typeface="微软雅黑" panose="020B0503020204020204" pitchFamily="34" charset="-122"/>
                <a:ea typeface="微软雅黑" panose="020B0503020204020204" pitchFamily="34" charset="-122"/>
                <a:cs typeface="等线" panose="02010600030101010101" charset="-122"/>
              </a:rPr>
              <a:t>治疗率</a:t>
            </a:r>
            <a:r>
              <a:rPr lang="zh-CN" altLang="en-US" sz="2400" b="1">
                <a:solidFill>
                  <a:srgbClr val="FF0000"/>
                </a:solidFill>
                <a:latin typeface="微软雅黑" panose="020B0503020204020204" pitchFamily="34" charset="-122"/>
                <a:ea typeface="微软雅黑" panose="020B0503020204020204" pitchFamily="34" charset="-122"/>
                <a:cs typeface="等线" panose="02010600030101010101" charset="-122"/>
              </a:rPr>
              <a:t>低</a:t>
            </a:r>
            <a:endParaRPr lang="en-US" altLang="zh-CN" sz="2400" b="1">
              <a:solidFill>
                <a:srgbClr val="FF0000"/>
              </a:solidFill>
              <a:latin typeface="微软雅黑" panose="020B0503020204020204" pitchFamily="34" charset="-122"/>
              <a:ea typeface="微软雅黑" panose="020B0503020204020204" pitchFamily="34" charset="-122"/>
              <a:cs typeface="等线" panose="02010600030101010101" charset="-122"/>
              <a:sym typeface="Arial" panose="020B0604020202020204" pitchFamily="34" charset="0"/>
            </a:endParaRPr>
          </a:p>
        </p:txBody>
      </p:sp>
      <p:sp>
        <p:nvSpPr>
          <p:cNvPr id="103434" name="内容占位符 1"/>
          <p:cNvSpPr txBox="1">
            <a:spLocks noChangeArrowheads="1"/>
          </p:cNvSpPr>
          <p:nvPr/>
        </p:nvSpPr>
        <p:spPr bwMode="auto">
          <a:xfrm>
            <a:off x="8859838" y="2571750"/>
            <a:ext cx="1460500" cy="403225"/>
          </a:xfrm>
          <a:prstGeom prst="rect">
            <a:avLst/>
          </a:prstGeom>
          <a:noFill/>
          <a:ln w="9525">
            <a:noFill/>
            <a:miter lim="800000"/>
          </a:ln>
        </p:spPr>
        <p:txBody>
          <a:bodyPr/>
          <a:lstStyle/>
          <a:p>
            <a:pPr marL="0" lvl="1" defTabSz="457200"/>
            <a:r>
              <a:rPr lang="zh-CN" altLang="en-US" sz="2000" b="1">
                <a:solidFill>
                  <a:srgbClr val="7F7F7F"/>
                </a:solidFill>
                <a:latin typeface="Century Gothic" panose="020B0502020202020204" pitchFamily="34" charset="0"/>
                <a:ea typeface="微软雅黑" panose="020B0503020204020204" pitchFamily="34" charset="-122"/>
              </a:rPr>
              <a:t>接受抗病</a:t>
            </a:r>
            <a:endParaRPr lang="en-US" altLang="zh-CN" sz="2000" b="1">
              <a:solidFill>
                <a:srgbClr val="7F7F7F"/>
              </a:solidFill>
              <a:latin typeface="Century Gothic" panose="020B0502020202020204" pitchFamily="34" charset="0"/>
              <a:ea typeface="微软雅黑" panose="020B0503020204020204" pitchFamily="34" charset="-122"/>
            </a:endParaRPr>
          </a:p>
          <a:p>
            <a:pPr marL="0" lvl="1" defTabSz="457200"/>
            <a:r>
              <a:rPr lang="zh-CN" altLang="en-US" sz="2000" b="1">
                <a:solidFill>
                  <a:srgbClr val="7F7F7F"/>
                </a:solidFill>
                <a:latin typeface="Century Gothic" panose="020B0502020202020204" pitchFamily="34" charset="0"/>
                <a:ea typeface="微软雅黑" panose="020B0503020204020204" pitchFamily="34" charset="-122"/>
              </a:rPr>
              <a:t>毒治疗</a:t>
            </a:r>
            <a:endParaRPr lang="en-US" altLang="zh-CN" sz="2000" b="1">
              <a:solidFill>
                <a:srgbClr val="7F7F7F"/>
              </a:solidFill>
              <a:latin typeface="Century Gothic" panose="020B0502020202020204" pitchFamily="34" charset="0"/>
              <a:ea typeface="微软雅黑" panose="020B0503020204020204" pitchFamily="34" charset="-122"/>
            </a:endParaRPr>
          </a:p>
        </p:txBody>
      </p:sp>
      <p:pic>
        <p:nvPicPr>
          <p:cNvPr id="103435" name="图片 18" descr="17-01"/>
          <p:cNvPicPr>
            <a:picLocks noChangeAspect="1"/>
          </p:cNvPicPr>
          <p:nvPr/>
        </p:nvPicPr>
        <p:blipFill>
          <a:blip r:embed="rId4" cstate="print"/>
          <a:srcRect/>
          <a:stretch>
            <a:fillRect/>
          </a:stretch>
        </p:blipFill>
        <p:spPr bwMode="auto">
          <a:xfrm>
            <a:off x="6916738" y="1582738"/>
            <a:ext cx="2373312" cy="2490787"/>
          </a:xfrm>
          <a:prstGeom prst="rect">
            <a:avLst/>
          </a:prstGeom>
          <a:noFill/>
          <a:ln w="9525">
            <a:noFill/>
            <a:miter lim="800000"/>
            <a:headEnd/>
            <a:tailEnd/>
          </a:ln>
        </p:spPr>
      </p:pic>
      <p:sp>
        <p:nvSpPr>
          <p:cNvPr id="103436" name="矩形 5"/>
          <p:cNvSpPr>
            <a:spLocks noChangeArrowheads="1"/>
          </p:cNvSpPr>
          <p:nvPr/>
        </p:nvSpPr>
        <p:spPr bwMode="auto">
          <a:xfrm>
            <a:off x="8953500" y="2005013"/>
            <a:ext cx="935038" cy="570865"/>
          </a:xfrm>
          <a:prstGeom prst="rect">
            <a:avLst/>
          </a:prstGeom>
          <a:noFill/>
          <a:ln w="9525">
            <a:noFill/>
            <a:miter lim="800000"/>
          </a:ln>
        </p:spPr>
        <p:txBody>
          <a:bodyPr>
            <a:spAutoFit/>
          </a:bodyPr>
          <a:lstStyle/>
          <a:p>
            <a:pPr marL="0" lvl="1" defTabSz="457200">
              <a:lnSpc>
                <a:spcPct val="130000"/>
              </a:lnSpc>
              <a:buFont typeface="Arial" panose="020B0604020202020204" pitchFamily="34" charset="0"/>
              <a:buNone/>
            </a:pPr>
            <a:r>
              <a:rPr lang="en-US" altLang="zh-CN" sz="2400" b="1">
                <a:solidFill>
                  <a:srgbClr val="FF0000"/>
                </a:solidFill>
                <a:latin typeface="Century Gothic" panose="020B0502020202020204" pitchFamily="34" charset="0"/>
                <a:ea typeface="微软雅黑" panose="020B0503020204020204" pitchFamily="34" charset="-122"/>
              </a:rPr>
              <a:t>&lt;1%</a:t>
            </a:r>
            <a:endParaRPr lang="zh-CN" altLang="zh-CN" sz="2400" b="1" baseline="30000">
              <a:solidFill>
                <a:srgbClr val="FF0000"/>
              </a:solidFill>
              <a:latin typeface="Century Gothic" panose="020B0502020202020204" pitchFamily="34" charset="0"/>
              <a:ea typeface="微软雅黑" panose="020B0503020204020204" pitchFamily="34" charset="-122"/>
            </a:endParaRPr>
          </a:p>
        </p:txBody>
      </p:sp>
      <p:sp>
        <p:nvSpPr>
          <p:cNvPr id="103437" name="TextBox 22"/>
          <p:cNvSpPr txBox="1">
            <a:spLocks noChangeArrowheads="1"/>
          </p:cNvSpPr>
          <p:nvPr/>
        </p:nvSpPr>
        <p:spPr bwMode="auto">
          <a:xfrm>
            <a:off x="2086065" y="6226175"/>
            <a:ext cx="6122988" cy="368300"/>
          </a:xfrm>
          <a:prstGeom prst="rect">
            <a:avLst/>
          </a:prstGeom>
          <a:noFill/>
          <a:ln w="9525">
            <a:noFill/>
            <a:miter lim="800000"/>
          </a:ln>
        </p:spPr>
        <p:txBody>
          <a:bodyPr>
            <a:spAutoFit/>
          </a:bodyPr>
          <a:lstStyle/>
          <a:p>
            <a:pPr defTabSz="457200"/>
            <a:r>
              <a:rPr lang="en-US" altLang="zh-CN" sz="900" dirty="0">
                <a:solidFill>
                  <a:srgbClr val="000000"/>
                </a:solidFill>
                <a:latin typeface="Arial" panose="020B0604020202020204" pitchFamily="34" charset="0"/>
                <a:ea typeface="黑体" panose="02010600030101010101" pitchFamily="49" charset="-122"/>
              </a:rPr>
              <a:t>2014-2016</a:t>
            </a:r>
            <a:r>
              <a:rPr lang="zh-CN" altLang="en-US" sz="900" dirty="0">
                <a:solidFill>
                  <a:srgbClr val="000000"/>
                </a:solidFill>
                <a:latin typeface="Arial" panose="020B0604020202020204" pitchFamily="34" charset="0"/>
                <a:ea typeface="黑体" panose="02010600030101010101" pitchFamily="49" charset="-122"/>
              </a:rPr>
              <a:t>年，世界肝炎联盟</a:t>
            </a:r>
            <a:r>
              <a:rPr lang="en-US" altLang="zh-CN" sz="900" dirty="0">
                <a:solidFill>
                  <a:srgbClr val="000000"/>
                </a:solidFill>
                <a:latin typeface="Arial" panose="020B0604020202020204" pitchFamily="34" charset="0"/>
                <a:ea typeface="黑体" panose="02010600030101010101" pitchFamily="49" charset="-122"/>
              </a:rPr>
              <a:t>《</a:t>
            </a:r>
            <a:r>
              <a:rPr lang="zh-CN" altLang="en-US" sz="900" dirty="0">
                <a:solidFill>
                  <a:srgbClr val="000000"/>
                </a:solidFill>
                <a:latin typeface="Arial" panose="020B0604020202020204" pitchFamily="34" charset="0"/>
                <a:ea typeface="黑体" panose="02010600030101010101" pitchFamily="49" charset="-122"/>
              </a:rPr>
              <a:t>全球患者调查特定国家报告</a:t>
            </a:r>
            <a:r>
              <a:rPr lang="en-US" altLang="zh-CN" sz="900" dirty="0">
                <a:solidFill>
                  <a:srgbClr val="000000"/>
                </a:solidFill>
                <a:latin typeface="Arial" panose="020B0604020202020204" pitchFamily="34" charset="0"/>
                <a:ea typeface="黑体" panose="02010600030101010101" pitchFamily="49" charset="-122"/>
              </a:rPr>
              <a:t>—</a:t>
            </a:r>
            <a:r>
              <a:rPr lang="zh-CN" altLang="en-US" sz="900" dirty="0">
                <a:solidFill>
                  <a:srgbClr val="000000"/>
                </a:solidFill>
                <a:latin typeface="Arial" panose="020B0604020202020204" pitchFamily="34" charset="0"/>
                <a:ea typeface="黑体" panose="02010600030101010101" pitchFamily="49" charset="-122"/>
              </a:rPr>
              <a:t>中国</a:t>
            </a:r>
            <a:r>
              <a:rPr lang="en-US" altLang="zh-CN" sz="900" dirty="0">
                <a:solidFill>
                  <a:srgbClr val="000000"/>
                </a:solidFill>
                <a:latin typeface="Arial" panose="020B0604020202020204" pitchFamily="34" charset="0"/>
                <a:ea typeface="黑体" panose="02010600030101010101" pitchFamily="49" charset="-122"/>
              </a:rPr>
              <a:t>》 </a:t>
            </a:r>
            <a:r>
              <a:rPr lang="zh-CN" altLang="zh-CN" sz="900" dirty="0">
                <a:solidFill>
                  <a:srgbClr val="000000"/>
                </a:solidFill>
                <a:latin typeface="Arial" panose="020B0604020202020204" pitchFamily="34" charset="0"/>
                <a:ea typeface="黑体" panose="02010600030101010101" pitchFamily="49" charset="-122"/>
              </a:rPr>
              <a:t>国际标准化</a:t>
            </a:r>
            <a:r>
              <a:rPr lang="en-US" altLang="zh-CN" sz="900" dirty="0">
                <a:solidFill>
                  <a:srgbClr val="000000"/>
                </a:solidFill>
                <a:latin typeface="Arial" panose="020B0604020202020204" pitchFamily="34" charset="0"/>
                <a:ea typeface="黑体" panose="02010600030101010101" pitchFamily="49" charset="-122"/>
              </a:rPr>
              <a:t>HCV RNA</a:t>
            </a:r>
            <a:r>
              <a:rPr lang="zh-CN" altLang="zh-CN" sz="900" dirty="0">
                <a:solidFill>
                  <a:srgbClr val="000000"/>
                </a:solidFill>
                <a:latin typeface="Arial" panose="020B0604020202020204" pitchFamily="34" charset="0"/>
                <a:ea typeface="黑体" panose="02010600030101010101" pitchFamily="49" charset="-122"/>
              </a:rPr>
              <a:t>检测推进丙型肝炎规范化诊疗</a:t>
            </a:r>
            <a:r>
              <a:rPr lang="en-US" altLang="zh-CN" sz="900" dirty="0">
                <a:solidFill>
                  <a:srgbClr val="000000"/>
                </a:solidFill>
                <a:latin typeface="Arial" panose="020B0604020202020204" pitchFamily="34" charset="0"/>
                <a:ea typeface="黑体" panose="02010600030101010101" pitchFamily="49" charset="-122"/>
              </a:rPr>
              <a:t>. </a:t>
            </a:r>
            <a:r>
              <a:rPr lang="zh-CN" altLang="zh-CN" sz="900" dirty="0">
                <a:solidFill>
                  <a:srgbClr val="000000"/>
                </a:solidFill>
                <a:latin typeface="Arial" panose="020B0604020202020204" pitchFamily="34" charset="0"/>
                <a:ea typeface="黑体" panose="02010600030101010101" pitchFamily="49" charset="-122"/>
              </a:rPr>
              <a:t>中华实验和临床感染病杂志（电子版）</a:t>
            </a:r>
            <a:r>
              <a:rPr lang="en-US" altLang="zh-CN" sz="900" dirty="0">
                <a:solidFill>
                  <a:srgbClr val="000000"/>
                </a:solidFill>
                <a:latin typeface="Arial" panose="020B0604020202020204" pitchFamily="34" charset="0"/>
                <a:ea typeface="黑体" panose="02010600030101010101" pitchFamily="49" charset="-122"/>
              </a:rPr>
              <a:t>. 2014. (6): 880-881</a:t>
            </a:r>
            <a:r>
              <a:rPr lang="zh-CN" altLang="en-US" sz="900" dirty="0">
                <a:solidFill>
                  <a:srgbClr val="000000"/>
                </a:solidFill>
                <a:latin typeface="Arial" panose="020B0604020202020204" pitchFamily="34" charset="0"/>
                <a:ea typeface="黑体" panose="02010600030101010101" pitchFamily="49" charset="-122"/>
              </a:rPr>
              <a:t>；</a:t>
            </a:r>
            <a:r>
              <a:rPr lang="en-US" altLang="zh-CN" sz="900" dirty="0">
                <a:solidFill>
                  <a:srgbClr val="000000"/>
                </a:solidFill>
                <a:latin typeface="Arial" panose="020B0604020202020204" pitchFamily="34" charset="0"/>
                <a:ea typeface="黑体" panose="02010600030101010101" pitchFamily="49" charset="-122"/>
              </a:rPr>
              <a:t>2016</a:t>
            </a:r>
            <a:r>
              <a:rPr lang="zh-CN" altLang="en-US" sz="900" dirty="0">
                <a:solidFill>
                  <a:srgbClr val="000000"/>
                </a:solidFill>
                <a:latin typeface="Arial" panose="020B0604020202020204" pitchFamily="34" charset="0"/>
                <a:ea typeface="黑体" panose="02010600030101010101" pitchFamily="49" charset="-122"/>
              </a:rPr>
              <a:t>年我国首个丙肝患者治疗现状调查结果发布会</a:t>
            </a:r>
            <a:endParaRPr lang="en-US" altLang="zh-CN" sz="900" dirty="0">
              <a:solidFill>
                <a:srgbClr val="000000"/>
              </a:solidFill>
              <a:latin typeface="Arial" panose="020B0604020202020204" pitchFamily="34" charset="0"/>
              <a:ea typeface="黑体" panose="02010600030101010101" pitchFamily="49" charset="-122"/>
            </a:endParaRPr>
          </a:p>
        </p:txBody>
      </p:sp>
      <p:sp>
        <p:nvSpPr>
          <p:cNvPr id="103438" name="内容占位符 1"/>
          <p:cNvSpPr txBox="1">
            <a:spLocks noChangeArrowheads="1"/>
          </p:cNvSpPr>
          <p:nvPr/>
        </p:nvSpPr>
        <p:spPr bwMode="auto">
          <a:xfrm>
            <a:off x="2086065" y="5216123"/>
            <a:ext cx="7504023" cy="700490"/>
          </a:xfrm>
          <a:prstGeom prst="rect">
            <a:avLst/>
          </a:prstGeom>
          <a:noFill/>
          <a:ln w="9525">
            <a:noFill/>
            <a:miter lim="800000"/>
          </a:ln>
        </p:spPr>
        <p:txBody>
          <a:bodyPr/>
          <a:lstStyle/>
          <a:p>
            <a:pPr defTabSz="457200">
              <a:lnSpc>
                <a:spcPct val="120000"/>
              </a:lnSpc>
              <a:spcBef>
                <a:spcPct val="20000"/>
              </a:spcBef>
              <a:buFont typeface="Arial" panose="020B0604020202020204" pitchFamily="34" charset="0"/>
              <a:buNone/>
            </a:pPr>
            <a:r>
              <a:rPr lang="zh-CN" altLang="en-US" sz="2400" b="1" dirty="0">
                <a:solidFill>
                  <a:srgbClr val="000000"/>
                </a:solidFill>
                <a:latin typeface="微软雅黑" panose="020B0503020204020204" pitchFamily="34" charset="-122"/>
                <a:ea typeface="微软雅黑" panose="020B0503020204020204" pitchFamily="34" charset="-122"/>
              </a:rPr>
              <a:t>丙肝不能早发现、早诊断</a:t>
            </a:r>
            <a:r>
              <a:rPr lang="zh-CN" altLang="en-US" sz="2400" b="1" dirty="0" smtClean="0">
                <a:solidFill>
                  <a:srgbClr val="000000"/>
                </a:solidFill>
                <a:latin typeface="微软雅黑" panose="020B0503020204020204" pitchFamily="34" charset="-122"/>
                <a:ea typeface="微软雅黑" panose="020B0503020204020204" pitchFamily="34" charset="-122"/>
              </a:rPr>
              <a:t>、早</a:t>
            </a:r>
            <a:r>
              <a:rPr lang="zh-CN" altLang="en-US" sz="2400" b="1" dirty="0">
                <a:solidFill>
                  <a:srgbClr val="000000"/>
                </a:solidFill>
                <a:latin typeface="微软雅黑" panose="020B0503020204020204" pitchFamily="34" charset="-122"/>
                <a:ea typeface="微软雅黑" panose="020B0503020204020204" pitchFamily="34" charset="-122"/>
              </a:rPr>
              <a:t>治疗，导致经济负担沉重</a:t>
            </a:r>
            <a:endParaRPr lang="en-US" altLang="zh-CN" sz="2400" b="1" dirty="0">
              <a:solidFill>
                <a:srgbClr val="000000"/>
              </a:solidFill>
              <a:latin typeface="微软雅黑" panose="020B0503020204020204" pitchFamily="34" charset="-122"/>
              <a:ea typeface="微软雅黑" panose="020B0503020204020204" pitchFamily="34" charset="-122"/>
            </a:endParaRPr>
          </a:p>
        </p:txBody>
      </p:sp>
      <p:pic>
        <p:nvPicPr>
          <p:cNvPr id="103439" name="图片 25"/>
          <p:cNvPicPr>
            <a:picLocks noChangeAspect="1"/>
          </p:cNvPicPr>
          <p:nvPr/>
        </p:nvPicPr>
        <p:blipFill>
          <a:blip r:embed="rId5" cstate="print"/>
          <a:srcRect/>
          <a:stretch>
            <a:fillRect/>
          </a:stretch>
        </p:blipFill>
        <p:spPr bwMode="auto">
          <a:xfrm>
            <a:off x="10411161" y="4767262"/>
            <a:ext cx="1466850" cy="1522413"/>
          </a:xfrm>
          <a:prstGeom prst="rect">
            <a:avLst/>
          </a:prstGeom>
          <a:noFill/>
          <a:ln w="9525">
            <a:noFill/>
            <a:miter lim="800000"/>
            <a:headEnd/>
            <a:tailEnd/>
          </a:ln>
        </p:spPr>
      </p:pic>
      <p:sp>
        <p:nvSpPr>
          <p:cNvPr id="103441" name="Title 1"/>
          <p:cNvSpPr txBox="1"/>
          <p:nvPr/>
        </p:nvSpPr>
        <p:spPr bwMode="auto">
          <a:xfrm>
            <a:off x="2090738" y="423862"/>
            <a:ext cx="4580518" cy="712788"/>
          </a:xfrm>
          <a:prstGeom prst="rect">
            <a:avLst/>
          </a:prstGeom>
          <a:noFill/>
          <a:ln w="9525">
            <a:noFill/>
            <a:miter lim="800000"/>
          </a:ln>
        </p:spPr>
        <p:txBody>
          <a:bodyPr lIns="0" tIns="0" rIns="0" bIns="0" anchor="ctr"/>
          <a:lstStyle/>
          <a:p>
            <a:pPr defTabSz="457200">
              <a:lnSpc>
                <a:spcPct val="150000"/>
              </a:lnSpc>
            </a:pPr>
            <a:r>
              <a:rPr lang="zh-CN" altLang="en-US" sz="2800" b="1" dirty="0">
                <a:solidFill>
                  <a:schemeClr val="tx1"/>
                </a:solidFill>
                <a:latin typeface="Arial" panose="020B0604020202020204" pitchFamily="34" charset="0"/>
                <a:ea typeface="微软雅黑" panose="020B0503020204020204" pitchFamily="34" charset="-122"/>
              </a:rPr>
              <a:t>中国丙肝防治的现状</a:t>
            </a:r>
          </a:p>
        </p:txBody>
      </p:sp>
      <p:sp>
        <p:nvSpPr>
          <p:cNvPr id="103442" name="内容占位符 1"/>
          <p:cNvSpPr txBox="1">
            <a:spLocks noChangeArrowheads="1"/>
          </p:cNvSpPr>
          <p:nvPr/>
        </p:nvSpPr>
        <p:spPr bwMode="auto">
          <a:xfrm>
            <a:off x="6394450" y="2752725"/>
            <a:ext cx="1082675" cy="520700"/>
          </a:xfrm>
          <a:prstGeom prst="rect">
            <a:avLst/>
          </a:prstGeom>
          <a:noFill/>
          <a:ln w="9525">
            <a:noFill/>
            <a:miter lim="800000"/>
          </a:ln>
        </p:spPr>
        <p:txBody>
          <a:bodyPr/>
          <a:lstStyle/>
          <a:p>
            <a:pPr marL="0" lvl="1" defTabSz="457200"/>
            <a:r>
              <a:rPr lang="zh-CN" altLang="en-US" sz="2000" b="1">
                <a:solidFill>
                  <a:srgbClr val="7F7F7F"/>
                </a:solidFill>
                <a:latin typeface="Century Gothic" panose="020B0502020202020204" pitchFamily="34" charset="0"/>
                <a:ea typeface="微软雅黑" panose="020B0503020204020204" pitchFamily="34" charset="-122"/>
              </a:rPr>
              <a:t>诊断率</a:t>
            </a:r>
            <a:endParaRPr lang="en-US" altLang="zh-CN" sz="2000" b="1">
              <a:solidFill>
                <a:srgbClr val="7F7F7F"/>
              </a:solidFill>
              <a:latin typeface="Century Gothic" panose="020B0502020202020204" pitchFamily="34" charset="0"/>
              <a:ea typeface="微软雅黑" panose="020B0503020204020204" pitchFamily="34" charset="-122"/>
            </a:endParaRPr>
          </a:p>
        </p:txBody>
      </p:sp>
    </p:spTree>
    <p:extLst>
      <p:ext uri="{BB962C8B-B14F-4D97-AF65-F5344CB8AC3E}">
        <p14:creationId xmlns:p14="http://schemas.microsoft.com/office/powerpoint/2010/main" xmlns="" val="1676190422"/>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6278" y="618756"/>
            <a:ext cx="8216211" cy="442062"/>
          </a:xfrm>
        </p:spPr>
        <p:txBody>
          <a:bodyPr/>
          <a:lstStyle/>
          <a:p>
            <a:r>
              <a:rPr lang="zh-CN" altLang="en-US" sz="2800" dirty="0" smtClean="0">
                <a:solidFill>
                  <a:schemeClr val="tx1"/>
                </a:solidFill>
              </a:rPr>
              <a:t>丙型肝炎</a:t>
            </a:r>
            <a:r>
              <a:rPr lang="zh-CN" altLang="en-US" sz="2800" dirty="0">
                <a:solidFill>
                  <a:schemeClr val="tx1"/>
                </a:solidFill>
              </a:rPr>
              <a:t>的筛查</a:t>
            </a:r>
            <a:r>
              <a:rPr lang="zh-CN" altLang="en-US" sz="2800" dirty="0" smtClean="0">
                <a:solidFill>
                  <a:schemeClr val="tx1"/>
                </a:solidFill>
              </a:rPr>
              <a:t>和</a:t>
            </a:r>
            <a:r>
              <a:rPr lang="zh-CN" altLang="en-US" sz="2800" dirty="0">
                <a:solidFill>
                  <a:schemeClr val="tx1"/>
                </a:solidFill>
              </a:rPr>
              <a:t>诊断</a:t>
            </a:r>
            <a:endParaRPr lang="zh-CN" altLang="en-US" sz="2800" dirty="0"/>
          </a:p>
        </p:txBody>
      </p:sp>
      <p:sp>
        <p:nvSpPr>
          <p:cNvPr id="3" name="矩形 2"/>
          <p:cNvSpPr/>
          <p:nvPr/>
        </p:nvSpPr>
        <p:spPr>
          <a:xfrm>
            <a:off x="1847528" y="1580599"/>
            <a:ext cx="8573809" cy="1198880"/>
          </a:xfrm>
          <a:prstGeom prst="rect">
            <a:avLst/>
          </a:prstGeom>
        </p:spPr>
        <p:txBody>
          <a:bodyPr wrap="square">
            <a:spAutoFit/>
          </a:bodyPr>
          <a:lstStyle/>
          <a:p>
            <a:r>
              <a:rPr lang="en-US" altLang="zh-CN" dirty="0">
                <a:solidFill>
                  <a:prstClr val="black"/>
                </a:solidFill>
                <a:latin typeface="微软雅黑" panose="020B0503020204020204" pitchFamily="34" charset="-122"/>
                <a:ea typeface="微软雅黑" panose="020B0503020204020204" pitchFamily="34" charset="-122"/>
              </a:rPr>
              <a:t>5.3 </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筛查</a:t>
            </a:r>
            <a:r>
              <a:rPr lang="zh-CN" altLang="en-US" dirty="0">
                <a:solidFill>
                  <a:prstClr val="black"/>
                </a:solidFill>
                <a:latin typeface="微软雅黑" panose="020B0503020204020204" pitchFamily="34" charset="-122"/>
                <a:ea typeface="微软雅黑" panose="020B0503020204020204" pitchFamily="34" charset="-122"/>
              </a:rPr>
              <a:t>和</a:t>
            </a:r>
            <a:r>
              <a:rPr lang="zh-CN" altLang="en-US" dirty="0" smtClean="0">
                <a:solidFill>
                  <a:prstClr val="black"/>
                </a:solidFill>
                <a:latin typeface="微软雅黑" panose="020B0503020204020204" pitchFamily="34" charset="-122"/>
                <a:ea typeface="微软雅黑" panose="020B0503020204020204" pitchFamily="34" charset="-122"/>
              </a:rPr>
              <a:t>确认</a:t>
            </a:r>
            <a:r>
              <a:rPr lang="en-US" altLang="zh-CN" baseline="30000" dirty="0" smtClean="0">
                <a:solidFill>
                  <a:prstClr val="black"/>
                </a:solidFill>
                <a:latin typeface="微软雅黑" panose="020B0503020204020204" pitchFamily="34" charset="-122"/>
                <a:ea typeface="微软雅黑" panose="020B0503020204020204" pitchFamily="34" charset="-122"/>
              </a:rPr>
              <a:t>1</a:t>
            </a:r>
            <a:endParaRPr lang="zh-CN" altLang="en-US" baseline="30000" dirty="0">
              <a:solidFill>
                <a:prstClr val="black"/>
              </a:solidFill>
              <a:latin typeface="微软雅黑" panose="020B0503020204020204" pitchFamily="34" charset="-122"/>
              <a:ea typeface="微软雅黑" panose="020B0503020204020204" pitchFamily="34" charset="-122"/>
            </a:endParaRPr>
          </a:p>
          <a:p>
            <a:r>
              <a:rPr lang="en-US" altLang="zh-CN" dirty="0" smtClean="0">
                <a:solidFill>
                  <a:prstClr val="black"/>
                </a:solidFill>
                <a:latin typeface="微软雅黑" panose="020B0503020204020204" pitchFamily="34" charset="-122"/>
                <a:ea typeface="微软雅黑" panose="020B0503020204020204" pitchFamily="34" charset="-122"/>
              </a:rPr>
              <a:t>5.3.1  5.1</a:t>
            </a:r>
            <a:r>
              <a:rPr lang="zh-CN" altLang="en-US" dirty="0">
                <a:solidFill>
                  <a:prstClr val="black"/>
                </a:solidFill>
                <a:latin typeface="微软雅黑" panose="020B0503020204020204" pitchFamily="34" charset="-122"/>
                <a:ea typeface="微软雅黑" panose="020B0503020204020204" pitchFamily="34" charset="-122"/>
              </a:rPr>
              <a:t>中规定的人群均应检测</a:t>
            </a:r>
            <a:r>
              <a:rPr lang="zh-CN" altLang="en-US" dirty="0" smtClean="0">
                <a:solidFill>
                  <a:prstClr val="black"/>
                </a:solidFill>
                <a:latin typeface="微软雅黑" panose="020B0503020204020204" pitchFamily="34" charset="-122"/>
                <a:ea typeface="微软雅黑" panose="020B0503020204020204" pitchFamily="34" charset="-122"/>
              </a:rPr>
              <a:t>抗</a:t>
            </a:r>
            <a:r>
              <a:rPr lang="en-US" altLang="zh-CN" dirty="0" smtClean="0">
                <a:solidFill>
                  <a:prstClr val="black"/>
                </a:solidFill>
                <a:latin typeface="微软雅黑" panose="020B0503020204020204" pitchFamily="34" charset="-122"/>
                <a:ea typeface="微软雅黑" panose="020B0503020204020204" pitchFamily="34" charset="-122"/>
              </a:rPr>
              <a:t>-HCV</a:t>
            </a:r>
            <a:r>
              <a:rPr lang="zh-CN" altLang="en-US" dirty="0">
                <a:solidFill>
                  <a:prstClr val="black"/>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阳性者应检测</a:t>
            </a:r>
            <a:r>
              <a:rPr lang="en-US" altLang="zh-CN" b="1" dirty="0">
                <a:solidFill>
                  <a:srgbClr val="FF0000"/>
                </a:solidFill>
                <a:latin typeface="微软雅黑" panose="020B0503020204020204" pitchFamily="34" charset="-122"/>
                <a:ea typeface="微软雅黑" panose="020B0503020204020204" pitchFamily="34" charset="-122"/>
              </a:rPr>
              <a:t>HCV RNA</a:t>
            </a:r>
            <a:r>
              <a:rPr lang="zh-CN" altLang="en-US" b="1" dirty="0">
                <a:solidFill>
                  <a:srgbClr val="FF0000"/>
                </a:solidFill>
                <a:latin typeface="微软雅黑" panose="020B0503020204020204" pitchFamily="34" charset="-122"/>
                <a:ea typeface="微软雅黑" panose="020B0503020204020204" pitchFamily="34" charset="-122"/>
              </a:rPr>
              <a:t>以确认现症感染</a:t>
            </a:r>
            <a:r>
              <a:rPr lang="zh-CN" altLang="en-US" dirty="0">
                <a:solidFill>
                  <a:srgbClr val="FF0000"/>
                </a:solidFill>
                <a:latin typeface="微软雅黑" panose="020B0503020204020204" pitchFamily="34" charset="-122"/>
                <a:ea typeface="微软雅黑" panose="020B0503020204020204" pitchFamily="34" charset="-122"/>
              </a:rPr>
              <a:t>。</a:t>
            </a:r>
          </a:p>
          <a:p>
            <a:r>
              <a:rPr lang="en-US" altLang="zh-CN" dirty="0">
                <a:solidFill>
                  <a:prstClr val="black"/>
                </a:solidFill>
                <a:latin typeface="微软雅黑" panose="020B0503020204020204" pitchFamily="34" charset="-122"/>
                <a:ea typeface="微软雅黑" panose="020B0503020204020204" pitchFamily="34" charset="-122"/>
              </a:rPr>
              <a:t>5.3.2 </a:t>
            </a:r>
            <a:r>
              <a:rPr lang="en-US" altLang="zh-CN" dirty="0" smtClean="0">
                <a:solidFill>
                  <a:prstClr val="black"/>
                </a:solidFill>
                <a:latin typeface="微软雅黑" panose="020B0503020204020204" pitchFamily="34" charset="-122"/>
                <a:ea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rPr>
              <a:t>抗</a:t>
            </a:r>
            <a:r>
              <a:rPr lang="en-US" altLang="zh-CN" dirty="0" smtClean="0">
                <a:solidFill>
                  <a:prstClr val="black"/>
                </a:solidFill>
                <a:latin typeface="微软雅黑" panose="020B0503020204020204" pitchFamily="34" charset="-122"/>
                <a:ea typeface="微软雅黑" panose="020B0503020204020204" pitchFamily="34" charset="-122"/>
              </a:rPr>
              <a:t>-HCV</a:t>
            </a:r>
            <a:r>
              <a:rPr lang="zh-CN" altLang="en-US" dirty="0">
                <a:solidFill>
                  <a:prstClr val="black"/>
                </a:solidFill>
                <a:latin typeface="微软雅黑" panose="020B0503020204020204" pitchFamily="34" charset="-122"/>
                <a:ea typeface="微软雅黑" panose="020B0503020204020204" pitchFamily="34" charset="-122"/>
              </a:rPr>
              <a:t>假阴性可见于严重免疫缺陷如</a:t>
            </a:r>
            <a:r>
              <a:rPr lang="en-US" altLang="zh-CN" dirty="0">
                <a:solidFill>
                  <a:prstClr val="black"/>
                </a:solidFill>
                <a:latin typeface="微软雅黑" panose="020B0503020204020204" pitchFamily="34" charset="-122"/>
                <a:ea typeface="微软雅黑" panose="020B0503020204020204" pitchFamily="34" charset="-122"/>
              </a:rPr>
              <a:t>HIV</a:t>
            </a:r>
            <a:r>
              <a:rPr lang="zh-CN" altLang="en-US" dirty="0">
                <a:solidFill>
                  <a:prstClr val="black"/>
                </a:solidFill>
                <a:latin typeface="微软雅黑" panose="020B0503020204020204" pitchFamily="34" charset="-122"/>
                <a:ea typeface="微软雅黑" panose="020B0503020204020204" pitchFamily="34" charset="-122"/>
              </a:rPr>
              <a:t>感染、器官移植受体、</a:t>
            </a:r>
            <a:r>
              <a:rPr lang="zh-CN" altLang="en-US" dirty="0" smtClean="0">
                <a:solidFill>
                  <a:prstClr val="black"/>
                </a:solidFill>
                <a:latin typeface="微软雅黑" panose="020B0503020204020204" pitchFamily="34" charset="-122"/>
                <a:ea typeface="微软雅黑" panose="020B0503020204020204" pitchFamily="34" charset="-122"/>
              </a:rPr>
              <a:t>低</a:t>
            </a:r>
            <a:r>
              <a:rPr lang="en-US" altLang="zh-CN" dirty="0" smtClean="0">
                <a:solidFill>
                  <a:prstClr val="black"/>
                </a:solidFill>
                <a:latin typeface="微软雅黑" panose="020B0503020204020204" pitchFamily="34" charset="-122"/>
                <a:ea typeface="微软雅黑" panose="020B0503020204020204" pitchFamily="34" charset="-122"/>
              </a:rPr>
              <a:t>γ</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rPr>
              <a:t>球蛋白</a:t>
            </a:r>
            <a:r>
              <a:rPr lang="zh-CN" altLang="en-US" dirty="0">
                <a:solidFill>
                  <a:prstClr val="black"/>
                </a:solidFill>
                <a:latin typeface="微软雅黑" panose="020B0503020204020204" pitchFamily="34" charset="-122"/>
                <a:ea typeface="微软雅黑" panose="020B0503020204020204" pitchFamily="34" charset="-122"/>
              </a:rPr>
              <a:t>血症、血液透析</a:t>
            </a:r>
            <a:r>
              <a:rPr lang="zh-CN" altLang="en-US" dirty="0" smtClean="0">
                <a:solidFill>
                  <a:prstClr val="black"/>
                </a:solidFill>
                <a:latin typeface="微软雅黑" panose="020B0503020204020204" pitchFamily="34" charset="-122"/>
                <a:ea typeface="微软雅黑" panose="020B0503020204020204" pitchFamily="34" charset="-122"/>
              </a:rPr>
              <a:t>患者</a:t>
            </a:r>
            <a:r>
              <a:rPr lang="zh-CN" altLang="en-US" dirty="0">
                <a:solidFill>
                  <a:prstClr val="black"/>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高度怀疑感染</a:t>
            </a:r>
            <a:r>
              <a:rPr lang="en-US" altLang="zh-CN" b="1" dirty="0">
                <a:solidFill>
                  <a:srgbClr val="FF0000"/>
                </a:solidFill>
                <a:latin typeface="微软雅黑" panose="020B0503020204020204" pitchFamily="34" charset="-122"/>
                <a:ea typeface="微软雅黑" panose="020B0503020204020204" pitchFamily="34" charset="-122"/>
              </a:rPr>
              <a:t>HCV</a:t>
            </a:r>
            <a:r>
              <a:rPr lang="zh-CN" altLang="en-US" b="1" dirty="0">
                <a:solidFill>
                  <a:srgbClr val="FF0000"/>
                </a:solidFill>
                <a:latin typeface="微软雅黑" panose="020B0503020204020204" pitchFamily="34" charset="-122"/>
                <a:ea typeface="微软雅黑" panose="020B0503020204020204" pitchFamily="34" charset="-122"/>
              </a:rPr>
              <a:t>但</a:t>
            </a:r>
            <a:r>
              <a:rPr lang="zh-CN" altLang="en-US" b="1" dirty="0" smtClean="0">
                <a:solidFill>
                  <a:srgbClr val="FF0000"/>
                </a:solidFill>
                <a:latin typeface="微软雅黑" panose="020B0503020204020204" pitchFamily="34" charset="-122"/>
                <a:ea typeface="微软雅黑" panose="020B0503020204020204" pitchFamily="34" charset="-122"/>
              </a:rPr>
              <a:t>抗</a:t>
            </a:r>
            <a:r>
              <a:rPr lang="en-US" altLang="zh-CN" b="1" dirty="0" smtClean="0">
                <a:solidFill>
                  <a:srgbClr val="FF0000"/>
                </a:solidFill>
                <a:latin typeface="微软雅黑" panose="020B0503020204020204" pitchFamily="34" charset="-122"/>
                <a:ea typeface="微软雅黑" panose="020B0503020204020204" pitchFamily="34" charset="-122"/>
              </a:rPr>
              <a:t>-HCV</a:t>
            </a:r>
            <a:r>
              <a:rPr lang="zh-CN" altLang="en-US" b="1" dirty="0">
                <a:solidFill>
                  <a:srgbClr val="FF0000"/>
                </a:solidFill>
                <a:latin typeface="微软雅黑" panose="020B0503020204020204" pitchFamily="34" charset="-122"/>
                <a:ea typeface="微软雅黑" panose="020B0503020204020204" pitchFamily="34" charset="-122"/>
              </a:rPr>
              <a:t>阴性时应检测</a:t>
            </a:r>
            <a:r>
              <a:rPr lang="en-US" altLang="zh-CN" b="1" dirty="0">
                <a:solidFill>
                  <a:srgbClr val="FF0000"/>
                </a:solidFill>
                <a:latin typeface="微软雅黑" panose="020B0503020204020204" pitchFamily="34" charset="-122"/>
                <a:ea typeface="微软雅黑" panose="020B0503020204020204" pitchFamily="34" charset="-122"/>
              </a:rPr>
              <a:t>HCV </a:t>
            </a:r>
            <a:r>
              <a:rPr lang="en-US" altLang="zh-CN" b="1" dirty="0" smtClean="0">
                <a:solidFill>
                  <a:srgbClr val="FF0000"/>
                </a:solidFill>
                <a:latin typeface="微软雅黑" panose="020B0503020204020204" pitchFamily="34" charset="-122"/>
                <a:ea typeface="微软雅黑" panose="020B0503020204020204" pitchFamily="34" charset="-122"/>
              </a:rPr>
              <a:t>RNA</a:t>
            </a:r>
            <a:r>
              <a:rPr lang="zh-CN" altLang="en-US" sz="1600" dirty="0" smtClean="0">
                <a:solidFill>
                  <a:srgbClr val="FF0000"/>
                </a:solidFill>
                <a:latin typeface="微软雅黑" panose="020B0503020204020204" pitchFamily="34" charset="-122"/>
                <a:ea typeface="微软雅黑" panose="020B0503020204020204" pitchFamily="34" charset="-122"/>
              </a:rPr>
              <a:t>。</a:t>
            </a:r>
            <a:endParaRPr lang="zh-CN" altLang="en-US" sz="1600" dirty="0">
              <a:solidFill>
                <a:srgbClr val="FF0000"/>
              </a:solidFill>
              <a:latin typeface="微软雅黑" panose="020B0503020204020204" pitchFamily="34" charset="-122"/>
              <a:ea typeface="微软雅黑" panose="020B0503020204020204" pitchFamily="34" charset="-122"/>
            </a:endParaRPr>
          </a:p>
        </p:txBody>
      </p:sp>
      <p:graphicFrame>
        <p:nvGraphicFramePr>
          <p:cNvPr id="8" name="内容占位符 4"/>
          <p:cNvGraphicFramePr/>
          <p:nvPr>
            <p:extLst>
              <p:ext uri="{D42A27DB-BD31-4B8C-83A1-F6EECF244321}">
                <p14:modId xmlns:p14="http://schemas.microsoft.com/office/powerpoint/2010/main" xmlns="" val="1614461006"/>
              </p:ext>
            </p:extLst>
          </p:nvPr>
        </p:nvGraphicFramePr>
        <p:xfrm>
          <a:off x="1847528" y="3101125"/>
          <a:ext cx="8352790" cy="3267098"/>
        </p:xfrm>
        <a:graphic>
          <a:graphicData uri="http://schemas.openxmlformats.org/drawingml/2006/table">
            <a:tbl>
              <a:tblPr firstRow="1" bandRow="1">
                <a:gradFill rotWithShape="1">
                  <a:gsLst>
                    <a:gs pos="0">
                      <a:srgbClr val="B2B2B2">
                        <a:tint val="50000"/>
                        <a:satMod val="300000"/>
                      </a:srgbClr>
                    </a:gs>
                    <a:gs pos="35000">
                      <a:srgbClr val="B2B2B2">
                        <a:tint val="37000"/>
                        <a:satMod val="300000"/>
                      </a:srgbClr>
                    </a:gs>
                    <a:gs pos="100000">
                      <a:srgbClr val="B2B2B2">
                        <a:tint val="15000"/>
                        <a:satMod val="350000"/>
                      </a:srgbClr>
                    </a:gs>
                  </a:gsLst>
                  <a:lin ang="16200000" scaled="1"/>
                </a:gradFill>
                <a:effectLst>
                  <a:outerShdw blurRad="40000" dist="20000" dir="5400000" rotWithShape="0">
                    <a:srgbClr val="000000">
                      <a:alpha val="38000"/>
                    </a:srgbClr>
                  </a:outerShdw>
                </a:effectLst>
              </a:tblPr>
              <a:tblGrid>
                <a:gridCol w="1918335"/>
                <a:gridCol w="1809750"/>
                <a:gridCol w="4624705"/>
              </a:tblGrid>
              <a:tr h="610627">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algn="ctr">
                        <a:spcAft>
                          <a:spcPts val="0"/>
                        </a:spcAft>
                      </a:pPr>
                      <a:r>
                        <a:rPr lang="zh-CN" altLang="en-US" sz="2000" dirty="0" smtClean="0">
                          <a:solidFill>
                            <a:prstClr val="black"/>
                          </a:solidFill>
                          <a:latin typeface="微软雅黑" panose="020B0503020204020204" pitchFamily="34" charset="-122"/>
                          <a:ea typeface="微软雅黑" panose="020B0503020204020204" pitchFamily="34" charset="-122"/>
                        </a:rPr>
                        <a:t>抗</a:t>
                      </a:r>
                      <a:r>
                        <a:rPr lang="en-US" altLang="zh-CN" sz="2000" dirty="0" smtClean="0">
                          <a:solidFill>
                            <a:prstClr val="black"/>
                          </a:solidFill>
                          <a:latin typeface="微软雅黑" panose="020B0503020204020204" pitchFamily="34" charset="-122"/>
                          <a:ea typeface="微软雅黑" panose="020B0503020204020204" pitchFamily="34" charset="-122"/>
                        </a:rPr>
                        <a:t>-HCV</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1AECD"/>
                    </a:solidFill>
                  </a:tcPr>
                </a:tc>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HCV RNA</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1AECD"/>
                    </a:solidFill>
                  </a:tcPr>
                </a:tc>
                <a:tc>
                  <a:txBody>
                    <a:bodyPr/>
                    <a:lstStyle>
                      <a:lvl1pPr marL="0" algn="l" defTabSz="914400" rtl="0" eaLnBrk="1" latinLnBrk="0" hangingPunct="1">
                        <a:defRPr sz="1800" b="1" kern="1200">
                          <a:solidFill>
                            <a:schemeClr val="lt1"/>
                          </a:solidFill>
                          <a:latin typeface="Verdana" panose="020B0604030504040204"/>
                        </a:defRPr>
                      </a:lvl1pPr>
                      <a:lvl2pPr marL="457200" algn="l" defTabSz="914400" rtl="0" eaLnBrk="1" latinLnBrk="0" hangingPunct="1">
                        <a:defRPr sz="1800" b="1" kern="1200">
                          <a:solidFill>
                            <a:schemeClr val="lt1"/>
                          </a:solidFill>
                          <a:latin typeface="Verdana" panose="020B0604030504040204"/>
                        </a:defRPr>
                      </a:lvl2pPr>
                      <a:lvl3pPr marL="914400" algn="l" defTabSz="914400" rtl="0" eaLnBrk="1" latinLnBrk="0" hangingPunct="1">
                        <a:defRPr sz="1800" b="1" kern="1200">
                          <a:solidFill>
                            <a:schemeClr val="lt1"/>
                          </a:solidFill>
                          <a:latin typeface="Verdana" panose="020B0604030504040204"/>
                        </a:defRPr>
                      </a:lvl3pPr>
                      <a:lvl4pPr marL="1371600" algn="l" defTabSz="914400" rtl="0" eaLnBrk="1" latinLnBrk="0" hangingPunct="1">
                        <a:defRPr sz="1800" b="1" kern="1200">
                          <a:solidFill>
                            <a:schemeClr val="lt1"/>
                          </a:solidFill>
                          <a:latin typeface="Verdana" panose="020B0604030504040204"/>
                        </a:defRPr>
                      </a:lvl4pPr>
                      <a:lvl5pPr marL="1828800" algn="l" defTabSz="914400" rtl="0" eaLnBrk="1" latinLnBrk="0" hangingPunct="1">
                        <a:defRPr sz="1800" b="1" kern="1200">
                          <a:solidFill>
                            <a:schemeClr val="lt1"/>
                          </a:solidFill>
                          <a:latin typeface="Verdana" panose="020B0604030504040204"/>
                        </a:defRPr>
                      </a:lvl5pPr>
                      <a:lvl6pPr marL="2286000" algn="l" defTabSz="914400" rtl="0" eaLnBrk="1" latinLnBrk="0" hangingPunct="1">
                        <a:defRPr sz="1800" b="1" kern="1200">
                          <a:solidFill>
                            <a:schemeClr val="lt1"/>
                          </a:solidFill>
                          <a:latin typeface="Verdana" panose="020B0604030504040204"/>
                        </a:defRPr>
                      </a:lvl6pPr>
                      <a:lvl7pPr marL="2743200" algn="l" defTabSz="914400" rtl="0" eaLnBrk="1" latinLnBrk="0" hangingPunct="1">
                        <a:defRPr sz="1800" b="1" kern="1200">
                          <a:solidFill>
                            <a:schemeClr val="lt1"/>
                          </a:solidFill>
                          <a:latin typeface="Verdana" panose="020B0604030504040204"/>
                        </a:defRPr>
                      </a:lvl7pPr>
                      <a:lvl8pPr marL="3200400" algn="l" defTabSz="914400" rtl="0" eaLnBrk="1" latinLnBrk="0" hangingPunct="1">
                        <a:defRPr sz="1800" b="1" kern="1200">
                          <a:solidFill>
                            <a:schemeClr val="lt1"/>
                          </a:solidFill>
                          <a:latin typeface="Verdana" panose="020B0604030504040204"/>
                        </a:defRPr>
                      </a:lvl8pPr>
                      <a:lvl9pPr marL="3657600" algn="l" defTabSz="914400" rtl="0" eaLnBrk="1" latinLnBrk="0" hangingPunct="1">
                        <a:defRPr sz="1800" b="1" kern="1200">
                          <a:solidFill>
                            <a:schemeClr val="lt1"/>
                          </a:solidFill>
                          <a:latin typeface="Verdana" panose="020B0604030504040204"/>
                        </a:defRPr>
                      </a:lvl9pPr>
                    </a:lstStyle>
                    <a:p>
                      <a:pPr algn="ctr">
                        <a:spcAft>
                          <a:spcPts val="0"/>
                        </a:spcAft>
                      </a:pPr>
                      <a:r>
                        <a:rPr lang="zh-CN" altLang="en-US" sz="2000" b="1" kern="100" dirty="0" smtClean="0">
                          <a:solidFill>
                            <a:schemeClr val="tx1"/>
                          </a:solidFill>
                          <a:latin typeface="微软雅黑" panose="020B0503020204020204" pitchFamily="34" charset="-122"/>
                          <a:ea typeface="微软雅黑" panose="020B0503020204020204" pitchFamily="34" charset="-122"/>
                        </a:rPr>
                        <a:t>说明</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1AECD"/>
                    </a:solidFill>
                  </a:tcPr>
                </a:tc>
              </a:tr>
              <a:tr h="560967">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2B2B2">
                        <a:alpha val="40000"/>
                      </a:srgb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2B2B2">
                        <a:alpha val="40000"/>
                      </a:srgb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l">
                        <a:lnSpc>
                          <a:spcPct val="150000"/>
                        </a:lnSpc>
                        <a:spcAft>
                          <a:spcPts val="0"/>
                        </a:spcAft>
                      </a:pPr>
                      <a:r>
                        <a:rPr lang="en-US" sz="1800" b="0" kern="100" dirty="0" smtClean="0">
                          <a:solidFill>
                            <a:schemeClr val="tx1"/>
                          </a:solidFill>
                          <a:latin typeface="微软雅黑" panose="020B0503020204020204" pitchFamily="34" charset="-122"/>
                          <a:ea typeface="微软雅黑" panose="020B0503020204020204" pitchFamily="34" charset="-122"/>
                        </a:rPr>
                        <a:t>HCV</a:t>
                      </a:r>
                      <a:r>
                        <a:rPr lang="zh-CN" altLang="en-US" sz="1800" b="0" kern="100" dirty="0" smtClean="0">
                          <a:solidFill>
                            <a:schemeClr val="tx1"/>
                          </a:solidFill>
                          <a:latin typeface="微软雅黑" panose="020B0503020204020204" pitchFamily="34" charset="-122"/>
                          <a:ea typeface="微软雅黑" panose="020B0503020204020204" pitchFamily="34" charset="-122"/>
                        </a:rPr>
                        <a:t>现症感染</a:t>
                      </a:r>
                      <a:r>
                        <a:rPr lang="en-US" sz="1800" b="0" kern="100" dirty="0" smtClean="0">
                          <a:solidFill>
                            <a:schemeClr val="tx1"/>
                          </a:solidFill>
                          <a:latin typeface="微软雅黑" panose="020B0503020204020204" pitchFamily="34" charset="-122"/>
                          <a:ea typeface="微软雅黑" panose="020B0503020204020204" pitchFamily="34" charset="-122"/>
                        </a:rPr>
                        <a:t>(</a:t>
                      </a:r>
                      <a:r>
                        <a:rPr lang="zh-CN" altLang="en-US" sz="1800" b="0" kern="100" dirty="0" smtClean="0">
                          <a:solidFill>
                            <a:schemeClr val="tx1"/>
                          </a:solidFill>
                          <a:latin typeface="微软雅黑" panose="020B0503020204020204" pitchFamily="34" charset="-122"/>
                          <a:ea typeface="微软雅黑" panose="020B0503020204020204" pitchFamily="34" charset="-122"/>
                        </a:rPr>
                        <a:t>急性或慢性感染</a:t>
                      </a:r>
                      <a:r>
                        <a:rPr lang="en-US" sz="1800" b="0" kern="100" dirty="0" smtClean="0">
                          <a:solidFill>
                            <a:schemeClr val="tx1"/>
                          </a:solidFill>
                          <a:latin typeface="微软雅黑" panose="020B0503020204020204" pitchFamily="34" charset="-122"/>
                          <a:ea typeface="微软雅黑" panose="020B0503020204020204" pitchFamily="34" charset="-122"/>
                        </a:rPr>
                        <a:t>)</a:t>
                      </a:r>
                      <a:endParaRPr lang="zh-CN" sz="18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2B2B2">
                        <a:alpha val="40000"/>
                      </a:srgbClr>
                    </a:solidFill>
                  </a:tcPr>
                </a:tc>
              </a:tr>
              <a:tr h="823365">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l">
                        <a:lnSpc>
                          <a:spcPct val="150000"/>
                        </a:lnSpc>
                        <a:spcAft>
                          <a:spcPts val="0"/>
                        </a:spcAft>
                      </a:pPr>
                      <a:r>
                        <a:rPr lang="zh-CN" altLang="en-US" sz="1800" b="0" kern="100" dirty="0" smtClean="0">
                          <a:solidFill>
                            <a:schemeClr val="tx1"/>
                          </a:solidFill>
                          <a:latin typeface="微软雅黑" panose="020B0503020204020204" pitchFamily="34" charset="-122"/>
                          <a:ea typeface="微软雅黑" panose="020B0503020204020204" pitchFamily="34" charset="-122"/>
                        </a:rPr>
                        <a:t>已自愈</a:t>
                      </a:r>
                      <a:r>
                        <a:rPr lang="en-US" altLang="zh-CN" sz="1800" b="0" kern="100" dirty="0" smtClean="0">
                          <a:solidFill>
                            <a:schemeClr val="tx1"/>
                          </a:solidFill>
                          <a:latin typeface="微软雅黑" panose="020B0503020204020204" pitchFamily="34" charset="-122"/>
                          <a:ea typeface="微软雅黑" panose="020B0503020204020204" pitchFamily="34" charset="-122"/>
                        </a:rPr>
                        <a:t>/</a:t>
                      </a:r>
                      <a:r>
                        <a:rPr lang="zh-CN" altLang="en-US" sz="1800" b="0" kern="100" dirty="0" smtClean="0">
                          <a:solidFill>
                            <a:schemeClr val="tx1"/>
                          </a:solidFill>
                          <a:latin typeface="微软雅黑" panose="020B0503020204020204" pitchFamily="34" charset="-122"/>
                          <a:ea typeface="微软雅黑" panose="020B0503020204020204" pitchFamily="34" charset="-122"/>
                        </a:rPr>
                        <a:t>治愈的感染；</a:t>
                      </a:r>
                      <a:endParaRPr lang="en-US" altLang="zh-CN" sz="1800" b="0" kern="100" dirty="0" smtClean="0">
                        <a:solidFill>
                          <a:schemeClr val="tx1"/>
                        </a:solidFill>
                        <a:latin typeface="微软雅黑" panose="020B0503020204020204" pitchFamily="34" charset="-122"/>
                        <a:ea typeface="微软雅黑" panose="020B0503020204020204" pitchFamily="34" charset="-122"/>
                      </a:endParaRPr>
                    </a:p>
                    <a:p>
                      <a:pPr algn="l">
                        <a:lnSpc>
                          <a:spcPct val="150000"/>
                        </a:lnSpc>
                        <a:spcAft>
                          <a:spcPts val="0"/>
                        </a:spcAft>
                      </a:pPr>
                      <a:r>
                        <a:rPr lang="zh-CN" altLang="en-US" sz="1800" b="0" kern="100" dirty="0" smtClean="0">
                          <a:solidFill>
                            <a:schemeClr val="tx1"/>
                          </a:solidFill>
                          <a:latin typeface="微软雅黑" panose="020B0503020204020204" pitchFamily="34" charset="-122"/>
                          <a:ea typeface="微软雅黑" panose="020B0503020204020204" pitchFamily="34" charset="-122"/>
                        </a:rPr>
                        <a:t>或</a:t>
                      </a:r>
                      <a:r>
                        <a:rPr lang="en-US" sz="1800" b="0" kern="100" dirty="0" smtClean="0">
                          <a:solidFill>
                            <a:schemeClr val="tx1"/>
                          </a:solidFill>
                          <a:latin typeface="微软雅黑" panose="020B0503020204020204" pitchFamily="34" charset="-122"/>
                          <a:ea typeface="微软雅黑" panose="020B0503020204020204" pitchFamily="34" charset="-122"/>
                        </a:rPr>
                        <a:t>HCV</a:t>
                      </a:r>
                      <a:r>
                        <a:rPr lang="zh-CN" altLang="en-US" sz="1800" b="0" kern="100" dirty="0" smtClean="0">
                          <a:solidFill>
                            <a:schemeClr val="tx1"/>
                          </a:solidFill>
                          <a:latin typeface="微软雅黑" panose="020B0503020204020204" pitchFamily="34" charset="-122"/>
                          <a:ea typeface="微软雅黑" panose="020B0503020204020204" pitchFamily="34" charset="-122"/>
                        </a:rPr>
                        <a:t>抗体检测假阳性</a:t>
                      </a:r>
                      <a:endParaRPr lang="zh-CN" sz="18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845436">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2B2B2">
                        <a:alpha val="40000"/>
                      </a:srgb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2B2B2">
                        <a:alpha val="40000"/>
                      </a:srgbClr>
                    </a:solid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marL="0" marR="0" indent="0" algn="l" defTabSz="914400" rtl="0" eaLnBrk="1" fontAlgn="auto" latinLnBrk="0" hangingPunct="1">
                        <a:lnSpc>
                          <a:spcPct val="150000"/>
                        </a:lnSpc>
                        <a:spcBef>
                          <a:spcPts val="0"/>
                        </a:spcBef>
                        <a:spcAft>
                          <a:spcPts val="0"/>
                        </a:spcAft>
                        <a:buClrTx/>
                        <a:buSzTx/>
                        <a:buFontTx/>
                        <a:buNone/>
                        <a:defRPr/>
                      </a:pPr>
                      <a:r>
                        <a:rPr lang="zh-CN" altLang="en-US" sz="1800" b="1" dirty="0" smtClean="0">
                          <a:solidFill>
                            <a:prstClr val="black"/>
                          </a:solidFill>
                          <a:latin typeface="微软雅黑" panose="020B0503020204020204" pitchFamily="34" charset="-122"/>
                          <a:ea typeface="微软雅黑" panose="020B0503020204020204" pitchFamily="34" charset="-122"/>
                        </a:rPr>
                        <a:t>抗</a:t>
                      </a:r>
                      <a:r>
                        <a:rPr lang="en-US" altLang="zh-CN" sz="1800" b="1" dirty="0" smtClean="0">
                          <a:solidFill>
                            <a:prstClr val="black"/>
                          </a:solidFill>
                          <a:latin typeface="微软雅黑" panose="020B0503020204020204" pitchFamily="34" charset="-122"/>
                          <a:ea typeface="微软雅黑" panose="020B0503020204020204" pitchFamily="34" charset="-122"/>
                        </a:rPr>
                        <a:t>-HCV</a:t>
                      </a:r>
                      <a:r>
                        <a:rPr lang="zh-CN" altLang="en-US" sz="1800" b="1" kern="100" dirty="0" smtClean="0">
                          <a:solidFill>
                            <a:schemeClr val="tx1"/>
                          </a:solidFill>
                          <a:latin typeface="微软雅黑" panose="020B0503020204020204" pitchFamily="34" charset="-122"/>
                          <a:ea typeface="微软雅黑" panose="020B0503020204020204" pitchFamily="34" charset="-122"/>
                        </a:rPr>
                        <a:t>检测假阴性</a:t>
                      </a:r>
                      <a:r>
                        <a:rPr lang="zh-CN" altLang="en-US" sz="1800" b="0" kern="100" dirty="0" smtClean="0">
                          <a:solidFill>
                            <a:schemeClr val="tx1"/>
                          </a:solidFill>
                          <a:latin typeface="微软雅黑" panose="020B0503020204020204" pitchFamily="34" charset="-122"/>
                          <a:ea typeface="微软雅黑" panose="020B0503020204020204" pitchFamily="34" charset="-122"/>
                        </a:rPr>
                        <a:t>；或使用免疫抑制的患者；或早期感染窗口期</a:t>
                      </a:r>
                      <a:endParaRPr lang="zh-CN" sz="18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2B2B2">
                        <a:alpha val="40000"/>
                      </a:srgbClr>
                    </a:solidFill>
                  </a:tcPr>
                </a:tc>
              </a:tr>
              <a:tr h="426703">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a:solidFill>
                            <a:schemeClr val="tx1"/>
                          </a:solidFill>
                          <a:latin typeface="微软雅黑" panose="020B0503020204020204" pitchFamily="34" charset="-122"/>
                          <a:ea typeface="微软雅黑" panose="020B0503020204020204" pitchFamily="34" charset="-122"/>
                        </a:rPr>
                        <a:t>-</a:t>
                      </a:r>
                      <a:endParaRPr lang="zh-CN" sz="2000" b="1" kern="10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ctr">
                        <a:spcAft>
                          <a:spcPts val="0"/>
                        </a:spcAft>
                      </a:pPr>
                      <a:r>
                        <a:rPr lang="en-US" sz="2000" b="1" kern="100" dirty="0">
                          <a:solidFill>
                            <a:schemeClr val="tx1"/>
                          </a:solidFill>
                          <a:latin typeface="微软雅黑" panose="020B0503020204020204" pitchFamily="34" charset="-122"/>
                          <a:ea typeface="微软雅黑" panose="020B0503020204020204" pitchFamily="34" charset="-122"/>
                        </a:rPr>
                        <a:t>-</a:t>
                      </a:r>
                      <a:endParaRPr lang="zh-CN" sz="2000" b="1"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Verdana" panose="020B0604030504040204"/>
                        </a:defRPr>
                      </a:lvl1pPr>
                      <a:lvl2pPr marL="457200" algn="l" defTabSz="914400" rtl="0" eaLnBrk="1" latinLnBrk="0" hangingPunct="1">
                        <a:defRPr sz="1800" kern="1200">
                          <a:solidFill>
                            <a:schemeClr val="dk1"/>
                          </a:solidFill>
                          <a:latin typeface="Verdana" panose="020B0604030504040204"/>
                        </a:defRPr>
                      </a:lvl2pPr>
                      <a:lvl3pPr marL="914400" algn="l" defTabSz="914400" rtl="0" eaLnBrk="1" latinLnBrk="0" hangingPunct="1">
                        <a:defRPr sz="1800" kern="1200">
                          <a:solidFill>
                            <a:schemeClr val="dk1"/>
                          </a:solidFill>
                          <a:latin typeface="Verdana" panose="020B0604030504040204"/>
                        </a:defRPr>
                      </a:lvl3pPr>
                      <a:lvl4pPr marL="1371600" algn="l" defTabSz="914400" rtl="0" eaLnBrk="1" latinLnBrk="0" hangingPunct="1">
                        <a:defRPr sz="1800" kern="1200">
                          <a:solidFill>
                            <a:schemeClr val="dk1"/>
                          </a:solidFill>
                          <a:latin typeface="Verdana" panose="020B0604030504040204"/>
                        </a:defRPr>
                      </a:lvl4pPr>
                      <a:lvl5pPr marL="1828800" algn="l" defTabSz="914400" rtl="0" eaLnBrk="1" latinLnBrk="0" hangingPunct="1">
                        <a:defRPr sz="1800" kern="1200">
                          <a:solidFill>
                            <a:schemeClr val="dk1"/>
                          </a:solidFill>
                          <a:latin typeface="Verdana" panose="020B0604030504040204"/>
                        </a:defRPr>
                      </a:lvl5pPr>
                      <a:lvl6pPr marL="2286000" algn="l" defTabSz="914400" rtl="0" eaLnBrk="1" latinLnBrk="0" hangingPunct="1">
                        <a:defRPr sz="1800" kern="1200">
                          <a:solidFill>
                            <a:schemeClr val="dk1"/>
                          </a:solidFill>
                          <a:latin typeface="Verdana" panose="020B0604030504040204"/>
                        </a:defRPr>
                      </a:lvl6pPr>
                      <a:lvl7pPr marL="2743200" algn="l" defTabSz="914400" rtl="0" eaLnBrk="1" latinLnBrk="0" hangingPunct="1">
                        <a:defRPr sz="1800" kern="1200">
                          <a:solidFill>
                            <a:schemeClr val="dk1"/>
                          </a:solidFill>
                          <a:latin typeface="Verdana" panose="020B0604030504040204"/>
                        </a:defRPr>
                      </a:lvl7pPr>
                      <a:lvl8pPr marL="3200400" algn="l" defTabSz="914400" rtl="0" eaLnBrk="1" latinLnBrk="0" hangingPunct="1">
                        <a:defRPr sz="1800" kern="1200">
                          <a:solidFill>
                            <a:schemeClr val="dk1"/>
                          </a:solidFill>
                          <a:latin typeface="Verdana" panose="020B0604030504040204"/>
                        </a:defRPr>
                      </a:lvl8pPr>
                      <a:lvl9pPr marL="3657600" algn="l" defTabSz="914400" rtl="0" eaLnBrk="1" latinLnBrk="0" hangingPunct="1">
                        <a:defRPr sz="1800" kern="1200">
                          <a:solidFill>
                            <a:schemeClr val="dk1"/>
                          </a:solidFill>
                          <a:latin typeface="Verdana" panose="020B0604030504040204"/>
                        </a:defRPr>
                      </a:lvl9pPr>
                    </a:lstStyle>
                    <a:p>
                      <a:pPr algn="l">
                        <a:lnSpc>
                          <a:spcPct val="150000"/>
                        </a:lnSpc>
                        <a:spcAft>
                          <a:spcPts val="0"/>
                        </a:spcAft>
                      </a:pPr>
                      <a:r>
                        <a:rPr lang="zh-CN" altLang="en-US" sz="1800" b="0" kern="100" dirty="0" smtClean="0">
                          <a:solidFill>
                            <a:schemeClr val="tx1"/>
                          </a:solidFill>
                          <a:latin typeface="微软雅黑" panose="020B0503020204020204" pitchFamily="34" charset="-122"/>
                          <a:ea typeface="微软雅黑" panose="020B0503020204020204" pitchFamily="34" charset="-122"/>
                        </a:rPr>
                        <a:t>未感染</a:t>
                      </a:r>
                      <a:endParaRPr lang="zh-CN" sz="1800" b="0" kern="100" dirty="0">
                        <a:solidFill>
                          <a:schemeClr val="tx1"/>
                        </a:solidFill>
                        <a:latin typeface="微软雅黑" panose="020B0503020204020204" pitchFamily="34" charset="-122"/>
                        <a:ea typeface="微软雅黑" panose="020B0503020204020204" pitchFamily="34" charset="-122"/>
                        <a:cs typeface="Times New Roman" panose="02020603050405020304"/>
                      </a:endParaRPr>
                    </a:p>
                  </a:txBody>
                  <a:tcPr marL="27601" marR="276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6" name="组合 5"/>
          <p:cNvGrpSpPr/>
          <p:nvPr/>
        </p:nvGrpSpPr>
        <p:grpSpPr>
          <a:xfrm>
            <a:off x="5331854" y="6453335"/>
            <a:ext cx="4868464" cy="213995"/>
            <a:chOff x="5331854" y="6453335"/>
            <a:chExt cx="4868464" cy="213995"/>
          </a:xfrm>
        </p:grpSpPr>
        <p:sp>
          <p:nvSpPr>
            <p:cNvPr id="5" name="矩形 4"/>
            <p:cNvSpPr/>
            <p:nvPr/>
          </p:nvSpPr>
          <p:spPr>
            <a:xfrm>
              <a:off x="7045003" y="6453335"/>
              <a:ext cx="3155315" cy="213995"/>
            </a:xfrm>
            <a:prstGeom prst="rect">
              <a:avLst/>
            </a:prstGeom>
          </p:spPr>
          <p:txBody>
            <a:bodyPr wrap="none">
              <a:spAutoFit/>
            </a:bodyPr>
            <a:lstStyle/>
            <a:p>
              <a:pPr algn="r"/>
              <a:r>
                <a:rPr lang="en-US" altLang="zh-CN" sz="800" dirty="0" smtClean="0">
                  <a:solidFill>
                    <a:prstClr val="black"/>
                  </a:solidFill>
                  <a:latin typeface="微软雅黑" panose="020B0503020204020204" pitchFamily="34" charset="-122"/>
                  <a:ea typeface="微软雅黑" panose="020B0503020204020204" pitchFamily="34" charset="-122"/>
                </a:rPr>
                <a:t>1.</a:t>
              </a:r>
              <a:r>
                <a:rPr lang="zh-CN" altLang="en-US" sz="800" dirty="0">
                  <a:solidFill>
                    <a:prstClr val="black"/>
                  </a:solidFill>
                  <a:latin typeface="微软雅黑" panose="020B0503020204020204" pitchFamily="34" charset="-122"/>
                  <a:ea typeface="微软雅黑" panose="020B0503020204020204" pitchFamily="34" charset="-122"/>
                </a:rPr>
                <a:t>中华人民共和国卫生行业标准</a:t>
              </a:r>
              <a:r>
                <a:rPr lang="en-US" altLang="zh-CN" sz="800" dirty="0">
                  <a:solidFill>
                    <a:prstClr val="black"/>
                  </a:solidFill>
                  <a:latin typeface="微软雅黑" panose="020B0503020204020204" pitchFamily="34" charset="-122"/>
                  <a:ea typeface="微软雅黑" panose="020B0503020204020204" pitchFamily="34" charset="-122"/>
                </a:rPr>
                <a:t>. </a:t>
              </a:r>
              <a:r>
                <a:rPr lang="zh-CN" altLang="en-US" sz="800" dirty="0">
                  <a:solidFill>
                    <a:prstClr val="black"/>
                  </a:solidFill>
                  <a:latin typeface="微软雅黑" panose="020B0503020204020204" pitchFamily="34" charset="-122"/>
                  <a:ea typeface="微软雅黑" panose="020B0503020204020204" pitchFamily="34" charset="-122"/>
                </a:rPr>
                <a:t>丙型病毒性肝炎筛查及管理</a:t>
              </a:r>
              <a:r>
                <a:rPr lang="en-US" altLang="zh-CN" sz="800" dirty="0">
                  <a:solidFill>
                    <a:prstClr val="black"/>
                  </a:solidFill>
                  <a:latin typeface="微软雅黑" panose="020B0503020204020204" pitchFamily="34" charset="-122"/>
                  <a:ea typeface="微软雅黑" panose="020B0503020204020204" pitchFamily="34" charset="-122"/>
                </a:rPr>
                <a:t>.</a:t>
              </a:r>
              <a:r>
                <a:rPr lang="en-US" altLang="zh-CN" sz="800" dirty="0" smtClean="0">
                  <a:solidFill>
                    <a:prstClr val="black"/>
                  </a:solidFill>
                  <a:latin typeface="微软雅黑" panose="020B0503020204020204" pitchFamily="34" charset="-122"/>
                  <a:ea typeface="微软雅黑" panose="020B0503020204020204" pitchFamily="34" charset="-122"/>
                </a:rPr>
                <a:t>2014 </a:t>
              </a:r>
            </a:p>
          </p:txBody>
        </p:sp>
        <p:sp>
          <p:nvSpPr>
            <p:cNvPr id="4" name="矩形 3"/>
            <p:cNvSpPr/>
            <p:nvPr/>
          </p:nvSpPr>
          <p:spPr>
            <a:xfrm>
              <a:off x="5331854" y="6453335"/>
              <a:ext cx="802578" cy="2139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3389639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08200" y="367507"/>
            <a:ext cx="8516870" cy="1325563"/>
          </a:xfrm>
        </p:spPr>
        <p:txBody>
          <a:bodyPr>
            <a:normAutofit/>
          </a:bodyPr>
          <a:lstStyle/>
          <a:p>
            <a:pPr>
              <a:defRPr/>
            </a:pPr>
            <a:r>
              <a:rPr lang="zh-CN" altLang="en-US" sz="2800" b="1" dirty="0" smtClean="0">
                <a:latin typeface="黑体" panose="02010609060101010101" pitchFamily="49" charset="-122"/>
                <a:ea typeface="黑体" panose="02010609060101010101" pitchFamily="49" charset="-122"/>
                <a:cs typeface="Arial" panose="020B0604020202020204" pitchFamily="34" charset="0"/>
              </a:rPr>
              <a:t>高敏</a:t>
            </a:r>
            <a:r>
              <a:rPr lang="en-US" altLang="zh-CN" sz="2800" b="1" dirty="0">
                <a:latin typeface="黑体" panose="02010609060101010101" pitchFamily="49" charset="-122"/>
                <a:ea typeface="黑体" panose="02010609060101010101" pitchFamily="49" charset="-122"/>
                <a:cs typeface="Arial" panose="020B0604020202020204" pitchFamily="34" charset="0"/>
              </a:rPr>
              <a:t>HCV RNA</a:t>
            </a:r>
            <a:r>
              <a:rPr lang="zh-CN" altLang="en-US" sz="2800" b="1" dirty="0">
                <a:latin typeface="黑体" panose="02010609060101010101" pitchFamily="49" charset="-122"/>
                <a:ea typeface="黑体" panose="02010609060101010101" pitchFamily="49" charset="-122"/>
                <a:cs typeface="Arial" panose="020B0604020202020204" pitchFamily="34" charset="0"/>
              </a:rPr>
              <a:t>定量检测是</a:t>
            </a:r>
            <a:r>
              <a:rPr lang="zh-CN" altLang="en-US" sz="2800" b="1" dirty="0" smtClean="0">
                <a:latin typeface="黑体" panose="02010609060101010101" pitchFamily="49" charset="-122"/>
                <a:ea typeface="黑体" panose="02010609060101010101" pitchFamily="49" charset="-122"/>
                <a:cs typeface="Arial" panose="020B0604020202020204" pitchFamily="34" charset="0"/>
              </a:rPr>
              <a:t>确认</a:t>
            </a:r>
            <a:r>
              <a:rPr lang="en-US" altLang="zh-CN" sz="2800" b="1" dirty="0" smtClean="0">
                <a:latin typeface="黑体" panose="02010609060101010101" pitchFamily="49" charset="-122"/>
                <a:ea typeface="黑体" panose="02010609060101010101" pitchFamily="49" charset="-122"/>
                <a:cs typeface="Arial" panose="020B0604020202020204" pitchFamily="34" charset="0"/>
              </a:rPr>
              <a:t>HCV</a:t>
            </a:r>
            <a:r>
              <a:rPr lang="zh-CN" altLang="en-US" sz="2800" b="1" dirty="0" smtClean="0">
                <a:latin typeface="黑体" panose="02010609060101010101" pitchFamily="49" charset="-122"/>
                <a:ea typeface="黑体" panose="02010609060101010101" pitchFamily="49" charset="-122"/>
                <a:cs typeface="Arial" panose="020B0604020202020204" pitchFamily="34" charset="0"/>
              </a:rPr>
              <a:t>现</a:t>
            </a:r>
            <a:r>
              <a:rPr lang="zh-CN" altLang="en-US" sz="2800" b="1" dirty="0">
                <a:latin typeface="黑体" panose="02010609060101010101" pitchFamily="49" charset="-122"/>
                <a:ea typeface="黑体" panose="02010609060101010101" pitchFamily="49" charset="-122"/>
                <a:cs typeface="Arial" panose="020B0604020202020204" pitchFamily="34" charset="0"/>
              </a:rPr>
              <a:t>症感染的必要手段</a:t>
            </a:r>
          </a:p>
        </p:txBody>
      </p:sp>
      <p:grpSp>
        <p:nvGrpSpPr>
          <p:cNvPr id="64515" name="组合 45"/>
          <p:cNvGrpSpPr>
            <a:grpSpLocks/>
          </p:cNvGrpSpPr>
          <p:nvPr/>
        </p:nvGrpSpPr>
        <p:grpSpPr bwMode="auto">
          <a:xfrm>
            <a:off x="1919289" y="1773239"/>
            <a:ext cx="8353425" cy="1150937"/>
            <a:chOff x="395536" y="1484784"/>
            <a:chExt cx="8352927" cy="1152128"/>
          </a:xfrm>
        </p:grpSpPr>
        <p:sp>
          <p:nvSpPr>
            <p:cNvPr id="39" name="圆角矩形 38"/>
            <p:cNvSpPr/>
            <p:nvPr/>
          </p:nvSpPr>
          <p:spPr>
            <a:xfrm>
              <a:off x="2123728" y="1484784"/>
              <a:ext cx="6624735" cy="1152128"/>
            </a:xfrm>
            <a:prstGeom prst="roundRect">
              <a:avLst/>
            </a:prstGeom>
            <a:solidFill>
              <a:schemeClr val="bg2"/>
            </a:solidFill>
          </p:spPr>
          <p:style>
            <a:lnRef idx="0">
              <a:schemeClr val="accent5"/>
            </a:lnRef>
            <a:fillRef idx="3">
              <a:schemeClr val="accent5"/>
            </a:fillRef>
            <a:effectRef idx="3">
              <a:schemeClr val="accent5"/>
            </a:effectRef>
            <a:fontRef idx="minor">
              <a:schemeClr val="lt1"/>
            </a:fontRef>
          </p:style>
          <p:txBody>
            <a:bodyPr anchor="ctr"/>
            <a:lstStyle/>
            <a:p>
              <a:pPr>
                <a:defRPr/>
              </a:pPr>
              <a:r>
                <a:rPr lang="en-US" altLang="zh-CN" dirty="0">
                  <a:solidFill>
                    <a:schemeClr val="tx1"/>
                  </a:solidFill>
                  <a:latin typeface="Arial" panose="020B0604020202020204" pitchFamily="34" charset="0"/>
                  <a:cs typeface="Arial" panose="020B0604020202020204" pitchFamily="34" charset="0"/>
                </a:rPr>
                <a:t>EASL </a:t>
              </a:r>
              <a:r>
                <a:rPr lang="en-US" altLang="zh-CN" dirty="0" smtClean="0">
                  <a:solidFill>
                    <a:schemeClr val="tx1"/>
                  </a:solidFill>
                  <a:latin typeface="Arial" panose="020B0604020202020204" pitchFamily="34" charset="0"/>
                  <a:cs typeface="Arial" panose="020B0604020202020204" pitchFamily="34" charset="0"/>
                </a:rPr>
                <a:t>2018:The </a:t>
              </a:r>
              <a:r>
                <a:rPr lang="en-US" altLang="zh-CN" dirty="0">
                  <a:solidFill>
                    <a:schemeClr val="tx1"/>
                  </a:solidFill>
                  <a:latin typeface="Arial" panose="020B0604020202020204" pitchFamily="34" charset="0"/>
                  <a:cs typeface="Arial" panose="020B0604020202020204" pitchFamily="34" charset="0"/>
                </a:rPr>
                <a:t>endpoint of therapy is undetectable HCV RNA </a:t>
              </a:r>
              <a:r>
                <a:rPr lang="en-US" altLang="zh-CN" dirty="0" smtClean="0">
                  <a:solidFill>
                    <a:schemeClr val="tx1"/>
                  </a:solidFill>
                  <a:latin typeface="Arial" panose="020B0604020202020204" pitchFamily="34" charset="0"/>
                  <a:cs typeface="Arial" panose="020B0604020202020204" pitchFamily="34" charset="0"/>
                </a:rPr>
                <a:t>in serum </a:t>
              </a:r>
              <a:r>
                <a:rPr lang="en-US" altLang="zh-CN" dirty="0">
                  <a:solidFill>
                    <a:schemeClr val="tx1"/>
                  </a:solidFill>
                  <a:latin typeface="Arial" panose="020B0604020202020204" pitchFamily="34" charset="0"/>
                  <a:cs typeface="Arial" panose="020B0604020202020204" pitchFamily="34" charset="0"/>
                </a:rPr>
                <a:t>or plasma by a sensitive assay (lower limit of</a:t>
              </a:r>
            </a:p>
            <a:p>
              <a:pPr>
                <a:defRPr/>
              </a:pPr>
              <a:r>
                <a:rPr lang="en-US" altLang="zh-CN" dirty="0">
                  <a:solidFill>
                    <a:schemeClr val="tx1"/>
                  </a:solidFill>
                  <a:latin typeface="Arial" panose="020B0604020202020204" pitchFamily="34" charset="0"/>
                  <a:cs typeface="Arial" panose="020B0604020202020204" pitchFamily="34" charset="0"/>
                </a:rPr>
                <a:t>detection </a:t>
              </a:r>
              <a:r>
                <a:rPr lang="en-US" altLang="zh-CN" dirty="0">
                  <a:solidFill>
                    <a:srgbClr val="FF0000"/>
                  </a:solidFill>
                  <a:latin typeface="Arial" panose="020B0604020202020204" pitchFamily="34" charset="0"/>
                  <a:cs typeface="Arial" panose="020B0604020202020204" pitchFamily="34" charset="0"/>
                </a:rPr>
                <a:t>≤15 IU/ml</a:t>
              </a:r>
              <a:r>
                <a:rPr lang="en-US" altLang="zh-CN" dirty="0">
                  <a:solidFill>
                    <a:schemeClr val="tx1"/>
                  </a:solidFill>
                  <a:latin typeface="Arial" panose="020B0604020202020204" pitchFamily="34" charset="0"/>
                  <a:cs typeface="Arial" panose="020B0604020202020204" pitchFamily="34" charset="0"/>
                </a:rPr>
                <a:t>) 12 weeks (SVR12) or 24 weeks</a:t>
              </a:r>
            </a:p>
            <a:p>
              <a:pPr>
                <a:defRPr/>
              </a:pPr>
              <a:r>
                <a:rPr lang="en-US" altLang="zh-CN" dirty="0">
                  <a:solidFill>
                    <a:schemeClr val="tx1"/>
                  </a:solidFill>
                  <a:latin typeface="Arial" panose="020B0604020202020204" pitchFamily="34" charset="0"/>
                  <a:cs typeface="Arial" panose="020B0604020202020204" pitchFamily="34" charset="0"/>
                </a:rPr>
                <a:t>(SVR24) after the end of treatment</a:t>
              </a:r>
              <a:endParaRPr lang="zh-CN" altLang="en-US" dirty="0">
                <a:solidFill>
                  <a:srgbClr val="FF0000"/>
                </a:solidFill>
                <a:latin typeface="Arial" panose="020B0604020202020204" pitchFamily="34" charset="0"/>
                <a:cs typeface="Arial" panose="020B0604020202020204" pitchFamily="34" charset="0"/>
              </a:endParaRPr>
            </a:p>
          </p:txBody>
        </p:sp>
        <p:pic>
          <p:nvPicPr>
            <p:cNvPr id="64529" name="图片 39"/>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1619199"/>
              <a:ext cx="1368152" cy="729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64516" name="组合 44"/>
          <p:cNvGrpSpPr>
            <a:grpSpLocks/>
          </p:cNvGrpSpPr>
          <p:nvPr/>
        </p:nvGrpSpPr>
        <p:grpSpPr bwMode="auto">
          <a:xfrm>
            <a:off x="1693937" y="3284178"/>
            <a:ext cx="8578526" cy="1296987"/>
            <a:chOff x="170165" y="3068960"/>
            <a:chExt cx="8578299" cy="1296144"/>
          </a:xfrm>
        </p:grpSpPr>
        <p:sp>
          <p:nvSpPr>
            <p:cNvPr id="41" name="圆角矩形 40"/>
            <p:cNvSpPr/>
            <p:nvPr/>
          </p:nvSpPr>
          <p:spPr>
            <a:xfrm>
              <a:off x="2123728" y="3068960"/>
              <a:ext cx="6624736" cy="1296144"/>
            </a:xfrm>
            <a:prstGeom prst="roundRect">
              <a:avLst/>
            </a:prstGeom>
            <a:solidFill>
              <a:schemeClr val="bg2"/>
            </a:solidFill>
          </p:spPr>
          <p:style>
            <a:lnRef idx="0">
              <a:schemeClr val="accent5"/>
            </a:lnRef>
            <a:fillRef idx="3">
              <a:schemeClr val="accent5"/>
            </a:fillRef>
            <a:effectRef idx="3">
              <a:schemeClr val="accent5"/>
            </a:effectRef>
            <a:fontRef idx="minor">
              <a:schemeClr val="lt1"/>
            </a:fontRef>
          </p:style>
          <p:txBody>
            <a:bodyPr anchor="ctr"/>
            <a:lstStyle/>
            <a:p>
              <a:pPr>
                <a:defRPr/>
              </a:pPr>
              <a:r>
                <a:rPr lang="en-US" altLang="zh-CN" dirty="0">
                  <a:solidFill>
                    <a:schemeClr val="tx1"/>
                  </a:solidFill>
                  <a:latin typeface="Arial" panose="020B0604020202020204" pitchFamily="34" charset="0"/>
                  <a:cs typeface="Arial" panose="020B0604020202020204" pitchFamily="34" charset="0"/>
                </a:rPr>
                <a:t>AASLD 2015: FDA-approved quantitative or qualitative nucleic acid testing with a detection level of </a:t>
              </a:r>
              <a:r>
                <a:rPr lang="en-US" altLang="zh-CN" dirty="0">
                  <a:solidFill>
                    <a:srgbClr val="FF0000"/>
                  </a:solidFill>
                  <a:latin typeface="Arial" panose="020B0604020202020204" pitchFamily="34" charset="0"/>
                  <a:cs typeface="Arial" panose="020B0604020202020204" pitchFamily="34" charset="0"/>
                </a:rPr>
                <a:t>25 IU/mL </a:t>
              </a:r>
              <a:r>
                <a:rPr lang="en-US" altLang="zh-CN" dirty="0">
                  <a:solidFill>
                    <a:schemeClr val="tx1"/>
                  </a:solidFill>
                  <a:latin typeface="Arial" panose="020B0604020202020204" pitchFamily="34" charset="0"/>
                  <a:cs typeface="Arial" panose="020B0604020202020204" pitchFamily="34" charset="0"/>
                </a:rPr>
                <a:t>or lower should be used to detect HCV RNA to confirm active HCV infection and guide clinical management. </a:t>
              </a:r>
              <a:endParaRPr lang="zh-CN" altLang="en-US" dirty="0">
                <a:solidFill>
                  <a:schemeClr val="tx1"/>
                </a:solidFill>
                <a:latin typeface="Arial" panose="020B0604020202020204" pitchFamily="34" charset="0"/>
                <a:cs typeface="Arial" panose="020B0604020202020204" pitchFamily="34" charset="0"/>
              </a:endParaRPr>
            </a:p>
          </p:txBody>
        </p:sp>
        <p:pic>
          <p:nvPicPr>
            <p:cNvPr id="64525" name="图片 4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0165" y="3344985"/>
              <a:ext cx="1818889" cy="7440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64517" name="图片 4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111375" y="4941888"/>
            <a:ext cx="1238250" cy="11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 name="圆角矩形 43"/>
          <p:cNvSpPr/>
          <p:nvPr/>
        </p:nvSpPr>
        <p:spPr>
          <a:xfrm>
            <a:off x="3647729" y="4941168"/>
            <a:ext cx="6624734" cy="1296144"/>
          </a:xfrm>
          <a:prstGeom prst="roundRect">
            <a:avLst/>
          </a:prstGeom>
          <a:solidFill>
            <a:schemeClr val="bg2"/>
          </a:solidFill>
        </p:spPr>
        <p:style>
          <a:lnRef idx="0">
            <a:schemeClr val="accent5"/>
          </a:lnRef>
          <a:fillRef idx="3">
            <a:schemeClr val="accent5"/>
          </a:fillRef>
          <a:effectRef idx="3">
            <a:schemeClr val="accent5"/>
          </a:effectRef>
          <a:fontRef idx="minor">
            <a:schemeClr val="lt1"/>
          </a:fontRef>
        </p:style>
        <p:txBody>
          <a:bodyPr anchor="ctr"/>
          <a:lstStyle/>
          <a:p>
            <a:pPr>
              <a:defRPr/>
            </a:pPr>
            <a:r>
              <a:rPr lang="zh-CN" altLang="en-US" dirty="0" smtClean="0">
                <a:solidFill>
                  <a:schemeClr val="tx1"/>
                </a:solidFill>
                <a:latin typeface="Arial" panose="020B0604020202020204" pitchFamily="34" charset="0"/>
                <a:ea typeface="黑体" panose="02010609060101010101" pitchFamily="49" charset="-122"/>
                <a:cs typeface="Arial" panose="020B0604020202020204" pitchFamily="34" charset="0"/>
              </a:rPr>
              <a:t>中国指南</a:t>
            </a:r>
            <a:r>
              <a:rPr lang="en-US" altLang="zh-CN" dirty="0" smtClean="0">
                <a:solidFill>
                  <a:schemeClr val="tx1"/>
                </a:solidFill>
                <a:latin typeface="Arial" panose="020B0604020202020204" pitchFamily="34" charset="0"/>
                <a:ea typeface="黑体" panose="02010609060101010101" pitchFamily="49" charset="-122"/>
                <a:cs typeface="Arial" panose="020B0604020202020204" pitchFamily="34" charset="0"/>
              </a:rPr>
              <a:t>2015</a:t>
            </a:r>
            <a:r>
              <a:rPr lang="zh-CN" altLang="en-US" dirty="0" smtClean="0">
                <a:solidFill>
                  <a:schemeClr val="tx1"/>
                </a:solidFill>
                <a:latin typeface="Arial" panose="020B0604020202020204" pitchFamily="34" charset="0"/>
                <a:ea typeface="黑体" panose="02010609060101010101" pitchFamily="49" charset="-122"/>
                <a:cs typeface="Arial" panose="020B0604020202020204" pitchFamily="34" charset="0"/>
              </a:rPr>
              <a:t>：</a:t>
            </a:r>
            <a:endParaRPr lang="en-US" altLang="zh-CN" dirty="0" smtClean="0">
              <a:solidFill>
                <a:schemeClr val="tx1"/>
              </a:solidFill>
              <a:latin typeface="Arial" panose="020B0604020202020204" pitchFamily="34" charset="0"/>
              <a:ea typeface="黑体" panose="02010609060101010101" pitchFamily="49" charset="-122"/>
              <a:cs typeface="Arial" panose="020B0604020202020204" pitchFamily="34" charset="0"/>
            </a:endParaRPr>
          </a:p>
          <a:p>
            <a:pPr>
              <a:defRPr/>
            </a:pPr>
            <a:r>
              <a:rPr lang="zh-CN" altLang="en-US" dirty="0" smtClean="0">
                <a:solidFill>
                  <a:schemeClr val="tx1"/>
                </a:solidFill>
                <a:latin typeface="Arial" panose="020B0604020202020204" pitchFamily="34" charset="0"/>
                <a:ea typeface="黑体" panose="02010609060101010101" pitchFamily="49" charset="-122"/>
                <a:cs typeface="Arial" panose="020B0604020202020204" pitchFamily="34" charset="0"/>
              </a:rPr>
              <a:t>建议</a:t>
            </a:r>
            <a:r>
              <a:rPr lang="zh-CN" altLang="en-US" dirty="0">
                <a:solidFill>
                  <a:schemeClr val="tx1"/>
                </a:solidFill>
                <a:latin typeface="Arial" panose="020B0604020202020204" pitchFamily="34" charset="0"/>
                <a:ea typeface="黑体" panose="02010609060101010101" pitchFamily="49" charset="-122"/>
                <a:cs typeface="Arial" panose="020B0604020202020204" pitchFamily="34" charset="0"/>
              </a:rPr>
              <a:t>在</a:t>
            </a:r>
            <a:r>
              <a:rPr lang="en-US" altLang="zh-CN" dirty="0">
                <a:solidFill>
                  <a:schemeClr val="tx1"/>
                </a:solidFill>
                <a:latin typeface="Arial" panose="020B0604020202020204" pitchFamily="34" charset="0"/>
                <a:ea typeface="黑体" panose="02010609060101010101" pitchFamily="49" charset="-122"/>
                <a:cs typeface="Arial" panose="020B0604020202020204" pitchFamily="34" charset="0"/>
              </a:rPr>
              <a:t>0</a:t>
            </a:r>
            <a:r>
              <a:rPr lang="zh-CN" altLang="en-US" dirty="0">
                <a:solidFill>
                  <a:schemeClr val="tx1"/>
                </a:solidFill>
                <a:latin typeface="Arial" panose="020B0604020202020204" pitchFamily="34" charset="0"/>
                <a:ea typeface="黑体" panose="02010609060101010101" pitchFamily="49" charset="-122"/>
                <a:cs typeface="Arial" panose="020B0604020202020204" pitchFamily="34" charset="0"/>
              </a:rPr>
              <a:t>、</a:t>
            </a:r>
            <a:r>
              <a:rPr lang="en-US" altLang="zh-CN" dirty="0">
                <a:solidFill>
                  <a:schemeClr val="tx1"/>
                </a:solidFill>
                <a:latin typeface="Arial" panose="020B0604020202020204" pitchFamily="34" charset="0"/>
                <a:ea typeface="黑体" panose="02010609060101010101" pitchFamily="49" charset="-122"/>
                <a:cs typeface="Arial" panose="020B0604020202020204" pitchFamily="34" charset="0"/>
              </a:rPr>
              <a:t>4</a:t>
            </a:r>
            <a:r>
              <a:rPr lang="zh-CN" altLang="en-US" dirty="0">
                <a:solidFill>
                  <a:schemeClr val="tx1"/>
                </a:solidFill>
                <a:latin typeface="Arial" panose="020B0604020202020204" pitchFamily="34" charset="0"/>
                <a:ea typeface="黑体" panose="02010609060101010101" pitchFamily="49" charset="-122"/>
                <a:cs typeface="Arial" panose="020B0604020202020204" pitchFamily="34" charset="0"/>
              </a:rPr>
              <a:t>、</a:t>
            </a:r>
            <a:r>
              <a:rPr lang="en-US" altLang="zh-CN" dirty="0">
                <a:solidFill>
                  <a:schemeClr val="tx1"/>
                </a:solidFill>
                <a:latin typeface="Arial" panose="020B0604020202020204" pitchFamily="34" charset="0"/>
                <a:ea typeface="黑体" panose="02010609060101010101" pitchFamily="49" charset="-122"/>
                <a:cs typeface="Arial" panose="020B0604020202020204" pitchFamily="34" charset="0"/>
              </a:rPr>
              <a:t>12</a:t>
            </a:r>
            <a:r>
              <a:rPr lang="zh-CN" altLang="en-US" dirty="0">
                <a:solidFill>
                  <a:schemeClr val="tx1"/>
                </a:solidFill>
                <a:latin typeface="Arial" panose="020B0604020202020204" pitchFamily="34" charset="0"/>
                <a:ea typeface="黑体" panose="02010609060101010101" pitchFamily="49" charset="-122"/>
                <a:cs typeface="Arial" panose="020B0604020202020204" pitchFamily="34" charset="0"/>
              </a:rPr>
              <a:t>和</a:t>
            </a:r>
            <a:r>
              <a:rPr lang="en-US" altLang="zh-CN" dirty="0">
                <a:solidFill>
                  <a:schemeClr val="tx1"/>
                </a:solidFill>
                <a:latin typeface="Arial" panose="020B0604020202020204" pitchFamily="34" charset="0"/>
                <a:ea typeface="黑体" panose="02010609060101010101" pitchFamily="49" charset="-122"/>
                <a:cs typeface="Arial" panose="020B0604020202020204" pitchFamily="34" charset="0"/>
              </a:rPr>
              <a:t>24</a:t>
            </a:r>
            <a:r>
              <a:rPr lang="zh-CN" altLang="en-US" dirty="0">
                <a:solidFill>
                  <a:schemeClr val="tx1"/>
                </a:solidFill>
                <a:latin typeface="Arial" panose="020B0604020202020204" pitchFamily="34" charset="0"/>
                <a:ea typeface="黑体" panose="02010609060101010101" pitchFamily="49" charset="-122"/>
                <a:cs typeface="Arial" panose="020B0604020202020204" pitchFamily="34" charset="0"/>
              </a:rPr>
              <a:t>周采用高灵敏度方法检测</a:t>
            </a:r>
            <a:r>
              <a:rPr lang="en-US" altLang="zh-CN" dirty="0">
                <a:solidFill>
                  <a:schemeClr val="tx1"/>
                </a:solidFill>
                <a:latin typeface="Arial" panose="020B0604020202020204" pitchFamily="34" charset="0"/>
                <a:ea typeface="黑体" panose="02010609060101010101" pitchFamily="49" charset="-122"/>
                <a:cs typeface="Arial" panose="020B0604020202020204" pitchFamily="34" charset="0"/>
              </a:rPr>
              <a:t>HCV RNA</a:t>
            </a:r>
            <a:r>
              <a:rPr lang="zh-CN" altLang="en-US" dirty="0">
                <a:solidFill>
                  <a:schemeClr val="tx1"/>
                </a:solidFill>
                <a:latin typeface="Arial" panose="020B0604020202020204" pitchFamily="34" charset="0"/>
                <a:ea typeface="黑体" panose="02010609060101010101" pitchFamily="49" charset="-122"/>
                <a:cs typeface="Arial" panose="020B0604020202020204" pitchFamily="34" charset="0"/>
              </a:rPr>
              <a:t>（最低检测下线</a:t>
            </a:r>
            <a:r>
              <a:rPr lang="en-US" altLang="zh-CN" dirty="0">
                <a:solidFill>
                  <a:srgbClr val="FF0000"/>
                </a:solidFill>
                <a:latin typeface="Arial" panose="020B0604020202020204" pitchFamily="34" charset="0"/>
                <a:ea typeface="黑体" panose="02010609060101010101" pitchFamily="49" charset="-122"/>
                <a:cs typeface="Arial" panose="020B0604020202020204" pitchFamily="34" charset="0"/>
              </a:rPr>
              <a:t>&lt;15 IU/mL</a:t>
            </a:r>
            <a:r>
              <a:rPr lang="zh-CN" altLang="en-US" dirty="0">
                <a:solidFill>
                  <a:schemeClr val="tx1"/>
                </a:solidFill>
                <a:latin typeface="Arial" panose="020B0604020202020204" pitchFamily="34" charset="0"/>
                <a:ea typeface="黑体" panose="02010609060101010101" pitchFamily="49" charset="-122"/>
                <a:cs typeface="Arial" panose="020B0604020202020204" pitchFamily="34" charset="0"/>
              </a:rPr>
              <a:t>）。</a:t>
            </a:r>
          </a:p>
        </p:txBody>
      </p:sp>
      <p:sp>
        <p:nvSpPr>
          <p:cNvPr id="12" name="矩形 11"/>
          <p:cNvSpPr>
            <a:spLocks noChangeArrowheads="1"/>
          </p:cNvSpPr>
          <p:nvPr/>
        </p:nvSpPr>
        <p:spPr bwMode="auto">
          <a:xfrm>
            <a:off x="3647584" y="6237312"/>
            <a:ext cx="6772275" cy="553998"/>
          </a:xfrm>
          <a:prstGeom prst="rect">
            <a:avLst/>
          </a:prstGeom>
          <a:noFill/>
          <a:ln>
            <a:noFill/>
          </a:ln>
        </p:spPr>
        <p:txBody>
          <a:bodyPr>
            <a:spAutoFit/>
          </a:bodyPr>
          <a:lstStyle>
            <a:lvl1pPr marL="228600" indent="-228600" eaLnBrk="0" hangingPunct="0">
              <a:spcBef>
                <a:spcPct val="20000"/>
              </a:spcBef>
              <a:buClr>
                <a:schemeClr val="tx1"/>
              </a:buClr>
              <a:buChar char="•"/>
              <a:defRPr sz="2000">
                <a:solidFill>
                  <a:schemeClr val="tx1"/>
                </a:solidFill>
                <a:latin typeface="微软雅黑" panose="020B0503020204020204" pitchFamily="34" charset="-122"/>
                <a:ea typeface="微软雅黑" panose="020B0503020204020204" pitchFamily="34" charset="-122"/>
              </a:defRPr>
            </a:lvl1pPr>
            <a:lvl2pPr marL="742950" indent="-28575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2pPr>
            <a:lvl3pPr marL="1143000" indent="-22860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3pPr>
            <a:lvl4pPr marL="1600200" indent="-22860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4pPr>
            <a:lvl5pPr marL="2057400" indent="-22860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9pPr>
          </a:lstStyle>
          <a:p>
            <a:pPr algn="r" eaLnBrk="1" fontAlgn="base" hangingPunct="1">
              <a:spcBef>
                <a:spcPct val="0"/>
              </a:spcBef>
              <a:spcAft>
                <a:spcPct val="0"/>
              </a:spcAft>
              <a:buClrTx/>
              <a:buFont typeface="Imago" pitchFamily="2" charset="0"/>
              <a:buAutoNum type="arabicPeriod"/>
            </a:pPr>
            <a:r>
              <a:rPr lang="zh-CN" altLang="en-US" sz="1000" dirty="0">
                <a:solidFill>
                  <a:srgbClr val="1E1C11"/>
                </a:solidFill>
                <a:latin typeface="宋体" panose="02010600030101010101" pitchFamily="2" charset="-122"/>
                <a:ea typeface="宋体" panose="02010600030101010101" pitchFamily="2" charset="-122"/>
              </a:rPr>
              <a:t>中华肝脏病杂志</a:t>
            </a:r>
            <a:r>
              <a:rPr lang="en-US" altLang="zh-CN" sz="1000" dirty="0">
                <a:solidFill>
                  <a:srgbClr val="1E1C11"/>
                </a:solidFill>
                <a:latin typeface="宋体" panose="02010600030101010101" pitchFamily="2" charset="-122"/>
                <a:ea typeface="宋体" panose="02010600030101010101" pitchFamily="2" charset="-122"/>
              </a:rPr>
              <a:t>2015</a:t>
            </a:r>
            <a:r>
              <a:rPr lang="zh-CN" altLang="en-US" sz="1000" dirty="0">
                <a:solidFill>
                  <a:srgbClr val="1E1C11"/>
                </a:solidFill>
                <a:latin typeface="宋体" panose="02010600030101010101" pitchFamily="2" charset="-122"/>
                <a:ea typeface="宋体" panose="02010600030101010101" pitchFamily="2" charset="-122"/>
              </a:rPr>
              <a:t>年</a:t>
            </a:r>
            <a:r>
              <a:rPr lang="en-US" altLang="zh-CN" sz="1000" dirty="0">
                <a:solidFill>
                  <a:srgbClr val="1E1C11"/>
                </a:solidFill>
                <a:latin typeface="宋体" panose="02010600030101010101" pitchFamily="2" charset="-122"/>
                <a:ea typeface="宋体" panose="02010600030101010101" pitchFamily="2" charset="-122"/>
              </a:rPr>
              <a:t>12</a:t>
            </a:r>
            <a:r>
              <a:rPr lang="zh-CN" altLang="en-US" sz="1000" dirty="0">
                <a:solidFill>
                  <a:srgbClr val="1E1C11"/>
                </a:solidFill>
                <a:latin typeface="宋体" panose="02010600030101010101" pitchFamily="2" charset="-122"/>
                <a:ea typeface="宋体" panose="02010600030101010101" pitchFamily="2" charset="-122"/>
              </a:rPr>
              <a:t>月第</a:t>
            </a:r>
            <a:r>
              <a:rPr lang="en-US" altLang="zh-CN" sz="1000" dirty="0">
                <a:solidFill>
                  <a:srgbClr val="1E1C11"/>
                </a:solidFill>
                <a:latin typeface="宋体" panose="02010600030101010101" pitchFamily="2" charset="-122"/>
                <a:ea typeface="宋体" panose="02010600030101010101" pitchFamily="2" charset="-122"/>
              </a:rPr>
              <a:t>23</a:t>
            </a:r>
            <a:r>
              <a:rPr lang="zh-CN" altLang="en-US" sz="1000" dirty="0">
                <a:solidFill>
                  <a:srgbClr val="1E1C11"/>
                </a:solidFill>
                <a:latin typeface="宋体" panose="02010600030101010101" pitchFamily="2" charset="-122"/>
                <a:ea typeface="宋体" panose="02010600030101010101" pitchFamily="2" charset="-122"/>
              </a:rPr>
              <a:t>卷第</a:t>
            </a:r>
            <a:r>
              <a:rPr lang="en-US" altLang="zh-CN" sz="1000" dirty="0">
                <a:solidFill>
                  <a:srgbClr val="1E1C11"/>
                </a:solidFill>
                <a:latin typeface="宋体" panose="02010600030101010101" pitchFamily="2" charset="-122"/>
                <a:ea typeface="宋体" panose="02010600030101010101" pitchFamily="2" charset="-122"/>
              </a:rPr>
              <a:t>12</a:t>
            </a:r>
            <a:r>
              <a:rPr lang="zh-CN" altLang="en-US" sz="1000" dirty="0">
                <a:solidFill>
                  <a:srgbClr val="1E1C11"/>
                </a:solidFill>
                <a:latin typeface="宋体" panose="02010600030101010101" pitchFamily="2" charset="-122"/>
                <a:ea typeface="宋体" panose="02010600030101010101" pitchFamily="2" charset="-122"/>
              </a:rPr>
              <a:t>期</a:t>
            </a:r>
            <a:r>
              <a:rPr lang="en-US" altLang="zh-CN" sz="1000" dirty="0" smtClean="0">
                <a:solidFill>
                  <a:srgbClr val="1E1C11"/>
                </a:solidFill>
                <a:latin typeface="宋体" panose="02010600030101010101" pitchFamily="2" charset="-122"/>
                <a:ea typeface="宋体" panose="02010600030101010101" pitchFamily="2" charset="-122"/>
              </a:rPr>
              <a:t>.</a:t>
            </a:r>
          </a:p>
          <a:p>
            <a:pPr algn="r" eaLnBrk="1" fontAlgn="base" hangingPunct="1">
              <a:spcBef>
                <a:spcPct val="0"/>
              </a:spcBef>
              <a:spcAft>
                <a:spcPct val="0"/>
              </a:spcAft>
              <a:buClrTx/>
              <a:buFont typeface="Imago" pitchFamily="2" charset="0"/>
              <a:buAutoNum type="arabicPeriod"/>
            </a:pPr>
            <a:r>
              <a:rPr lang="en-US" altLang="zh-CN" sz="1000" dirty="0" smtClean="0">
                <a:solidFill>
                  <a:srgbClr val="1E1C11"/>
                </a:solidFill>
                <a:latin typeface="宋体" panose="02010600030101010101" pitchFamily="2" charset="-122"/>
                <a:ea typeface="宋体" panose="02010600030101010101" pitchFamily="2" charset="-122"/>
              </a:rPr>
              <a:t>EASL, Journal of </a:t>
            </a:r>
            <a:r>
              <a:rPr lang="en-US" altLang="zh-CN" sz="1000" dirty="0" err="1" smtClean="0">
                <a:solidFill>
                  <a:srgbClr val="1E1C11"/>
                </a:solidFill>
                <a:latin typeface="宋体" panose="02010600030101010101" pitchFamily="2" charset="-122"/>
                <a:ea typeface="宋体" panose="02010600030101010101" pitchFamily="2" charset="-122"/>
              </a:rPr>
              <a:t>Hepatology</a:t>
            </a:r>
            <a:r>
              <a:rPr lang="en-US" altLang="zh-CN" sz="1000" dirty="0" smtClean="0">
                <a:solidFill>
                  <a:srgbClr val="1E1C11"/>
                </a:solidFill>
                <a:latin typeface="宋体" panose="02010600030101010101" pitchFamily="2" charset="-122"/>
                <a:ea typeface="宋体" panose="02010600030101010101" pitchFamily="2" charset="-122"/>
              </a:rPr>
              <a:t> 2014. 60</a:t>
            </a:r>
            <a:r>
              <a:rPr lang="zh-CN" altLang="zh-CN" sz="1000" dirty="0" smtClean="0">
                <a:solidFill>
                  <a:srgbClr val="1E1C11"/>
                </a:solidFill>
                <a:latin typeface="宋体" panose="02010600030101010101" pitchFamily="2" charset="-122"/>
                <a:ea typeface="宋体" panose="02010600030101010101" pitchFamily="2" charset="-122"/>
              </a:rPr>
              <a:t>：</a:t>
            </a:r>
            <a:r>
              <a:rPr lang="en-US" altLang="zh-CN" sz="1000" dirty="0" smtClean="0">
                <a:solidFill>
                  <a:srgbClr val="1E1C11"/>
                </a:solidFill>
                <a:latin typeface="宋体" panose="02010600030101010101" pitchFamily="2" charset="-122"/>
                <a:ea typeface="宋体" panose="02010600030101010101" pitchFamily="2" charset="-122"/>
              </a:rPr>
              <a:t>392-420.</a:t>
            </a:r>
          </a:p>
          <a:p>
            <a:pPr algn="r" eaLnBrk="1" fontAlgn="base" hangingPunct="1">
              <a:spcBef>
                <a:spcPct val="0"/>
              </a:spcBef>
              <a:spcAft>
                <a:spcPct val="0"/>
              </a:spcAft>
              <a:buClrTx/>
              <a:buFont typeface="Imago" pitchFamily="2" charset="0"/>
              <a:buAutoNum type="arabicPeriod"/>
            </a:pPr>
            <a:r>
              <a:rPr lang="en-US" altLang="zh-CN" sz="1000" dirty="0" smtClean="0">
                <a:solidFill>
                  <a:srgbClr val="1E1C11"/>
                </a:solidFill>
                <a:latin typeface="宋体" panose="02010600030101010101" pitchFamily="2" charset="-122"/>
                <a:ea typeface="宋体" panose="02010600030101010101" pitchFamily="2" charset="-122"/>
              </a:rPr>
              <a:t>EASL </a:t>
            </a:r>
            <a:r>
              <a:rPr lang="en-US" altLang="zh-CN" sz="1000" dirty="0">
                <a:solidFill>
                  <a:srgbClr val="1E1C11"/>
                </a:solidFill>
                <a:latin typeface="宋体" panose="02010600030101010101" pitchFamily="2" charset="-122"/>
                <a:ea typeface="宋体" panose="02010600030101010101" pitchFamily="2" charset="-122"/>
              </a:rPr>
              <a:t>recommendations on treatment of hepatitis C 2018[J]. </a:t>
            </a:r>
            <a:endParaRPr lang="en-US" altLang="zh-CN" sz="1000" u="sng" dirty="0" smtClean="0">
              <a:solidFill>
                <a:srgbClr val="1E1C11"/>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xmlns="" val="1204102085"/>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1"/>
          <p:cNvSpPr>
            <a:spLocks noChangeArrowheads="1"/>
          </p:cNvSpPr>
          <p:nvPr/>
        </p:nvSpPr>
        <p:spPr bwMode="auto">
          <a:xfrm>
            <a:off x="3675277" y="5905726"/>
            <a:ext cx="6772275" cy="553085"/>
          </a:xfrm>
          <a:prstGeom prst="rect">
            <a:avLst/>
          </a:prstGeom>
          <a:noFill/>
          <a:ln>
            <a:noFill/>
          </a:ln>
        </p:spPr>
        <p:txBody>
          <a:bodyPr>
            <a:spAutoFit/>
          </a:bodyPr>
          <a:lstStyle>
            <a:lvl1pPr marL="228600" indent="-228600" eaLnBrk="0" hangingPunct="0">
              <a:spcBef>
                <a:spcPct val="20000"/>
              </a:spcBef>
              <a:buClr>
                <a:schemeClr val="tx1"/>
              </a:buClr>
              <a:buChar char="•"/>
              <a:defRPr sz="2000">
                <a:solidFill>
                  <a:schemeClr val="tx1"/>
                </a:solidFill>
                <a:latin typeface="微软雅黑" panose="020B0503020204020204" pitchFamily="34" charset="-122"/>
                <a:ea typeface="微软雅黑" panose="020B0503020204020204" pitchFamily="34" charset="-122"/>
              </a:defRPr>
            </a:lvl1pPr>
            <a:lvl2pPr marL="742950" indent="-28575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2pPr>
            <a:lvl3pPr marL="1143000" indent="-22860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3pPr>
            <a:lvl4pPr marL="1600200" indent="-22860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4pPr>
            <a:lvl5pPr marL="2057400" indent="-228600" eaLnBrk="0" hangingPunct="0">
              <a:spcBef>
                <a:spcPct val="20000"/>
              </a:spcBef>
              <a:buClr>
                <a:schemeClr val="tx1"/>
              </a:buClr>
              <a:buChar char="•"/>
              <a:defRPr>
                <a:solidFill>
                  <a:schemeClr val="tx1"/>
                </a:solidFill>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Clr>
                <a:schemeClr val="tx1"/>
              </a:buClr>
              <a:buChar char="•"/>
              <a:defRPr>
                <a:solidFill>
                  <a:schemeClr val="tx1"/>
                </a:solidFill>
                <a:latin typeface="微软雅黑" panose="020B0503020204020204" pitchFamily="34" charset="-122"/>
                <a:ea typeface="微软雅黑" panose="020B0503020204020204" pitchFamily="34" charset="-122"/>
              </a:defRPr>
            </a:lvl9pPr>
          </a:lstStyle>
          <a:p>
            <a:pPr algn="r" eaLnBrk="1" fontAlgn="base" hangingPunct="1">
              <a:spcBef>
                <a:spcPct val="0"/>
              </a:spcBef>
              <a:spcAft>
                <a:spcPct val="0"/>
              </a:spcAft>
              <a:buClrTx/>
              <a:buFont typeface="Imago" pitchFamily="2" charset="0"/>
              <a:buAutoNum type="arabicPeriod"/>
            </a:pPr>
            <a:r>
              <a:rPr lang="zh-CN" altLang="en-US" sz="1000" dirty="0">
                <a:solidFill>
                  <a:srgbClr val="1E1C11"/>
                </a:solidFill>
                <a:latin typeface="+mn-lt"/>
                <a:ea typeface="黑体" panose="02010600030101010101" pitchFamily="49" charset="-122"/>
              </a:rPr>
              <a:t>中华肝脏病杂志</a:t>
            </a:r>
            <a:r>
              <a:rPr lang="en-US" altLang="zh-CN" sz="1000" dirty="0">
                <a:solidFill>
                  <a:srgbClr val="1E1C11"/>
                </a:solidFill>
                <a:latin typeface="+mn-lt"/>
                <a:ea typeface="黑体" panose="02010600030101010101" pitchFamily="49" charset="-122"/>
              </a:rPr>
              <a:t>2015</a:t>
            </a:r>
            <a:r>
              <a:rPr lang="zh-CN" altLang="en-US" sz="1000" dirty="0">
                <a:solidFill>
                  <a:srgbClr val="1E1C11"/>
                </a:solidFill>
                <a:latin typeface="+mn-lt"/>
                <a:ea typeface="黑体" panose="02010600030101010101" pitchFamily="49" charset="-122"/>
              </a:rPr>
              <a:t>年</a:t>
            </a:r>
            <a:r>
              <a:rPr lang="en-US" altLang="zh-CN" sz="1000" dirty="0">
                <a:solidFill>
                  <a:srgbClr val="1E1C11"/>
                </a:solidFill>
                <a:latin typeface="+mn-lt"/>
                <a:ea typeface="黑体" panose="02010600030101010101" pitchFamily="49" charset="-122"/>
              </a:rPr>
              <a:t>12</a:t>
            </a:r>
            <a:r>
              <a:rPr lang="zh-CN" altLang="en-US" sz="1000" dirty="0">
                <a:solidFill>
                  <a:srgbClr val="1E1C11"/>
                </a:solidFill>
                <a:latin typeface="+mn-lt"/>
                <a:ea typeface="黑体" panose="02010600030101010101" pitchFamily="49" charset="-122"/>
              </a:rPr>
              <a:t>月第</a:t>
            </a:r>
            <a:r>
              <a:rPr lang="en-US" altLang="zh-CN" sz="1000" dirty="0">
                <a:solidFill>
                  <a:srgbClr val="1E1C11"/>
                </a:solidFill>
                <a:latin typeface="+mn-lt"/>
                <a:ea typeface="黑体" panose="02010600030101010101" pitchFamily="49" charset="-122"/>
              </a:rPr>
              <a:t>23</a:t>
            </a:r>
            <a:r>
              <a:rPr lang="zh-CN" altLang="en-US" sz="1000" dirty="0">
                <a:solidFill>
                  <a:srgbClr val="1E1C11"/>
                </a:solidFill>
                <a:latin typeface="+mn-lt"/>
                <a:ea typeface="黑体" panose="02010600030101010101" pitchFamily="49" charset="-122"/>
              </a:rPr>
              <a:t>卷第</a:t>
            </a:r>
            <a:r>
              <a:rPr lang="en-US" altLang="zh-CN" sz="1000" dirty="0">
                <a:solidFill>
                  <a:srgbClr val="1E1C11"/>
                </a:solidFill>
                <a:latin typeface="+mn-lt"/>
                <a:ea typeface="黑体" panose="02010600030101010101" pitchFamily="49" charset="-122"/>
              </a:rPr>
              <a:t>12</a:t>
            </a:r>
            <a:r>
              <a:rPr lang="zh-CN" altLang="en-US" sz="1000" dirty="0">
                <a:solidFill>
                  <a:srgbClr val="1E1C11"/>
                </a:solidFill>
                <a:latin typeface="+mn-lt"/>
                <a:ea typeface="黑体" panose="02010600030101010101" pitchFamily="49" charset="-122"/>
              </a:rPr>
              <a:t>期</a:t>
            </a:r>
            <a:r>
              <a:rPr lang="en-US" altLang="zh-CN" sz="1000" dirty="0" smtClean="0">
                <a:solidFill>
                  <a:srgbClr val="1E1C11"/>
                </a:solidFill>
                <a:latin typeface="+mn-lt"/>
                <a:ea typeface="黑体" panose="02010600030101010101" pitchFamily="49" charset="-122"/>
              </a:rPr>
              <a:t>.</a:t>
            </a:r>
          </a:p>
          <a:p>
            <a:pPr algn="r" eaLnBrk="1" fontAlgn="base" hangingPunct="1">
              <a:spcBef>
                <a:spcPct val="0"/>
              </a:spcBef>
              <a:spcAft>
                <a:spcPct val="0"/>
              </a:spcAft>
              <a:buClrTx/>
              <a:buFont typeface="Imago" pitchFamily="2" charset="0"/>
              <a:buAutoNum type="arabicPeriod"/>
            </a:pPr>
            <a:r>
              <a:rPr lang="en-US" altLang="zh-CN" sz="1000" dirty="0" smtClean="0">
                <a:solidFill>
                  <a:srgbClr val="1E1C11"/>
                </a:solidFill>
                <a:latin typeface="+mn-lt"/>
                <a:ea typeface="宋体" panose="02010600030101010101" pitchFamily="2" charset="-122"/>
              </a:rPr>
              <a:t>EASL, Journal of </a:t>
            </a:r>
            <a:r>
              <a:rPr lang="en-US" altLang="zh-CN" sz="1000" dirty="0" err="1" smtClean="0">
                <a:solidFill>
                  <a:srgbClr val="1E1C11"/>
                </a:solidFill>
                <a:latin typeface="+mn-lt"/>
                <a:ea typeface="宋体" panose="02010600030101010101" pitchFamily="2" charset="-122"/>
              </a:rPr>
              <a:t>Hepatology</a:t>
            </a:r>
            <a:r>
              <a:rPr lang="en-US" altLang="zh-CN" sz="1000" dirty="0" smtClean="0">
                <a:solidFill>
                  <a:srgbClr val="1E1C11"/>
                </a:solidFill>
                <a:latin typeface="+mn-lt"/>
                <a:ea typeface="宋体" panose="02010600030101010101" pitchFamily="2" charset="-122"/>
              </a:rPr>
              <a:t> 2014. 60</a:t>
            </a:r>
            <a:r>
              <a:rPr lang="zh-CN" altLang="zh-CN" sz="1000" dirty="0" smtClean="0">
                <a:solidFill>
                  <a:srgbClr val="1E1C11"/>
                </a:solidFill>
                <a:latin typeface="+mn-lt"/>
                <a:ea typeface="宋体" panose="02010600030101010101" pitchFamily="2" charset="-122"/>
              </a:rPr>
              <a:t>：</a:t>
            </a:r>
            <a:r>
              <a:rPr lang="en-US" altLang="zh-CN" sz="1000" dirty="0" smtClean="0">
                <a:solidFill>
                  <a:srgbClr val="1E1C11"/>
                </a:solidFill>
                <a:latin typeface="+mn-lt"/>
                <a:ea typeface="宋体" panose="02010600030101010101" pitchFamily="2" charset="-122"/>
              </a:rPr>
              <a:t>392-420.</a:t>
            </a:r>
          </a:p>
          <a:p>
            <a:pPr algn="r" eaLnBrk="1" fontAlgn="base" hangingPunct="1">
              <a:spcBef>
                <a:spcPct val="0"/>
              </a:spcBef>
              <a:spcAft>
                <a:spcPct val="0"/>
              </a:spcAft>
              <a:buClrTx/>
              <a:buFont typeface="Imago" pitchFamily="2" charset="0"/>
              <a:buAutoNum type="arabicPeriod"/>
            </a:pPr>
            <a:r>
              <a:rPr lang="en-US" altLang="zh-CN" sz="1000" dirty="0" smtClean="0">
                <a:solidFill>
                  <a:srgbClr val="1E1C11"/>
                </a:solidFill>
                <a:latin typeface="+mn-lt"/>
                <a:ea typeface="宋体" panose="02010600030101010101" pitchFamily="2" charset="-122"/>
              </a:rPr>
              <a:t>AASLD-</a:t>
            </a:r>
            <a:r>
              <a:rPr lang="en-US" altLang="zh-CN" sz="1000" dirty="0" err="1" smtClean="0">
                <a:solidFill>
                  <a:srgbClr val="1E1C11"/>
                </a:solidFill>
                <a:latin typeface="+mn-lt"/>
                <a:ea typeface="宋体" panose="02010600030101010101" pitchFamily="2" charset="-122"/>
              </a:rPr>
              <a:t>IDSA.Recommendations</a:t>
            </a:r>
            <a:r>
              <a:rPr lang="en-US" altLang="zh-CN" sz="1000" dirty="0" smtClean="0">
                <a:solidFill>
                  <a:srgbClr val="1E1C11"/>
                </a:solidFill>
                <a:latin typeface="+mn-lt"/>
                <a:ea typeface="宋体" panose="02010600030101010101" pitchFamily="2" charset="-122"/>
              </a:rPr>
              <a:t> for Testing, Managing, and Treating Hepatitis C. </a:t>
            </a:r>
            <a:endParaRPr lang="en-US" altLang="zh-CN" sz="1000" u="sng" dirty="0" smtClean="0">
              <a:solidFill>
                <a:srgbClr val="1E1C11"/>
              </a:solidFill>
              <a:latin typeface="+mn-lt"/>
              <a:ea typeface="宋体" panose="02010600030101010101" pitchFamily="2" charset="-122"/>
            </a:endParaRPr>
          </a:p>
        </p:txBody>
      </p:sp>
      <p:pic>
        <p:nvPicPr>
          <p:cNvPr id="1024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66643" y="1300644"/>
            <a:ext cx="1579562" cy="1566863"/>
          </a:xfrm>
          <a:prstGeom prst="rect">
            <a:avLst/>
          </a:prstGeom>
          <a:noFill/>
          <a:ln>
            <a:noFill/>
          </a:ln>
          <a:effectLst/>
        </p:spPr>
      </p:pic>
      <p:pic>
        <p:nvPicPr>
          <p:cNvPr id="10244" name="图片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530374" y="1668912"/>
            <a:ext cx="1081087" cy="1017587"/>
          </a:xfrm>
          <a:prstGeom prst="rect">
            <a:avLst/>
          </a:prstGeom>
          <a:solidFill>
            <a:schemeClr val="bg1"/>
          </a:solidFill>
          <a:ln>
            <a:noFill/>
          </a:ln>
        </p:spPr>
      </p:pic>
      <p:pic>
        <p:nvPicPr>
          <p:cNvPr id="10245"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317281" y="1676547"/>
            <a:ext cx="1085850" cy="946150"/>
          </a:xfrm>
          <a:prstGeom prst="rect">
            <a:avLst/>
          </a:prstGeom>
          <a:noFill/>
          <a:ln>
            <a:noFill/>
          </a:ln>
        </p:spPr>
      </p:pic>
      <p:sp>
        <p:nvSpPr>
          <p:cNvPr id="22" name="标题 1"/>
          <p:cNvSpPr txBox="1"/>
          <p:nvPr/>
        </p:nvSpPr>
        <p:spPr bwMode="auto">
          <a:xfrm>
            <a:off x="1681797" y="518116"/>
            <a:ext cx="9144000" cy="586997"/>
          </a:xfrm>
          <a:prstGeom prst="rect">
            <a:avLst/>
          </a:prstGeom>
          <a:noFill/>
          <a:ln>
            <a:noFill/>
          </a:ln>
          <a:effectLst/>
        </p:spPr>
        <p:txBody>
          <a:bodyPr lIns="0" tIns="0" rIns="0" bIns="0">
            <a:normAutofit/>
          </a:bodyPr>
          <a:lstStyle>
            <a:lvl1pPr algn="l" rtl="0" eaLnBrk="1" fontAlgn="base" hangingPunct="1">
              <a:spcBef>
                <a:spcPct val="0"/>
              </a:spcBef>
              <a:spcAft>
                <a:spcPct val="0"/>
              </a:spcAft>
              <a:defRPr sz="2600" b="1">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200" b="1">
                <a:solidFill>
                  <a:srgbClr val="000000"/>
                </a:solidFill>
                <a:latin typeface="Imago" pitchFamily="2" charset="0"/>
              </a:defRPr>
            </a:lvl2pPr>
            <a:lvl3pPr algn="l" rtl="0" eaLnBrk="1" fontAlgn="base" hangingPunct="1">
              <a:spcBef>
                <a:spcPct val="0"/>
              </a:spcBef>
              <a:spcAft>
                <a:spcPct val="0"/>
              </a:spcAft>
              <a:defRPr sz="2200" b="1">
                <a:solidFill>
                  <a:srgbClr val="000000"/>
                </a:solidFill>
                <a:latin typeface="Imago" pitchFamily="2" charset="0"/>
              </a:defRPr>
            </a:lvl3pPr>
            <a:lvl4pPr algn="l" rtl="0" eaLnBrk="1" fontAlgn="base" hangingPunct="1">
              <a:spcBef>
                <a:spcPct val="0"/>
              </a:spcBef>
              <a:spcAft>
                <a:spcPct val="0"/>
              </a:spcAft>
              <a:defRPr sz="2200" b="1">
                <a:solidFill>
                  <a:srgbClr val="000000"/>
                </a:solidFill>
                <a:latin typeface="Imago" pitchFamily="2" charset="0"/>
              </a:defRPr>
            </a:lvl4pPr>
            <a:lvl5pPr algn="l" rtl="0" eaLnBrk="1" fontAlgn="base" hangingPunct="1">
              <a:spcBef>
                <a:spcPct val="0"/>
              </a:spcBef>
              <a:spcAft>
                <a:spcPct val="0"/>
              </a:spcAft>
              <a:defRPr sz="2200" b="1">
                <a:solidFill>
                  <a:srgbClr val="000000"/>
                </a:solidFill>
                <a:latin typeface="Imago" pitchFamily="2" charset="0"/>
              </a:defRPr>
            </a:lvl5pPr>
            <a:lvl6pPr marL="389255" algn="l" rtl="0" eaLnBrk="1" fontAlgn="base" hangingPunct="1">
              <a:spcBef>
                <a:spcPct val="0"/>
              </a:spcBef>
              <a:spcAft>
                <a:spcPct val="0"/>
              </a:spcAft>
              <a:defRPr sz="2200" b="1">
                <a:solidFill>
                  <a:srgbClr val="000000"/>
                </a:solidFill>
                <a:latin typeface="Imago" pitchFamily="2" charset="0"/>
              </a:defRPr>
            </a:lvl6pPr>
            <a:lvl7pPr marL="779145" algn="l" rtl="0" eaLnBrk="1" fontAlgn="base" hangingPunct="1">
              <a:spcBef>
                <a:spcPct val="0"/>
              </a:spcBef>
              <a:spcAft>
                <a:spcPct val="0"/>
              </a:spcAft>
              <a:defRPr sz="2200" b="1">
                <a:solidFill>
                  <a:srgbClr val="000000"/>
                </a:solidFill>
                <a:latin typeface="Imago" pitchFamily="2" charset="0"/>
              </a:defRPr>
            </a:lvl7pPr>
            <a:lvl8pPr marL="1168400" algn="l" rtl="0" eaLnBrk="1" fontAlgn="base" hangingPunct="1">
              <a:spcBef>
                <a:spcPct val="0"/>
              </a:spcBef>
              <a:spcAft>
                <a:spcPct val="0"/>
              </a:spcAft>
              <a:defRPr sz="2200" b="1">
                <a:solidFill>
                  <a:srgbClr val="000000"/>
                </a:solidFill>
                <a:latin typeface="Imago" pitchFamily="2" charset="0"/>
              </a:defRPr>
            </a:lvl8pPr>
            <a:lvl9pPr marL="1558290" algn="l" rtl="0" eaLnBrk="1" fontAlgn="base" hangingPunct="1">
              <a:spcBef>
                <a:spcPct val="0"/>
              </a:spcBef>
              <a:spcAft>
                <a:spcPct val="0"/>
              </a:spcAft>
              <a:defRPr sz="2200" b="1">
                <a:solidFill>
                  <a:srgbClr val="000000"/>
                </a:solidFill>
                <a:latin typeface="Imago" pitchFamily="2" charset="0"/>
              </a:defRPr>
            </a:lvl9pPr>
          </a:lstStyle>
          <a:p>
            <a:pPr algn="ctr">
              <a:defRPr/>
            </a:pPr>
            <a:r>
              <a:rPr lang="zh-CN" altLang="en-US" sz="2800" kern="0" dirty="0" smtClean="0">
                <a:solidFill>
                  <a:schemeClr val="tx1"/>
                </a:solidFill>
                <a:latin typeface="+mn-ea"/>
                <a:ea typeface="+mn-ea"/>
              </a:rPr>
              <a:t>获得丙肝治愈的标准</a:t>
            </a:r>
            <a:r>
              <a:rPr lang="en-US" altLang="zh-CN" sz="2800" kern="0" dirty="0" smtClean="0">
                <a:solidFill>
                  <a:schemeClr val="tx1"/>
                </a:solidFill>
                <a:latin typeface="+mn-ea"/>
                <a:ea typeface="+mn-ea"/>
              </a:rPr>
              <a:t>---</a:t>
            </a:r>
            <a:r>
              <a:rPr lang="zh-CN" altLang="en-US" sz="2800" kern="0" dirty="0" smtClean="0">
                <a:solidFill>
                  <a:schemeClr val="tx1"/>
                </a:solidFill>
                <a:latin typeface="+mn-ea"/>
              </a:rPr>
              <a:t>清除</a:t>
            </a:r>
            <a:r>
              <a:rPr lang="en-US" altLang="zh-CN" sz="2800" kern="0" dirty="0" smtClean="0">
                <a:solidFill>
                  <a:schemeClr val="tx1"/>
                </a:solidFill>
                <a:latin typeface="+mn-ea"/>
              </a:rPr>
              <a:t>HCV</a:t>
            </a:r>
            <a:endParaRPr lang="zh-CN" altLang="en-US" sz="2800" kern="0" dirty="0" smtClean="0">
              <a:solidFill>
                <a:schemeClr val="tx1"/>
              </a:solidFill>
              <a:latin typeface="+mn-ea"/>
              <a:ea typeface="+mn-ea"/>
            </a:endParaRPr>
          </a:p>
        </p:txBody>
      </p:sp>
      <p:sp>
        <p:nvSpPr>
          <p:cNvPr id="3" name="TextBox 2"/>
          <p:cNvSpPr txBox="1"/>
          <p:nvPr/>
        </p:nvSpPr>
        <p:spPr>
          <a:xfrm>
            <a:off x="2128035" y="3194131"/>
            <a:ext cx="8149306" cy="1938992"/>
          </a:xfrm>
          <a:prstGeom prst="rect">
            <a:avLst/>
          </a:prstGeom>
          <a:noFill/>
        </p:spPr>
        <p:style>
          <a:lnRef idx="1">
            <a:schemeClr val="accent5"/>
          </a:lnRef>
          <a:fillRef idx="2">
            <a:schemeClr val="accent5"/>
          </a:fillRef>
          <a:effectRef idx="1">
            <a:schemeClr val="accent5"/>
          </a:effectRef>
          <a:fontRef idx="minor">
            <a:schemeClr val="dk1"/>
          </a:fontRef>
        </p:style>
        <p:txBody>
          <a:bodyPr wrap="square" rtlCol="0">
            <a:spAutoFit/>
          </a:bodyPr>
          <a:lstStyle/>
          <a:p>
            <a:pPr marL="457200" indent="-457200">
              <a:lnSpc>
                <a:spcPct val="150000"/>
              </a:lnSpc>
              <a:buFont typeface="Arial" panose="020B0604020202020204" pitchFamily="34" charset="0"/>
              <a:buChar char="•"/>
            </a:pPr>
            <a:r>
              <a:rPr lang="en-US" altLang="zh-CN" sz="2000" dirty="0">
                <a:solidFill>
                  <a:schemeClr val="tx2">
                    <a:lumMod val="50000"/>
                  </a:schemeClr>
                </a:solidFill>
                <a:latin typeface="+mn-ea"/>
              </a:rPr>
              <a:t>SVR</a:t>
            </a:r>
            <a:r>
              <a:rPr lang="zh-CN" altLang="en-US" sz="2000" dirty="0">
                <a:solidFill>
                  <a:schemeClr val="tx2">
                    <a:lumMod val="50000"/>
                  </a:schemeClr>
                </a:solidFill>
                <a:latin typeface="+mn-ea"/>
              </a:rPr>
              <a:t>是指结束治疗后</a:t>
            </a:r>
            <a:r>
              <a:rPr lang="en-US" altLang="zh-CN" sz="2000" dirty="0">
                <a:solidFill>
                  <a:schemeClr val="tx2">
                    <a:lumMod val="50000"/>
                  </a:schemeClr>
                </a:solidFill>
                <a:latin typeface="+mn-ea"/>
              </a:rPr>
              <a:t>12</a:t>
            </a:r>
            <a:r>
              <a:rPr lang="zh-CN" altLang="en-US" sz="2000" dirty="0">
                <a:solidFill>
                  <a:schemeClr val="tx2">
                    <a:lumMod val="50000"/>
                  </a:schemeClr>
                </a:solidFill>
                <a:latin typeface="+mn-ea"/>
              </a:rPr>
              <a:t>或</a:t>
            </a:r>
            <a:r>
              <a:rPr lang="en-US" altLang="zh-CN" sz="2000" dirty="0">
                <a:solidFill>
                  <a:schemeClr val="tx2">
                    <a:lumMod val="50000"/>
                  </a:schemeClr>
                </a:solidFill>
                <a:latin typeface="+mn-ea"/>
              </a:rPr>
              <a:t>24</a:t>
            </a:r>
            <a:r>
              <a:rPr lang="zh-CN" altLang="en-US" sz="2000" dirty="0">
                <a:solidFill>
                  <a:schemeClr val="tx2">
                    <a:lumMod val="50000"/>
                  </a:schemeClr>
                </a:solidFill>
                <a:latin typeface="+mn-ea"/>
              </a:rPr>
              <a:t>周时，</a:t>
            </a:r>
            <a:r>
              <a:rPr lang="zh-CN" altLang="en-US" sz="2000" dirty="0">
                <a:solidFill>
                  <a:srgbClr val="FF0000"/>
                </a:solidFill>
                <a:latin typeface="+mn-ea"/>
              </a:rPr>
              <a:t>使用高灵敏的检测</a:t>
            </a:r>
            <a:r>
              <a:rPr lang="en-US" altLang="zh-CN" sz="2000" dirty="0">
                <a:solidFill>
                  <a:srgbClr val="FF0000"/>
                </a:solidFill>
                <a:latin typeface="+mn-ea"/>
              </a:rPr>
              <a:t>(&lt;15IU/ml)</a:t>
            </a:r>
            <a:r>
              <a:rPr lang="zh-CN" altLang="en-US" sz="2000" dirty="0">
                <a:solidFill>
                  <a:srgbClr val="FF0000"/>
                </a:solidFill>
                <a:latin typeface="+mn-ea"/>
              </a:rPr>
              <a:t>无法检测到</a:t>
            </a:r>
            <a:r>
              <a:rPr lang="en-US" altLang="zh-CN" sz="2000" dirty="0">
                <a:solidFill>
                  <a:srgbClr val="FF0000"/>
                </a:solidFill>
                <a:latin typeface="+mn-ea"/>
              </a:rPr>
              <a:t>HCV </a:t>
            </a:r>
            <a:r>
              <a:rPr lang="en-US" altLang="zh-CN" sz="2000" dirty="0" smtClean="0">
                <a:solidFill>
                  <a:srgbClr val="FF0000"/>
                </a:solidFill>
                <a:latin typeface="+mn-ea"/>
              </a:rPr>
              <a:t>RNA</a:t>
            </a:r>
            <a:r>
              <a:rPr lang="zh-CN" altLang="en-US" sz="2000" dirty="0" smtClean="0">
                <a:solidFill>
                  <a:schemeClr val="tx2">
                    <a:lumMod val="50000"/>
                  </a:schemeClr>
                </a:solidFill>
                <a:latin typeface="+mn-ea"/>
              </a:rPr>
              <a:t>，获得临床治愈。</a:t>
            </a:r>
            <a:endParaRPr lang="en-US" altLang="zh-CN" sz="2000" dirty="0" smtClean="0">
              <a:solidFill>
                <a:schemeClr val="tx2">
                  <a:lumMod val="50000"/>
                </a:schemeClr>
              </a:solidFill>
              <a:latin typeface="+mn-ea"/>
            </a:endParaRPr>
          </a:p>
          <a:p>
            <a:pPr marL="457200" indent="-457200">
              <a:lnSpc>
                <a:spcPct val="150000"/>
              </a:lnSpc>
              <a:buFont typeface="Arial" panose="020B0604020202020204" pitchFamily="34" charset="0"/>
              <a:buChar char="•"/>
            </a:pPr>
            <a:r>
              <a:rPr lang="en-US" altLang="zh-CN" sz="2000" dirty="0" smtClean="0">
                <a:solidFill>
                  <a:schemeClr val="tx2">
                    <a:lumMod val="50000"/>
                  </a:schemeClr>
                </a:solidFill>
                <a:latin typeface="+mn-ea"/>
              </a:rPr>
              <a:t>HCV </a:t>
            </a:r>
            <a:r>
              <a:rPr lang="en-US" altLang="zh-CN" sz="2000" dirty="0">
                <a:solidFill>
                  <a:schemeClr val="tx2">
                    <a:lumMod val="50000"/>
                  </a:schemeClr>
                </a:solidFill>
                <a:latin typeface="+mn-ea"/>
              </a:rPr>
              <a:t>RNA</a:t>
            </a:r>
            <a:r>
              <a:rPr lang="zh-CN" altLang="en-US" sz="2000" dirty="0">
                <a:solidFill>
                  <a:schemeClr val="tx2">
                    <a:lumMod val="50000"/>
                  </a:schemeClr>
                </a:solidFill>
                <a:latin typeface="+mn-ea"/>
              </a:rPr>
              <a:t>检测提供准确的疗效监测</a:t>
            </a:r>
            <a:r>
              <a:rPr lang="zh-CN" altLang="en-US" sz="2000" dirty="0" smtClean="0">
                <a:solidFill>
                  <a:schemeClr val="tx2">
                    <a:lumMod val="50000"/>
                  </a:schemeClr>
                </a:solidFill>
                <a:latin typeface="+mn-ea"/>
              </a:rPr>
              <a:t>，无论</a:t>
            </a:r>
            <a:r>
              <a:rPr lang="zh-CN" altLang="en-US" sz="2000" dirty="0">
                <a:solidFill>
                  <a:schemeClr val="tx2">
                    <a:lumMod val="50000"/>
                  </a:schemeClr>
                </a:solidFill>
                <a:latin typeface="+mn-ea"/>
              </a:rPr>
              <a:t>是</a:t>
            </a:r>
            <a:r>
              <a:rPr lang="en-US" altLang="zh-CN" sz="2000" dirty="0">
                <a:solidFill>
                  <a:schemeClr val="tx2">
                    <a:lumMod val="50000"/>
                  </a:schemeClr>
                </a:solidFill>
                <a:latin typeface="+mn-ea"/>
              </a:rPr>
              <a:t>PR</a:t>
            </a:r>
            <a:r>
              <a:rPr lang="zh-CN" altLang="en-US" sz="2000" dirty="0">
                <a:solidFill>
                  <a:schemeClr val="tx2">
                    <a:lumMod val="50000"/>
                  </a:schemeClr>
                </a:solidFill>
                <a:latin typeface="+mn-ea"/>
              </a:rPr>
              <a:t>治疗或</a:t>
            </a:r>
            <a:r>
              <a:rPr lang="en-US" altLang="zh-CN" sz="2000" dirty="0">
                <a:solidFill>
                  <a:schemeClr val="tx2">
                    <a:lumMod val="50000"/>
                  </a:schemeClr>
                </a:solidFill>
                <a:latin typeface="+mn-ea"/>
              </a:rPr>
              <a:t>DAAs</a:t>
            </a:r>
            <a:r>
              <a:rPr lang="zh-CN" altLang="en-US" sz="2000" dirty="0">
                <a:solidFill>
                  <a:schemeClr val="tx2">
                    <a:lumMod val="50000"/>
                  </a:schemeClr>
                </a:solidFill>
                <a:latin typeface="+mn-ea"/>
              </a:rPr>
              <a:t>治疗，均应使用高灵敏</a:t>
            </a:r>
            <a:r>
              <a:rPr lang="en-US" altLang="zh-CN" sz="2000" dirty="0">
                <a:solidFill>
                  <a:schemeClr val="tx2">
                    <a:lumMod val="50000"/>
                  </a:schemeClr>
                </a:solidFill>
                <a:latin typeface="+mn-ea"/>
              </a:rPr>
              <a:t>HCV RNA</a:t>
            </a:r>
            <a:r>
              <a:rPr lang="zh-CN" altLang="en-US" sz="2000" dirty="0" smtClean="0">
                <a:solidFill>
                  <a:schemeClr val="tx2">
                    <a:lumMod val="50000"/>
                  </a:schemeClr>
                </a:solidFill>
                <a:latin typeface="+mn-ea"/>
              </a:rPr>
              <a:t>监测疗效及确定获得</a:t>
            </a:r>
            <a:r>
              <a:rPr lang="en-US" altLang="zh-CN" sz="2000" dirty="0" smtClean="0">
                <a:solidFill>
                  <a:schemeClr val="tx2">
                    <a:lumMod val="50000"/>
                  </a:schemeClr>
                </a:solidFill>
                <a:latin typeface="+mn-ea"/>
              </a:rPr>
              <a:t>SVR</a:t>
            </a:r>
            <a:r>
              <a:rPr lang="zh-CN" altLang="en-US" sz="2000" dirty="0" smtClean="0">
                <a:solidFill>
                  <a:schemeClr val="tx2">
                    <a:lumMod val="50000"/>
                  </a:schemeClr>
                </a:solidFill>
                <a:latin typeface="+mn-ea"/>
              </a:rPr>
              <a:t>，减少复发。</a:t>
            </a:r>
            <a:endParaRPr lang="en-US" altLang="zh-CN" sz="2000" dirty="0">
              <a:latin typeface="+mn-ea"/>
            </a:endParaRPr>
          </a:p>
        </p:txBody>
      </p:sp>
      <p:sp>
        <p:nvSpPr>
          <p:cNvPr id="8" name="TextBox 7"/>
          <p:cNvSpPr txBox="1"/>
          <p:nvPr/>
        </p:nvSpPr>
        <p:spPr>
          <a:xfrm>
            <a:off x="5059318" y="1899558"/>
            <a:ext cx="928694" cy="521970"/>
          </a:xfrm>
          <a:prstGeom prst="rect">
            <a:avLst/>
          </a:prstGeom>
          <a:noFill/>
        </p:spPr>
        <p:txBody>
          <a:bodyPr wrap="square" rtlCol="0">
            <a:spAutoFit/>
          </a:bodyPr>
          <a:lstStyle/>
          <a:p>
            <a:r>
              <a:rPr lang="en-US" altLang="zh-CN" sz="2800" dirty="0" smtClean="0">
                <a:solidFill>
                  <a:schemeClr val="tx2">
                    <a:lumMod val="60000"/>
                    <a:lumOff val="40000"/>
                  </a:schemeClr>
                </a:solidFill>
                <a:latin typeface="Impact" panose="020B0806030902050204" pitchFamily="34" charset="0"/>
              </a:rPr>
              <a:t>EASL</a:t>
            </a:r>
            <a:endParaRPr lang="zh-CN" altLang="en-US" sz="2800" dirty="0">
              <a:solidFill>
                <a:schemeClr val="tx2">
                  <a:lumMod val="60000"/>
                  <a:lumOff val="40000"/>
                </a:schemeClr>
              </a:solidFill>
              <a:latin typeface="Impact" panose="020B0806030902050204" pitchFamily="34" charset="0"/>
            </a:endParaRPr>
          </a:p>
        </p:txBody>
      </p:sp>
    </p:spTree>
    <p:extLst>
      <p:ext uri="{BB962C8B-B14F-4D97-AF65-F5344CB8AC3E}">
        <p14:creationId xmlns:p14="http://schemas.microsoft.com/office/powerpoint/2010/main" xmlns="" val="356729960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228144" y="1825625"/>
            <a:ext cx="7735712" cy="4351338"/>
          </a:xfrm>
        </p:spPr>
      </p:pic>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6220" y="0"/>
            <a:ext cx="11719560" cy="6592252"/>
          </a:xfrm>
          <a:prstGeom prst="rect">
            <a:avLst/>
          </a:prstGeom>
        </p:spPr>
      </p:pic>
      <p:sp>
        <p:nvSpPr>
          <p:cNvPr id="6" name="矩形 5"/>
          <p:cNvSpPr/>
          <p:nvPr/>
        </p:nvSpPr>
        <p:spPr>
          <a:xfrm>
            <a:off x="8534073" y="6338309"/>
            <a:ext cx="3185487" cy="461665"/>
          </a:xfrm>
          <a:prstGeom prst="rect">
            <a:avLst/>
          </a:prstGeom>
        </p:spPr>
        <p:txBody>
          <a:bodyPr wrap="none">
            <a:spAutoFit/>
          </a:bodyPr>
          <a:lstStyle/>
          <a:p>
            <a:r>
              <a:rPr lang="zh-CN" altLang="zh-CN" sz="1200" dirty="0" smtClean="0">
                <a:latin typeface="宋体" panose="02010600030101010101" pitchFamily="2" charset="-122"/>
                <a:ea typeface="宋体" panose="02010600030101010101" pitchFamily="2" charset="-122"/>
                <a:cs typeface="Times New Roman" panose="02020603050405020304" pitchFamily="18" charset="0"/>
              </a:rPr>
              <a:t>艾滋病</a:t>
            </a:r>
            <a:r>
              <a:rPr lang="zh-CN" altLang="zh-CN" sz="1200" dirty="0">
                <a:latin typeface="宋体" panose="02010600030101010101" pitchFamily="2" charset="-122"/>
                <a:ea typeface="宋体" panose="02010600030101010101" pitchFamily="2" charset="-122"/>
                <a:cs typeface="Times New Roman" panose="02020603050405020304" pitchFamily="18" charset="0"/>
              </a:rPr>
              <a:t>诊疗指南第三版（</a:t>
            </a:r>
            <a:r>
              <a:rPr lang="en-US" altLang="zh-CN" sz="1200" dirty="0">
                <a:latin typeface="宋体" panose="02010600030101010101" pitchFamily="2" charset="-122"/>
                <a:ea typeface="宋体" panose="02010600030101010101" pitchFamily="2" charset="-122"/>
                <a:cs typeface="Times New Roman" panose="02020603050405020304" pitchFamily="18" charset="0"/>
              </a:rPr>
              <a:t>2015</a:t>
            </a:r>
            <a:r>
              <a:rPr lang="zh-CN" altLang="zh-CN" sz="1200" dirty="0">
                <a:latin typeface="宋体" panose="02010600030101010101" pitchFamily="2" charset="-122"/>
                <a:ea typeface="宋体" panose="02010600030101010101" pitchFamily="2" charset="-122"/>
                <a:cs typeface="Times New Roman" panose="02020603050405020304" pitchFamily="18" charset="0"/>
              </a:rPr>
              <a:t>年</a:t>
            </a:r>
            <a:r>
              <a:rPr lang="zh-CN" altLang="zh-CN" sz="1200" dirty="0" smtClean="0">
                <a:latin typeface="宋体" panose="02010600030101010101" pitchFamily="2" charset="-122"/>
                <a:ea typeface="宋体" panose="02010600030101010101" pitchFamily="2" charset="-122"/>
                <a:cs typeface="Times New Roman" panose="02020603050405020304" pitchFamily="18" charset="0"/>
              </a:rPr>
              <a:t>）</a:t>
            </a:r>
            <a:endParaRPr lang="en-US" altLang="zh-CN" sz="1200" dirty="0" smtClean="0">
              <a:latin typeface="宋体" panose="02010600030101010101" pitchFamily="2" charset="-122"/>
              <a:ea typeface="宋体" panose="02010600030101010101" pitchFamily="2" charset="-122"/>
              <a:cs typeface="Times New Roman" panose="02020603050405020304" pitchFamily="18" charset="0"/>
            </a:endParaRPr>
          </a:p>
          <a:p>
            <a:r>
              <a:rPr lang="zh-CN" altLang="en-US" sz="1200" dirty="0">
                <a:latin typeface="宋体" panose="02010600030101010101" pitchFamily="2" charset="-122"/>
                <a:ea typeface="宋体" panose="02010600030101010101" pitchFamily="2" charset="-122"/>
              </a:rPr>
              <a:t>全国艾滋病检测技术规范（</a:t>
            </a:r>
            <a:r>
              <a:rPr lang="en-US" altLang="zh-CN" sz="1200" dirty="0">
                <a:latin typeface="宋体" panose="02010600030101010101" pitchFamily="2" charset="-122"/>
                <a:ea typeface="宋体" panose="02010600030101010101" pitchFamily="2" charset="-122"/>
              </a:rPr>
              <a:t>2015 </a:t>
            </a:r>
            <a:r>
              <a:rPr lang="zh-CN" altLang="en-US" sz="1200" dirty="0">
                <a:latin typeface="宋体" panose="02010600030101010101" pitchFamily="2" charset="-122"/>
                <a:ea typeface="宋体" panose="02010600030101010101" pitchFamily="2" charset="-122"/>
              </a:rPr>
              <a:t>年修订版）</a:t>
            </a:r>
          </a:p>
        </p:txBody>
      </p:sp>
      <p:sp>
        <p:nvSpPr>
          <p:cNvPr id="3" name="矩形 2"/>
          <p:cNvSpPr/>
          <p:nvPr/>
        </p:nvSpPr>
        <p:spPr>
          <a:xfrm>
            <a:off x="838200" y="6259611"/>
            <a:ext cx="4903907" cy="400110"/>
          </a:xfrm>
          <a:prstGeom prst="rect">
            <a:avLst/>
          </a:prstGeom>
        </p:spPr>
        <p:txBody>
          <a:bodyPr wrap="none">
            <a:spAutoFit/>
          </a:bodyPr>
          <a:lstStyle/>
          <a:p>
            <a:r>
              <a:rPr lang="zh-CN" altLang="en-US" sz="2000" dirty="0" smtClean="0">
                <a:solidFill>
                  <a:srgbClr val="FF0000"/>
                </a:solidFill>
                <a:latin typeface="+mn-ea"/>
              </a:rPr>
              <a:t>核酸阳性阈值：5000 </a:t>
            </a:r>
            <a:r>
              <a:rPr lang="zh-CN" altLang="en-US" sz="2000" dirty="0">
                <a:solidFill>
                  <a:srgbClr val="FF0000"/>
                </a:solidFill>
                <a:latin typeface="+mn-ea"/>
              </a:rPr>
              <a:t>CPs/</a:t>
            </a:r>
            <a:r>
              <a:rPr lang="zh-CN" altLang="en-US" sz="2000" dirty="0" smtClean="0">
                <a:solidFill>
                  <a:srgbClr val="FF0000"/>
                </a:solidFill>
                <a:latin typeface="+mn-ea"/>
              </a:rPr>
              <a:t>ml</a:t>
            </a:r>
            <a:r>
              <a:rPr lang="en-US" altLang="zh-CN" sz="2000" dirty="0" smtClean="0">
                <a:solidFill>
                  <a:srgbClr val="FF0000"/>
                </a:solidFill>
                <a:latin typeface="+mn-ea"/>
              </a:rPr>
              <a:t> </a:t>
            </a:r>
            <a:r>
              <a:rPr lang="zh-CN" altLang="en-US" sz="2000" dirty="0" smtClean="0">
                <a:solidFill>
                  <a:srgbClr val="FF0000"/>
                </a:solidFill>
                <a:latin typeface="+mn-ea"/>
              </a:rPr>
              <a:t>(</a:t>
            </a:r>
            <a:r>
              <a:rPr lang="zh-CN" altLang="en-US" sz="2000" dirty="0">
                <a:solidFill>
                  <a:srgbClr val="FF0000"/>
                </a:solidFill>
                <a:latin typeface="+mn-ea"/>
              </a:rPr>
              <a:t>或IUs/ml</a:t>
            </a:r>
            <a:r>
              <a:rPr lang="zh-CN" altLang="en-US" sz="2000" dirty="0" smtClean="0">
                <a:solidFill>
                  <a:srgbClr val="FF0000"/>
                </a:solidFill>
                <a:latin typeface="+mn-ea"/>
              </a:rPr>
              <a:t>) </a:t>
            </a:r>
            <a:endParaRPr lang="zh-CN" altLang="en-US" sz="2000" dirty="0">
              <a:solidFill>
                <a:srgbClr val="FF0000"/>
              </a:solidFill>
              <a:latin typeface="+mn-ea"/>
            </a:endParaRPr>
          </a:p>
        </p:txBody>
      </p:sp>
    </p:spTree>
    <p:extLst>
      <p:ext uri="{BB962C8B-B14F-4D97-AF65-F5344CB8AC3E}">
        <p14:creationId xmlns:p14="http://schemas.microsoft.com/office/powerpoint/2010/main" xmlns="" val="42291687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9149" y="365379"/>
            <a:ext cx="3639971" cy="400110"/>
          </a:xfrm>
          <a:prstGeom prst="rect">
            <a:avLst/>
          </a:prstGeom>
          <a:noFill/>
        </p:spPr>
        <p:txBody>
          <a:bodyPr wrap="square" rtlCol="0">
            <a:spAutoFit/>
          </a:bodyPr>
          <a:lstStyle/>
          <a:p>
            <a:r>
              <a:rPr lang="zh-CN" altLang="en-US" sz="2000" b="1" dirty="0" smtClean="0">
                <a:solidFill>
                  <a:schemeClr val="tx1">
                    <a:lumMod val="85000"/>
                    <a:lumOff val="15000"/>
                  </a:schemeClr>
                </a:solidFill>
                <a:latin typeface="黑体" panose="02010609060101010101" pitchFamily="49" charset="-122"/>
                <a:ea typeface="黑体" panose="02010609060101010101" pitchFamily="49" charset="-122"/>
              </a:rPr>
              <a:t>推荐的</a:t>
            </a:r>
            <a:r>
              <a:rPr lang="en-US" altLang="zh-CN" sz="2000" b="1" dirty="0" smtClean="0">
                <a:solidFill>
                  <a:schemeClr val="tx1">
                    <a:lumMod val="85000"/>
                    <a:lumOff val="15000"/>
                  </a:schemeClr>
                </a:solidFill>
                <a:latin typeface="黑体" panose="02010609060101010101" pitchFamily="49" charset="-122"/>
                <a:ea typeface="黑体" panose="02010609060101010101" pitchFamily="49" charset="-122"/>
              </a:rPr>
              <a:t>HIV</a:t>
            </a:r>
            <a:r>
              <a:rPr lang="zh-CN" altLang="en-US" sz="2000" b="1" dirty="0" smtClean="0">
                <a:solidFill>
                  <a:schemeClr val="tx1">
                    <a:lumMod val="85000"/>
                    <a:lumOff val="15000"/>
                  </a:schemeClr>
                </a:solidFill>
                <a:latin typeface="黑体" panose="02010609060101010101" pitchFamily="49" charset="-122"/>
                <a:ea typeface="黑体" panose="02010609060101010101" pitchFamily="49" charset="-122"/>
              </a:rPr>
              <a:t>病毒载量检测频率</a:t>
            </a:r>
            <a:endParaRPr lang="zh-CN" altLang="en-US" sz="2000" b="1" dirty="0">
              <a:solidFill>
                <a:schemeClr val="tx1">
                  <a:lumMod val="85000"/>
                  <a:lumOff val="15000"/>
                </a:schemeClr>
              </a:solidFill>
              <a:latin typeface="黑体" panose="02010609060101010101" pitchFamily="49" charset="-122"/>
              <a:ea typeface="黑体" panose="02010609060101010101" pitchFamily="49" charset="-122"/>
            </a:endParaRPr>
          </a:p>
        </p:txBody>
      </p:sp>
      <p:graphicFrame>
        <p:nvGraphicFramePr>
          <p:cNvPr id="6" name="表格 5"/>
          <p:cNvGraphicFramePr>
            <a:graphicFrameLocks noGrp="1"/>
          </p:cNvGraphicFramePr>
          <p:nvPr>
            <p:extLst>
              <p:ext uri="{D42A27DB-BD31-4B8C-83A1-F6EECF244321}">
                <p14:modId xmlns:p14="http://schemas.microsoft.com/office/powerpoint/2010/main" xmlns="" val="3148095169"/>
              </p:ext>
            </p:extLst>
          </p:nvPr>
        </p:nvGraphicFramePr>
        <p:xfrm>
          <a:off x="749149" y="1002785"/>
          <a:ext cx="10697376" cy="5349240"/>
        </p:xfrm>
        <a:graphic>
          <a:graphicData uri="http://schemas.openxmlformats.org/drawingml/2006/table">
            <a:tbl>
              <a:tblPr firstRow="1" bandRow="1">
                <a:tableStyleId>{5C22544A-7EE6-4342-B048-85BDC9FD1C3A}</a:tableStyleId>
              </a:tblPr>
              <a:tblGrid>
                <a:gridCol w="6315185"/>
                <a:gridCol w="4382191"/>
              </a:tblGrid>
              <a:tr h="444857">
                <a:tc>
                  <a:txBody>
                    <a:bodyPr/>
                    <a:lstStyle/>
                    <a:p>
                      <a:pPr algn="ctr">
                        <a:lnSpc>
                          <a:spcPct val="150000"/>
                        </a:lnSpc>
                      </a:pPr>
                      <a:r>
                        <a:rPr lang="zh-CN" altLang="en-US" dirty="0" smtClean="0"/>
                        <a:t>适用情况</a:t>
                      </a:r>
                      <a:endParaRPr lang="zh-CN" altLang="en-US" dirty="0"/>
                    </a:p>
                  </a:txBody>
                  <a:tcPr anchor="ctr"/>
                </a:tc>
                <a:tc>
                  <a:txBody>
                    <a:bodyPr/>
                    <a:lstStyle/>
                    <a:p>
                      <a:pPr algn="ctr">
                        <a:lnSpc>
                          <a:spcPct val="150000"/>
                        </a:lnSpc>
                      </a:pPr>
                      <a:r>
                        <a:rPr lang="zh-CN" altLang="en-US" dirty="0" smtClean="0"/>
                        <a:t>频率</a:t>
                      </a:r>
                      <a:endParaRPr lang="zh-CN" altLang="en-US" dirty="0"/>
                    </a:p>
                  </a:txBody>
                  <a:tcPr anchor="ctr"/>
                </a:tc>
              </a:tr>
              <a:tr h="492764">
                <a:tc>
                  <a:txBody>
                    <a:bodyPr/>
                    <a:lstStyle/>
                    <a:p>
                      <a:pPr>
                        <a:lnSpc>
                          <a:spcPct val="150000"/>
                        </a:lnSpc>
                      </a:pPr>
                      <a:r>
                        <a:rPr lang="zh-CN" altLang="en-US" dirty="0" smtClean="0"/>
                        <a:t>已接受抗病毒治疗</a:t>
                      </a:r>
                      <a:r>
                        <a:rPr lang="en-US" altLang="zh-CN" dirty="0" smtClean="0"/>
                        <a:t>6</a:t>
                      </a:r>
                      <a:r>
                        <a:rPr lang="zh-CN" altLang="en-US" dirty="0" smtClean="0"/>
                        <a:t>个月以上、病毒持续抑制的患者</a:t>
                      </a:r>
                      <a:endParaRPr lang="zh-CN" altLang="en-US" dirty="0"/>
                    </a:p>
                  </a:txBody>
                  <a:tcPr anchor="ctr"/>
                </a:tc>
                <a:tc>
                  <a:txBody>
                    <a:bodyPr/>
                    <a:lstStyle/>
                    <a:p>
                      <a:pPr algn="ctr">
                        <a:lnSpc>
                          <a:spcPct val="150000"/>
                        </a:lnSpc>
                      </a:pPr>
                      <a:r>
                        <a:rPr lang="zh-CN" altLang="en-US" dirty="0" smtClean="0"/>
                        <a:t>每</a:t>
                      </a:r>
                      <a:r>
                        <a:rPr lang="en-US" altLang="zh-CN" dirty="0" smtClean="0"/>
                        <a:t>6</a:t>
                      </a:r>
                      <a:r>
                        <a:rPr lang="zh-CN" altLang="en-US" dirty="0" smtClean="0"/>
                        <a:t>个月检测</a:t>
                      </a:r>
                      <a:r>
                        <a:rPr lang="en-US" altLang="zh-CN" dirty="0" smtClean="0"/>
                        <a:t>1</a:t>
                      </a:r>
                      <a:r>
                        <a:rPr lang="zh-CN" altLang="en-US" dirty="0" smtClean="0"/>
                        <a:t>次</a:t>
                      </a:r>
                      <a:endParaRPr lang="zh-CN" altLang="en-US" dirty="0"/>
                    </a:p>
                  </a:txBody>
                  <a:tcPr anchor="ctr"/>
                </a:tc>
              </a:tr>
              <a:tr h="492764">
                <a:tc>
                  <a:txBody>
                    <a:bodyPr/>
                    <a:lstStyle/>
                    <a:p>
                      <a:pPr>
                        <a:lnSpc>
                          <a:spcPct val="150000"/>
                        </a:lnSpc>
                      </a:pPr>
                      <a:r>
                        <a:rPr lang="en-US" altLang="zh-CN" dirty="0" smtClean="0"/>
                        <a:t>HAART 6</a:t>
                      </a:r>
                      <a:r>
                        <a:rPr lang="zh-CN" altLang="en-US" dirty="0" smtClean="0"/>
                        <a:t>个月内或病毒载量抑制不理想或需调整治疗方案时</a:t>
                      </a:r>
                      <a:endParaRPr lang="zh-CN" altLang="en-US" dirty="0"/>
                    </a:p>
                  </a:txBody>
                  <a:tcPr anchor="ctr"/>
                </a:tc>
                <a:tc>
                  <a:txBody>
                    <a:bodyPr/>
                    <a:lstStyle/>
                    <a:p>
                      <a:pPr algn="ctr">
                        <a:lnSpc>
                          <a:spcPct val="150000"/>
                        </a:lnSpc>
                      </a:pPr>
                      <a:r>
                        <a:rPr lang="zh-CN" altLang="en-US" dirty="0" smtClean="0"/>
                        <a:t>需根据患者的具体情况由临床医师决定</a:t>
                      </a:r>
                      <a:endParaRPr lang="zh-CN" altLang="en-US" dirty="0"/>
                    </a:p>
                  </a:txBody>
                  <a:tcPr anchor="ctr"/>
                </a:tc>
              </a:tr>
              <a:tr h="492764">
                <a:tc>
                  <a:txBody>
                    <a:bodyPr/>
                    <a:lstStyle/>
                    <a:p>
                      <a:pPr>
                        <a:lnSpc>
                          <a:spcPct val="150000"/>
                        </a:lnSpc>
                      </a:pPr>
                      <a:r>
                        <a:rPr lang="zh-CN" altLang="en-US" dirty="0" smtClean="0"/>
                        <a:t>未治疗的无症状</a:t>
                      </a:r>
                      <a:r>
                        <a:rPr lang="en-US" altLang="zh-CN" dirty="0" smtClean="0"/>
                        <a:t>HIV</a:t>
                      </a:r>
                      <a:r>
                        <a:rPr lang="zh-CN" altLang="en-US" dirty="0" smtClean="0"/>
                        <a:t>感染者</a:t>
                      </a:r>
                      <a:endParaRPr lang="zh-CN" altLang="en-US" dirty="0"/>
                    </a:p>
                  </a:txBody>
                  <a:tcPr anchor="ctr"/>
                </a:tc>
                <a:tc>
                  <a:txBody>
                    <a:bodyPr/>
                    <a:lstStyle/>
                    <a:p>
                      <a:pPr algn="ctr">
                        <a:lnSpc>
                          <a:spcPct val="150000"/>
                        </a:lnSpc>
                      </a:pPr>
                      <a:r>
                        <a:rPr lang="zh-CN" altLang="en-US" dirty="0" smtClean="0"/>
                        <a:t>每年检测</a:t>
                      </a:r>
                      <a:r>
                        <a:rPr lang="en-US" altLang="zh-CN" dirty="0" smtClean="0"/>
                        <a:t>1</a:t>
                      </a:r>
                      <a:r>
                        <a:rPr lang="zh-CN" altLang="en-US" dirty="0" smtClean="0"/>
                        <a:t>次（如条件允许）</a:t>
                      </a:r>
                      <a:endParaRPr lang="zh-CN" altLang="en-US" dirty="0"/>
                    </a:p>
                  </a:txBody>
                  <a:tcPr anchor="ctr"/>
                </a:tc>
              </a:tr>
              <a:tr h="264763">
                <a:tc gridSpan="2">
                  <a:txBody>
                    <a:bodyPr/>
                    <a:lstStyle/>
                    <a:p>
                      <a:pPr>
                        <a:lnSpc>
                          <a:spcPct val="150000"/>
                        </a:lnSpc>
                      </a:pPr>
                      <a:endParaRPr lang="zh-CN" altLang="en-US" dirty="0"/>
                    </a:p>
                  </a:txBody>
                  <a:tcPr anchor="ctr"/>
                </a:tc>
                <a:tc hMerge="1">
                  <a:txBody>
                    <a:bodyPr/>
                    <a:lstStyle/>
                    <a:p>
                      <a:endParaRPr lang="zh-CN" altLang="en-US"/>
                    </a:p>
                  </a:txBody>
                  <a:tcPr/>
                </a:tc>
              </a:tr>
              <a:tr h="895935">
                <a:tc>
                  <a:txBody>
                    <a:bodyPr/>
                    <a:lstStyle/>
                    <a:p>
                      <a:pPr>
                        <a:lnSpc>
                          <a:spcPct val="150000"/>
                        </a:lnSpc>
                      </a:pPr>
                      <a:r>
                        <a:rPr lang="en-US" altLang="zh-CN" dirty="0" smtClean="0"/>
                        <a:t>HAART </a:t>
                      </a:r>
                      <a:r>
                        <a:rPr lang="zh-CN" altLang="en-US" dirty="0" smtClean="0"/>
                        <a:t>初始治疗或调整治疗方案前、</a:t>
                      </a:r>
                      <a:endParaRPr lang="en-US" altLang="zh-CN" dirty="0" smtClean="0"/>
                    </a:p>
                    <a:p>
                      <a:pPr>
                        <a:lnSpc>
                          <a:spcPct val="150000"/>
                        </a:lnSpc>
                      </a:pPr>
                      <a:r>
                        <a:rPr lang="zh-CN" altLang="en-US" dirty="0" smtClean="0"/>
                        <a:t>初治或调整治疗方案初期</a:t>
                      </a:r>
                      <a:endParaRPr lang="zh-CN" altLang="en-US" dirty="0"/>
                    </a:p>
                  </a:txBody>
                  <a:tcPr anchor="ctr"/>
                </a:tc>
                <a:tc>
                  <a:txBody>
                    <a:bodyPr/>
                    <a:lstStyle/>
                    <a:p>
                      <a:pPr algn="ctr">
                        <a:lnSpc>
                          <a:spcPct val="150000"/>
                        </a:lnSpc>
                      </a:pPr>
                      <a:r>
                        <a:rPr lang="zh-CN" altLang="en-US" dirty="0" smtClean="0"/>
                        <a:t>每</a:t>
                      </a:r>
                      <a:r>
                        <a:rPr lang="en-US" altLang="zh-CN" dirty="0" smtClean="0"/>
                        <a:t>4~8</a:t>
                      </a:r>
                      <a:r>
                        <a:rPr lang="zh-CN" altLang="en-US" dirty="0" smtClean="0"/>
                        <a:t>周测</a:t>
                      </a:r>
                      <a:r>
                        <a:rPr lang="en-US" altLang="zh-CN" dirty="0" smtClean="0"/>
                        <a:t>1</a:t>
                      </a:r>
                      <a:r>
                        <a:rPr lang="zh-CN" altLang="en-US" dirty="0" smtClean="0"/>
                        <a:t>次（尽早发现病毒学失败）</a:t>
                      </a:r>
                      <a:endParaRPr lang="zh-CN" altLang="en-US" dirty="0"/>
                    </a:p>
                  </a:txBody>
                  <a:tcPr anchor="ctr"/>
                </a:tc>
              </a:tr>
              <a:tr h="492764">
                <a:tc>
                  <a:txBody>
                    <a:bodyPr/>
                    <a:lstStyle/>
                    <a:p>
                      <a:pPr>
                        <a:lnSpc>
                          <a:spcPct val="150000"/>
                        </a:lnSpc>
                      </a:pPr>
                      <a:r>
                        <a:rPr lang="zh-CN" altLang="en-US" dirty="0" smtClean="0"/>
                        <a:t>病毒载量低于检测下限后</a:t>
                      </a:r>
                      <a:endParaRPr lang="zh-CN" altLang="en-US" dirty="0"/>
                    </a:p>
                  </a:txBody>
                  <a:tcPr anchor="ctr"/>
                </a:tc>
                <a:tc>
                  <a:txBody>
                    <a:bodyPr/>
                    <a:lstStyle/>
                    <a:p>
                      <a:pPr algn="ctr">
                        <a:lnSpc>
                          <a:spcPct val="150000"/>
                        </a:lnSpc>
                      </a:pPr>
                      <a:r>
                        <a:rPr lang="zh-CN" altLang="en-US" dirty="0" smtClean="0"/>
                        <a:t>每</a:t>
                      </a:r>
                      <a:r>
                        <a:rPr lang="en-US" altLang="zh-CN" dirty="0" smtClean="0"/>
                        <a:t>3~4</a:t>
                      </a:r>
                      <a:r>
                        <a:rPr lang="zh-CN" altLang="en-US" dirty="0" smtClean="0"/>
                        <a:t>个月测</a:t>
                      </a:r>
                      <a:r>
                        <a:rPr lang="en-US" altLang="zh-CN" dirty="0" smtClean="0"/>
                        <a:t>1</a:t>
                      </a:r>
                      <a:r>
                        <a:rPr lang="zh-CN" altLang="en-US" dirty="0" smtClean="0"/>
                        <a:t>次</a:t>
                      </a:r>
                      <a:endParaRPr lang="zh-CN" altLang="en-US" dirty="0"/>
                    </a:p>
                  </a:txBody>
                  <a:tcPr anchor="ctr"/>
                </a:tc>
              </a:tr>
              <a:tr h="895935">
                <a:tc>
                  <a:txBody>
                    <a:bodyPr/>
                    <a:lstStyle/>
                    <a:p>
                      <a:pPr>
                        <a:lnSpc>
                          <a:spcPct val="150000"/>
                        </a:lnSpc>
                      </a:pPr>
                      <a:r>
                        <a:rPr lang="zh-CN" altLang="en-US" dirty="0" smtClean="0"/>
                        <a:t>依从性好、病毒持续抑制达</a:t>
                      </a:r>
                      <a:r>
                        <a:rPr lang="en-US" altLang="zh-CN" dirty="0" smtClean="0"/>
                        <a:t>2~3</a:t>
                      </a:r>
                      <a:r>
                        <a:rPr lang="zh-CN" altLang="en-US" dirty="0" smtClean="0"/>
                        <a:t>年以上、临床和免疫学状态平稳的患者</a:t>
                      </a:r>
                      <a:endParaRPr lang="zh-CN" altLang="en-US" dirty="0"/>
                    </a:p>
                  </a:txBody>
                  <a:tcPr anchor="ctr"/>
                </a:tc>
                <a:tc>
                  <a:txBody>
                    <a:bodyPr/>
                    <a:lstStyle/>
                    <a:p>
                      <a:pPr algn="ctr">
                        <a:lnSpc>
                          <a:spcPct val="150000"/>
                        </a:lnSpc>
                      </a:pPr>
                      <a:r>
                        <a:rPr lang="zh-CN" altLang="en-US" dirty="0" smtClean="0"/>
                        <a:t>每</a:t>
                      </a:r>
                      <a:r>
                        <a:rPr lang="en-US" altLang="zh-CN" dirty="0" smtClean="0"/>
                        <a:t>6</a:t>
                      </a:r>
                      <a:r>
                        <a:rPr lang="zh-CN" altLang="en-US" dirty="0" smtClean="0"/>
                        <a:t>个月检测</a:t>
                      </a:r>
                      <a:r>
                        <a:rPr lang="en-US" altLang="zh-CN" dirty="0" smtClean="0"/>
                        <a:t>1</a:t>
                      </a:r>
                      <a:r>
                        <a:rPr lang="zh-CN" altLang="en-US" dirty="0" smtClean="0"/>
                        <a:t>次</a:t>
                      </a:r>
                      <a:endParaRPr lang="zh-CN" altLang="en-US" dirty="0"/>
                    </a:p>
                  </a:txBody>
                  <a:tcPr anchor="ctr"/>
                </a:tc>
              </a:tr>
              <a:tr h="492764">
                <a:tc>
                  <a:txBody>
                    <a:bodyPr/>
                    <a:lstStyle/>
                    <a:p>
                      <a:pPr>
                        <a:lnSpc>
                          <a:spcPct val="150000"/>
                        </a:lnSpc>
                      </a:pPr>
                      <a:r>
                        <a:rPr lang="zh-CN" altLang="en-US" dirty="0" smtClean="0"/>
                        <a:t>出现</a:t>
                      </a:r>
                      <a:r>
                        <a:rPr lang="en-US" altLang="zh-CN" dirty="0" smtClean="0"/>
                        <a:t>HIV</a:t>
                      </a:r>
                      <a:r>
                        <a:rPr lang="zh-CN" altLang="en-US" dirty="0" smtClean="0"/>
                        <a:t>相关临床症状或使用激素或抗肿瘤化疗药物</a:t>
                      </a:r>
                      <a:endParaRPr lang="zh-CN" altLang="en-US" dirty="0"/>
                    </a:p>
                  </a:txBody>
                  <a:tcPr anchor="ctr"/>
                </a:tc>
                <a:tc>
                  <a:txBody>
                    <a:bodyPr/>
                    <a:lstStyle/>
                    <a:p>
                      <a:pPr algn="ctr">
                        <a:lnSpc>
                          <a:spcPct val="150000"/>
                        </a:lnSpc>
                      </a:pPr>
                      <a:r>
                        <a:rPr lang="zh-CN" altLang="en-US" dirty="0" smtClean="0"/>
                        <a:t>每</a:t>
                      </a:r>
                      <a:r>
                        <a:rPr lang="en-US" altLang="zh-CN" dirty="0" smtClean="0"/>
                        <a:t>3</a:t>
                      </a:r>
                      <a:r>
                        <a:rPr lang="zh-CN" altLang="en-US" dirty="0" smtClean="0"/>
                        <a:t>个月检测</a:t>
                      </a:r>
                      <a:r>
                        <a:rPr lang="en-US" altLang="zh-CN" dirty="0" smtClean="0"/>
                        <a:t>1</a:t>
                      </a:r>
                      <a:r>
                        <a:rPr lang="zh-CN" altLang="en-US" dirty="0" smtClean="0"/>
                        <a:t>次</a:t>
                      </a:r>
                      <a:endParaRPr lang="zh-CN" altLang="en-US" dirty="0"/>
                    </a:p>
                  </a:txBody>
                  <a:tcPr anchor="ctr"/>
                </a:tc>
              </a:tr>
            </a:tbl>
          </a:graphicData>
        </a:graphic>
      </p:graphicFrame>
      <p:sp>
        <p:nvSpPr>
          <p:cNvPr id="7" name="矩形 6"/>
          <p:cNvSpPr/>
          <p:nvPr/>
        </p:nvSpPr>
        <p:spPr>
          <a:xfrm>
            <a:off x="7703193" y="6401916"/>
            <a:ext cx="3332964" cy="338554"/>
          </a:xfrm>
          <a:prstGeom prst="rect">
            <a:avLst/>
          </a:prstGeom>
        </p:spPr>
        <p:txBody>
          <a:bodyPr wrap="none">
            <a:spAutoFit/>
          </a:bodyPr>
          <a:lstStyle/>
          <a:p>
            <a:r>
              <a:rPr lang="zh-CN" altLang="zh-CN" sz="1600" dirty="0" smtClean="0">
                <a:latin typeface="+mn-ea"/>
                <a:cs typeface="Times New Roman" panose="02020603050405020304" pitchFamily="18" charset="0"/>
              </a:rPr>
              <a:t>艾滋病</a:t>
            </a:r>
            <a:r>
              <a:rPr lang="zh-CN" altLang="zh-CN" sz="1600" dirty="0">
                <a:latin typeface="+mn-ea"/>
                <a:cs typeface="Times New Roman" panose="02020603050405020304" pitchFamily="18" charset="0"/>
              </a:rPr>
              <a:t>诊疗指南第三版（</a:t>
            </a:r>
            <a:r>
              <a:rPr lang="en-US" altLang="zh-CN" sz="1600" dirty="0">
                <a:latin typeface="+mn-ea"/>
                <a:cs typeface="Times New Roman" panose="02020603050405020304" pitchFamily="18" charset="0"/>
              </a:rPr>
              <a:t>2015</a:t>
            </a:r>
            <a:r>
              <a:rPr lang="zh-CN" altLang="zh-CN" sz="1600" dirty="0">
                <a:latin typeface="+mn-ea"/>
                <a:cs typeface="Times New Roman" panose="02020603050405020304" pitchFamily="18" charset="0"/>
              </a:rPr>
              <a:t>年</a:t>
            </a:r>
            <a:r>
              <a:rPr lang="zh-CN" altLang="zh-CN" sz="1600" dirty="0" smtClean="0">
                <a:latin typeface="+mn-ea"/>
                <a:cs typeface="Times New Roman" panose="02020603050405020304" pitchFamily="18" charset="0"/>
              </a:rPr>
              <a:t>）</a:t>
            </a:r>
            <a:endParaRPr lang="zh-CN" altLang="en-US" sz="1600" dirty="0">
              <a:latin typeface="+mn-ea"/>
            </a:endParaRPr>
          </a:p>
        </p:txBody>
      </p:sp>
    </p:spTree>
    <p:extLst>
      <p:ext uri="{BB962C8B-B14F-4D97-AF65-F5344CB8AC3E}">
        <p14:creationId xmlns:p14="http://schemas.microsoft.com/office/powerpoint/2010/main" xmlns="" val="30643844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4176591505"/>
              </p:ext>
            </p:extLst>
          </p:nvPr>
        </p:nvGraphicFramePr>
        <p:xfrm>
          <a:off x="1539240" y="1044603"/>
          <a:ext cx="9265921" cy="5362213"/>
        </p:xfrm>
        <a:graphic>
          <a:graphicData uri="http://schemas.openxmlformats.org/drawingml/2006/table">
            <a:tbl>
              <a:tblPr firstRow="1" bandRow="1">
                <a:tableStyleId>{5C22544A-7EE6-4342-B048-85BDC9FD1C3A}</a:tableStyleId>
              </a:tblPr>
              <a:tblGrid>
                <a:gridCol w="896484"/>
                <a:gridCol w="896484"/>
                <a:gridCol w="2367552"/>
                <a:gridCol w="2649763"/>
                <a:gridCol w="2455638"/>
              </a:tblGrid>
              <a:tr h="404464">
                <a:tc gridSpan="2">
                  <a:txBody>
                    <a:bodyPr/>
                    <a:lstStyle/>
                    <a:p>
                      <a:endParaRPr lang="zh-CN" altLang="en-US" sz="1800" dirty="0">
                        <a:solidFill>
                          <a:schemeClr val="tx1"/>
                        </a:solidFill>
                        <a:latin typeface="+mn-ea"/>
                        <a:ea typeface="+mn-ea"/>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r>
                        <a:rPr lang="zh-CN" altLang="en-US" sz="1600" dirty="0" smtClean="0">
                          <a:solidFill>
                            <a:schemeClr val="tx1"/>
                          </a:solidFill>
                          <a:latin typeface="+mn-ea"/>
                          <a:ea typeface="+mn-ea"/>
                        </a:rPr>
                        <a:t>达安基因</a:t>
                      </a:r>
                      <a:r>
                        <a:rPr lang="en-US" altLang="zh-CN" sz="1600" dirty="0" smtClean="0">
                          <a:solidFill>
                            <a:schemeClr val="tx1"/>
                          </a:solidFill>
                          <a:latin typeface="+mn-ea"/>
                          <a:ea typeface="+mn-ea"/>
                        </a:rPr>
                        <a:t>V2</a:t>
                      </a:r>
                      <a:endParaRPr lang="zh-CN" altLang="en-US" sz="1600" dirty="0">
                        <a:solidFill>
                          <a:schemeClr val="tx1"/>
                        </a:solidFill>
                        <a:latin typeface="+mn-ea"/>
                        <a:ea typeface="+mn-ea"/>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zh-CN" altLang="en-US" sz="1600" dirty="0" smtClean="0">
                          <a:solidFill>
                            <a:schemeClr val="tx1"/>
                          </a:solidFill>
                          <a:latin typeface="+mn-ea"/>
                          <a:ea typeface="+mn-ea"/>
                        </a:rPr>
                        <a:t>罗氏</a:t>
                      </a:r>
                      <a:r>
                        <a:rPr lang="en-US" altLang="zh-CN" sz="1600" dirty="0" err="1" smtClean="0">
                          <a:solidFill>
                            <a:schemeClr val="tx1"/>
                          </a:solidFill>
                          <a:latin typeface="+mn-ea"/>
                          <a:ea typeface="+mn-ea"/>
                        </a:rPr>
                        <a:t>Cobas</a:t>
                      </a:r>
                      <a:r>
                        <a:rPr lang="en-US" altLang="zh-CN" sz="1600" baseline="0" dirty="0" smtClean="0">
                          <a:solidFill>
                            <a:schemeClr val="tx1"/>
                          </a:solidFill>
                          <a:latin typeface="+mn-ea"/>
                          <a:ea typeface="+mn-ea"/>
                        </a:rPr>
                        <a:t> V2</a:t>
                      </a:r>
                      <a:endParaRPr lang="zh-CN" altLang="en-US" sz="1600" dirty="0">
                        <a:solidFill>
                          <a:schemeClr val="tx1"/>
                        </a:solidFill>
                        <a:latin typeface="+mn-ea"/>
                        <a:ea typeface="+mn-ea"/>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zh-CN" altLang="en-US" sz="1600" dirty="0" smtClean="0">
                          <a:solidFill>
                            <a:schemeClr val="tx1"/>
                          </a:solidFill>
                          <a:latin typeface="+mn-ea"/>
                          <a:ea typeface="+mn-ea"/>
                        </a:rPr>
                        <a:t>雅培 </a:t>
                      </a:r>
                      <a:r>
                        <a:rPr lang="en-US" altLang="zh-CN" sz="1600" dirty="0" smtClean="0">
                          <a:solidFill>
                            <a:schemeClr val="tx1"/>
                          </a:solidFill>
                          <a:latin typeface="+mn-ea"/>
                          <a:ea typeface="+mn-ea"/>
                        </a:rPr>
                        <a:t>m2000 system</a:t>
                      </a:r>
                      <a:endParaRPr lang="zh-CN" altLang="en-US" sz="1600" dirty="0">
                        <a:solidFill>
                          <a:schemeClr val="tx1"/>
                        </a:solidFill>
                        <a:latin typeface="+mn-ea"/>
                        <a:ea typeface="+mn-ea"/>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43904">
                <a:tc gridSpan="2">
                  <a:txBody>
                    <a:bodyPr/>
                    <a:lstStyle/>
                    <a:p>
                      <a:r>
                        <a:rPr lang="zh-CN" altLang="en-US" sz="1600" dirty="0" smtClean="0">
                          <a:latin typeface="+mn-ea"/>
                          <a:ea typeface="+mn-ea"/>
                        </a:rPr>
                        <a:t>大样本用量</a:t>
                      </a:r>
                      <a:endParaRPr lang="zh-CN" altLang="en-US" sz="1600" dirty="0">
                        <a:latin typeface="+mn-ea"/>
                        <a:ea typeface="+mn-ea"/>
                      </a:endParaRPr>
                    </a:p>
                  </a:txBody>
                  <a:tcPr anchor="ctr">
                    <a:lnT w="12700" cap="flat" cmpd="sng" algn="ctr">
                      <a:solidFill>
                        <a:schemeClr val="tx1"/>
                      </a:solidFill>
                      <a:prstDash val="solid"/>
                      <a:round/>
                      <a:headEnd type="none" w="med" len="med"/>
                      <a:tailEnd type="none" w="med" len="med"/>
                    </a:lnT>
                    <a:solidFill>
                      <a:schemeClr val="bg1"/>
                    </a:solidFill>
                  </a:tcPr>
                </a:tc>
                <a:tc hMerge="1">
                  <a:txBody>
                    <a:bodyPr/>
                    <a:lstStyle/>
                    <a:p>
                      <a:endParaRPr lang="zh-CN" altLang="en-US"/>
                    </a:p>
                  </a:txBody>
                  <a:tcPr/>
                </a:tc>
                <a:tc>
                  <a:txBody>
                    <a:bodyPr/>
                    <a:lstStyle/>
                    <a:p>
                      <a:pPr algn="ctr"/>
                      <a:r>
                        <a:rPr lang="en-US" altLang="zh-CN" sz="1600" dirty="0" smtClean="0">
                          <a:latin typeface="+mn-ea"/>
                          <a:ea typeface="+mn-ea"/>
                        </a:rPr>
                        <a:t>200</a:t>
                      </a:r>
                      <a:r>
                        <a:rPr lang="zh-CN" altLang="en-US" sz="1600" dirty="0" smtClean="0">
                          <a:latin typeface="+mn-ea"/>
                          <a:ea typeface="+mn-ea"/>
                        </a:rPr>
                        <a:t>，</a:t>
                      </a:r>
                      <a:r>
                        <a:rPr lang="en-US" altLang="zh-CN" sz="1600" dirty="0" smtClean="0">
                          <a:latin typeface="+mn-ea"/>
                          <a:ea typeface="+mn-ea"/>
                        </a:rPr>
                        <a:t>600</a:t>
                      </a:r>
                      <a:r>
                        <a:rPr lang="zh-CN" altLang="en-US" sz="1600" dirty="0" smtClean="0">
                          <a:latin typeface="+mn-ea"/>
                          <a:ea typeface="+mn-ea"/>
                        </a:rPr>
                        <a:t>，</a:t>
                      </a:r>
                      <a:r>
                        <a:rPr lang="en-US" altLang="zh-CN" sz="1600" dirty="0" smtClean="0">
                          <a:latin typeface="+mn-ea"/>
                          <a:ea typeface="+mn-ea"/>
                        </a:rPr>
                        <a:t>1000ul</a:t>
                      </a:r>
                      <a:endParaRPr lang="zh-CN" altLang="en-US" sz="1600" dirty="0">
                        <a:latin typeface="+mn-ea"/>
                        <a:ea typeface="+mn-ea"/>
                      </a:endParaRPr>
                    </a:p>
                  </a:txBody>
                  <a:tcPr anchor="ct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altLang="zh-CN" sz="1600" dirty="0" smtClean="0">
                          <a:latin typeface="+mn-ea"/>
                          <a:ea typeface="+mn-ea"/>
                        </a:rPr>
                        <a:t>500-650ul</a:t>
                      </a:r>
                      <a:endParaRPr lang="zh-CN" altLang="en-US" sz="1600" dirty="0">
                        <a:latin typeface="+mn-ea"/>
                        <a:ea typeface="+mn-ea"/>
                      </a:endParaRPr>
                    </a:p>
                  </a:txBody>
                  <a:tcPr anchor="ctr">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altLang="zh-CN" sz="1600" dirty="0" smtClean="0">
                          <a:latin typeface="+mn-ea"/>
                          <a:ea typeface="+mn-ea"/>
                        </a:rPr>
                        <a:t>200</a:t>
                      </a:r>
                      <a:r>
                        <a:rPr lang="zh-CN" altLang="en-US" sz="1600" dirty="0" smtClean="0">
                          <a:latin typeface="+mn-ea"/>
                          <a:ea typeface="+mn-ea"/>
                        </a:rPr>
                        <a:t>、</a:t>
                      </a:r>
                      <a:r>
                        <a:rPr lang="en-US" altLang="zh-CN" sz="1600" dirty="0" smtClean="0">
                          <a:latin typeface="+mn-ea"/>
                          <a:ea typeface="+mn-ea"/>
                        </a:rPr>
                        <a:t>500ul</a:t>
                      </a:r>
                      <a:endParaRPr lang="zh-CN" altLang="en-US" sz="1600" dirty="0">
                        <a:latin typeface="+mn-ea"/>
                        <a:ea typeface="+mn-ea"/>
                      </a:endParaRPr>
                    </a:p>
                  </a:txBody>
                  <a:tcPr anchor="ctr">
                    <a:lnT w="12700" cap="flat" cmpd="sng" algn="ctr">
                      <a:solidFill>
                        <a:schemeClr val="tx1"/>
                      </a:solidFill>
                      <a:prstDash val="solid"/>
                      <a:round/>
                      <a:headEnd type="none" w="med" len="med"/>
                      <a:tailEnd type="none" w="med" len="med"/>
                    </a:lnT>
                    <a:solidFill>
                      <a:schemeClr val="bg1"/>
                    </a:solidFill>
                  </a:tcPr>
                </a:tc>
              </a:tr>
              <a:tr h="597242">
                <a:tc gridSpan="2">
                  <a:txBody>
                    <a:bodyPr/>
                    <a:lstStyle/>
                    <a:p>
                      <a:r>
                        <a:rPr lang="zh-CN" altLang="en-US" sz="1600" dirty="0" smtClean="0">
                          <a:latin typeface="+mn-ea"/>
                          <a:ea typeface="+mn-ea"/>
                        </a:rPr>
                        <a:t>大反应体积</a:t>
                      </a:r>
                      <a:endParaRPr lang="zh-CN" altLang="en-US" sz="1600" dirty="0">
                        <a:latin typeface="+mn-ea"/>
                        <a:ea typeface="+mn-ea"/>
                      </a:endParaRPr>
                    </a:p>
                  </a:txBody>
                  <a:tcPr anchor="ctr">
                    <a:solidFill>
                      <a:srgbClr val="F2F2F2"/>
                    </a:solidFill>
                  </a:tcPr>
                </a:tc>
                <a:tc hMerge="1">
                  <a:txBody>
                    <a:bodyPr/>
                    <a:lstStyle/>
                    <a:p>
                      <a:endParaRPr lang="zh-CN" altLang="en-US"/>
                    </a:p>
                  </a:txBody>
                  <a:tcPr/>
                </a:tc>
                <a:tc>
                  <a:txBody>
                    <a:bodyPr/>
                    <a:lstStyle/>
                    <a:p>
                      <a:pPr algn="ctr"/>
                      <a:r>
                        <a:rPr lang="zh-CN" altLang="en-US" sz="1600" dirty="0" smtClean="0">
                          <a:latin typeface="+mn-ea"/>
                          <a:ea typeface="+mn-ea"/>
                        </a:rPr>
                        <a:t>加样量</a:t>
                      </a:r>
                      <a:r>
                        <a:rPr lang="en-US" altLang="zh-CN" sz="1600" dirty="0" smtClean="0">
                          <a:latin typeface="+mn-ea"/>
                          <a:ea typeface="+mn-ea"/>
                        </a:rPr>
                        <a:t>40ul</a:t>
                      </a:r>
                      <a:r>
                        <a:rPr lang="zh-CN" altLang="en-US" sz="1600" dirty="0" smtClean="0">
                          <a:latin typeface="+mn-ea"/>
                          <a:ea typeface="+mn-ea"/>
                        </a:rPr>
                        <a:t>，</a:t>
                      </a:r>
                      <a:endParaRPr lang="en-US" altLang="zh-CN" sz="1600" dirty="0" smtClean="0">
                        <a:latin typeface="+mn-ea"/>
                        <a:ea typeface="+mn-ea"/>
                      </a:endParaRPr>
                    </a:p>
                    <a:p>
                      <a:pPr algn="ctr"/>
                      <a:r>
                        <a:rPr lang="zh-CN" altLang="en-US" sz="1600" dirty="0" smtClean="0">
                          <a:latin typeface="+mn-ea"/>
                          <a:ea typeface="+mn-ea"/>
                        </a:rPr>
                        <a:t>总反应体积</a:t>
                      </a:r>
                      <a:r>
                        <a:rPr lang="en-US" altLang="zh-CN" sz="1600" dirty="0" smtClean="0">
                          <a:latin typeface="+mn-ea"/>
                          <a:ea typeface="+mn-ea"/>
                        </a:rPr>
                        <a:t>60ul</a:t>
                      </a:r>
                      <a:endParaRPr lang="zh-CN" altLang="en-US" sz="1600" dirty="0">
                        <a:latin typeface="+mn-ea"/>
                        <a:ea typeface="+mn-ea"/>
                      </a:endParaRPr>
                    </a:p>
                  </a:txBody>
                  <a:tcPr anchor="ctr">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mn-ea"/>
                          <a:ea typeface="+mn-ea"/>
                        </a:rPr>
                        <a:t>总体积</a:t>
                      </a:r>
                      <a:r>
                        <a:rPr lang="en-US" altLang="zh-CN" sz="1600" dirty="0" smtClean="0">
                          <a:latin typeface="+mn-ea"/>
                          <a:ea typeface="+mn-ea"/>
                        </a:rPr>
                        <a:t>50ul</a:t>
                      </a:r>
                    </a:p>
                  </a:txBody>
                  <a:tcPr anchor="ctr">
                    <a:solidFill>
                      <a:srgbClr val="F2F2F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mn-ea"/>
                          <a:ea typeface="+mn-ea"/>
                        </a:rPr>
                        <a:t>加样量</a:t>
                      </a:r>
                      <a:r>
                        <a:rPr lang="en-US" altLang="zh-CN" sz="1600" dirty="0" smtClean="0">
                          <a:latin typeface="+mn-ea"/>
                          <a:ea typeface="+mn-ea"/>
                        </a:rPr>
                        <a:t>50ul</a:t>
                      </a:r>
                      <a:r>
                        <a:rPr lang="zh-CN" altLang="en-US" sz="1600" dirty="0" smtClean="0">
                          <a:latin typeface="+mn-ea"/>
                          <a:ea typeface="+mn-ea"/>
                        </a:rPr>
                        <a:t>，</a:t>
                      </a:r>
                      <a:endParaRPr lang="en-US" altLang="zh-CN" sz="1600" dirty="0" smtClean="0">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mn-ea"/>
                          <a:ea typeface="+mn-ea"/>
                        </a:rPr>
                        <a:t>总体积</a:t>
                      </a:r>
                      <a:r>
                        <a:rPr lang="en-US" altLang="zh-CN" sz="1600" dirty="0" smtClean="0">
                          <a:latin typeface="+mn-ea"/>
                          <a:ea typeface="+mn-ea"/>
                        </a:rPr>
                        <a:t>100ul</a:t>
                      </a:r>
                      <a:endParaRPr lang="zh-CN" altLang="en-US" sz="1600" dirty="0" smtClean="0">
                        <a:latin typeface="+mn-ea"/>
                        <a:ea typeface="+mn-ea"/>
                      </a:endParaRPr>
                    </a:p>
                  </a:txBody>
                  <a:tcPr anchor="ctr">
                    <a:solidFill>
                      <a:srgbClr val="F2F2F2"/>
                    </a:solidFill>
                  </a:tcPr>
                </a:tc>
              </a:tr>
              <a:tr h="583826">
                <a:tc gridSpan="2">
                  <a:txBody>
                    <a:bodyPr/>
                    <a:lstStyle/>
                    <a:p>
                      <a:r>
                        <a:rPr lang="zh-CN" altLang="en-US" sz="1600" dirty="0" smtClean="0">
                          <a:latin typeface="+mn-ea"/>
                          <a:ea typeface="+mn-ea"/>
                        </a:rPr>
                        <a:t>自动化核酸提取</a:t>
                      </a:r>
                      <a:endParaRPr lang="zh-CN" altLang="en-US" sz="1600" dirty="0">
                        <a:latin typeface="+mn-ea"/>
                        <a:ea typeface="+mn-ea"/>
                      </a:endParaRPr>
                    </a:p>
                  </a:txBody>
                  <a:tcPr anchor="ctr">
                    <a:solidFill>
                      <a:schemeClr val="bg1"/>
                    </a:solidFill>
                  </a:tcPr>
                </a:tc>
                <a:tc hMerge="1">
                  <a:txBody>
                    <a:bodyPr/>
                    <a:lstStyle/>
                    <a:p>
                      <a:endParaRPr lang="zh-CN" altLang="en-US"/>
                    </a:p>
                  </a:txBody>
                  <a:tcPr/>
                </a:tc>
                <a:tc>
                  <a:txBody>
                    <a:bodyPr/>
                    <a:lstStyle/>
                    <a:p>
                      <a:pPr algn="ctr"/>
                      <a:r>
                        <a:rPr lang="zh-CN" altLang="en-US" sz="1600" dirty="0" smtClean="0">
                          <a:latin typeface="+mn-ea"/>
                          <a:ea typeface="+mn-ea"/>
                        </a:rPr>
                        <a:t>磁珠法纯化</a:t>
                      </a:r>
                      <a:endParaRPr lang="zh-CN" altLang="en-US" sz="1600" dirty="0">
                        <a:latin typeface="+mn-ea"/>
                        <a:ea typeface="+mn-ea"/>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mn-ea"/>
                          <a:ea typeface="+mn-ea"/>
                        </a:rPr>
                        <a:t>磁珠法纯化</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latin typeface="+mn-ea"/>
                          <a:ea typeface="+mn-ea"/>
                        </a:rPr>
                        <a:t>磁珠法纯化</a:t>
                      </a:r>
                      <a:endParaRPr lang="zh-CN" altLang="en-US" sz="1600" dirty="0">
                        <a:latin typeface="+mn-ea"/>
                        <a:ea typeface="+mn-ea"/>
                      </a:endParaRPr>
                    </a:p>
                  </a:txBody>
                  <a:tcPr anchor="ctr">
                    <a:solidFill>
                      <a:schemeClr val="bg1"/>
                    </a:solidFill>
                  </a:tcPr>
                </a:tc>
              </a:tr>
              <a:tr h="686641">
                <a:tc rowSpan="3">
                  <a:txBody>
                    <a:bodyPr/>
                    <a:lstStyle/>
                    <a:p>
                      <a:r>
                        <a:rPr lang="zh-CN" altLang="en-US" sz="1600" dirty="0" smtClean="0">
                          <a:latin typeface="+mn-ea"/>
                          <a:ea typeface="+mn-ea"/>
                        </a:rPr>
                        <a:t>最低检测下限</a:t>
                      </a:r>
                      <a:r>
                        <a:rPr lang="en-US" altLang="zh-CN" sz="1600" dirty="0" smtClean="0">
                          <a:latin typeface="+mn-ea"/>
                          <a:ea typeface="+mn-ea"/>
                        </a:rPr>
                        <a:t>LOD</a:t>
                      </a:r>
                      <a:endParaRPr lang="zh-CN" altLang="en-US" sz="1600" dirty="0">
                        <a:latin typeface="+mn-ea"/>
                        <a:ea typeface="+mn-ea"/>
                      </a:endParaRPr>
                    </a:p>
                  </a:txBody>
                  <a:tcPr anchor="ctr">
                    <a:solidFill>
                      <a:schemeClr val="bg1">
                        <a:lumMod val="95000"/>
                      </a:schemeClr>
                    </a:solidFill>
                  </a:tcPr>
                </a:tc>
                <a:tc>
                  <a:txBody>
                    <a:bodyPr/>
                    <a:lstStyle/>
                    <a:p>
                      <a:pPr marL="0" algn="l" defTabSz="914400" rtl="0" eaLnBrk="1" latinLnBrk="0" hangingPunct="1"/>
                      <a:r>
                        <a:rPr lang="en-US" altLang="zh-CN" sz="1800" kern="1200" dirty="0" smtClean="0">
                          <a:solidFill>
                            <a:schemeClr val="dk1"/>
                          </a:solidFill>
                          <a:latin typeface="+mn-lt"/>
                          <a:ea typeface="+mn-ea"/>
                          <a:cs typeface="+mn-cs"/>
                        </a:rPr>
                        <a:t>HBV</a:t>
                      </a:r>
                      <a:endParaRPr lang="zh-CN" altLang="en-US" sz="1800" kern="1200" dirty="0">
                        <a:solidFill>
                          <a:schemeClr val="dk1"/>
                        </a:solidFill>
                        <a:latin typeface="+mn-lt"/>
                        <a:ea typeface="+mn-ea"/>
                        <a:cs typeface="+mn-cs"/>
                      </a:endParaRPr>
                    </a:p>
                  </a:txBody>
                  <a:tcPr anchor="ctr">
                    <a:solidFill>
                      <a:schemeClr val="bg1">
                        <a:lumMod val="95000"/>
                      </a:schemeClr>
                    </a:solidFill>
                  </a:tcPr>
                </a:tc>
                <a:tc>
                  <a:txBody>
                    <a:bodyPr/>
                    <a:lstStyle/>
                    <a:p>
                      <a:pPr algn="ctr"/>
                      <a:r>
                        <a:rPr lang="en-US" altLang="zh-CN" sz="1600" b="1" dirty="0" smtClean="0">
                          <a:solidFill>
                            <a:schemeClr val="tx1">
                              <a:lumMod val="85000"/>
                              <a:lumOff val="15000"/>
                            </a:schemeClr>
                          </a:solidFill>
                          <a:latin typeface="+mn-ea"/>
                          <a:ea typeface="+mn-ea"/>
                        </a:rPr>
                        <a:t>10 IU/ml</a:t>
                      </a:r>
                      <a:endParaRPr lang="zh-CN" altLang="en-US" sz="1600" b="1" dirty="0">
                        <a:solidFill>
                          <a:schemeClr val="tx1">
                            <a:lumMod val="85000"/>
                            <a:lumOff val="15000"/>
                          </a:schemeClr>
                        </a:solidFill>
                        <a:latin typeface="+mn-ea"/>
                        <a:ea typeface="+mn-ea"/>
                      </a:endParaRPr>
                    </a:p>
                  </a:txBody>
                  <a:tcPr anchor="ctr">
                    <a:solidFill>
                      <a:schemeClr val="bg1">
                        <a:lumMod val="95000"/>
                      </a:schemeClr>
                    </a:solidFill>
                  </a:tcPr>
                </a:tc>
                <a:tc>
                  <a:txBody>
                    <a:bodyPr/>
                    <a:lstStyle/>
                    <a:p>
                      <a:pPr algn="ctr"/>
                      <a:r>
                        <a:rPr lang="en-US" altLang="zh-CN" sz="1600" dirty="0" smtClean="0">
                          <a:latin typeface="+mn-ea"/>
                          <a:ea typeface="+mn-ea"/>
                        </a:rPr>
                        <a:t>9IU/mL(EDTA</a:t>
                      </a:r>
                      <a:r>
                        <a:rPr lang="zh-CN" altLang="en-US" sz="1600" dirty="0" smtClean="0">
                          <a:latin typeface="+mn-ea"/>
                          <a:ea typeface="+mn-ea"/>
                        </a:rPr>
                        <a:t>血浆</a:t>
                      </a:r>
                      <a:r>
                        <a:rPr lang="en-US" altLang="zh-CN" sz="1600" dirty="0" smtClean="0">
                          <a:latin typeface="+mn-ea"/>
                          <a:ea typeface="+mn-ea"/>
                        </a:rPr>
                        <a:t>) </a:t>
                      </a:r>
                    </a:p>
                    <a:p>
                      <a:pPr algn="ctr"/>
                      <a:r>
                        <a:rPr lang="en-US" altLang="zh-CN" sz="1600" dirty="0" smtClean="0">
                          <a:latin typeface="+mn-ea"/>
                          <a:ea typeface="+mn-ea"/>
                        </a:rPr>
                        <a:t>19 IU/mL(</a:t>
                      </a:r>
                      <a:r>
                        <a:rPr lang="zh-CN" altLang="en-US" sz="1600" dirty="0" smtClean="0">
                          <a:latin typeface="+mn-ea"/>
                          <a:ea typeface="+mn-ea"/>
                        </a:rPr>
                        <a:t>血清</a:t>
                      </a:r>
                      <a:r>
                        <a:rPr lang="en-US" altLang="zh-CN" sz="1600" dirty="0" smtClean="0">
                          <a:latin typeface="+mn-ea"/>
                          <a:ea typeface="+mn-ea"/>
                        </a:rPr>
                        <a:t>)</a:t>
                      </a:r>
                      <a:endParaRPr lang="zh-CN" altLang="en-US" sz="1600" dirty="0">
                        <a:latin typeface="+mn-ea"/>
                        <a:ea typeface="+mn-ea"/>
                      </a:endParaRPr>
                    </a:p>
                  </a:txBody>
                  <a:tcPr anchor="ctr">
                    <a:solidFill>
                      <a:schemeClr val="bg1">
                        <a:lumMod val="95000"/>
                      </a:schemeClr>
                    </a:solidFill>
                  </a:tcPr>
                </a:tc>
                <a:tc>
                  <a:txBody>
                    <a:bodyPr/>
                    <a:lstStyle/>
                    <a:p>
                      <a:pPr algn="ctr"/>
                      <a:r>
                        <a:rPr lang="en-US" altLang="zh-CN" sz="1600" dirty="0" smtClean="0">
                          <a:latin typeface="+mn-ea"/>
                          <a:ea typeface="+mn-ea"/>
                        </a:rPr>
                        <a:t>10 IU/mL</a:t>
                      </a:r>
                      <a:r>
                        <a:rPr lang="zh-CN" altLang="en-US" sz="1600" dirty="0" smtClean="0">
                          <a:latin typeface="+mn-ea"/>
                          <a:ea typeface="+mn-ea"/>
                        </a:rPr>
                        <a:t>（</a:t>
                      </a:r>
                      <a:r>
                        <a:rPr lang="en-US" altLang="zh-CN" sz="1600" dirty="0" smtClean="0">
                          <a:latin typeface="+mn-ea"/>
                          <a:ea typeface="+mn-ea"/>
                        </a:rPr>
                        <a:t>500ul</a:t>
                      </a:r>
                      <a:r>
                        <a:rPr lang="zh-CN" altLang="en-US" sz="1600" dirty="0" smtClean="0">
                          <a:latin typeface="+mn-ea"/>
                          <a:ea typeface="+mn-ea"/>
                        </a:rPr>
                        <a:t>）</a:t>
                      </a:r>
                      <a:endParaRPr lang="en-US" altLang="zh-CN" sz="1600" dirty="0" smtClean="0">
                        <a:latin typeface="+mn-ea"/>
                        <a:ea typeface="+mn-ea"/>
                      </a:endParaRPr>
                    </a:p>
                    <a:p>
                      <a:pPr algn="ctr"/>
                      <a:r>
                        <a:rPr lang="en-US" altLang="zh-CN" sz="1600" dirty="0" smtClean="0">
                          <a:latin typeface="+mn-ea"/>
                          <a:ea typeface="+mn-ea"/>
                        </a:rPr>
                        <a:t>15 IU/mL</a:t>
                      </a:r>
                      <a:r>
                        <a:rPr lang="zh-CN" altLang="en-US" sz="1600" dirty="0" smtClean="0">
                          <a:latin typeface="+mn-ea"/>
                          <a:ea typeface="+mn-ea"/>
                        </a:rPr>
                        <a:t>（</a:t>
                      </a:r>
                      <a:r>
                        <a:rPr lang="en-US" altLang="zh-CN" sz="1600" dirty="0" smtClean="0">
                          <a:latin typeface="+mn-ea"/>
                          <a:ea typeface="+mn-ea"/>
                        </a:rPr>
                        <a:t>200ul</a:t>
                      </a:r>
                      <a:r>
                        <a:rPr lang="zh-CN" altLang="en-US" sz="1600" dirty="0" smtClean="0">
                          <a:latin typeface="+mn-ea"/>
                          <a:ea typeface="+mn-ea"/>
                        </a:rPr>
                        <a:t>）</a:t>
                      </a:r>
                      <a:endParaRPr lang="zh-CN" altLang="en-US" sz="1600" dirty="0">
                        <a:latin typeface="+mn-ea"/>
                        <a:ea typeface="+mn-ea"/>
                      </a:endParaRPr>
                    </a:p>
                  </a:txBody>
                  <a:tcPr anchor="ctr">
                    <a:solidFill>
                      <a:schemeClr val="bg1">
                        <a:lumMod val="95000"/>
                      </a:schemeClr>
                    </a:solidFill>
                  </a:tcPr>
                </a:tc>
              </a:tr>
              <a:tr h="655524">
                <a:tc vMerge="1">
                  <a:txBody>
                    <a:bodyPr/>
                    <a:lstStyle/>
                    <a:p>
                      <a:endParaRPr lang="zh-CN" altLang="en-US" sz="1400" dirty="0">
                        <a:latin typeface="+mn-ea"/>
                        <a:ea typeface="+mn-ea"/>
                      </a:endParaRPr>
                    </a:p>
                  </a:txBody>
                  <a:tcPr anchor="ctr">
                    <a:solidFill>
                      <a:schemeClr val="bg1">
                        <a:lumMod val="95000"/>
                      </a:schemeClr>
                    </a:solidFill>
                  </a:tcPr>
                </a:tc>
                <a:tc>
                  <a:txBody>
                    <a:bodyPr/>
                    <a:lstStyle/>
                    <a:p>
                      <a:pPr marL="0" algn="l" defTabSz="914400" rtl="0" eaLnBrk="1" latinLnBrk="0" hangingPunct="1"/>
                      <a:r>
                        <a:rPr lang="en-US" altLang="zh-CN" sz="1800" kern="1200" dirty="0" smtClean="0">
                          <a:solidFill>
                            <a:schemeClr val="dk1"/>
                          </a:solidFill>
                          <a:latin typeface="+mn-lt"/>
                          <a:ea typeface="+mn-ea"/>
                          <a:cs typeface="+mn-cs"/>
                        </a:rPr>
                        <a:t>HCV</a:t>
                      </a:r>
                      <a:endParaRPr lang="zh-CN" altLang="en-US" sz="1800" kern="1200" dirty="0">
                        <a:solidFill>
                          <a:schemeClr val="dk1"/>
                        </a:solidFill>
                        <a:latin typeface="+mn-lt"/>
                        <a:ea typeface="+mn-ea"/>
                        <a:cs typeface="+mn-cs"/>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tx1">
                              <a:lumMod val="85000"/>
                              <a:lumOff val="15000"/>
                            </a:schemeClr>
                          </a:solidFill>
                          <a:latin typeface="+mn-ea"/>
                          <a:ea typeface="+mn-ea"/>
                        </a:rPr>
                        <a:t>20 IU/ml</a:t>
                      </a:r>
                      <a:endParaRPr lang="zh-CN" altLang="en-US" sz="1600" b="1" dirty="0" smtClean="0">
                        <a:solidFill>
                          <a:schemeClr val="tx1">
                            <a:lumMod val="85000"/>
                            <a:lumOff val="15000"/>
                          </a:schemeClr>
                        </a:solidFill>
                        <a:latin typeface="+mn-ea"/>
                        <a:ea typeface="+mn-ea"/>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solidFill>
                            <a:schemeClr val="tx1"/>
                          </a:solidFill>
                          <a:latin typeface="+mn-ea"/>
                          <a:ea typeface="+mn-ea"/>
                        </a:rPr>
                        <a:t>15IU/mL</a:t>
                      </a:r>
                      <a:endParaRPr lang="zh-CN" altLang="en-US" sz="1600" dirty="0" smtClean="0">
                        <a:solidFill>
                          <a:schemeClr val="tx1"/>
                        </a:solidFill>
                        <a:latin typeface="+mn-ea"/>
                        <a:ea typeface="+mn-ea"/>
                      </a:endParaRPr>
                    </a:p>
                  </a:txBody>
                  <a:tcPr anchor="ctr">
                    <a:solidFill>
                      <a:schemeClr val="bg1">
                        <a:lumMod val="95000"/>
                      </a:schemeClr>
                    </a:solidFill>
                  </a:tcPr>
                </a:tc>
                <a:tc>
                  <a:txBody>
                    <a:bodyPr/>
                    <a:lstStyle/>
                    <a:p>
                      <a:pPr algn="ctr"/>
                      <a:r>
                        <a:rPr lang="en-US" altLang="zh-CN" sz="1600" dirty="0" smtClean="0">
                          <a:solidFill>
                            <a:schemeClr val="tx1"/>
                          </a:solidFill>
                          <a:latin typeface="+mn-ea"/>
                          <a:ea typeface="+mn-ea"/>
                        </a:rPr>
                        <a:t>12 IU/mL</a:t>
                      </a:r>
                      <a:r>
                        <a:rPr lang="zh-CN" altLang="en-US" sz="1600" dirty="0" smtClean="0">
                          <a:solidFill>
                            <a:schemeClr val="tx1"/>
                          </a:solidFill>
                          <a:latin typeface="+mn-ea"/>
                          <a:ea typeface="+mn-ea"/>
                        </a:rPr>
                        <a:t>（</a:t>
                      </a:r>
                      <a:r>
                        <a:rPr lang="en-US" altLang="zh-CN" sz="1600" dirty="0" smtClean="0">
                          <a:solidFill>
                            <a:schemeClr val="tx1"/>
                          </a:solidFill>
                          <a:latin typeface="+mn-ea"/>
                          <a:ea typeface="+mn-ea"/>
                        </a:rPr>
                        <a:t>500ul</a:t>
                      </a:r>
                      <a:r>
                        <a:rPr lang="zh-CN" altLang="en-US" sz="1600" dirty="0" smtClean="0">
                          <a:solidFill>
                            <a:schemeClr val="tx1"/>
                          </a:solidFill>
                          <a:latin typeface="+mn-ea"/>
                          <a:ea typeface="+mn-ea"/>
                        </a:rPr>
                        <a:t>）</a:t>
                      </a:r>
                      <a:endParaRPr lang="en-US" altLang="zh-CN" sz="1600" dirty="0" smtClean="0">
                        <a:solidFill>
                          <a:schemeClr val="tx1"/>
                        </a:solidFill>
                        <a:latin typeface="+mn-ea"/>
                        <a:ea typeface="+mn-ea"/>
                      </a:endParaRPr>
                    </a:p>
                    <a:p>
                      <a:pPr algn="ctr"/>
                      <a:r>
                        <a:rPr lang="en-US" altLang="zh-CN" sz="1600" dirty="0" smtClean="0">
                          <a:solidFill>
                            <a:schemeClr val="tx1"/>
                          </a:solidFill>
                          <a:latin typeface="+mn-ea"/>
                          <a:ea typeface="+mn-ea"/>
                        </a:rPr>
                        <a:t>30 IU/mL</a:t>
                      </a:r>
                      <a:r>
                        <a:rPr lang="zh-CN" altLang="en-US" sz="1600" dirty="0" smtClean="0">
                          <a:solidFill>
                            <a:schemeClr val="tx1"/>
                          </a:solidFill>
                          <a:latin typeface="+mn-ea"/>
                          <a:ea typeface="+mn-ea"/>
                        </a:rPr>
                        <a:t>（</a:t>
                      </a:r>
                      <a:r>
                        <a:rPr lang="en-US" altLang="zh-CN" sz="1600" dirty="0" smtClean="0">
                          <a:solidFill>
                            <a:schemeClr val="tx1"/>
                          </a:solidFill>
                          <a:latin typeface="+mn-ea"/>
                          <a:ea typeface="+mn-ea"/>
                        </a:rPr>
                        <a:t>200ul</a:t>
                      </a:r>
                      <a:r>
                        <a:rPr lang="zh-CN" altLang="en-US" sz="1600" dirty="0" smtClean="0">
                          <a:solidFill>
                            <a:schemeClr val="tx1"/>
                          </a:solidFill>
                          <a:latin typeface="+mn-ea"/>
                          <a:ea typeface="+mn-ea"/>
                        </a:rPr>
                        <a:t>）</a:t>
                      </a:r>
                    </a:p>
                  </a:txBody>
                  <a:tcPr anchor="ctr">
                    <a:solidFill>
                      <a:schemeClr val="bg1">
                        <a:lumMod val="95000"/>
                      </a:schemeClr>
                    </a:solidFill>
                  </a:tcPr>
                </a:tc>
              </a:tr>
              <a:tr h="757950">
                <a:tc vMerge="1">
                  <a:txBody>
                    <a:bodyPr/>
                    <a:lstStyle/>
                    <a:p>
                      <a:endParaRPr lang="zh-CN" altLang="en-US"/>
                    </a:p>
                  </a:txBody>
                  <a:tcPr/>
                </a:tc>
                <a:tc>
                  <a:txBody>
                    <a:bodyPr/>
                    <a:lstStyle/>
                    <a:p>
                      <a:pPr marL="0" algn="l" defTabSz="914400" rtl="0" eaLnBrk="1" latinLnBrk="0" hangingPunct="1"/>
                      <a:r>
                        <a:rPr lang="en-US" altLang="zh-CN" sz="1800" kern="1200" dirty="0" smtClean="0">
                          <a:solidFill>
                            <a:schemeClr val="dk1"/>
                          </a:solidFill>
                          <a:latin typeface="+mn-lt"/>
                          <a:ea typeface="+mn-ea"/>
                          <a:cs typeface="+mn-cs"/>
                        </a:rPr>
                        <a:t>HIV</a:t>
                      </a:r>
                      <a:endParaRPr lang="zh-CN" altLang="en-US" sz="1800" kern="1200" dirty="0">
                        <a:solidFill>
                          <a:schemeClr val="dk1"/>
                        </a:solidFill>
                        <a:latin typeface="+mn-lt"/>
                        <a:ea typeface="+mn-ea"/>
                        <a:cs typeface="+mn-cs"/>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b="1" dirty="0" smtClean="0">
                          <a:solidFill>
                            <a:schemeClr val="tx1">
                              <a:lumMod val="85000"/>
                              <a:lumOff val="15000"/>
                            </a:schemeClr>
                          </a:solidFill>
                          <a:latin typeface="+mn-ea"/>
                          <a:ea typeface="+mn-ea"/>
                        </a:rPr>
                        <a:t>50 IU/ml</a:t>
                      </a:r>
                      <a:endParaRPr lang="zh-CN" altLang="en-US" sz="1600" b="1" dirty="0" smtClean="0">
                        <a:solidFill>
                          <a:schemeClr val="tx1">
                            <a:lumMod val="85000"/>
                            <a:lumOff val="15000"/>
                          </a:schemeClr>
                        </a:solidFill>
                        <a:latin typeface="+mn-ea"/>
                        <a:ea typeface="+mn-ea"/>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solidFill>
                            <a:schemeClr val="tx1"/>
                          </a:solidFill>
                          <a:latin typeface="+mn-ea"/>
                          <a:ea typeface="+mn-ea"/>
                        </a:rPr>
                        <a:t>33IU/mL</a:t>
                      </a:r>
                      <a:endParaRPr lang="zh-CN" altLang="en-US" sz="1600" dirty="0" smtClean="0">
                        <a:solidFill>
                          <a:schemeClr val="tx1"/>
                        </a:solidFill>
                        <a:latin typeface="+mn-ea"/>
                        <a:ea typeface="+mn-ea"/>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smtClean="0">
                          <a:latin typeface="+mn-ea"/>
                          <a:ea typeface="+mn-ea"/>
                        </a:rPr>
                        <a:t>40</a:t>
                      </a:r>
                      <a:r>
                        <a:rPr lang="zh-CN" altLang="en-US" sz="1600" dirty="0" smtClean="0">
                          <a:latin typeface="+mn-ea"/>
                          <a:ea typeface="+mn-ea"/>
                        </a:rPr>
                        <a:t>拷贝</a:t>
                      </a:r>
                      <a:r>
                        <a:rPr lang="en-US" altLang="zh-CN" sz="1600" dirty="0" smtClean="0">
                          <a:latin typeface="+mn-ea"/>
                          <a:ea typeface="+mn-ea"/>
                        </a:rPr>
                        <a:t>/mL</a:t>
                      </a:r>
                      <a:r>
                        <a:rPr lang="zh-CN" altLang="en-US" sz="1600" dirty="0" smtClean="0">
                          <a:latin typeface="+mn-ea"/>
                          <a:ea typeface="+mn-ea"/>
                        </a:rPr>
                        <a:t>（</a:t>
                      </a:r>
                      <a:r>
                        <a:rPr lang="en-US" altLang="zh-CN" sz="1600" dirty="0" smtClean="0">
                          <a:latin typeface="+mn-ea"/>
                          <a:ea typeface="+mn-ea"/>
                        </a:rPr>
                        <a:t>1000ul</a:t>
                      </a:r>
                      <a:r>
                        <a:rPr lang="zh-CN" altLang="en-US" sz="1600" dirty="0" smtClean="0">
                          <a:latin typeface="+mn-ea"/>
                          <a:ea typeface="+mn-ea"/>
                        </a:rPr>
                        <a:t>）</a:t>
                      </a:r>
                      <a:endParaRPr lang="en-US" altLang="zh-CN" sz="1600" dirty="0" smtClean="0">
                        <a:latin typeface="+mn-ea"/>
                        <a:ea typeface="+mn-ea"/>
                      </a:endParaRPr>
                    </a:p>
                    <a:p>
                      <a:pPr algn="ctr"/>
                      <a:r>
                        <a:rPr lang="en-US" altLang="zh-CN" sz="1600" dirty="0" smtClean="0">
                          <a:latin typeface="+mn-ea"/>
                          <a:ea typeface="+mn-ea"/>
                        </a:rPr>
                        <a:t>75</a:t>
                      </a:r>
                      <a:r>
                        <a:rPr lang="zh-CN" altLang="en-US" sz="1600" dirty="0" smtClean="0">
                          <a:latin typeface="+mn-ea"/>
                          <a:ea typeface="+mn-ea"/>
                        </a:rPr>
                        <a:t>拷贝</a:t>
                      </a:r>
                      <a:r>
                        <a:rPr lang="en-US" altLang="zh-CN" sz="1600" dirty="0" smtClean="0">
                          <a:latin typeface="+mn-ea"/>
                          <a:ea typeface="+mn-ea"/>
                        </a:rPr>
                        <a:t>/mL</a:t>
                      </a:r>
                      <a:r>
                        <a:rPr lang="zh-CN" altLang="en-US" sz="1600" dirty="0" smtClean="0">
                          <a:latin typeface="+mn-ea"/>
                          <a:ea typeface="+mn-ea"/>
                        </a:rPr>
                        <a:t>（</a:t>
                      </a:r>
                      <a:r>
                        <a:rPr lang="en-US" altLang="zh-CN" sz="1600" dirty="0" smtClean="0">
                          <a:latin typeface="+mn-ea"/>
                          <a:ea typeface="+mn-ea"/>
                        </a:rPr>
                        <a:t>500ul</a:t>
                      </a:r>
                      <a:r>
                        <a:rPr lang="zh-CN" altLang="en-US" sz="1600" dirty="0" smtClean="0">
                          <a:latin typeface="+mn-ea"/>
                          <a:ea typeface="+mn-ea"/>
                        </a:rPr>
                        <a:t>）</a:t>
                      </a:r>
                      <a:endParaRPr lang="en-US" altLang="zh-CN" sz="1600" dirty="0" smtClean="0">
                        <a:latin typeface="+mn-ea"/>
                        <a:ea typeface="+mn-ea"/>
                      </a:endParaRPr>
                    </a:p>
                    <a:p>
                      <a:pPr algn="ctr"/>
                      <a:r>
                        <a:rPr lang="en-US" altLang="zh-CN" sz="1600" dirty="0" smtClean="0">
                          <a:latin typeface="+mn-ea"/>
                          <a:ea typeface="+mn-ea"/>
                        </a:rPr>
                        <a:t>150 </a:t>
                      </a:r>
                      <a:r>
                        <a:rPr lang="zh-CN" altLang="en-US" sz="1600" dirty="0" smtClean="0">
                          <a:latin typeface="+mn-ea"/>
                          <a:ea typeface="+mn-ea"/>
                        </a:rPr>
                        <a:t>拷贝</a:t>
                      </a:r>
                      <a:r>
                        <a:rPr lang="en-US" altLang="zh-CN" sz="1600" dirty="0" smtClean="0">
                          <a:latin typeface="+mn-ea"/>
                          <a:ea typeface="+mn-ea"/>
                        </a:rPr>
                        <a:t>/mL</a:t>
                      </a:r>
                      <a:r>
                        <a:rPr lang="zh-CN" altLang="en-US" sz="1600" dirty="0" smtClean="0">
                          <a:latin typeface="+mn-ea"/>
                          <a:ea typeface="+mn-ea"/>
                        </a:rPr>
                        <a:t>（</a:t>
                      </a:r>
                      <a:r>
                        <a:rPr lang="en-US" altLang="zh-CN" sz="1600" dirty="0" smtClean="0">
                          <a:latin typeface="+mn-ea"/>
                          <a:ea typeface="+mn-ea"/>
                        </a:rPr>
                        <a:t>200ul</a:t>
                      </a:r>
                      <a:r>
                        <a:rPr lang="zh-CN" altLang="en-US" sz="1600" dirty="0" smtClean="0">
                          <a:latin typeface="+mn-ea"/>
                          <a:ea typeface="+mn-ea"/>
                        </a:rPr>
                        <a:t>）</a:t>
                      </a:r>
                    </a:p>
                  </a:txBody>
                  <a:tcPr anchor="ctr">
                    <a:solidFill>
                      <a:schemeClr val="bg1">
                        <a:lumMod val="95000"/>
                      </a:schemeClr>
                    </a:solidFill>
                  </a:tcPr>
                </a:tc>
              </a:tr>
              <a:tr h="583826">
                <a:tc gridSpan="2">
                  <a:txBody>
                    <a:bodyPr/>
                    <a:lstStyle/>
                    <a:p>
                      <a:r>
                        <a:rPr lang="zh-CN" altLang="en-US" sz="1600" dirty="0" smtClean="0">
                          <a:latin typeface="+mn-ea"/>
                          <a:ea typeface="+mn-ea"/>
                        </a:rPr>
                        <a:t>亚型覆盖</a:t>
                      </a:r>
                      <a:endParaRPr lang="zh-CN" altLang="en-US" sz="1600" dirty="0">
                        <a:latin typeface="+mn-ea"/>
                        <a:ea typeface="+mn-ea"/>
                      </a:endParaRPr>
                    </a:p>
                  </a:txBody>
                  <a:tcPr anchor="ctr">
                    <a:noFill/>
                  </a:tcPr>
                </a:tc>
                <a:tc hMerge="1">
                  <a:txBody>
                    <a:bodyPr/>
                    <a:lstStyle/>
                    <a:p>
                      <a:endParaRPr lang="zh-CN" altLang="en-US"/>
                    </a:p>
                  </a:txBody>
                  <a:tcPr/>
                </a:tc>
                <a:tc>
                  <a:txBody>
                    <a:bodyPr/>
                    <a:lstStyle/>
                    <a:p>
                      <a:pPr algn="ctr"/>
                      <a:r>
                        <a:rPr lang="zh-CN" altLang="en-US" sz="1600" dirty="0" smtClean="0">
                          <a:latin typeface="+mn-ea"/>
                          <a:ea typeface="+mn-ea"/>
                        </a:rPr>
                        <a:t>常见亚型覆盖，增强突变型检出</a:t>
                      </a:r>
                      <a:endParaRPr lang="zh-CN" altLang="en-US" sz="1600" dirty="0">
                        <a:latin typeface="+mn-ea"/>
                        <a:ea typeface="+mn-ea"/>
                      </a:endParaRPr>
                    </a:p>
                  </a:txBody>
                  <a:tcPr anchor="ctr">
                    <a:noFill/>
                  </a:tcPr>
                </a:tc>
                <a:tc>
                  <a:txBody>
                    <a:bodyPr/>
                    <a:lstStyle/>
                    <a:p>
                      <a:pPr algn="ctr"/>
                      <a:r>
                        <a:rPr lang="zh-CN" altLang="en-US" sz="1600" dirty="0" smtClean="0">
                          <a:latin typeface="+mn-ea"/>
                          <a:ea typeface="+mn-ea"/>
                        </a:rPr>
                        <a:t>常见亚型覆盖，增强突变型检出</a:t>
                      </a:r>
                      <a:endParaRPr lang="zh-CN" altLang="en-US" sz="1600" dirty="0">
                        <a:latin typeface="+mn-ea"/>
                        <a:ea typeface="+mn-ea"/>
                      </a:endParaRPr>
                    </a:p>
                  </a:txBody>
                  <a:tcPr anchor="ctr">
                    <a:noFill/>
                  </a:tcPr>
                </a:tc>
                <a:tc>
                  <a:txBody>
                    <a:bodyPr/>
                    <a:lstStyle/>
                    <a:p>
                      <a:pPr algn="ctr"/>
                      <a:r>
                        <a:rPr lang="zh-CN" altLang="en-US" sz="1600" dirty="0" smtClean="0">
                          <a:latin typeface="+mn-ea"/>
                          <a:ea typeface="+mn-ea"/>
                        </a:rPr>
                        <a:t>常见亚型覆盖</a:t>
                      </a:r>
                      <a:endParaRPr lang="zh-CN" altLang="en-US" sz="1600" dirty="0">
                        <a:latin typeface="+mn-ea"/>
                        <a:ea typeface="+mn-ea"/>
                      </a:endParaRPr>
                    </a:p>
                  </a:txBody>
                  <a:tcPr anchor="ctr">
                    <a:noFill/>
                  </a:tcPr>
                </a:tc>
              </a:tr>
              <a:tr h="583826">
                <a:tc gridSpan="2">
                  <a:txBody>
                    <a:bodyPr/>
                    <a:lstStyle/>
                    <a:p>
                      <a:r>
                        <a:rPr lang="zh-CN" altLang="en-US" sz="1600" dirty="0" smtClean="0">
                          <a:latin typeface="+mn-ea"/>
                          <a:ea typeface="+mn-ea"/>
                        </a:rPr>
                        <a:t>储存条件</a:t>
                      </a:r>
                      <a:endParaRPr lang="zh-CN" altLang="en-US" sz="1600" dirty="0">
                        <a:latin typeface="+mn-ea"/>
                        <a:ea typeface="+mn-ea"/>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r>
                        <a:rPr lang="en-US" altLang="zh-CN" sz="1600" dirty="0" smtClean="0">
                          <a:latin typeface="+mn-ea"/>
                          <a:ea typeface="+mn-ea"/>
                        </a:rPr>
                        <a:t>-20±5℃</a:t>
                      </a:r>
                      <a:r>
                        <a:rPr lang="zh-CN" altLang="en-US" sz="1600" dirty="0" smtClean="0">
                          <a:latin typeface="+mn-ea"/>
                          <a:ea typeface="+mn-ea"/>
                        </a:rPr>
                        <a:t>，常温</a:t>
                      </a:r>
                      <a:r>
                        <a:rPr lang="en-US" altLang="zh-CN" sz="1600" dirty="0" smtClean="0">
                          <a:latin typeface="+mn-ea"/>
                          <a:ea typeface="+mn-ea"/>
                        </a:rPr>
                        <a:t>8h</a:t>
                      </a:r>
                      <a:endParaRPr lang="zh-CN" altLang="en-US" sz="1600" dirty="0">
                        <a:latin typeface="+mn-ea"/>
                        <a:ea typeface="+mn-ea"/>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altLang="zh-CN" sz="1600" dirty="0" smtClean="0">
                          <a:latin typeface="+mn-ea"/>
                          <a:ea typeface="+mn-ea"/>
                        </a:rPr>
                        <a:t>2-8℃</a:t>
                      </a:r>
                      <a:endParaRPr lang="zh-CN" altLang="en-US" sz="1600" dirty="0">
                        <a:latin typeface="+mn-ea"/>
                        <a:ea typeface="+mn-ea"/>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altLang="zh-CN" sz="1600" dirty="0" smtClean="0">
                          <a:latin typeface="+mn-ea"/>
                          <a:ea typeface="+mn-ea"/>
                        </a:rPr>
                        <a:t>-10℃</a:t>
                      </a:r>
                      <a:r>
                        <a:rPr lang="zh-CN" altLang="en-US" sz="1600" dirty="0" smtClean="0">
                          <a:latin typeface="+mn-ea"/>
                          <a:ea typeface="+mn-ea"/>
                        </a:rPr>
                        <a:t>或以下</a:t>
                      </a:r>
                      <a:endParaRPr lang="zh-CN" altLang="en-US" sz="1600" dirty="0">
                        <a:latin typeface="+mn-ea"/>
                        <a:ea typeface="+mn-ea"/>
                      </a:endParaRPr>
                    </a:p>
                  </a:txBody>
                  <a:tcPr anchor="ctr">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
        <p:nvSpPr>
          <p:cNvPr id="5" name="标题 1"/>
          <p:cNvSpPr>
            <a:spLocks noChangeArrowheads="1"/>
          </p:cNvSpPr>
          <p:nvPr/>
        </p:nvSpPr>
        <p:spPr bwMode="auto">
          <a:xfrm>
            <a:off x="4052237" y="15240"/>
            <a:ext cx="4924123" cy="790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bIns="0" anchor="b"/>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latin typeface="华文新魏" panose="02010800040101010101" pitchFamily="2" charset="-122"/>
                <a:ea typeface="华文新魏" panose="02010800040101010101" pitchFamily="2" charset="-122"/>
                <a:sym typeface="隶书" panose="02010509060101010101" pitchFamily="49" charset="-122"/>
              </a:rPr>
              <a:t>主流国产与进口高敏试剂特点比较</a:t>
            </a:r>
            <a:endParaRPr lang="zh-CN" altLang="en-US" sz="2400" b="1" dirty="0">
              <a:latin typeface="华文新魏" panose="02010800040101010101" pitchFamily="2" charset="-122"/>
              <a:ea typeface="华文新魏" panose="02010800040101010101" pitchFamily="2" charset="-122"/>
              <a:sym typeface="隶书" panose="02010509060101010101" pitchFamily="49" charset="-122"/>
            </a:endParaRPr>
          </a:p>
        </p:txBody>
      </p:sp>
    </p:spTree>
    <p:extLst>
      <p:ext uri="{BB962C8B-B14F-4D97-AF65-F5344CB8AC3E}">
        <p14:creationId xmlns:p14="http://schemas.microsoft.com/office/powerpoint/2010/main" xmlns="" val="26757273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4403" r="6925"/>
          <a:stretch/>
        </p:blipFill>
        <p:spPr>
          <a:xfrm>
            <a:off x="7833331" y="3024473"/>
            <a:ext cx="2509857" cy="1715120"/>
          </a:xfrm>
          <a:prstGeom prst="rect">
            <a:avLst/>
          </a:prstGeom>
          <a:effectLst>
            <a:softEdge rad="63500"/>
          </a:effectLst>
        </p:spPr>
      </p:pic>
      <p:sp>
        <p:nvSpPr>
          <p:cNvPr id="3" name="文本框 2"/>
          <p:cNvSpPr txBox="1"/>
          <p:nvPr/>
        </p:nvSpPr>
        <p:spPr>
          <a:xfrm>
            <a:off x="8118121" y="2678988"/>
            <a:ext cx="1940278" cy="307777"/>
          </a:xfrm>
          <a:prstGeom prst="rect">
            <a:avLst/>
          </a:prstGeom>
          <a:noFill/>
        </p:spPr>
        <p:txBody>
          <a:bodyPr wrap="square" rtlCol="0">
            <a:spAutoFit/>
          </a:bodyPr>
          <a:lstStyle/>
          <a:p>
            <a:pPr algn="ctr"/>
            <a:r>
              <a:rPr lang="zh-CN" altLang="en-US" sz="1400" b="1" dirty="0" smtClean="0"/>
              <a:t>原有</a:t>
            </a:r>
            <a:r>
              <a:rPr lang="en-US" altLang="zh-CN" sz="1400" b="1" dirty="0" smtClean="0"/>
              <a:t>PCR</a:t>
            </a:r>
            <a:r>
              <a:rPr lang="zh-CN" altLang="en-US" sz="1400" b="1" dirty="0"/>
              <a:t>实验室配置</a:t>
            </a:r>
          </a:p>
        </p:txBody>
      </p:sp>
      <p:pic>
        <p:nvPicPr>
          <p:cNvPr id="4" name="图片 3" descr="3200NEW.204"/>
          <p:cNvPicPr>
            <a:picLocks noChangeAspect="1"/>
          </p:cNvPicPr>
          <p:nvPr/>
        </p:nvPicPr>
        <p:blipFill rotWithShape="1">
          <a:blip r:embed="rId3" cstate="print">
            <a:clrChange>
              <a:clrFrom>
                <a:srgbClr val="FFFFFF"/>
              </a:clrFrom>
              <a:clrTo>
                <a:srgbClr val="FFFFFF">
                  <a:alpha val="0"/>
                </a:srgbClr>
              </a:clrTo>
            </a:clrChange>
          </a:blip>
          <a:srcRect l="20223" t="4250" r="15323" b="12162"/>
          <a:stretch/>
        </p:blipFill>
        <p:spPr>
          <a:xfrm>
            <a:off x="1558366" y="3242396"/>
            <a:ext cx="1851060" cy="1658551"/>
          </a:xfrm>
          <a:prstGeom prst="rect">
            <a:avLst/>
          </a:prstGeom>
        </p:spPr>
      </p:pic>
      <p:sp>
        <p:nvSpPr>
          <p:cNvPr id="5" name="文本框 4"/>
          <p:cNvSpPr txBox="1"/>
          <p:nvPr/>
        </p:nvSpPr>
        <p:spPr>
          <a:xfrm>
            <a:off x="1272230" y="2678988"/>
            <a:ext cx="2423332" cy="307777"/>
          </a:xfrm>
          <a:prstGeom prst="rect">
            <a:avLst/>
          </a:prstGeom>
          <a:noFill/>
        </p:spPr>
        <p:txBody>
          <a:bodyPr wrap="square" rtlCol="0">
            <a:spAutoFit/>
          </a:bodyPr>
          <a:lstStyle/>
          <a:p>
            <a:pPr algn="ctr"/>
            <a:r>
              <a:rPr lang="zh-CN" altLang="en-US" sz="1400" b="1" dirty="0" smtClean="0">
                <a:solidFill>
                  <a:srgbClr val="FF0000"/>
                </a:solidFill>
              </a:rPr>
              <a:t>自动化样本核酸提取工作站</a:t>
            </a:r>
            <a:endParaRPr lang="zh-CN" altLang="en-US" sz="1400" b="1" dirty="0">
              <a:solidFill>
                <a:srgbClr val="FF0000"/>
              </a:solidFill>
            </a:endParaRPr>
          </a:p>
        </p:txBody>
      </p:sp>
      <p:sp>
        <p:nvSpPr>
          <p:cNvPr id="6" name="标题 1"/>
          <p:cNvSpPr txBox="1">
            <a:spLocks/>
          </p:cNvSpPr>
          <p:nvPr/>
        </p:nvSpPr>
        <p:spPr bwMode="auto">
          <a:xfrm>
            <a:off x="2680961" y="648712"/>
            <a:ext cx="6684933"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0170" tIns="46990" rIns="90170" bIns="46990" numCol="1" anchor="ctr" anchorCtr="0" compatLnSpc="1">
            <a:normAutofit/>
          </a:bodyPr>
          <a:lstStyle>
            <a:lvl1pPr algn="l" rtl="0" fontAlgn="base">
              <a:spcBef>
                <a:spcPct val="0"/>
              </a:spcBef>
              <a:spcAft>
                <a:spcPct val="0"/>
              </a:spcAft>
              <a:defRPr sz="2800" kern="1200">
                <a:solidFill>
                  <a:schemeClr val="tx1"/>
                </a:solidFill>
                <a:latin typeface="+mj-ea"/>
                <a:ea typeface="+mj-ea"/>
                <a:cs typeface="+mj-cs"/>
                <a:sym typeface="Arial" panose="020B0604020202020204" pitchFamily="34" charset="0"/>
              </a:defRPr>
            </a:lvl1pPr>
            <a:lvl2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2pPr>
            <a:lvl3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3pPr>
            <a:lvl4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4pPr>
            <a:lvl5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5pPr>
            <a:lvl6pPr marL="4572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6pPr>
            <a:lvl7pPr marL="9144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7pPr>
            <a:lvl8pPr marL="13716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8pPr>
            <a:lvl9pPr marL="18288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9pPr>
          </a:lstStyle>
          <a:p>
            <a:pPr lvl="0" algn="ctr"/>
            <a:r>
              <a:rPr kumimoji="0" lang="zh-CN" altLang="en-US"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sym typeface="Arial" panose="020B0604020202020204" pitchFamily="34" charset="0"/>
              </a:rPr>
              <a:t>国产高敏简便可行、无需新增</a:t>
            </a:r>
            <a:r>
              <a:rPr lang="zh-CN" altLang="en-US" b="1" dirty="0" smtClean="0">
                <a:solidFill>
                  <a:srgbClr val="000000"/>
                </a:solidFill>
                <a:latin typeface="微软雅黑" panose="020B0503020204020204" pitchFamily="34" charset="-122"/>
                <a:ea typeface="微软雅黑" panose="020B0503020204020204" pitchFamily="34" charset="-122"/>
              </a:rPr>
              <a:t>全套设备，充分利用实验室现有资源</a:t>
            </a:r>
            <a:endParaRPr kumimoji="0" lang="zh-CN" altLang="en-US"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pic>
        <p:nvPicPr>
          <p:cNvPr id="7" name="图片 6" descr="E:\000\1分类资料\0彩页、展架、证书、说明书、发票\7 试剂盒、实验室图片\传染事业部试剂盒图片（新）\核酸提取或纯化试剂0622 (3).png"/>
          <p:cNvPicPr/>
          <p:nvPr/>
        </p:nvPicPr>
        <p:blipFill rotWithShape="1">
          <a:blip r:embed="rId4" cstate="print">
            <a:extLst>
              <a:ext uri="{28A0092B-C50C-407E-A947-70E740481C1C}">
                <a14:useLocalDpi xmlns:a14="http://schemas.microsoft.com/office/drawing/2010/main" xmlns="" val="0"/>
              </a:ext>
            </a:extLst>
          </a:blip>
          <a:srcRect l="15954" t="35010" r="5445" b="11943"/>
          <a:stretch/>
        </p:blipFill>
        <p:spPr bwMode="auto">
          <a:xfrm>
            <a:off x="5002596" y="3072181"/>
            <a:ext cx="1183534" cy="770202"/>
          </a:xfrm>
          <a:prstGeom prst="rect">
            <a:avLst/>
          </a:prstGeom>
          <a:noFill/>
          <a:ln>
            <a:noFill/>
          </a:ln>
          <a:extLst>
            <a:ext uri="{53640926-AAD7-44D8-BBD7-CCE9431645EC}">
              <a14:shadowObscured xmlns:a14="http://schemas.microsoft.com/office/drawing/2010/main" xmlns=""/>
            </a:ext>
          </a:extLst>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64640" y="3568054"/>
            <a:ext cx="1198299" cy="1007237"/>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461964" y="3593822"/>
            <a:ext cx="1234837" cy="998338"/>
          </a:xfrm>
          <a:prstGeom prst="rect">
            <a:avLst/>
          </a:prstGeom>
        </p:spPr>
      </p:pic>
      <p:sp>
        <p:nvSpPr>
          <p:cNvPr id="10" name="文本框 9"/>
          <p:cNvSpPr txBox="1"/>
          <p:nvPr/>
        </p:nvSpPr>
        <p:spPr>
          <a:xfrm>
            <a:off x="4706895" y="2678988"/>
            <a:ext cx="2112087" cy="307777"/>
          </a:xfrm>
          <a:prstGeom prst="rect">
            <a:avLst/>
          </a:prstGeom>
          <a:noFill/>
        </p:spPr>
        <p:txBody>
          <a:bodyPr wrap="square" rtlCol="0">
            <a:spAutoFit/>
          </a:bodyPr>
          <a:lstStyle/>
          <a:p>
            <a:pPr algn="ctr"/>
            <a:r>
              <a:rPr lang="zh-CN" altLang="en-US" sz="1400" b="1" dirty="0" smtClean="0">
                <a:solidFill>
                  <a:srgbClr val="7030A0"/>
                </a:solidFill>
              </a:rPr>
              <a:t>选用可靠的检测试剂</a:t>
            </a:r>
            <a:endParaRPr lang="zh-CN" altLang="en-US" sz="1400" b="1" dirty="0">
              <a:solidFill>
                <a:srgbClr val="7030A0"/>
              </a:solidFill>
            </a:endParaRPr>
          </a:p>
        </p:txBody>
      </p:sp>
      <p:sp>
        <p:nvSpPr>
          <p:cNvPr id="11" name="十字形 10"/>
          <p:cNvSpPr/>
          <p:nvPr/>
        </p:nvSpPr>
        <p:spPr>
          <a:xfrm>
            <a:off x="3627033" y="3756796"/>
            <a:ext cx="471949" cy="417739"/>
          </a:xfrm>
          <a:prstGeom prst="plus">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十字形 11"/>
          <p:cNvSpPr/>
          <p:nvPr/>
        </p:nvSpPr>
        <p:spPr>
          <a:xfrm>
            <a:off x="7083454" y="3764484"/>
            <a:ext cx="471949" cy="417739"/>
          </a:xfrm>
          <a:prstGeom prst="plus">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7922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7698" y="164207"/>
            <a:ext cx="7543800" cy="584775"/>
          </a:xfrm>
          <a:prstGeom prst="rect">
            <a:avLst/>
          </a:prstGeom>
        </p:spPr>
        <p:txBody>
          <a:bodyPr wrap="square">
            <a:spAutoFit/>
          </a:bodyPr>
          <a:lstStyle/>
          <a:p>
            <a:pPr algn="ctr"/>
            <a:r>
              <a:rPr lang="zh-CN" altLang="en-US" sz="3200" b="1" dirty="0" smtClean="0">
                <a:latin typeface="黑体" panose="02010609060101010101" pitchFamily="49" charset="-122"/>
                <a:ea typeface="黑体" panose="02010609060101010101" pitchFamily="49" charset="-122"/>
                <a:cs typeface="Arial" pitchFamily="34" charset="0"/>
              </a:rPr>
              <a:t>全球病毒性肝炎流行概况</a:t>
            </a:r>
            <a:endParaRPr lang="en-US" sz="3200" b="1" dirty="0">
              <a:latin typeface="黑体" panose="02010609060101010101" pitchFamily="49" charset="-122"/>
              <a:ea typeface="黑体" panose="02010609060101010101" pitchFamily="49" charset="-122"/>
              <a:cs typeface="Arial" pitchFamily="34" charset="0"/>
            </a:endParaRPr>
          </a:p>
        </p:txBody>
      </p:sp>
      <p:sp>
        <p:nvSpPr>
          <p:cNvPr id="15" name="矩形 14"/>
          <p:cNvSpPr/>
          <p:nvPr/>
        </p:nvSpPr>
        <p:spPr>
          <a:xfrm>
            <a:off x="7928019" y="6334780"/>
            <a:ext cx="3942710" cy="461665"/>
          </a:xfrm>
          <a:prstGeom prst="rect">
            <a:avLst/>
          </a:prstGeom>
        </p:spPr>
        <p:txBody>
          <a:bodyPr wrap="square">
            <a:spAutoFit/>
          </a:bodyPr>
          <a:lstStyle/>
          <a:p>
            <a:pPr marL="342900" indent="-342900">
              <a:buFont typeface="+mj-lt"/>
              <a:buAutoNum type="arabicPeriod"/>
            </a:pPr>
            <a:r>
              <a:rPr lang="en-US" altLang="zh-CN" sz="1200" dirty="0"/>
              <a:t>2016-2021</a:t>
            </a:r>
            <a:r>
              <a:rPr lang="zh-CN" altLang="en-US" sz="1200" dirty="0"/>
              <a:t>年全球卫生部门</a:t>
            </a:r>
            <a:r>
              <a:rPr lang="zh-CN" altLang="en-US" sz="1200" dirty="0" smtClean="0"/>
              <a:t>病毒性肝炎战略</a:t>
            </a:r>
            <a:endParaRPr lang="en-US" altLang="zh-CN" sz="1200" dirty="0" smtClean="0"/>
          </a:p>
          <a:p>
            <a:pPr marL="342900" indent="-342900">
              <a:buFont typeface="+mj-lt"/>
              <a:buAutoNum type="arabicPeriod"/>
            </a:pPr>
            <a:r>
              <a:rPr lang="en-US" sz="1200" dirty="0" smtClean="0"/>
              <a:t>GLOBAL </a:t>
            </a:r>
            <a:r>
              <a:rPr lang="en-US" sz="1200" dirty="0"/>
              <a:t>HEPATITIS </a:t>
            </a:r>
            <a:r>
              <a:rPr lang="en-US" sz="1200" dirty="0" smtClean="0"/>
              <a:t>REPORT2017</a:t>
            </a:r>
            <a:endParaRPr lang="en-US" sz="1200" dirty="0"/>
          </a:p>
        </p:txBody>
      </p:sp>
      <p:sp>
        <p:nvSpPr>
          <p:cNvPr id="16" name="TextBox 15"/>
          <p:cNvSpPr txBox="1"/>
          <p:nvPr/>
        </p:nvSpPr>
        <p:spPr>
          <a:xfrm>
            <a:off x="2261185" y="6094848"/>
            <a:ext cx="5169761" cy="461665"/>
          </a:xfrm>
          <a:prstGeom prst="rect">
            <a:avLst/>
          </a:prstGeom>
          <a:solidFill>
            <a:schemeClr val="bg1"/>
          </a:solidFill>
        </p:spPr>
        <p:txBody>
          <a:bodyPr wrap="square" rtlCol="0">
            <a:spAutoFit/>
          </a:bodyPr>
          <a:lstStyle/>
          <a:p>
            <a:pPr algn="ctr"/>
            <a:r>
              <a:rPr lang="zh-CN" altLang="en-US" sz="2400" b="1" dirty="0" smtClean="0">
                <a:solidFill>
                  <a:srgbClr val="C00000"/>
                </a:solidFill>
                <a:latin typeface="Airal"/>
                <a:ea typeface="SimHei" pitchFamily="49" charset="-122"/>
              </a:rPr>
              <a:t>治愈</a:t>
            </a:r>
            <a:r>
              <a:rPr lang="en-US" altLang="zh-CN" sz="2400" b="1" dirty="0" smtClean="0">
                <a:solidFill>
                  <a:srgbClr val="C00000"/>
                </a:solidFill>
                <a:latin typeface="Airal"/>
                <a:ea typeface="SimHei" pitchFamily="49" charset="-122"/>
              </a:rPr>
              <a:t>HBV</a:t>
            </a:r>
            <a:r>
              <a:rPr lang="zh-CN" altLang="en-US" sz="2400" b="1" dirty="0" smtClean="0">
                <a:solidFill>
                  <a:srgbClr val="C00000"/>
                </a:solidFill>
                <a:latin typeface="Airal"/>
                <a:ea typeface="SimHei" pitchFamily="49" charset="-122"/>
              </a:rPr>
              <a:t>，中国科学家的历史责任。</a:t>
            </a:r>
            <a:endParaRPr lang="en-US" sz="2400" b="1" dirty="0">
              <a:solidFill>
                <a:srgbClr val="C00000"/>
              </a:solidFill>
              <a:latin typeface="Airal"/>
              <a:ea typeface="SimHei" pitchFamily="49" charset="-122"/>
            </a:endParaRPr>
          </a:p>
        </p:txBody>
      </p:sp>
      <p:pic>
        <p:nvPicPr>
          <p:cNvPr id="18" name="图片 17"/>
          <p:cNvPicPr>
            <a:picLocks noChangeAspect="1"/>
          </p:cNvPicPr>
          <p:nvPr/>
        </p:nvPicPr>
        <p:blipFill>
          <a:blip r:embed="rId2" cstate="print"/>
          <a:stretch>
            <a:fillRect/>
          </a:stretch>
        </p:blipFill>
        <p:spPr>
          <a:xfrm>
            <a:off x="1560433" y="720830"/>
            <a:ext cx="9223331" cy="4826000"/>
          </a:xfrm>
          <a:prstGeom prst="rect">
            <a:avLst/>
          </a:prstGeom>
        </p:spPr>
      </p:pic>
      <p:grpSp>
        <p:nvGrpSpPr>
          <p:cNvPr id="5" name="组合 4"/>
          <p:cNvGrpSpPr/>
          <p:nvPr/>
        </p:nvGrpSpPr>
        <p:grpSpPr>
          <a:xfrm>
            <a:off x="792470" y="3927634"/>
            <a:ext cx="11399530" cy="1730217"/>
            <a:chOff x="792470" y="3927634"/>
            <a:chExt cx="11399530" cy="1730217"/>
          </a:xfrm>
        </p:grpSpPr>
        <p:pic>
          <p:nvPicPr>
            <p:cNvPr id="2" name="图片 1"/>
            <p:cNvPicPr>
              <a:picLocks noChangeAspect="1"/>
            </p:cNvPicPr>
            <p:nvPr/>
          </p:nvPicPr>
          <p:blipFill>
            <a:blip r:embed="rId3" cstate="print"/>
            <a:stretch>
              <a:fillRect/>
            </a:stretch>
          </p:blipFill>
          <p:spPr>
            <a:xfrm>
              <a:off x="792470" y="3927634"/>
              <a:ext cx="2107095" cy="1730217"/>
            </a:xfrm>
            <a:prstGeom prst="rect">
              <a:avLst/>
            </a:prstGeom>
          </p:spPr>
        </p:pic>
        <p:pic>
          <p:nvPicPr>
            <p:cNvPr id="4" name="图片 3"/>
            <p:cNvPicPr>
              <a:picLocks noChangeAspect="1"/>
            </p:cNvPicPr>
            <p:nvPr/>
          </p:nvPicPr>
          <p:blipFill>
            <a:blip r:embed="rId4" cstate="print"/>
            <a:stretch>
              <a:fillRect/>
            </a:stretch>
          </p:blipFill>
          <p:spPr>
            <a:xfrm>
              <a:off x="9899374" y="4034892"/>
              <a:ext cx="2292626" cy="1599071"/>
            </a:xfrm>
            <a:prstGeom prst="rect">
              <a:avLst/>
            </a:prstGeom>
          </p:spPr>
        </p:pic>
      </p:grpSp>
      <p:sp>
        <p:nvSpPr>
          <p:cNvPr id="6" name="矩形 5"/>
          <p:cNvSpPr/>
          <p:nvPr/>
        </p:nvSpPr>
        <p:spPr>
          <a:xfrm>
            <a:off x="1051560" y="1185979"/>
            <a:ext cx="2419252" cy="923330"/>
          </a:xfrm>
          <a:prstGeom prst="rect">
            <a:avLst/>
          </a:prstGeom>
        </p:spPr>
        <p:txBody>
          <a:bodyPr wrap="none">
            <a:spAutoFit/>
          </a:bodyPr>
          <a:lstStyle/>
          <a:p>
            <a:r>
              <a:rPr lang="en-US" altLang="zh-CN" b="1" dirty="0" smtClean="0">
                <a:solidFill>
                  <a:srgbClr val="FF0000"/>
                </a:solidFill>
                <a:latin typeface="+mn-ea"/>
              </a:rPr>
              <a:t>HBV</a:t>
            </a:r>
            <a:r>
              <a:rPr lang="zh-CN" altLang="en-US" b="1" dirty="0" smtClean="0">
                <a:solidFill>
                  <a:srgbClr val="FF0000"/>
                </a:solidFill>
                <a:latin typeface="+mn-ea"/>
              </a:rPr>
              <a:t>：</a:t>
            </a:r>
            <a:r>
              <a:rPr lang="en-US" altLang="zh-CN" b="1" dirty="0" smtClean="0">
                <a:solidFill>
                  <a:srgbClr val="FF0000"/>
                </a:solidFill>
                <a:latin typeface="+mn-ea"/>
              </a:rPr>
              <a:t>257 million</a:t>
            </a:r>
          </a:p>
          <a:p>
            <a:r>
              <a:rPr lang="en-US" altLang="zh-CN" b="1" dirty="0" smtClean="0">
                <a:solidFill>
                  <a:srgbClr val="FF0000"/>
                </a:solidFill>
                <a:latin typeface="+mn-ea"/>
              </a:rPr>
              <a:t>HCV</a:t>
            </a:r>
            <a:r>
              <a:rPr lang="zh-CN" altLang="en-US" b="1" dirty="0" smtClean="0">
                <a:solidFill>
                  <a:srgbClr val="FF0000"/>
                </a:solidFill>
                <a:latin typeface="+mn-ea"/>
              </a:rPr>
              <a:t>：  </a:t>
            </a:r>
            <a:r>
              <a:rPr lang="en-US" altLang="zh-CN" b="1" dirty="0" smtClean="0">
                <a:solidFill>
                  <a:srgbClr val="FF0000"/>
                </a:solidFill>
                <a:latin typeface="+mn-ea"/>
              </a:rPr>
              <a:t>71 million</a:t>
            </a:r>
          </a:p>
          <a:p>
            <a:r>
              <a:rPr lang="en-US" altLang="zh-CN" b="1" dirty="0" smtClean="0">
                <a:solidFill>
                  <a:srgbClr val="FF0000"/>
                </a:solidFill>
                <a:latin typeface="+mn-ea"/>
              </a:rPr>
              <a:t>HIV</a:t>
            </a:r>
            <a:r>
              <a:rPr lang="zh-CN" altLang="en-US" b="1" dirty="0" smtClean="0">
                <a:solidFill>
                  <a:srgbClr val="FF0000"/>
                </a:solidFill>
                <a:latin typeface="+mn-ea"/>
              </a:rPr>
              <a:t>：   </a:t>
            </a:r>
            <a:r>
              <a:rPr lang="en-US" altLang="zh-CN" b="1" dirty="0" smtClean="0">
                <a:solidFill>
                  <a:srgbClr val="FF0000"/>
                </a:solidFill>
                <a:latin typeface="+mn-ea"/>
              </a:rPr>
              <a:t>36.7 </a:t>
            </a:r>
            <a:r>
              <a:rPr lang="en-US" altLang="zh-CN" b="1" dirty="0">
                <a:solidFill>
                  <a:srgbClr val="FF0000"/>
                </a:solidFill>
                <a:latin typeface="+mn-ea"/>
              </a:rPr>
              <a:t>million</a:t>
            </a:r>
            <a:endParaRPr lang="zh-CN" altLang="en-US" b="1" dirty="0">
              <a:solidFill>
                <a:srgbClr val="FF0000"/>
              </a:solidFill>
              <a:latin typeface="+mn-ea"/>
            </a:endParaRPr>
          </a:p>
        </p:txBody>
      </p:sp>
    </p:spTree>
    <p:extLst>
      <p:ext uri="{BB962C8B-B14F-4D97-AF65-F5344CB8AC3E}">
        <p14:creationId xmlns:p14="http://schemas.microsoft.com/office/powerpoint/2010/main" xmlns="" val="386790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
          <p:cNvSpPr txBox="1">
            <a:spLocks/>
          </p:cNvSpPr>
          <p:nvPr/>
        </p:nvSpPr>
        <p:spPr>
          <a:xfrm>
            <a:off x="565865" y="553206"/>
            <a:ext cx="5789216" cy="54510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dirty="0" smtClean="0">
                <a:latin typeface="微软雅黑" panose="020B0503020204020204" pitchFamily="34" charset="-122"/>
                <a:ea typeface="微软雅黑" panose="020B0503020204020204" pitchFamily="34" charset="-122"/>
              </a:rPr>
              <a:t>自动化样本核酸提取，大批量标准化操作</a:t>
            </a:r>
            <a:endParaRPr lang="zh-CN" altLang="en-US" sz="2400" b="1" dirty="0">
              <a:latin typeface="微软雅黑" panose="020B0503020204020204" pitchFamily="34" charset="-122"/>
              <a:ea typeface="微软雅黑" panose="020B0503020204020204" pitchFamily="34" charset="-122"/>
            </a:endParaRPr>
          </a:p>
        </p:txBody>
      </p:sp>
      <p:sp>
        <p:nvSpPr>
          <p:cNvPr id="21" name="Date Placeholder 3"/>
          <p:cNvSpPr>
            <a:spLocks noGrp="1"/>
          </p:cNvSpPr>
          <p:nvPr>
            <p:ph type="dt" sz="quarter" idx="10"/>
          </p:nvPr>
        </p:nvSpPr>
        <p:spPr bwMode="auto">
          <a:xfrm>
            <a:off x="0" y="6381750"/>
            <a:ext cx="2590800" cy="4762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en-US" altLang="zh-CN" sz="800" smtClean="0">
                <a:solidFill>
                  <a:srgbClr val="000000"/>
                </a:solidFill>
                <a:ea typeface="宋体" panose="02010600030101010101" pitchFamily="2" charset="-122"/>
              </a:rPr>
              <a:t>                  </a:t>
            </a:r>
          </a:p>
        </p:txBody>
      </p:sp>
      <p:sp>
        <p:nvSpPr>
          <p:cNvPr id="22" name="AutoShape 3"/>
          <p:cNvSpPr>
            <a:spLocks noChangeArrowheads="1"/>
          </p:cNvSpPr>
          <p:nvPr/>
        </p:nvSpPr>
        <p:spPr bwMode="auto">
          <a:xfrm>
            <a:off x="565865" y="2148267"/>
            <a:ext cx="1925638" cy="509588"/>
          </a:xfrm>
          <a:prstGeom prst="rightArrow">
            <a:avLst>
              <a:gd name="adj1" fmla="val 50000"/>
              <a:gd name="adj2" fmla="val 94470"/>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dirty="0">
                <a:solidFill>
                  <a:srgbClr val="000000"/>
                </a:solidFill>
                <a:ea typeface="宋体" panose="02010600030101010101" pitchFamily="2" charset="-122"/>
              </a:rPr>
              <a:t>血清</a:t>
            </a:r>
            <a:r>
              <a:rPr lang="de-DE" altLang="zh-CN" sz="1600" dirty="0">
                <a:solidFill>
                  <a:srgbClr val="000000"/>
                </a:solidFill>
                <a:ea typeface="PMingLiU" panose="02020500000000000000" pitchFamily="18" charset="-120"/>
              </a:rPr>
              <a:t>/</a:t>
            </a:r>
            <a:r>
              <a:rPr lang="zh-CN" altLang="de-DE" sz="1600" dirty="0">
                <a:solidFill>
                  <a:srgbClr val="000000"/>
                </a:solidFill>
                <a:ea typeface="宋体" panose="02010600030101010101" pitchFamily="2" charset="-122"/>
              </a:rPr>
              <a:t>血浆</a:t>
            </a:r>
            <a:endParaRPr lang="zh-CN" altLang="en-US" sz="1600" dirty="0">
              <a:solidFill>
                <a:srgbClr val="000000"/>
              </a:solidFill>
              <a:ea typeface="宋体" panose="02010600030101010101" pitchFamily="2" charset="-122"/>
            </a:endParaRPr>
          </a:p>
        </p:txBody>
      </p:sp>
      <p:sp>
        <p:nvSpPr>
          <p:cNvPr id="23" name="AutoShape 4"/>
          <p:cNvSpPr>
            <a:spLocks noChangeArrowheads="1"/>
          </p:cNvSpPr>
          <p:nvPr/>
        </p:nvSpPr>
        <p:spPr bwMode="auto">
          <a:xfrm>
            <a:off x="565865" y="2677084"/>
            <a:ext cx="1925638" cy="511175"/>
          </a:xfrm>
          <a:prstGeom prst="rightArrow">
            <a:avLst>
              <a:gd name="adj1" fmla="val 50000"/>
              <a:gd name="adj2" fmla="val 94177"/>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dirty="0" smtClean="0">
                <a:solidFill>
                  <a:srgbClr val="000000"/>
                </a:solidFill>
                <a:ea typeface="宋体" panose="02010600030101010101" pitchFamily="2" charset="-122"/>
              </a:rPr>
              <a:t>尿 液</a:t>
            </a:r>
            <a:endParaRPr lang="zh-CN" altLang="en-US" sz="1600" dirty="0">
              <a:solidFill>
                <a:srgbClr val="000000"/>
              </a:solidFill>
              <a:ea typeface="宋体" panose="02010600030101010101" pitchFamily="2" charset="-122"/>
            </a:endParaRPr>
          </a:p>
        </p:txBody>
      </p:sp>
      <p:sp>
        <p:nvSpPr>
          <p:cNvPr id="24" name="AutoShape 5"/>
          <p:cNvSpPr>
            <a:spLocks noChangeArrowheads="1"/>
          </p:cNvSpPr>
          <p:nvPr/>
        </p:nvSpPr>
        <p:spPr bwMode="auto">
          <a:xfrm>
            <a:off x="565865" y="1617247"/>
            <a:ext cx="1925638" cy="511175"/>
          </a:xfrm>
          <a:prstGeom prst="rightArrow">
            <a:avLst>
              <a:gd name="adj1" fmla="val 50000"/>
              <a:gd name="adj2" fmla="val 94177"/>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dirty="0" smtClean="0">
                <a:solidFill>
                  <a:srgbClr val="000000"/>
                </a:solidFill>
                <a:ea typeface="宋体" panose="02010600030101010101" pitchFamily="2" charset="-122"/>
              </a:rPr>
              <a:t>全 血</a:t>
            </a:r>
            <a:endParaRPr lang="zh-CN" altLang="en-US" sz="1600" dirty="0">
              <a:solidFill>
                <a:srgbClr val="000000"/>
              </a:solidFill>
              <a:ea typeface="宋体" panose="02010600030101010101" pitchFamily="2" charset="-122"/>
            </a:endParaRPr>
          </a:p>
        </p:txBody>
      </p:sp>
      <p:sp>
        <p:nvSpPr>
          <p:cNvPr id="25" name="AutoShape 6"/>
          <p:cNvSpPr>
            <a:spLocks noChangeArrowheads="1"/>
          </p:cNvSpPr>
          <p:nvPr/>
        </p:nvSpPr>
        <p:spPr bwMode="auto">
          <a:xfrm>
            <a:off x="565865" y="3232806"/>
            <a:ext cx="1925638" cy="511175"/>
          </a:xfrm>
          <a:prstGeom prst="rightArrow">
            <a:avLst>
              <a:gd name="adj1" fmla="val 50000"/>
              <a:gd name="adj2" fmla="val 94177"/>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b="1" dirty="0" smtClean="0">
                <a:solidFill>
                  <a:srgbClr val="000000"/>
                </a:solidFill>
                <a:ea typeface="宋体" panose="02010600030101010101" pitchFamily="2" charset="-122"/>
              </a:rPr>
              <a:t>拭 子</a:t>
            </a:r>
            <a:endParaRPr lang="zh-CN" altLang="en-US" sz="1600" b="1" dirty="0">
              <a:solidFill>
                <a:srgbClr val="000000"/>
              </a:solidFill>
              <a:ea typeface="宋体" panose="02010600030101010101" pitchFamily="2" charset="-122"/>
            </a:endParaRPr>
          </a:p>
        </p:txBody>
      </p:sp>
      <p:sp>
        <p:nvSpPr>
          <p:cNvPr id="28" name="AutoShape 9"/>
          <p:cNvSpPr>
            <a:spLocks noChangeArrowheads="1"/>
          </p:cNvSpPr>
          <p:nvPr/>
        </p:nvSpPr>
        <p:spPr bwMode="auto">
          <a:xfrm>
            <a:off x="565865" y="4923396"/>
            <a:ext cx="1925638" cy="509588"/>
          </a:xfrm>
          <a:prstGeom prst="rightArrow">
            <a:avLst>
              <a:gd name="adj1" fmla="val 50000"/>
              <a:gd name="adj2" fmla="val 94470"/>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dirty="0">
                <a:solidFill>
                  <a:srgbClr val="000000"/>
                </a:solidFill>
                <a:ea typeface="宋体" panose="02010600030101010101" pitchFamily="2" charset="-122"/>
              </a:rPr>
              <a:t>活检组织</a:t>
            </a:r>
            <a:endParaRPr lang="zh-CN" altLang="en-US" sz="1600" dirty="0">
              <a:solidFill>
                <a:srgbClr val="000000"/>
              </a:solidFill>
              <a:ea typeface="宋体" panose="02010600030101010101" pitchFamily="2" charset="-122"/>
            </a:endParaRPr>
          </a:p>
        </p:txBody>
      </p:sp>
      <p:sp>
        <p:nvSpPr>
          <p:cNvPr id="31" name="AutoShape 12"/>
          <p:cNvSpPr>
            <a:spLocks noChangeArrowheads="1"/>
          </p:cNvSpPr>
          <p:nvPr/>
        </p:nvSpPr>
        <p:spPr bwMode="auto">
          <a:xfrm>
            <a:off x="565864" y="5481083"/>
            <a:ext cx="1925638" cy="511175"/>
          </a:xfrm>
          <a:prstGeom prst="rightArrow">
            <a:avLst>
              <a:gd name="adj1" fmla="val 50000"/>
              <a:gd name="adj2" fmla="val 94177"/>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a:solidFill>
                  <a:srgbClr val="000000"/>
                </a:solidFill>
                <a:ea typeface="宋体" panose="02010600030101010101" pitchFamily="2" charset="-122"/>
              </a:rPr>
              <a:t>干血斑</a:t>
            </a:r>
            <a:endParaRPr lang="zh-CN" altLang="en-US" sz="1600">
              <a:solidFill>
                <a:srgbClr val="000000"/>
              </a:solidFill>
              <a:ea typeface="宋体" panose="02010600030101010101" pitchFamily="2" charset="-122"/>
            </a:endParaRPr>
          </a:p>
        </p:txBody>
      </p:sp>
      <p:sp>
        <p:nvSpPr>
          <p:cNvPr id="35" name="AutoShape 16"/>
          <p:cNvSpPr>
            <a:spLocks noChangeArrowheads="1"/>
          </p:cNvSpPr>
          <p:nvPr/>
        </p:nvSpPr>
        <p:spPr bwMode="auto">
          <a:xfrm>
            <a:off x="2491502" y="3547859"/>
            <a:ext cx="1217613" cy="443015"/>
          </a:xfrm>
          <a:prstGeom prst="rightArrow">
            <a:avLst>
              <a:gd name="adj1" fmla="val 50000"/>
              <a:gd name="adj2" fmla="val 70950"/>
            </a:avLst>
          </a:prstGeom>
          <a:solidFill>
            <a:srgbClr val="F1030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en-US" sz="1100" b="1" dirty="0" smtClean="0">
                <a:latin typeface="+mn-ea"/>
              </a:rPr>
              <a:t>全自动</a:t>
            </a:r>
            <a:endParaRPr lang="en-US" altLang="zh-CN" sz="1100" b="1" dirty="0" smtClean="0">
              <a:latin typeface="+mn-ea"/>
            </a:endParaRPr>
          </a:p>
          <a:p>
            <a:pPr algn="ctr" eaLnBrk="1" hangingPunct="1">
              <a:lnSpc>
                <a:spcPct val="100000"/>
              </a:lnSpc>
              <a:spcBef>
                <a:spcPct val="0"/>
              </a:spcBef>
              <a:buFontTx/>
              <a:buNone/>
            </a:pPr>
            <a:r>
              <a:rPr lang="zh-CN" altLang="en-US" sz="1100" b="1" dirty="0" smtClean="0">
                <a:latin typeface="+mn-ea"/>
              </a:rPr>
              <a:t>核酸提取</a:t>
            </a:r>
            <a:endParaRPr lang="en-US" altLang="zh-CN" sz="1100" b="1" dirty="0">
              <a:latin typeface="+mn-ea"/>
            </a:endParaRPr>
          </a:p>
        </p:txBody>
      </p:sp>
      <p:sp>
        <p:nvSpPr>
          <p:cNvPr id="39" name="AutoShape 20"/>
          <p:cNvSpPr>
            <a:spLocks noChangeArrowheads="1"/>
          </p:cNvSpPr>
          <p:nvPr/>
        </p:nvSpPr>
        <p:spPr bwMode="auto">
          <a:xfrm>
            <a:off x="567452" y="4352690"/>
            <a:ext cx="1924050" cy="509588"/>
          </a:xfrm>
          <a:prstGeom prst="rightArrow">
            <a:avLst>
              <a:gd name="adj1" fmla="val 50000"/>
              <a:gd name="adj2" fmla="val 94392"/>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dirty="0" smtClean="0">
                <a:solidFill>
                  <a:srgbClr val="000000"/>
                </a:solidFill>
                <a:ea typeface="宋体" panose="02010600030101010101" pitchFamily="2" charset="-122"/>
              </a:rPr>
              <a:t>痰 液</a:t>
            </a:r>
            <a:endParaRPr lang="zh-CN" altLang="en-US" sz="1600" dirty="0">
              <a:solidFill>
                <a:srgbClr val="000000"/>
              </a:solidFill>
              <a:ea typeface="宋体" panose="02010600030101010101" pitchFamily="2" charset="-122"/>
            </a:endParaRPr>
          </a:p>
        </p:txBody>
      </p:sp>
      <p:sp>
        <p:nvSpPr>
          <p:cNvPr id="43" name="AutoShape 24"/>
          <p:cNvSpPr>
            <a:spLocks noChangeArrowheads="1"/>
          </p:cNvSpPr>
          <p:nvPr/>
        </p:nvSpPr>
        <p:spPr bwMode="auto">
          <a:xfrm>
            <a:off x="565865" y="3793416"/>
            <a:ext cx="1925637" cy="511175"/>
          </a:xfrm>
          <a:prstGeom prst="rightArrow">
            <a:avLst>
              <a:gd name="adj1" fmla="val 50000"/>
              <a:gd name="adj2" fmla="val 94177"/>
            </a:avLst>
          </a:prstGeom>
          <a:solidFill>
            <a:srgbClr val="F9C8BB"/>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07763" dir="2700000" algn="ctr" rotWithShape="0">
                    <a:schemeClr val="bg2"/>
                  </a:outerShdw>
                </a:effectLst>
              </a14:hiddenEffects>
            </a:ext>
          </a:extLst>
        </p:spPr>
        <p:txBody>
          <a:bodyPr wrap="none" anchor="ctr"/>
          <a:lstStyle>
            <a:lvl1pPr algn="l">
              <a:lnSpc>
                <a:spcPct val="90000"/>
              </a:lnSpc>
              <a:spcBef>
                <a:spcPts val="1000"/>
              </a:spcBef>
              <a:buFont typeface="Arial" panose="020B0604020202020204" pitchFamily="34" charset="0"/>
              <a:buChar char="•"/>
              <a:defRPr sz="2000">
                <a:solidFill>
                  <a:schemeClr val="tx1"/>
                </a:solidFill>
                <a:latin typeface="Arial" panose="020B0604020202020204" pitchFamily="34" charset="0"/>
              </a:defRPr>
            </a:lvl1pPr>
            <a:lvl2pPr marL="742950" indent="-285750" algn="l">
              <a:lnSpc>
                <a:spcPct val="90000"/>
              </a:lnSpc>
              <a:spcBef>
                <a:spcPts val="500"/>
              </a:spcBef>
              <a:buFont typeface="Lucida Grande"/>
              <a:buChar char="-"/>
              <a:defRPr>
                <a:solidFill>
                  <a:schemeClr val="tx1"/>
                </a:solidFill>
                <a:latin typeface="Arial" panose="020B0604020202020204" pitchFamily="34" charset="0"/>
              </a:defRPr>
            </a:lvl2pPr>
            <a:lvl3pPr marL="1143000" indent="-228600" algn="l">
              <a:lnSpc>
                <a:spcPct val="90000"/>
              </a:lnSpc>
              <a:spcBef>
                <a:spcPts val="500"/>
              </a:spcBef>
              <a:buFont typeface="Arial" panose="020B0604020202020204" pitchFamily="34" charset="0"/>
              <a:buChar char="•"/>
              <a:defRPr sz="1600">
                <a:solidFill>
                  <a:schemeClr val="tx1"/>
                </a:solidFill>
                <a:latin typeface="Arial" panose="020B0604020202020204" pitchFamily="34" charset="0"/>
              </a:defRPr>
            </a:lvl3pPr>
            <a:lvl4pPr marL="16002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gn="l">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Tx/>
              <a:buNone/>
            </a:pPr>
            <a:r>
              <a:rPr lang="zh-CN" altLang="de-DE" sz="1600">
                <a:solidFill>
                  <a:srgbClr val="000000"/>
                </a:solidFill>
                <a:ea typeface="宋体" panose="02010600030101010101" pitchFamily="2" charset="-122"/>
              </a:rPr>
              <a:t>支气管液</a:t>
            </a:r>
            <a:endParaRPr lang="zh-CN" altLang="en-US" sz="1600">
              <a:solidFill>
                <a:srgbClr val="000000"/>
              </a:solidFill>
              <a:ea typeface="宋体" panose="02010600030101010101" pitchFamily="2" charset="-122"/>
            </a:endParaRPr>
          </a:p>
        </p:txBody>
      </p:sp>
      <p:sp>
        <p:nvSpPr>
          <p:cNvPr id="47" name="圆角矩形 46"/>
          <p:cNvSpPr/>
          <p:nvPr/>
        </p:nvSpPr>
        <p:spPr>
          <a:xfrm>
            <a:off x="3753458" y="2895909"/>
            <a:ext cx="1481068" cy="29235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细菌</a:t>
            </a:r>
            <a:r>
              <a:rPr lang="en-US" altLang="zh-CN" dirty="0" smtClean="0"/>
              <a:t>DNA</a:t>
            </a:r>
            <a:endParaRPr lang="zh-CN" altLang="en-US" dirty="0"/>
          </a:p>
        </p:txBody>
      </p:sp>
      <p:sp>
        <p:nvSpPr>
          <p:cNvPr id="48" name="圆角矩形 47"/>
          <p:cNvSpPr/>
          <p:nvPr/>
        </p:nvSpPr>
        <p:spPr>
          <a:xfrm>
            <a:off x="3753458" y="3320543"/>
            <a:ext cx="1481068" cy="244225"/>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病毒</a:t>
            </a:r>
            <a:r>
              <a:rPr lang="en-US" altLang="zh-CN" dirty="0" smtClean="0"/>
              <a:t>DNA</a:t>
            </a:r>
            <a:endParaRPr lang="zh-CN" altLang="en-US" dirty="0"/>
          </a:p>
        </p:txBody>
      </p:sp>
      <p:sp>
        <p:nvSpPr>
          <p:cNvPr id="49" name="圆角矩形 48"/>
          <p:cNvSpPr/>
          <p:nvPr/>
        </p:nvSpPr>
        <p:spPr>
          <a:xfrm>
            <a:off x="3753457" y="3745177"/>
            <a:ext cx="1481069" cy="249639"/>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病毒</a:t>
            </a:r>
            <a:r>
              <a:rPr lang="en-US" altLang="zh-CN" dirty="0" smtClean="0"/>
              <a:t>RNA</a:t>
            </a:r>
            <a:endParaRPr lang="zh-CN" altLang="en-US" dirty="0"/>
          </a:p>
        </p:txBody>
      </p:sp>
      <p:sp>
        <p:nvSpPr>
          <p:cNvPr id="51" name="圆角矩形 50"/>
          <p:cNvSpPr/>
          <p:nvPr/>
        </p:nvSpPr>
        <p:spPr>
          <a:xfrm>
            <a:off x="3727700" y="4127100"/>
            <a:ext cx="1506827" cy="272813"/>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基因组</a:t>
            </a:r>
            <a:r>
              <a:rPr lang="en-US" altLang="zh-CN" dirty="0" smtClean="0"/>
              <a:t>DNA</a:t>
            </a:r>
            <a:endParaRPr lang="zh-CN" altLang="en-US" dirty="0"/>
          </a:p>
        </p:txBody>
      </p:sp>
      <p:sp>
        <p:nvSpPr>
          <p:cNvPr id="52" name="圆角矩形 51"/>
          <p:cNvSpPr/>
          <p:nvPr/>
        </p:nvSpPr>
        <p:spPr>
          <a:xfrm>
            <a:off x="3727700" y="4551734"/>
            <a:ext cx="1506826" cy="270457"/>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游离核酸等</a:t>
            </a:r>
            <a:endParaRPr lang="zh-CN" altLang="en-US" dirty="0"/>
          </a:p>
        </p:txBody>
      </p:sp>
      <p:graphicFrame>
        <p:nvGraphicFramePr>
          <p:cNvPr id="67" name="表格 66"/>
          <p:cNvGraphicFramePr>
            <a:graphicFrameLocks noGrp="1"/>
          </p:cNvGraphicFramePr>
          <p:nvPr>
            <p:extLst>
              <p:ext uri="{D42A27DB-BD31-4B8C-83A1-F6EECF244321}">
                <p14:modId xmlns:p14="http://schemas.microsoft.com/office/powerpoint/2010/main" xmlns="" val="3070872773"/>
              </p:ext>
            </p:extLst>
          </p:nvPr>
        </p:nvGraphicFramePr>
        <p:xfrm>
          <a:off x="6170985" y="1635233"/>
          <a:ext cx="5309430" cy="3868394"/>
        </p:xfrm>
        <a:graphic>
          <a:graphicData uri="http://schemas.openxmlformats.org/drawingml/2006/table">
            <a:tbl>
              <a:tblPr firstRow="1" bandRow="1"/>
              <a:tblGrid>
                <a:gridCol w="1549639"/>
                <a:gridCol w="3759791"/>
              </a:tblGrid>
              <a:tr h="445083">
                <a:tc gridSpan="2">
                  <a:txBody>
                    <a:bodyPr/>
                    <a:lstStyle>
                      <a:lvl1pPr marL="0" algn="l" defTabSz="913765" rtl="0" eaLnBrk="1" latinLnBrk="0" hangingPunct="1">
                        <a:defRPr sz="1800" b="1" kern="1200">
                          <a:solidFill>
                            <a:schemeClr val="lt1"/>
                          </a:solidFill>
                          <a:latin typeface="Calibri"/>
                          <a:ea typeface="宋体"/>
                        </a:defRPr>
                      </a:lvl1pPr>
                      <a:lvl2pPr marL="457200" algn="l" defTabSz="913765" rtl="0" eaLnBrk="1" latinLnBrk="0" hangingPunct="1">
                        <a:defRPr sz="1800" b="1" kern="1200">
                          <a:solidFill>
                            <a:schemeClr val="lt1"/>
                          </a:solidFill>
                          <a:latin typeface="Calibri"/>
                          <a:ea typeface="宋体"/>
                        </a:defRPr>
                      </a:lvl2pPr>
                      <a:lvl3pPr marL="914400" algn="l" defTabSz="913765" rtl="0" eaLnBrk="1" latinLnBrk="0" hangingPunct="1">
                        <a:defRPr sz="1800" b="1" kern="1200">
                          <a:solidFill>
                            <a:schemeClr val="lt1"/>
                          </a:solidFill>
                          <a:latin typeface="Calibri"/>
                          <a:ea typeface="宋体"/>
                        </a:defRPr>
                      </a:lvl3pPr>
                      <a:lvl4pPr marL="1371600" algn="l" defTabSz="913765" rtl="0" eaLnBrk="1" latinLnBrk="0" hangingPunct="1">
                        <a:defRPr sz="1800" b="1" kern="1200">
                          <a:solidFill>
                            <a:schemeClr val="lt1"/>
                          </a:solidFill>
                          <a:latin typeface="Calibri"/>
                          <a:ea typeface="宋体"/>
                        </a:defRPr>
                      </a:lvl4pPr>
                      <a:lvl5pPr marL="1828800" algn="l" defTabSz="913765" rtl="0" eaLnBrk="1" latinLnBrk="0" hangingPunct="1">
                        <a:defRPr sz="1800" b="1" kern="1200">
                          <a:solidFill>
                            <a:schemeClr val="lt1"/>
                          </a:solidFill>
                          <a:latin typeface="Calibri"/>
                          <a:ea typeface="宋体"/>
                        </a:defRPr>
                      </a:lvl5pPr>
                      <a:lvl6pPr marL="2286000" algn="l" defTabSz="913765" rtl="0" eaLnBrk="1" latinLnBrk="0" hangingPunct="1">
                        <a:defRPr sz="1800" b="1" kern="1200">
                          <a:solidFill>
                            <a:schemeClr val="lt1"/>
                          </a:solidFill>
                          <a:latin typeface="Calibri"/>
                          <a:ea typeface="宋体"/>
                        </a:defRPr>
                      </a:lvl6pPr>
                      <a:lvl7pPr marL="2743200" algn="l" defTabSz="913765" rtl="0" eaLnBrk="1" latinLnBrk="0" hangingPunct="1">
                        <a:defRPr sz="1800" b="1" kern="1200">
                          <a:solidFill>
                            <a:schemeClr val="lt1"/>
                          </a:solidFill>
                          <a:latin typeface="Calibri"/>
                          <a:ea typeface="宋体"/>
                        </a:defRPr>
                      </a:lvl7pPr>
                      <a:lvl8pPr marL="3200400" algn="l" defTabSz="913765" rtl="0" eaLnBrk="1" latinLnBrk="0" hangingPunct="1">
                        <a:defRPr sz="1800" b="1" kern="1200">
                          <a:solidFill>
                            <a:schemeClr val="lt1"/>
                          </a:solidFill>
                          <a:latin typeface="Calibri"/>
                          <a:ea typeface="宋体"/>
                        </a:defRPr>
                      </a:lvl8pPr>
                      <a:lvl9pPr marL="3657600" algn="l" defTabSz="913765" rtl="0" eaLnBrk="1" latinLnBrk="0" hangingPunct="1">
                        <a:defRPr sz="1800" b="1" kern="1200">
                          <a:solidFill>
                            <a:schemeClr val="lt1"/>
                          </a:solidFill>
                          <a:latin typeface="Calibri"/>
                          <a:ea typeface="宋体"/>
                        </a:defRPr>
                      </a:lvl9pPr>
                    </a:lstStyle>
                    <a:p>
                      <a:pPr algn="ctr"/>
                      <a:r>
                        <a:rPr lang="zh-CN" altLang="en-US" sz="1600" dirty="0" smtClean="0">
                          <a:solidFill>
                            <a:schemeClr val="tx1"/>
                          </a:solidFill>
                          <a:latin typeface="+mn-ea"/>
                          <a:ea typeface="+mn-ea"/>
                        </a:rPr>
                        <a:t>微量样本、快速提取系统：</a:t>
                      </a:r>
                      <a:r>
                        <a:rPr lang="en-US" altLang="zh-CN" sz="1600" dirty="0" smtClean="0">
                          <a:solidFill>
                            <a:schemeClr val="tx1"/>
                          </a:solidFill>
                          <a:latin typeface="+mn-ea"/>
                          <a:ea typeface="+mn-ea"/>
                        </a:rPr>
                        <a:t>DA3200</a:t>
                      </a:r>
                      <a:endParaRPr lang="zh-CN" altLang="en-US" sz="1600" dirty="0">
                        <a:solidFill>
                          <a:schemeClr val="tx1"/>
                        </a:solidFill>
                        <a:latin typeface="+mn-ea"/>
                        <a:ea typeface="+mn-ea"/>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zh-CN" altLang="en-US" sz="1800" dirty="0">
                        <a:solidFill>
                          <a:schemeClr val="tx1"/>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84056">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b="1" dirty="0" smtClean="0">
                          <a:ln>
                            <a:noFill/>
                          </a:ln>
                          <a:latin typeface="+mn-ea"/>
                          <a:ea typeface="+mn-ea"/>
                        </a:rPr>
                        <a:t>微量式提取</a:t>
                      </a:r>
                      <a:endParaRPr lang="zh-CN" altLang="en-US" sz="1400" b="1" dirty="0">
                        <a:ln>
                          <a:noFill/>
                        </a:ln>
                        <a:latin typeface="+mn-ea"/>
                        <a:ea typeface="+mn-ea"/>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kern="1200" dirty="0" smtClean="0">
                          <a:ln>
                            <a:noFill/>
                          </a:ln>
                          <a:solidFill>
                            <a:schemeClr val="tx1"/>
                          </a:solidFill>
                          <a:latin typeface="+mn-ea"/>
                          <a:ea typeface="+mn-ea"/>
                          <a:cs typeface="+mn-cs"/>
                        </a:rPr>
                        <a:t>常规样本量</a:t>
                      </a:r>
                      <a:r>
                        <a:rPr lang="en-US" altLang="zh-CN" sz="1400" kern="1200" dirty="0" smtClean="0">
                          <a:ln>
                            <a:noFill/>
                          </a:ln>
                          <a:solidFill>
                            <a:schemeClr val="tx1"/>
                          </a:solidFill>
                          <a:latin typeface="+mn-ea"/>
                          <a:ea typeface="+mn-ea"/>
                          <a:cs typeface="+mn-cs"/>
                        </a:rPr>
                        <a:t>20~</a:t>
                      </a:r>
                      <a:r>
                        <a:rPr lang="en-US" altLang="zh-CN" sz="1400" kern="1200" dirty="0" smtClean="0">
                          <a:ln>
                            <a:noFill/>
                          </a:ln>
                          <a:solidFill>
                            <a:srgbClr val="FF0000"/>
                          </a:solidFill>
                          <a:latin typeface="+mn-ea"/>
                          <a:ea typeface="+mn-ea"/>
                          <a:cs typeface="+mn-cs"/>
                        </a:rPr>
                        <a:t>200ul</a:t>
                      </a:r>
                      <a:r>
                        <a:rPr lang="zh-CN" altLang="en-US" sz="1400" kern="1200" dirty="0" smtClean="0">
                          <a:ln>
                            <a:noFill/>
                          </a:ln>
                          <a:solidFill>
                            <a:schemeClr val="tx1"/>
                          </a:solidFill>
                          <a:latin typeface="+mn-ea"/>
                          <a:ea typeface="+mn-ea"/>
                          <a:cs typeface="+mn-cs"/>
                        </a:rPr>
                        <a:t>，最大</a:t>
                      </a:r>
                      <a:r>
                        <a:rPr lang="en-US" altLang="zh-CN" sz="1400" kern="1200" dirty="0" smtClean="0">
                          <a:ln>
                            <a:noFill/>
                          </a:ln>
                          <a:solidFill>
                            <a:schemeClr val="tx1"/>
                          </a:solidFill>
                          <a:latin typeface="+mn-ea"/>
                          <a:ea typeface="+mn-ea"/>
                          <a:cs typeface="+mn-cs"/>
                        </a:rPr>
                        <a:t>500ul</a:t>
                      </a:r>
                      <a:r>
                        <a:rPr lang="zh-CN" altLang="en-US" sz="1400" kern="1200" dirty="0" smtClean="0">
                          <a:ln>
                            <a:noFill/>
                          </a:ln>
                          <a:solidFill>
                            <a:schemeClr val="tx1"/>
                          </a:solidFill>
                          <a:latin typeface="+mn-ea"/>
                          <a:ea typeface="+mn-ea"/>
                          <a:cs typeface="+mn-cs"/>
                        </a:rPr>
                        <a:t>，小样本量提取达到高敏检测需求。</a:t>
                      </a:r>
                      <a:endParaRPr lang="zh-CN" altLang="en-US" sz="1400" kern="1200" dirty="0">
                        <a:ln>
                          <a:noFill/>
                        </a:ln>
                        <a:solidFill>
                          <a:schemeClr val="tx1"/>
                        </a:solidFill>
                        <a:latin typeface="+mn-ea"/>
                        <a:ea typeface="+mn-ea"/>
                        <a:cs typeface="+mn-cs"/>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61115">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b="1" dirty="0" smtClean="0">
                          <a:ln>
                            <a:noFill/>
                          </a:ln>
                          <a:latin typeface="+mn-ea"/>
                          <a:ea typeface="+mn-ea"/>
                        </a:rPr>
                        <a:t>操作简便、快速</a:t>
                      </a:r>
                      <a:endParaRPr lang="en-US" altLang="zh-CN" sz="1400" b="1" dirty="0" smtClean="0">
                        <a:ln>
                          <a:noFill/>
                        </a:ln>
                        <a:latin typeface="+mn-ea"/>
                        <a:ea typeface="+mn-ea"/>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kern="1200" dirty="0" smtClean="0">
                          <a:ln>
                            <a:noFill/>
                          </a:ln>
                          <a:solidFill>
                            <a:schemeClr val="tx1"/>
                          </a:solidFill>
                          <a:latin typeface="+mn-ea"/>
                          <a:ea typeface="+mn-ea"/>
                          <a:cs typeface="+mn-cs"/>
                        </a:rPr>
                        <a:t>试剂预分装，每批样本</a:t>
                      </a:r>
                      <a:r>
                        <a:rPr lang="zh-CN" altLang="en-US" sz="1400" kern="1200" dirty="0" smtClean="0">
                          <a:ln>
                            <a:noFill/>
                          </a:ln>
                          <a:solidFill>
                            <a:srgbClr val="FF0000"/>
                          </a:solidFill>
                          <a:latin typeface="+mn-ea"/>
                          <a:ea typeface="+mn-ea"/>
                          <a:cs typeface="+mn-cs"/>
                        </a:rPr>
                        <a:t>最快</a:t>
                      </a:r>
                      <a:r>
                        <a:rPr lang="en-US" altLang="zh-CN" sz="1400" kern="1200" dirty="0" smtClean="0">
                          <a:ln>
                            <a:noFill/>
                          </a:ln>
                          <a:solidFill>
                            <a:srgbClr val="FF0000"/>
                          </a:solidFill>
                          <a:latin typeface="+mn-ea"/>
                          <a:ea typeface="+mn-ea"/>
                          <a:cs typeface="+mn-cs"/>
                        </a:rPr>
                        <a:t>26min</a:t>
                      </a:r>
                      <a:r>
                        <a:rPr lang="zh-CN" altLang="en-US" sz="1400" kern="1200" dirty="0" smtClean="0">
                          <a:ln>
                            <a:noFill/>
                          </a:ln>
                          <a:solidFill>
                            <a:schemeClr val="tx1"/>
                          </a:solidFill>
                          <a:latin typeface="+mn-ea"/>
                          <a:ea typeface="+mn-ea"/>
                          <a:cs typeface="+mn-cs"/>
                        </a:rPr>
                        <a:t>完成提取，</a:t>
                      </a:r>
                      <a:r>
                        <a:rPr lang="en-US" altLang="zh-CN" sz="1400" kern="1200" dirty="0" smtClean="0">
                          <a:ln>
                            <a:noFill/>
                          </a:ln>
                          <a:solidFill>
                            <a:srgbClr val="FF0000"/>
                          </a:solidFill>
                          <a:latin typeface="+mn-ea"/>
                          <a:ea typeface="+mn-ea"/>
                          <a:cs typeface="+mn-cs"/>
                        </a:rPr>
                        <a:t>80min</a:t>
                      </a:r>
                      <a:r>
                        <a:rPr lang="zh-CN" altLang="en-US" sz="1400" kern="1200" dirty="0" smtClean="0">
                          <a:ln>
                            <a:noFill/>
                          </a:ln>
                          <a:solidFill>
                            <a:srgbClr val="FF0000"/>
                          </a:solidFill>
                          <a:latin typeface="+mn-ea"/>
                          <a:ea typeface="+mn-ea"/>
                          <a:cs typeface="+mn-cs"/>
                        </a:rPr>
                        <a:t>完成</a:t>
                      </a:r>
                      <a:r>
                        <a:rPr lang="en-US" altLang="zh-CN" sz="1400" kern="1200" dirty="0" smtClean="0">
                          <a:ln>
                            <a:noFill/>
                          </a:ln>
                          <a:solidFill>
                            <a:srgbClr val="FF0000"/>
                          </a:solidFill>
                          <a:latin typeface="+mn-ea"/>
                          <a:ea typeface="+mn-ea"/>
                          <a:cs typeface="+mn-cs"/>
                        </a:rPr>
                        <a:t>96</a:t>
                      </a:r>
                      <a:r>
                        <a:rPr lang="zh-CN" altLang="en-US" sz="1400" kern="1200" dirty="0" smtClean="0">
                          <a:ln>
                            <a:noFill/>
                          </a:ln>
                          <a:solidFill>
                            <a:srgbClr val="FF0000"/>
                          </a:solidFill>
                          <a:latin typeface="+mn-ea"/>
                          <a:ea typeface="+mn-ea"/>
                          <a:cs typeface="+mn-cs"/>
                        </a:rPr>
                        <a:t>个样</a:t>
                      </a:r>
                      <a:r>
                        <a:rPr lang="en-US" altLang="zh-CN" sz="1400" kern="1200" dirty="0" smtClean="0">
                          <a:ln>
                            <a:noFill/>
                          </a:ln>
                          <a:solidFill>
                            <a:srgbClr val="FF0000"/>
                          </a:solidFill>
                          <a:latin typeface="+mn-ea"/>
                          <a:ea typeface="+mn-ea"/>
                          <a:cs typeface="+mn-cs"/>
                        </a:rPr>
                        <a:t>PCR</a:t>
                      </a:r>
                      <a:r>
                        <a:rPr lang="zh-CN" altLang="en-US" sz="1400" kern="1200" dirty="0" smtClean="0">
                          <a:ln>
                            <a:noFill/>
                          </a:ln>
                          <a:solidFill>
                            <a:srgbClr val="FF0000"/>
                          </a:solidFill>
                          <a:latin typeface="+mn-ea"/>
                          <a:ea typeface="+mn-ea"/>
                          <a:cs typeface="+mn-cs"/>
                        </a:rPr>
                        <a:t>体系构建</a:t>
                      </a:r>
                      <a:r>
                        <a:rPr lang="zh-CN" altLang="en-US" sz="1400" kern="1200" dirty="0" smtClean="0">
                          <a:ln>
                            <a:noFill/>
                          </a:ln>
                          <a:solidFill>
                            <a:schemeClr val="tx1"/>
                          </a:solidFill>
                          <a:latin typeface="+mn-ea"/>
                          <a:ea typeface="+mn-ea"/>
                          <a:cs typeface="+mn-cs"/>
                        </a:rPr>
                        <a:t>。</a:t>
                      </a:r>
                      <a:endParaRPr lang="zh-CN" altLang="en-US" sz="1400" kern="1200" dirty="0">
                        <a:ln>
                          <a:noFill/>
                        </a:ln>
                        <a:solidFill>
                          <a:schemeClr val="tx1"/>
                        </a:solidFill>
                        <a:latin typeface="+mn-ea"/>
                        <a:ea typeface="+mn-ea"/>
                        <a:cs typeface="+mn-cs"/>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76081">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b="1" dirty="0" smtClean="0">
                          <a:ln>
                            <a:noFill/>
                          </a:ln>
                          <a:latin typeface="+mn-ea"/>
                          <a:ea typeface="+mn-ea"/>
                        </a:rPr>
                        <a:t>全自动化</a:t>
                      </a:r>
                      <a:endParaRPr lang="zh-CN" altLang="en-US" sz="1400" b="1" dirty="0">
                        <a:ln>
                          <a:noFill/>
                        </a:ln>
                        <a:latin typeface="+mn-ea"/>
                        <a:ea typeface="+mn-ea"/>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kern="1200" dirty="0" smtClean="0">
                          <a:ln>
                            <a:noFill/>
                          </a:ln>
                          <a:solidFill>
                            <a:schemeClr val="tx1"/>
                          </a:solidFill>
                          <a:latin typeface="+mn-ea"/>
                          <a:ea typeface="+mn-ea"/>
                          <a:cs typeface="+mn-cs"/>
                        </a:rPr>
                        <a:t>原始管上机，条码扫描，移液分样，核酸提取，</a:t>
                      </a:r>
                      <a:r>
                        <a:rPr lang="en-US" altLang="zh-CN" sz="1400" kern="1200" dirty="0" smtClean="0">
                          <a:ln>
                            <a:noFill/>
                          </a:ln>
                          <a:solidFill>
                            <a:schemeClr val="tx1"/>
                          </a:solidFill>
                          <a:latin typeface="+mn-ea"/>
                          <a:ea typeface="+mn-ea"/>
                          <a:cs typeface="+mn-cs"/>
                        </a:rPr>
                        <a:t>PCR</a:t>
                      </a:r>
                      <a:r>
                        <a:rPr lang="zh-CN" altLang="en-US" sz="1400" kern="1200" dirty="0" smtClean="0">
                          <a:ln>
                            <a:noFill/>
                          </a:ln>
                          <a:solidFill>
                            <a:schemeClr val="tx1"/>
                          </a:solidFill>
                          <a:latin typeface="+mn-ea"/>
                          <a:ea typeface="+mn-ea"/>
                          <a:cs typeface="+mn-cs"/>
                        </a:rPr>
                        <a:t>体系构建</a:t>
                      </a:r>
                      <a:endParaRPr lang="zh-CN" altLang="en-US" sz="1400" kern="1200" dirty="0">
                        <a:ln>
                          <a:noFill/>
                        </a:ln>
                        <a:solidFill>
                          <a:schemeClr val="tx1"/>
                        </a:solidFill>
                        <a:latin typeface="+mn-ea"/>
                        <a:ea typeface="+mn-ea"/>
                        <a:cs typeface="+mn-cs"/>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330996">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b="1" dirty="0" smtClean="0">
                          <a:ln>
                            <a:noFill/>
                          </a:ln>
                          <a:latin typeface="+mn-ea"/>
                          <a:ea typeface="+mn-ea"/>
                        </a:rPr>
                        <a:t>开放式加热模块</a:t>
                      </a: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kern="1200" dirty="0" smtClean="0">
                          <a:ln>
                            <a:noFill/>
                          </a:ln>
                          <a:solidFill>
                            <a:schemeClr val="tx1"/>
                          </a:solidFill>
                          <a:latin typeface="+mn-ea"/>
                          <a:ea typeface="+mn-ea"/>
                          <a:cs typeface="+mn-cs"/>
                        </a:rPr>
                        <a:t>加热或常温裂解</a:t>
                      </a:r>
                      <a:endParaRPr lang="zh-CN" altLang="en-US" sz="1400" kern="1200" dirty="0">
                        <a:ln>
                          <a:noFill/>
                        </a:ln>
                        <a:solidFill>
                          <a:schemeClr val="tx1"/>
                        </a:solidFill>
                        <a:latin typeface="+mn-ea"/>
                        <a:ea typeface="+mn-ea"/>
                        <a:cs typeface="+mn-cs"/>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331815">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b="1" dirty="0" smtClean="0">
                          <a:ln>
                            <a:noFill/>
                          </a:ln>
                          <a:latin typeface="+mn-ea"/>
                          <a:ea typeface="+mn-ea"/>
                        </a:rPr>
                        <a:t>移液精确</a:t>
                      </a:r>
                      <a:endParaRPr lang="zh-CN" altLang="en-US" sz="1400" b="1" dirty="0">
                        <a:ln>
                          <a:noFill/>
                        </a:ln>
                        <a:latin typeface="+mn-ea"/>
                        <a:ea typeface="+mn-ea"/>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kern="1200" dirty="0" smtClean="0">
                          <a:ln>
                            <a:noFill/>
                          </a:ln>
                          <a:solidFill>
                            <a:schemeClr val="tx1"/>
                          </a:solidFill>
                          <a:latin typeface="+mn-ea"/>
                          <a:ea typeface="+mn-ea"/>
                          <a:cs typeface="+mn-cs"/>
                        </a:rPr>
                        <a:t>液面探测，气泡</a:t>
                      </a:r>
                      <a:r>
                        <a:rPr lang="en-US" altLang="zh-CN" sz="1400" kern="1200" dirty="0" smtClean="0">
                          <a:ln>
                            <a:noFill/>
                          </a:ln>
                          <a:solidFill>
                            <a:schemeClr val="tx1"/>
                          </a:solidFill>
                          <a:latin typeface="+mn-ea"/>
                          <a:ea typeface="+mn-ea"/>
                          <a:cs typeface="+mn-cs"/>
                        </a:rPr>
                        <a:t>/</a:t>
                      </a:r>
                      <a:r>
                        <a:rPr lang="zh-CN" altLang="en-US" sz="1400" kern="1200" dirty="0" smtClean="0">
                          <a:ln>
                            <a:noFill/>
                          </a:ln>
                          <a:solidFill>
                            <a:schemeClr val="tx1"/>
                          </a:solidFill>
                          <a:latin typeface="+mn-ea"/>
                          <a:ea typeface="+mn-ea"/>
                          <a:cs typeface="+mn-cs"/>
                        </a:rPr>
                        <a:t>凝块检测，气压校正</a:t>
                      </a:r>
                      <a:endParaRPr lang="zh-CN" altLang="en-US" sz="1400" kern="1200" dirty="0">
                        <a:ln>
                          <a:noFill/>
                        </a:ln>
                        <a:solidFill>
                          <a:schemeClr val="tx1"/>
                        </a:solidFill>
                        <a:latin typeface="+mn-ea"/>
                        <a:ea typeface="+mn-ea"/>
                        <a:cs typeface="+mn-cs"/>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543948">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b="1" dirty="0" smtClean="0">
                          <a:ln>
                            <a:noFill/>
                          </a:ln>
                          <a:latin typeface="+mn-ea"/>
                          <a:ea typeface="+mn-ea"/>
                        </a:rPr>
                        <a:t>多重防污染系统</a:t>
                      </a:r>
                      <a:endParaRPr lang="zh-CN" altLang="en-US" sz="1400" b="1" dirty="0">
                        <a:ln>
                          <a:noFill/>
                        </a:ln>
                        <a:latin typeface="+mn-ea"/>
                        <a:ea typeface="+mn-ea"/>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kern="1200" dirty="0" smtClean="0">
                          <a:ln>
                            <a:noFill/>
                          </a:ln>
                          <a:solidFill>
                            <a:schemeClr val="tx1"/>
                          </a:solidFill>
                          <a:latin typeface="+mn-ea"/>
                          <a:ea typeface="+mn-ea"/>
                          <a:cs typeface="+mn-cs"/>
                        </a:rPr>
                        <a:t>滤芯枪头，负压空气过滤，紫外消毒灯，独立封闭提取仓。</a:t>
                      </a:r>
                      <a:endParaRPr lang="zh-CN" altLang="en-US" sz="1400" kern="1200" dirty="0">
                        <a:ln>
                          <a:noFill/>
                        </a:ln>
                        <a:solidFill>
                          <a:schemeClr val="tx1"/>
                        </a:solidFill>
                        <a:latin typeface="+mn-ea"/>
                        <a:ea typeface="+mn-ea"/>
                        <a:cs typeface="+mn-cs"/>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r h="347730">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b="1" dirty="0" smtClean="0">
                          <a:ln>
                            <a:noFill/>
                          </a:ln>
                          <a:solidFill>
                            <a:srgbClr val="FF0000"/>
                          </a:solidFill>
                          <a:latin typeface="+mn-ea"/>
                          <a:ea typeface="+mn-ea"/>
                        </a:rPr>
                        <a:t>极少耗材、节约成本</a:t>
                      </a:r>
                      <a:endParaRPr lang="zh-CN" altLang="en-US" sz="1400" b="1" dirty="0">
                        <a:ln>
                          <a:noFill/>
                        </a:ln>
                        <a:solidFill>
                          <a:srgbClr val="FF0000"/>
                        </a:solidFill>
                        <a:latin typeface="+mn-ea"/>
                        <a:ea typeface="+mn-ea"/>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765" rtl="0" eaLnBrk="1" latinLnBrk="0" hangingPunct="1">
                        <a:defRPr sz="1800" kern="1200">
                          <a:solidFill>
                            <a:schemeClr val="dk1"/>
                          </a:solidFill>
                          <a:latin typeface="Calibri"/>
                          <a:ea typeface="宋体"/>
                        </a:defRPr>
                      </a:lvl1pPr>
                      <a:lvl2pPr marL="457200" algn="l" defTabSz="913765" rtl="0" eaLnBrk="1" latinLnBrk="0" hangingPunct="1">
                        <a:defRPr sz="1800" kern="1200">
                          <a:solidFill>
                            <a:schemeClr val="dk1"/>
                          </a:solidFill>
                          <a:latin typeface="Calibri"/>
                          <a:ea typeface="宋体"/>
                        </a:defRPr>
                      </a:lvl2pPr>
                      <a:lvl3pPr marL="914400" algn="l" defTabSz="913765" rtl="0" eaLnBrk="1" latinLnBrk="0" hangingPunct="1">
                        <a:defRPr sz="1800" kern="1200">
                          <a:solidFill>
                            <a:schemeClr val="dk1"/>
                          </a:solidFill>
                          <a:latin typeface="Calibri"/>
                          <a:ea typeface="宋体"/>
                        </a:defRPr>
                      </a:lvl3pPr>
                      <a:lvl4pPr marL="1371600" algn="l" defTabSz="913765" rtl="0" eaLnBrk="1" latinLnBrk="0" hangingPunct="1">
                        <a:defRPr sz="1800" kern="1200">
                          <a:solidFill>
                            <a:schemeClr val="dk1"/>
                          </a:solidFill>
                          <a:latin typeface="Calibri"/>
                          <a:ea typeface="宋体"/>
                        </a:defRPr>
                      </a:lvl4pPr>
                      <a:lvl5pPr marL="1828800" algn="l" defTabSz="913765" rtl="0" eaLnBrk="1" latinLnBrk="0" hangingPunct="1">
                        <a:defRPr sz="1800" kern="1200">
                          <a:solidFill>
                            <a:schemeClr val="dk1"/>
                          </a:solidFill>
                          <a:latin typeface="Calibri"/>
                          <a:ea typeface="宋体"/>
                        </a:defRPr>
                      </a:lvl5pPr>
                      <a:lvl6pPr marL="2286000" algn="l" defTabSz="913765" rtl="0" eaLnBrk="1" latinLnBrk="0" hangingPunct="1">
                        <a:defRPr sz="1800" kern="1200">
                          <a:solidFill>
                            <a:schemeClr val="dk1"/>
                          </a:solidFill>
                          <a:latin typeface="Calibri"/>
                          <a:ea typeface="宋体"/>
                        </a:defRPr>
                      </a:lvl6pPr>
                      <a:lvl7pPr marL="2743200" algn="l" defTabSz="913765" rtl="0" eaLnBrk="1" latinLnBrk="0" hangingPunct="1">
                        <a:defRPr sz="1800" kern="1200">
                          <a:solidFill>
                            <a:schemeClr val="dk1"/>
                          </a:solidFill>
                          <a:latin typeface="Calibri"/>
                          <a:ea typeface="宋体"/>
                        </a:defRPr>
                      </a:lvl7pPr>
                      <a:lvl8pPr marL="3200400" algn="l" defTabSz="913765" rtl="0" eaLnBrk="1" latinLnBrk="0" hangingPunct="1">
                        <a:defRPr sz="1800" kern="1200">
                          <a:solidFill>
                            <a:schemeClr val="dk1"/>
                          </a:solidFill>
                          <a:latin typeface="Calibri"/>
                          <a:ea typeface="宋体"/>
                        </a:defRPr>
                      </a:lvl8pPr>
                      <a:lvl9pPr marL="3657600" algn="l" defTabSz="913765" rtl="0" eaLnBrk="1" latinLnBrk="0" hangingPunct="1">
                        <a:defRPr sz="1800" kern="1200">
                          <a:solidFill>
                            <a:schemeClr val="dk1"/>
                          </a:solidFill>
                          <a:latin typeface="Calibri"/>
                          <a:ea typeface="宋体"/>
                        </a:defRPr>
                      </a:lvl9pPr>
                    </a:lstStyle>
                    <a:p>
                      <a:r>
                        <a:rPr lang="zh-CN" altLang="en-US" sz="1400" kern="1200" dirty="0" smtClean="0">
                          <a:ln>
                            <a:noFill/>
                          </a:ln>
                          <a:solidFill>
                            <a:schemeClr val="tx1"/>
                          </a:solidFill>
                          <a:latin typeface="+mn-ea"/>
                          <a:ea typeface="+mn-ea"/>
                          <a:cs typeface="+mn-cs"/>
                        </a:rPr>
                        <a:t>磁棒式磁珠转移技术</a:t>
                      </a:r>
                      <a:endParaRPr lang="zh-CN" altLang="en-US" sz="1400" kern="1200" dirty="0">
                        <a:ln>
                          <a:noFill/>
                        </a:ln>
                        <a:solidFill>
                          <a:schemeClr val="tx1"/>
                        </a:solidFill>
                        <a:latin typeface="+mn-ea"/>
                        <a:ea typeface="+mn-ea"/>
                        <a:cs typeface="+mn-cs"/>
                      </a:endParaRPr>
                    </a:p>
                  </a:txBody>
                  <a:tcPr marL="68580" marR="68580" marT="34290" marB="34290">
                    <a:lnL w="12700" cap="flat" cmpd="sng" algn="ctr">
                      <a:solidFill>
                        <a:srgbClr val="3F3F3F"/>
                      </a:solidFill>
                      <a:prstDash val="solid"/>
                      <a:round/>
                      <a:headEnd type="none" w="med" len="med"/>
                      <a:tailEnd type="none" w="med" len="med"/>
                    </a:lnL>
                    <a:lnR w="12700" cap="flat" cmpd="sng" algn="ctr">
                      <a:solidFill>
                        <a:srgbClr val="3F3F3F"/>
                      </a:solidFill>
                      <a:prstDash val="solid"/>
                      <a:round/>
                      <a:headEnd type="none" w="med" len="med"/>
                      <a:tailEnd type="none" w="med" len="med"/>
                    </a:lnR>
                    <a:lnT w="12700" cap="flat" cmpd="sng" algn="ctr">
                      <a:solidFill>
                        <a:srgbClr val="3F3F3F"/>
                      </a:solidFill>
                      <a:prstDash val="solid"/>
                      <a:round/>
                      <a:headEnd type="none" w="med" len="med"/>
                      <a:tailEnd type="none" w="med" len="med"/>
                    </a:lnT>
                    <a:lnB w="12700" cap="flat" cmpd="sng" algn="ctr">
                      <a:solidFill>
                        <a:srgbClr val="3F3F3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r>
            </a:tbl>
          </a:graphicData>
        </a:graphic>
      </p:graphicFrame>
      <p:grpSp>
        <p:nvGrpSpPr>
          <p:cNvPr id="64" name="组合 63"/>
          <p:cNvGrpSpPr/>
          <p:nvPr/>
        </p:nvGrpSpPr>
        <p:grpSpPr>
          <a:xfrm>
            <a:off x="9936480" y="4862278"/>
            <a:ext cx="2255520" cy="1920741"/>
            <a:chOff x="567357" y="2421102"/>
            <a:chExt cx="2704425" cy="2077192"/>
          </a:xfrm>
        </p:grpSpPr>
        <p:pic>
          <p:nvPicPr>
            <p:cNvPr id="65" name="图片 64" descr="E:\000\1分类资料支持\0彩页，展架，证书，说明书\彩页文案\2016\核酸提取\核酸提取彩页附件\附件4.bmp"/>
            <p:cNvPicPr/>
            <p:nvPr/>
          </p:nvPicPr>
          <p:blipFill>
            <a:blip r:embed="rId2" cstate="print">
              <a:extLst>
                <a:ext uri="{28A0092B-C50C-407E-A947-70E740481C1C}">
                  <a14:useLocalDpi xmlns:a14="http://schemas.microsoft.com/office/drawing/2010/main" xmlns="" val="0"/>
                </a:ext>
              </a:extLst>
            </a:blip>
            <a:srcRect l="26785" t="25287" r="19890" b="15001"/>
            <a:stretch>
              <a:fillRect/>
            </a:stretch>
          </p:blipFill>
          <p:spPr>
            <a:xfrm>
              <a:off x="567357" y="2421102"/>
              <a:ext cx="2704425" cy="2077192"/>
            </a:xfrm>
            <a:prstGeom prst="rect">
              <a:avLst/>
            </a:prstGeom>
            <a:noFill/>
            <a:ln>
              <a:noFill/>
            </a:ln>
            <a:effectLst/>
          </p:spPr>
        </p:pic>
        <p:sp>
          <p:nvSpPr>
            <p:cNvPr id="66" name="流程图: 联系 65"/>
            <p:cNvSpPr/>
            <p:nvPr/>
          </p:nvSpPr>
          <p:spPr>
            <a:xfrm>
              <a:off x="1727005" y="2441323"/>
              <a:ext cx="154546" cy="169483"/>
            </a:xfrm>
            <a:prstGeom prst="flowChartConnector">
              <a:avLst/>
            </a:prstGeom>
            <a:pattFill prst="pct30">
              <a:fgClr>
                <a:schemeClr val="bg1">
                  <a:lumMod val="50000"/>
                </a:schemeClr>
              </a:fgClr>
              <a:bgClr>
                <a:schemeClr val="bg1"/>
              </a:bgClr>
            </a:pattFill>
            <a:ln>
              <a:solidFill>
                <a:schemeClr val="bg1">
                  <a:lumMod val="50000"/>
                </a:schemeClr>
              </a:solidFill>
            </a:ln>
            <a:scene3d>
              <a:camera prst="orthographicFront">
                <a:rot lat="2400000" lon="0" rev="2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1983129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xmlns="" val="4238000054"/>
              </p:ext>
            </p:extLst>
          </p:nvPr>
        </p:nvGraphicFramePr>
        <p:xfrm>
          <a:off x="5855361" y="2170546"/>
          <a:ext cx="5258532" cy="3938093"/>
        </p:xfrm>
        <a:graphic>
          <a:graphicData uri="http://schemas.openxmlformats.org/drawingml/2006/table">
            <a:tbl>
              <a:tblPr firstRow="1" bandRow="1">
                <a:tableStyleId>{5C22544A-7EE6-4342-B048-85BDC9FD1C3A}</a:tableStyleId>
              </a:tblPr>
              <a:tblGrid>
                <a:gridCol w="1520943"/>
                <a:gridCol w="3737589"/>
              </a:tblGrid>
              <a:tr h="415313">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mn-ea"/>
                          <a:ea typeface="+mn-ea"/>
                        </a:rPr>
                        <a:t>单人份、大样本量提取系统：</a:t>
                      </a:r>
                      <a:r>
                        <a:rPr lang="en-US" altLang="zh-CN" sz="1600" dirty="0" smtClean="0">
                          <a:solidFill>
                            <a:schemeClr val="tx1"/>
                          </a:solidFill>
                          <a:latin typeface="+mn-ea"/>
                          <a:ea typeface="+mn-ea"/>
                        </a:rPr>
                        <a:t>DA3500</a:t>
                      </a:r>
                      <a:endParaRPr lang="zh-CN" altLang="en-US" sz="1600" dirty="0" smtClean="0">
                        <a:solidFill>
                          <a:schemeClr val="tx1"/>
                        </a:solidFill>
                        <a:latin typeface="+mn-ea"/>
                        <a:ea typeface="+mn-ea"/>
                      </a:endParaRPr>
                    </a:p>
                    <a:p>
                      <a:endParaRPr lang="zh-CN" altLang="en-US" sz="1400" b="1" dirty="0">
                        <a:ln>
                          <a:noFill/>
                        </a:ln>
                        <a:solidFill>
                          <a:schemeClr val="tx1"/>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sz="1400" dirty="0">
                        <a:ln>
                          <a:noFill/>
                        </a:ln>
                        <a:solidFill>
                          <a:schemeClr val="tx1"/>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19553">
                <a:tc>
                  <a:txBody>
                    <a:bodyPr/>
                    <a:lstStyle/>
                    <a:p>
                      <a:r>
                        <a:rPr lang="zh-CN" altLang="en-US" sz="1400" b="1" dirty="0" smtClean="0">
                          <a:ln>
                            <a:noFill/>
                          </a:ln>
                          <a:solidFill>
                            <a:schemeClr val="tx1"/>
                          </a:solidFill>
                          <a:latin typeface="+mn-ea"/>
                          <a:ea typeface="+mn-ea"/>
                        </a:rPr>
                        <a:t>创新混匀技术</a:t>
                      </a:r>
                    </a:p>
                    <a:p>
                      <a:endParaRPr lang="zh-CN" altLang="en-US" sz="1400" b="1" dirty="0">
                        <a:ln>
                          <a:noFill/>
                        </a:ln>
                        <a:solidFill>
                          <a:schemeClr val="tx1"/>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zh-CN" altLang="en-US" sz="1400" dirty="0" smtClean="0">
                          <a:ln>
                            <a:noFill/>
                          </a:ln>
                          <a:solidFill>
                            <a:schemeClr val="tx1"/>
                          </a:solidFill>
                          <a:latin typeface="+mn-ea"/>
                          <a:ea typeface="+mn-ea"/>
                        </a:rPr>
                        <a:t>多档可调的</a:t>
                      </a:r>
                      <a:r>
                        <a:rPr lang="zh-CN" altLang="en-US" sz="1400" dirty="0" smtClean="0">
                          <a:ln>
                            <a:noFill/>
                          </a:ln>
                          <a:solidFill>
                            <a:srgbClr val="FF0000"/>
                          </a:solidFill>
                          <a:latin typeface="+mn-ea"/>
                          <a:ea typeface="+mn-ea"/>
                        </a:rPr>
                        <a:t>旋转式混匀技术</a:t>
                      </a:r>
                      <a:r>
                        <a:rPr lang="zh-CN" altLang="en-US" sz="1400" dirty="0" smtClean="0">
                          <a:ln>
                            <a:noFill/>
                          </a:ln>
                          <a:solidFill>
                            <a:schemeClr val="tx1"/>
                          </a:solidFill>
                          <a:latin typeface="+mn-ea"/>
                          <a:ea typeface="+mn-ea"/>
                        </a:rPr>
                        <a:t>，保证裂解效率获取结构完整核酸。</a:t>
                      </a:r>
                      <a:endParaRPr lang="zh-CN" altLang="en-US" sz="1400" dirty="0">
                        <a:ln>
                          <a:noFill/>
                        </a:ln>
                        <a:solidFill>
                          <a:schemeClr val="tx1"/>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922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smtClean="0">
                          <a:ln>
                            <a:noFill/>
                          </a:ln>
                          <a:latin typeface="+mn-ea"/>
                          <a:ea typeface="+mn-ea"/>
                        </a:rPr>
                        <a:t>单人份耗材设计</a:t>
                      </a:r>
                      <a:endParaRPr lang="zh-CN" altLang="en-US" sz="1400" b="1" dirty="0">
                        <a:ln>
                          <a:noFill/>
                        </a:ln>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zh-CN" altLang="en-US" sz="1400" dirty="0" smtClean="0">
                          <a:ln>
                            <a:noFill/>
                          </a:ln>
                          <a:solidFill>
                            <a:srgbClr val="FF0000"/>
                          </a:solidFill>
                          <a:latin typeface="+mn-ea"/>
                          <a:ea typeface="+mn-ea"/>
                        </a:rPr>
                        <a:t>单管单人份耗材</a:t>
                      </a:r>
                      <a:r>
                        <a:rPr lang="zh-CN" altLang="en-US" sz="1400" dirty="0" smtClean="0">
                          <a:ln>
                            <a:noFill/>
                          </a:ln>
                          <a:solidFill>
                            <a:schemeClr val="tx1"/>
                          </a:solidFill>
                          <a:latin typeface="+mn-ea"/>
                          <a:ea typeface="+mn-ea"/>
                        </a:rPr>
                        <a:t>，</a:t>
                      </a:r>
                      <a:r>
                        <a:rPr lang="en-US" altLang="zh-CN" sz="1400" dirty="0" smtClean="0">
                          <a:ln>
                            <a:noFill/>
                          </a:ln>
                          <a:solidFill>
                            <a:schemeClr val="tx1"/>
                          </a:solidFill>
                          <a:latin typeface="+mn-ea"/>
                          <a:ea typeface="+mn-ea"/>
                        </a:rPr>
                        <a:t>1~48</a:t>
                      </a:r>
                      <a:r>
                        <a:rPr lang="zh-CN" altLang="en-US" sz="1400" dirty="0" smtClean="0">
                          <a:ln>
                            <a:noFill/>
                          </a:ln>
                          <a:solidFill>
                            <a:schemeClr val="tx1"/>
                          </a:solidFill>
                          <a:latin typeface="+mn-ea"/>
                          <a:ea typeface="+mn-ea"/>
                        </a:rPr>
                        <a:t>个样</a:t>
                      </a:r>
                      <a:r>
                        <a:rPr lang="en-US" altLang="zh-CN" sz="1400" dirty="0" smtClean="0">
                          <a:ln>
                            <a:noFill/>
                          </a:ln>
                          <a:solidFill>
                            <a:schemeClr val="tx1"/>
                          </a:solidFill>
                          <a:latin typeface="+mn-ea"/>
                          <a:ea typeface="+mn-ea"/>
                        </a:rPr>
                        <a:t>/</a:t>
                      </a:r>
                      <a:r>
                        <a:rPr lang="zh-CN" altLang="en-US" sz="1400" dirty="0" smtClean="0">
                          <a:ln>
                            <a:noFill/>
                          </a:ln>
                          <a:solidFill>
                            <a:schemeClr val="tx1"/>
                          </a:solidFill>
                          <a:latin typeface="+mn-ea"/>
                          <a:ea typeface="+mn-ea"/>
                        </a:rPr>
                        <a:t>批，</a:t>
                      </a:r>
                      <a:r>
                        <a:rPr lang="zh-CN" altLang="en-US" sz="1400" dirty="0" smtClean="0">
                          <a:ln>
                            <a:noFill/>
                          </a:ln>
                          <a:solidFill>
                            <a:srgbClr val="FF0000"/>
                          </a:solidFill>
                          <a:latin typeface="+mn-ea"/>
                          <a:ea typeface="+mn-ea"/>
                        </a:rPr>
                        <a:t>耗材零损耗。</a:t>
                      </a:r>
                      <a:endParaRPr lang="zh-CN" altLang="en-US" sz="1400" dirty="0">
                        <a:ln>
                          <a:noFill/>
                        </a:ln>
                        <a:solidFill>
                          <a:srgbClr val="FF0000"/>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96062">
                <a:tc>
                  <a:txBody>
                    <a:bodyPr/>
                    <a:lstStyle/>
                    <a:p>
                      <a:r>
                        <a:rPr lang="zh-CN" altLang="en-US" sz="1400" b="1" dirty="0" smtClean="0">
                          <a:ln>
                            <a:noFill/>
                          </a:ln>
                          <a:latin typeface="+mn-ea"/>
                          <a:ea typeface="+mn-ea"/>
                        </a:rPr>
                        <a:t>大样本量提取</a:t>
                      </a:r>
                      <a:endParaRPr lang="zh-CN" altLang="en-US" sz="1400" b="1" dirty="0">
                        <a:ln>
                          <a:noFill/>
                        </a:ln>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zh-CN" altLang="en-US" sz="1400" dirty="0" smtClean="0">
                          <a:ln>
                            <a:noFill/>
                          </a:ln>
                          <a:solidFill>
                            <a:schemeClr val="tx1"/>
                          </a:solidFill>
                          <a:latin typeface="+mn-ea"/>
                          <a:ea typeface="+mn-ea"/>
                        </a:rPr>
                        <a:t>常规样本用量</a:t>
                      </a:r>
                      <a:r>
                        <a:rPr lang="en-US" altLang="zh-CN" sz="1400" dirty="0" smtClean="0">
                          <a:ln>
                            <a:noFill/>
                          </a:ln>
                          <a:solidFill>
                            <a:srgbClr val="FF0000"/>
                          </a:solidFill>
                          <a:latin typeface="+mn-ea"/>
                          <a:ea typeface="+mn-ea"/>
                        </a:rPr>
                        <a:t>0.6~1ml</a:t>
                      </a:r>
                      <a:r>
                        <a:rPr lang="zh-CN" altLang="en-US" sz="1400" dirty="0" smtClean="0">
                          <a:ln>
                            <a:noFill/>
                          </a:ln>
                          <a:solidFill>
                            <a:srgbClr val="FF0000"/>
                          </a:solidFill>
                          <a:latin typeface="+mn-ea"/>
                          <a:ea typeface="+mn-ea"/>
                        </a:rPr>
                        <a:t>，最大</a:t>
                      </a:r>
                      <a:r>
                        <a:rPr lang="en-US" altLang="zh-CN" sz="1400" dirty="0" smtClean="0">
                          <a:ln>
                            <a:noFill/>
                          </a:ln>
                          <a:solidFill>
                            <a:srgbClr val="FF0000"/>
                          </a:solidFill>
                          <a:latin typeface="+mn-ea"/>
                          <a:ea typeface="+mn-ea"/>
                        </a:rPr>
                        <a:t>4ml</a:t>
                      </a:r>
                      <a:r>
                        <a:rPr lang="zh-CN" altLang="en-US" sz="1400" dirty="0" smtClean="0">
                          <a:ln>
                            <a:noFill/>
                          </a:ln>
                          <a:solidFill>
                            <a:schemeClr val="tx1"/>
                          </a:solidFill>
                          <a:latin typeface="+mn-ea"/>
                          <a:ea typeface="+mn-ea"/>
                        </a:rPr>
                        <a:t>，核酸得率和纯度更高。</a:t>
                      </a:r>
                      <a:endParaRPr lang="zh-CN" altLang="en-US" sz="1400" dirty="0">
                        <a:ln>
                          <a:noFill/>
                        </a:ln>
                        <a:solidFill>
                          <a:schemeClr val="tx1"/>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755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400" b="1" dirty="0" smtClean="0">
                          <a:ln>
                            <a:noFill/>
                          </a:ln>
                          <a:latin typeface="+mn-ea"/>
                          <a:ea typeface="+mn-ea"/>
                        </a:rPr>
                        <a:t>快速、简便</a:t>
                      </a:r>
                      <a:endParaRPr lang="zh-CN" altLang="en-US" sz="1400" b="1" dirty="0">
                        <a:ln>
                          <a:noFill/>
                        </a:ln>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zh-CN" altLang="en-US" sz="1400" dirty="0" smtClean="0">
                          <a:ln>
                            <a:noFill/>
                          </a:ln>
                          <a:solidFill>
                            <a:schemeClr val="tx1"/>
                          </a:solidFill>
                          <a:latin typeface="+mn-ea"/>
                          <a:ea typeface="+mn-ea"/>
                        </a:rPr>
                        <a:t>试剂预分装设计，单批</a:t>
                      </a:r>
                      <a:r>
                        <a:rPr lang="en-US" altLang="zh-CN" sz="1400" dirty="0" smtClean="0">
                          <a:ln>
                            <a:noFill/>
                          </a:ln>
                          <a:solidFill>
                            <a:srgbClr val="FF0000"/>
                          </a:solidFill>
                          <a:latin typeface="+mn-ea"/>
                          <a:ea typeface="+mn-ea"/>
                        </a:rPr>
                        <a:t>48</a:t>
                      </a:r>
                      <a:r>
                        <a:rPr lang="zh-CN" altLang="en-US" sz="1400" dirty="0" smtClean="0">
                          <a:ln>
                            <a:noFill/>
                          </a:ln>
                          <a:solidFill>
                            <a:srgbClr val="FF0000"/>
                          </a:solidFill>
                          <a:latin typeface="+mn-ea"/>
                          <a:ea typeface="+mn-ea"/>
                        </a:rPr>
                        <a:t>个样提取耗时＜</a:t>
                      </a:r>
                      <a:r>
                        <a:rPr lang="en-US" altLang="zh-CN" sz="1400" dirty="0" smtClean="0">
                          <a:ln>
                            <a:noFill/>
                          </a:ln>
                          <a:solidFill>
                            <a:srgbClr val="FF0000"/>
                          </a:solidFill>
                          <a:latin typeface="+mn-ea"/>
                          <a:ea typeface="+mn-ea"/>
                        </a:rPr>
                        <a:t>60min</a:t>
                      </a:r>
                      <a:r>
                        <a:rPr lang="zh-CN" altLang="en-US" sz="1400" dirty="0" smtClean="0">
                          <a:ln>
                            <a:noFill/>
                          </a:ln>
                          <a:solidFill>
                            <a:srgbClr val="FF0000"/>
                          </a:solidFill>
                          <a:latin typeface="+mn-ea"/>
                          <a:ea typeface="+mn-ea"/>
                        </a:rPr>
                        <a:t>。</a:t>
                      </a:r>
                      <a:endParaRPr lang="zh-CN" altLang="en-US" sz="1400" dirty="0">
                        <a:ln>
                          <a:noFill/>
                        </a:ln>
                        <a:solidFill>
                          <a:srgbClr val="FF0000"/>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28919">
                <a:tc gridSpan="2">
                  <a:txBody>
                    <a:bodyPr/>
                    <a:lstStyle/>
                    <a:p>
                      <a:pPr marL="0" indent="0">
                        <a:spcBef>
                          <a:spcPts val="600"/>
                        </a:spcBef>
                        <a:buFont typeface="Arial" panose="020B0604020202020204" pitchFamily="34" charset="0"/>
                        <a:buNone/>
                      </a:pPr>
                      <a:r>
                        <a:rPr lang="zh-CN" altLang="en-US" sz="1400" b="1" kern="1200" dirty="0" smtClean="0">
                          <a:ln>
                            <a:noFill/>
                          </a:ln>
                          <a:solidFill>
                            <a:schemeClr val="dk1"/>
                          </a:solidFill>
                          <a:latin typeface="+mn-ea"/>
                          <a:ea typeface="+mn-ea"/>
                          <a:cs typeface="+mn-cs"/>
                        </a:rPr>
                        <a:t>游离</a:t>
                      </a:r>
                      <a:r>
                        <a:rPr lang="en-US" altLang="zh-CN" sz="1400" b="1" kern="1200" dirty="0" smtClean="0">
                          <a:ln>
                            <a:noFill/>
                          </a:ln>
                          <a:solidFill>
                            <a:schemeClr val="dk1"/>
                          </a:solidFill>
                          <a:latin typeface="+mn-ea"/>
                          <a:ea typeface="+mn-ea"/>
                          <a:cs typeface="+mn-cs"/>
                        </a:rPr>
                        <a:t>DNA</a:t>
                      </a:r>
                      <a:r>
                        <a:rPr lang="zh-CN" altLang="en-US" sz="1400" b="1" kern="1200" dirty="0" smtClean="0">
                          <a:ln>
                            <a:noFill/>
                          </a:ln>
                          <a:solidFill>
                            <a:schemeClr val="dk1"/>
                          </a:solidFill>
                          <a:latin typeface="+mn-ea"/>
                          <a:ea typeface="+mn-ea"/>
                          <a:cs typeface="+mn-cs"/>
                        </a:rPr>
                        <a:t>纯化、血筛混检、大样本核酸提取等</a:t>
                      </a:r>
                      <a:r>
                        <a:rPr lang="zh-CN" altLang="en-US" sz="1400" b="1" kern="1200" dirty="0">
                          <a:ln>
                            <a:noFill/>
                          </a:ln>
                          <a:solidFill>
                            <a:schemeClr val="dk1"/>
                          </a:solidFill>
                          <a:latin typeface="+mn-ea"/>
                          <a:ea typeface="+mn-ea"/>
                          <a:cs typeface="+mn-cs"/>
                        </a:rPr>
                        <a:t>；</a:t>
                      </a:r>
                      <a:endParaRPr lang="zh-CN" altLang="en-US" sz="1400" b="1" kern="1200" dirty="0" smtClean="0">
                        <a:ln>
                          <a:noFill/>
                        </a:ln>
                        <a:solidFill>
                          <a:schemeClr val="dk1"/>
                        </a:solidFill>
                        <a:latin typeface="+mn-ea"/>
                        <a:ea typeface="+mn-ea"/>
                        <a:cs typeface="+mn-cs"/>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sz="1400" dirty="0">
                        <a:ln>
                          <a:noFill/>
                        </a:ln>
                        <a:solidFill>
                          <a:schemeClr val="tx1"/>
                        </a:solidFill>
                        <a:latin typeface="+mn-ea"/>
                        <a:ea typeface="+mn-ea"/>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pic>
        <p:nvPicPr>
          <p:cNvPr id="11" name="内容占位符 6" descr="整体"/>
          <p:cNvPicPr>
            <a:picLocks noChangeAspect="1"/>
          </p:cNvPicPr>
          <p:nvPr/>
        </p:nvPicPr>
        <p:blipFill>
          <a:blip r:embed="rId3" cstate="print"/>
          <a:srcRect l="19697" r="15909" b="12154"/>
          <a:stretch>
            <a:fillRect/>
          </a:stretch>
        </p:blipFill>
        <p:spPr>
          <a:xfrm>
            <a:off x="1459553" y="1603130"/>
            <a:ext cx="3433100" cy="2924292"/>
          </a:xfrm>
          <a:prstGeom prst="rect">
            <a:avLst/>
          </a:prstGeom>
        </p:spPr>
      </p:pic>
      <p:grpSp>
        <p:nvGrpSpPr>
          <p:cNvPr id="2" name="组合 1"/>
          <p:cNvGrpSpPr/>
          <p:nvPr/>
        </p:nvGrpSpPr>
        <p:grpSpPr>
          <a:xfrm>
            <a:off x="1991330" y="4718476"/>
            <a:ext cx="2698027" cy="1409126"/>
            <a:chOff x="4934693" y="5123641"/>
            <a:chExt cx="2698027" cy="1409126"/>
          </a:xfrm>
        </p:grpSpPr>
        <p:sp>
          <p:nvSpPr>
            <p:cNvPr id="20" name="文本框 19"/>
            <p:cNvSpPr txBox="1"/>
            <p:nvPr/>
          </p:nvSpPr>
          <p:spPr>
            <a:xfrm>
              <a:off x="6356998" y="6230386"/>
              <a:ext cx="1275722" cy="276999"/>
            </a:xfrm>
            <a:prstGeom prst="rect">
              <a:avLst/>
            </a:prstGeom>
            <a:solidFill>
              <a:srgbClr val="008CD6"/>
            </a:solidFill>
          </p:spPr>
          <p:txBody>
            <a:bodyPr wrap="square" rtlCol="0">
              <a:spAutoFit/>
            </a:bodyPr>
            <a:lstStyle/>
            <a:p>
              <a:r>
                <a:rPr lang="zh-CN" altLang="en-US" sz="1200" b="1" dirty="0">
                  <a:solidFill>
                    <a:schemeClr val="bg1"/>
                  </a:solidFill>
                </a:rPr>
                <a:t>单人份专利耗材</a:t>
              </a:r>
            </a:p>
          </p:txBody>
        </p:sp>
        <p:grpSp>
          <p:nvGrpSpPr>
            <p:cNvPr id="23" name="组合 22"/>
            <p:cNvGrpSpPr/>
            <p:nvPr/>
          </p:nvGrpSpPr>
          <p:grpSpPr>
            <a:xfrm>
              <a:off x="4934693" y="5123641"/>
              <a:ext cx="2060166" cy="1409126"/>
              <a:chOff x="4689992" y="5251684"/>
              <a:chExt cx="2060166" cy="1409126"/>
            </a:xfrm>
          </p:grpSpPr>
          <p:pic>
            <p:nvPicPr>
              <p:cNvPr id="12" name="图片 6" descr="haocai5"/>
              <p:cNvPicPr>
                <a:picLocks noChangeAspect="1"/>
              </p:cNvPicPr>
              <p:nvPr/>
            </p:nvPicPr>
            <p:blipFill>
              <a:blip r:embed="rId4" cstate="print">
                <a:extLst>
                  <a:ext uri="{28A0092B-C50C-407E-A947-70E740481C1C}">
                    <a14:useLocalDpi xmlns:a14="http://schemas.microsoft.com/office/drawing/2010/main" xmlns="" val="0"/>
                  </a:ext>
                </a:extLst>
              </a:blip>
              <a:srcRect l="33592" t="11349" r="31261" b="18292"/>
              <a:stretch>
                <a:fillRect/>
              </a:stretch>
            </p:blipFill>
            <p:spPr bwMode="auto">
              <a:xfrm>
                <a:off x="4689992" y="5251684"/>
                <a:ext cx="1305339" cy="1409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4" name="直接箭头连接符 13"/>
              <p:cNvCxnSpPr/>
              <p:nvPr/>
            </p:nvCxnSpPr>
            <p:spPr>
              <a:xfrm flipH="1">
                <a:off x="5803062" y="5968397"/>
                <a:ext cx="243113" cy="923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6064104" y="5706383"/>
                <a:ext cx="686054" cy="332399"/>
              </a:xfrm>
              <a:prstGeom prst="rect">
                <a:avLst/>
              </a:prstGeom>
              <a:noFill/>
            </p:spPr>
            <p:txBody>
              <a:bodyPr wrap="square" rtlCol="0">
                <a:spAutoFit/>
              </a:bodyPr>
              <a:lstStyle/>
              <a:p>
                <a:pPr>
                  <a:lnSpc>
                    <a:spcPct val="130000"/>
                  </a:lnSpc>
                </a:pPr>
                <a:r>
                  <a:rPr lang="zh-CN" altLang="en-US" sz="1200" dirty="0">
                    <a:solidFill>
                      <a:srgbClr val="FF0000"/>
                    </a:solidFill>
                    <a:latin typeface="Arial" panose="020B0604020202020204" pitchFamily="34" charset="0"/>
                    <a:ea typeface="微软雅黑" panose="020B0503020204020204" pitchFamily="34" charset="-122"/>
                  </a:rPr>
                  <a:t>冻存管</a:t>
                </a:r>
              </a:p>
            </p:txBody>
          </p:sp>
          <p:sp>
            <p:nvSpPr>
              <p:cNvPr id="17" name="文本框 16"/>
              <p:cNvSpPr txBox="1"/>
              <p:nvPr/>
            </p:nvSpPr>
            <p:spPr>
              <a:xfrm>
                <a:off x="5222358" y="5517528"/>
                <a:ext cx="652407" cy="332399"/>
              </a:xfrm>
              <a:prstGeom prst="rect">
                <a:avLst/>
              </a:prstGeom>
              <a:noFill/>
            </p:spPr>
            <p:txBody>
              <a:bodyPr wrap="square" rtlCol="0">
                <a:spAutoFit/>
              </a:bodyPr>
              <a:lstStyle/>
              <a:p>
                <a:pPr>
                  <a:lnSpc>
                    <a:spcPct val="130000"/>
                  </a:lnSpc>
                </a:pPr>
                <a:r>
                  <a:rPr lang="zh-CN" altLang="en-US" sz="1200" dirty="0">
                    <a:solidFill>
                      <a:srgbClr val="FF0000"/>
                    </a:solidFill>
                    <a:latin typeface="Arial" panose="020B0604020202020204" pitchFamily="34" charset="0"/>
                    <a:ea typeface="微软雅黑" panose="020B0503020204020204" pitchFamily="34" charset="-122"/>
                  </a:rPr>
                  <a:t>磁棒套</a:t>
                </a:r>
              </a:p>
            </p:txBody>
          </p:sp>
          <p:cxnSp>
            <p:nvCxnSpPr>
              <p:cNvPr id="22" name="直接箭头连接符 21"/>
              <p:cNvCxnSpPr/>
              <p:nvPr/>
            </p:nvCxnSpPr>
            <p:spPr>
              <a:xfrm flipH="1">
                <a:off x="5087212" y="5814532"/>
                <a:ext cx="243113" cy="923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3" name="标题 1"/>
          <p:cNvSpPr txBox="1">
            <a:spLocks/>
          </p:cNvSpPr>
          <p:nvPr/>
        </p:nvSpPr>
        <p:spPr>
          <a:xfrm>
            <a:off x="2976629" y="738381"/>
            <a:ext cx="6776971" cy="54510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dirty="0">
                <a:latin typeface="黑体" panose="02010609060101010101" pitchFamily="49" charset="-122"/>
                <a:ea typeface="黑体" panose="02010609060101010101" pitchFamily="49" charset="-122"/>
              </a:rPr>
              <a:t>大</a:t>
            </a:r>
            <a:r>
              <a:rPr lang="zh-CN" altLang="en-US" sz="2800" b="1" dirty="0" smtClean="0">
                <a:latin typeface="黑体" panose="02010609060101010101" pitchFamily="49" charset="-122"/>
                <a:ea typeface="黑体" panose="02010609060101010101" pitchFamily="49" charset="-122"/>
              </a:rPr>
              <a:t>样本量、单管单人份、高得率、高纯度</a:t>
            </a:r>
            <a:endParaRPr lang="zh-CN" altLang="en-US" sz="28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8122568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70519" y="303116"/>
            <a:ext cx="6590954" cy="833054"/>
          </a:xfrm>
        </p:spPr>
        <p:txBody>
          <a:bodyPr>
            <a:normAutofit/>
          </a:bodyPr>
          <a:lstStyle/>
          <a:p>
            <a:r>
              <a:rPr lang="zh-CN" altLang="en-US" sz="2800" dirty="0" smtClean="0"/>
              <a:t>非血液样本同样可以自动化提取核酸</a:t>
            </a:r>
            <a:endParaRPr lang="zh-CN" altLang="en-US" sz="2800" dirty="0"/>
          </a:p>
        </p:txBody>
      </p:sp>
      <p:grpSp>
        <p:nvGrpSpPr>
          <p:cNvPr id="8" name="组合 7"/>
          <p:cNvGrpSpPr/>
          <p:nvPr/>
        </p:nvGrpSpPr>
        <p:grpSpPr>
          <a:xfrm>
            <a:off x="2709548" y="1901167"/>
            <a:ext cx="3021330" cy="3003822"/>
            <a:chOff x="1359854" y="1939645"/>
            <a:chExt cx="3021330" cy="3003822"/>
          </a:xfrm>
        </p:grpSpPr>
        <p:pic>
          <p:nvPicPr>
            <p:cNvPr id="6" name="图片 14" descr="4"/>
            <p:cNvPicPr>
              <a:picLocks noChangeAspect="1"/>
            </p:cNvPicPr>
            <p:nvPr/>
          </p:nvPicPr>
          <p:blipFill>
            <a:blip r:embed="rId2" cstate="print"/>
            <a:stretch>
              <a:fillRect/>
            </a:stretch>
          </p:blipFill>
          <p:spPr>
            <a:xfrm>
              <a:off x="1359854" y="2369812"/>
              <a:ext cx="3021330" cy="2573655"/>
            </a:xfrm>
            <a:prstGeom prst="rect">
              <a:avLst/>
            </a:prstGeom>
            <a:noFill/>
            <a:ln w="9525">
              <a:noFill/>
            </a:ln>
          </p:spPr>
        </p:pic>
        <p:sp>
          <p:nvSpPr>
            <p:cNvPr id="7" name="文本框 6"/>
            <p:cNvSpPr txBox="1"/>
            <p:nvPr/>
          </p:nvSpPr>
          <p:spPr>
            <a:xfrm>
              <a:off x="2280968" y="1939645"/>
              <a:ext cx="1810871" cy="369332"/>
            </a:xfrm>
            <a:prstGeom prst="rect">
              <a:avLst/>
            </a:prstGeom>
            <a:noFill/>
          </p:spPr>
          <p:txBody>
            <a:bodyPr wrap="square" rtlCol="0">
              <a:spAutoFit/>
            </a:bodyPr>
            <a:lstStyle/>
            <a:p>
              <a:r>
                <a:rPr lang="en-US" altLang="zh-CN" b="1" dirty="0" smtClean="0">
                  <a:latin typeface="+mn-ea"/>
                </a:rPr>
                <a:t>B</a:t>
              </a:r>
              <a:r>
                <a:rPr lang="zh-CN" altLang="en-US" b="1" dirty="0" smtClean="0">
                  <a:latin typeface="+mn-ea"/>
                </a:rPr>
                <a:t>族链球菌感染</a:t>
              </a:r>
              <a:endParaRPr lang="zh-CN" altLang="en-US" b="1" dirty="0">
                <a:latin typeface="+mn-ea"/>
              </a:endParaRPr>
            </a:p>
          </p:txBody>
        </p:sp>
      </p:grpSp>
      <p:sp>
        <p:nvSpPr>
          <p:cNvPr id="20" name="线形标注 1 19"/>
          <p:cNvSpPr/>
          <p:nvPr/>
        </p:nvSpPr>
        <p:spPr>
          <a:xfrm>
            <a:off x="6666671" y="2085833"/>
            <a:ext cx="2572479" cy="1173481"/>
          </a:xfrm>
          <a:prstGeom prst="borderCallout1">
            <a:avLst>
              <a:gd name="adj1" fmla="val 1594"/>
              <a:gd name="adj2" fmla="val 221"/>
              <a:gd name="adj3" fmla="val 77338"/>
              <a:gd name="adj4" fmla="val -45317"/>
            </a:avLst>
          </a:prstGeom>
          <a:solidFill>
            <a:schemeClr val="accent5">
              <a:lumMod val="75000"/>
            </a:scheme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zh-CN" altLang="en-US" sz="2000" b="1" dirty="0" smtClean="0">
                <a:latin typeface="宋体" panose="02010600030101010101" pitchFamily="2" charset="-122"/>
                <a:ea typeface="宋体" panose="02010600030101010101" pitchFamily="2" charset="-122"/>
              </a:rPr>
              <a:t>孕妇危害：</a:t>
            </a:r>
            <a:endParaRPr lang="en-US" altLang="zh-CN" sz="2000" b="1" dirty="0" smtClean="0">
              <a:latin typeface="宋体" panose="02010600030101010101" pitchFamily="2" charset="-122"/>
              <a:ea typeface="宋体" panose="02010600030101010101" pitchFamily="2" charset="-122"/>
            </a:endParaRPr>
          </a:p>
          <a:p>
            <a:pPr>
              <a:spcBef>
                <a:spcPts val="600"/>
              </a:spcBef>
            </a:pPr>
            <a:r>
              <a:rPr lang="zh-CN" altLang="en-US" sz="2000" dirty="0" smtClean="0">
                <a:latin typeface="宋体" panose="02010600030101010101" pitchFamily="2" charset="-122"/>
                <a:ea typeface="宋体" panose="02010600030101010101" pitchFamily="2" charset="-122"/>
              </a:rPr>
              <a:t>羊膜腔感染、胎膜早破、早产、死胎等</a:t>
            </a:r>
            <a:endParaRPr lang="zh-CN" altLang="en-US" sz="2000" dirty="0">
              <a:latin typeface="宋体" panose="02010600030101010101" pitchFamily="2" charset="-122"/>
              <a:ea typeface="宋体" panose="02010600030101010101" pitchFamily="2" charset="-122"/>
            </a:endParaRPr>
          </a:p>
        </p:txBody>
      </p:sp>
      <p:sp>
        <p:nvSpPr>
          <p:cNvPr id="22" name="文本框 21"/>
          <p:cNvSpPr txBox="1"/>
          <p:nvPr/>
        </p:nvSpPr>
        <p:spPr>
          <a:xfrm>
            <a:off x="676991" y="4576361"/>
            <a:ext cx="2193528" cy="1277273"/>
          </a:xfrm>
          <a:prstGeom prst="rect">
            <a:avLst/>
          </a:prstGeom>
          <a:solidFill>
            <a:schemeClr val="accent6">
              <a:lumMod val="75000"/>
            </a:schemeClr>
          </a:solidFill>
          <a:ln>
            <a:solidFill>
              <a:schemeClr val="accent6">
                <a:lumMod val="50000"/>
              </a:schemeClr>
            </a:solidFill>
          </a:ln>
        </p:spPr>
        <p:txBody>
          <a:bodyPr wrap="square" rtlCol="0">
            <a:spAutoFit/>
          </a:bodyPr>
          <a:lstStyle/>
          <a:p>
            <a:pPr>
              <a:spcBef>
                <a:spcPts val="600"/>
              </a:spcBef>
            </a:pPr>
            <a:r>
              <a:rPr lang="zh-CN" altLang="en-US" b="1" dirty="0" smtClean="0">
                <a:solidFill>
                  <a:schemeClr val="bg1"/>
                </a:solidFill>
                <a:latin typeface="宋体" panose="02010600030101010101" pitchFamily="2" charset="-122"/>
                <a:ea typeface="宋体" panose="02010600030101010101" pitchFamily="2" charset="-122"/>
              </a:rPr>
              <a:t>新生儿危害：</a:t>
            </a:r>
            <a:endParaRPr lang="en-US" altLang="zh-CN" b="1" dirty="0" smtClean="0">
              <a:solidFill>
                <a:schemeClr val="bg1"/>
              </a:solidFill>
              <a:latin typeface="宋体" panose="02010600030101010101" pitchFamily="2" charset="-122"/>
              <a:ea typeface="宋体" panose="02010600030101010101" pitchFamily="2" charset="-122"/>
            </a:endParaRPr>
          </a:p>
          <a:p>
            <a:pPr>
              <a:spcBef>
                <a:spcPts val="600"/>
              </a:spcBef>
            </a:pPr>
            <a:r>
              <a:rPr lang="zh-CN" altLang="en-US" dirty="0" smtClean="0">
                <a:solidFill>
                  <a:schemeClr val="bg1"/>
                </a:solidFill>
                <a:latin typeface="宋体" panose="02010600030101010101" pitchFamily="2" charset="-122"/>
                <a:ea typeface="宋体" panose="02010600030101010101" pitchFamily="2" charset="-122"/>
              </a:rPr>
              <a:t>新生儿败血症、脑膜炎、脓毒血症、死亡等</a:t>
            </a:r>
            <a:endParaRPr lang="zh-CN" altLang="en-US" dirty="0">
              <a:solidFill>
                <a:schemeClr val="bg1"/>
              </a:solidFill>
              <a:latin typeface="宋体" panose="02010600030101010101" pitchFamily="2" charset="-122"/>
              <a:ea typeface="宋体" panose="02010600030101010101" pitchFamily="2" charset="-122"/>
            </a:endParaRPr>
          </a:p>
        </p:txBody>
      </p:sp>
      <p:cxnSp>
        <p:nvCxnSpPr>
          <p:cNvPr id="24" name="直接连接符 23"/>
          <p:cNvCxnSpPr>
            <a:stCxn id="22" idx="0"/>
          </p:cNvCxnSpPr>
          <p:nvPr/>
        </p:nvCxnSpPr>
        <p:spPr>
          <a:xfrm flipV="1">
            <a:off x="1773755" y="3684833"/>
            <a:ext cx="2120328" cy="891528"/>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036504" y="4266352"/>
            <a:ext cx="5867321" cy="2169825"/>
          </a:xfrm>
          <a:prstGeom prst="rect">
            <a:avLst/>
          </a:prstGeom>
        </p:spPr>
        <p:txBody>
          <a:bodyPr wrap="square">
            <a:spAutoFit/>
          </a:bodyPr>
          <a:lstStyle/>
          <a:p>
            <a:pPr>
              <a:spcBef>
                <a:spcPts val="600"/>
              </a:spcBef>
            </a:pPr>
            <a:r>
              <a:rPr lang="zh-CN" altLang="en-US" sz="2000" b="1" dirty="0" smtClean="0">
                <a:solidFill>
                  <a:srgbClr val="000000"/>
                </a:solidFill>
                <a:latin typeface="微软雅黑" panose="020B0503020204020204" pitchFamily="34" charset="-122"/>
                <a:ea typeface="微软雅黑" panose="020B0503020204020204" pitchFamily="34" charset="-122"/>
              </a:rPr>
              <a:t>美国</a:t>
            </a:r>
            <a:r>
              <a:rPr lang="en-US" altLang="zh-CN" sz="2000" b="1" dirty="0" smtClean="0">
                <a:solidFill>
                  <a:srgbClr val="000000"/>
                </a:solidFill>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围产期</a:t>
            </a:r>
            <a:r>
              <a:rPr lang="en-US" altLang="zh-CN" sz="2000" b="1" dirty="0">
                <a:latin typeface="微软雅黑" panose="020B0503020204020204" pitchFamily="34" charset="-122"/>
                <a:ea typeface="微软雅黑" panose="020B0503020204020204" pitchFamily="34" charset="-122"/>
              </a:rPr>
              <a:t>GBS</a:t>
            </a:r>
            <a:r>
              <a:rPr lang="zh-CN" altLang="en-US" sz="2000" b="1" dirty="0">
                <a:latin typeface="微软雅黑" panose="020B0503020204020204" pitchFamily="34" charset="-122"/>
                <a:ea typeface="微软雅黑" panose="020B0503020204020204" pitchFamily="34" charset="-122"/>
              </a:rPr>
              <a:t>感染筛查及防治指南</a:t>
            </a:r>
            <a:r>
              <a:rPr lang="en-US" altLang="zh-CN" sz="2000" b="1" dirty="0" smtClean="0">
                <a:latin typeface="微软雅黑" panose="020B0503020204020204" pitchFamily="34" charset="-122"/>
                <a:ea typeface="微软雅黑" panose="020B0503020204020204" pitchFamily="34" charset="-122"/>
              </a:rPr>
              <a:t>》:</a:t>
            </a:r>
          </a:p>
          <a:p>
            <a:pPr>
              <a:spcBef>
                <a:spcPts val="600"/>
              </a:spcBef>
            </a:pPr>
            <a:r>
              <a:rPr lang="zh-CN" altLang="en-US" sz="2000" dirty="0" smtClean="0">
                <a:latin typeface="微软雅黑" panose="020B0503020204020204" pitchFamily="34" charset="-122"/>
                <a:ea typeface="微软雅黑" panose="020B0503020204020204" pitchFamily="34" charset="-122"/>
              </a:rPr>
              <a:t>对</a:t>
            </a:r>
            <a:r>
              <a:rPr lang="en-US" altLang="zh-CN" sz="2000" kern="100" dirty="0" smtClean="0">
                <a:latin typeface="微软雅黑" panose="020B0503020204020204" pitchFamily="34" charset="-122"/>
                <a:ea typeface="微软雅黑" panose="020B0503020204020204" pitchFamily="34" charset="-122"/>
                <a:cs typeface="Times New Roman" panose="02020603050405020304"/>
                <a:sym typeface="Times New Roman" panose="02020603050405020304"/>
              </a:rPr>
              <a:t>孕</a:t>
            </a:r>
            <a:r>
              <a:rPr lang="en-US" altLang="zh-CN" sz="2000" kern="100" dirty="0">
                <a:latin typeface="微软雅黑" panose="020B0503020204020204" pitchFamily="34" charset="-122"/>
                <a:ea typeface="微软雅黑" panose="020B0503020204020204" pitchFamily="34" charset="-122"/>
                <a:cs typeface="Times New Roman" panose="02020603050405020304"/>
                <a:sym typeface="Times New Roman" panose="02020603050405020304"/>
              </a:rPr>
              <a:t>35～37周取</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a:rPr>
              <a:t>阴道或直肠拭子</a:t>
            </a:r>
            <a:r>
              <a:rPr lang="en-US" altLang="zh-CN" sz="2000" kern="100" dirty="0">
                <a:latin typeface="微软雅黑" panose="020B0503020204020204" pitchFamily="34" charset="-122"/>
                <a:ea typeface="微软雅黑" panose="020B0503020204020204" pitchFamily="34" charset="-122"/>
                <a:cs typeface="Times New Roman" panose="02020603050405020304"/>
                <a:sym typeface="Times New Roman" panose="02020603050405020304"/>
              </a:rPr>
              <a:t>作GBS</a:t>
            </a:r>
            <a:r>
              <a:rPr lang="en-US" altLang="zh-CN" sz="2000" kern="100" dirty="0" smtClean="0">
                <a:latin typeface="微软雅黑" panose="020B0503020204020204" pitchFamily="34" charset="-122"/>
                <a:ea typeface="微软雅黑" panose="020B0503020204020204" pitchFamily="34" charset="-122"/>
                <a:cs typeface="Times New Roman" panose="02020603050405020304"/>
                <a:sym typeface="Times New Roman" panose="02020603050405020304"/>
              </a:rPr>
              <a:t>检测</a:t>
            </a:r>
            <a:r>
              <a:rPr lang="zh-CN" altLang="en-US"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筛查结果阳性者进行预防性治疗</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spcBef>
                <a:spcPts val="600"/>
              </a:spcBef>
            </a:pPr>
            <a:endParaRPr lang="en-US" altLang="zh-CN" sz="2000" dirty="0">
              <a:latin typeface="微软雅黑" panose="020B0503020204020204" pitchFamily="34" charset="-122"/>
              <a:ea typeface="微软雅黑" panose="020B0503020204020204" pitchFamily="34" charset="-122"/>
            </a:endParaRPr>
          </a:p>
          <a:p>
            <a:pPr>
              <a:spcBef>
                <a:spcPts val="600"/>
              </a:spcBef>
            </a:pPr>
            <a:r>
              <a:rPr lang="zh-CN" altLang="en-US" sz="2000" b="1" dirty="0">
                <a:latin typeface="微软雅黑" panose="020B0503020204020204" pitchFamily="34" charset="-122"/>
                <a:ea typeface="微软雅黑" panose="020B0503020204020204" pitchFamily="34" charset="-122"/>
              </a:rPr>
              <a:t>中华医学会妇产科学分会</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孕前和孕期保健指南</a:t>
            </a:r>
            <a:r>
              <a:rPr lang="en-US" altLang="zh-CN" sz="2000" b="1" dirty="0" smtClean="0">
                <a:latin typeface="微软雅黑" panose="020B0503020204020204" pitchFamily="34" charset="-122"/>
                <a:ea typeface="微软雅黑" panose="020B0503020204020204" pitchFamily="34" charset="-122"/>
              </a:rPr>
              <a:t>》:</a:t>
            </a:r>
            <a:r>
              <a:rPr lang="en-US" altLang="zh-CN" sz="2000" b="1" kern="100" dirty="0" smtClean="0">
                <a:latin typeface="微软雅黑" panose="020B0503020204020204" pitchFamily="34" charset="-122"/>
                <a:ea typeface="微软雅黑" panose="020B0503020204020204" pitchFamily="34" charset="-122"/>
                <a:cs typeface="Times New Roman" panose="02020603050405020304"/>
                <a:sym typeface="Times New Roman" panose="02020603050405020304"/>
              </a:rPr>
              <a:t> </a:t>
            </a:r>
            <a:r>
              <a:rPr lang="en-US" altLang="zh-CN" sz="2000" kern="100" dirty="0">
                <a:latin typeface="微软雅黑" panose="020B0503020204020204" pitchFamily="34" charset="-122"/>
                <a:ea typeface="微软雅黑" panose="020B0503020204020204" pitchFamily="34" charset="-122"/>
                <a:cs typeface="Times New Roman" panose="02020603050405020304"/>
                <a:sym typeface="Times New Roman" panose="02020603050405020304"/>
              </a:rPr>
              <a:t>孕35～37</a:t>
            </a:r>
            <a:r>
              <a:rPr lang="en-US" altLang="zh-CN" sz="2000" kern="100" dirty="0" smtClean="0">
                <a:latin typeface="微软雅黑" panose="020B0503020204020204" pitchFamily="34" charset="-122"/>
                <a:ea typeface="微软雅黑" panose="020B0503020204020204" pitchFamily="34" charset="-122"/>
                <a:cs typeface="Times New Roman" panose="02020603050405020304"/>
                <a:sym typeface="Times New Roman" panose="02020603050405020304"/>
              </a:rPr>
              <a:t>周</a:t>
            </a:r>
            <a:r>
              <a:rPr lang="zh-CN" altLang="en-US" sz="2000" dirty="0" smtClean="0">
                <a:latin typeface="微软雅黑" panose="020B0503020204020204" pitchFamily="34" charset="-122"/>
                <a:ea typeface="微软雅黑" panose="020B0503020204020204" pitchFamily="34" charset="-122"/>
              </a:rPr>
              <a:t>备查项目</a:t>
            </a:r>
            <a:r>
              <a:rPr lang="zh-CN" altLang="en-US" sz="2000" dirty="0">
                <a:latin typeface="微软雅黑" panose="020B0503020204020204" pitchFamily="34" charset="-122"/>
                <a:ea typeface="微软雅黑" panose="020B0503020204020204" pitchFamily="34" charset="-122"/>
              </a:rPr>
              <a:t>。</a:t>
            </a:r>
            <a:endParaRPr lang="zh-CN" altLang="en-US" sz="2000" dirty="0"/>
          </a:p>
        </p:txBody>
      </p:sp>
    </p:spTree>
    <p:extLst>
      <p:ext uri="{BB962C8B-B14F-4D97-AF65-F5344CB8AC3E}">
        <p14:creationId xmlns:p14="http://schemas.microsoft.com/office/powerpoint/2010/main" xmlns="" val="16141827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2590" y="407884"/>
            <a:ext cx="6590954" cy="833054"/>
          </a:xfrm>
        </p:spPr>
        <p:txBody>
          <a:bodyPr>
            <a:normAutofit/>
          </a:bodyPr>
          <a:lstStyle/>
          <a:p>
            <a:r>
              <a:rPr lang="zh-CN" altLang="en-US" sz="2800" dirty="0" smtClean="0"/>
              <a:t>非血液样本同样可以自动化提取核酸</a:t>
            </a:r>
            <a:endParaRPr lang="zh-CN" altLang="en-US" sz="2800" dirty="0"/>
          </a:p>
        </p:txBody>
      </p:sp>
      <p:pic>
        <p:nvPicPr>
          <p:cNvPr id="3" name="图片 2" descr="B族试剂图片"/>
          <p:cNvPicPr>
            <a:picLocks noChangeAspect="1"/>
          </p:cNvPicPr>
          <p:nvPr/>
        </p:nvPicPr>
        <p:blipFill rotWithShape="1">
          <a:blip r:embed="rId3" cstate="print"/>
          <a:srcRect l="23060" t="8697" r="6403" b="10750"/>
          <a:stretch/>
        </p:blipFill>
        <p:spPr>
          <a:xfrm>
            <a:off x="8414350" y="2249097"/>
            <a:ext cx="3141774" cy="2690470"/>
          </a:xfrm>
          <a:prstGeom prst="rect">
            <a:avLst/>
          </a:prstGeom>
        </p:spPr>
      </p:pic>
      <p:sp>
        <p:nvSpPr>
          <p:cNvPr id="5" name="文本框 4"/>
          <p:cNvSpPr txBox="1"/>
          <p:nvPr/>
        </p:nvSpPr>
        <p:spPr>
          <a:xfrm>
            <a:off x="1407797" y="1376775"/>
            <a:ext cx="5556250" cy="553998"/>
          </a:xfrm>
          <a:prstGeom prst="rect">
            <a:avLst/>
          </a:prstGeom>
          <a:noFill/>
          <a:ln w="9525">
            <a:noFill/>
          </a:ln>
        </p:spPr>
        <p:txBody>
          <a:bodyPr wrap="square">
            <a:spAutoFit/>
          </a:bodyPr>
          <a:lstStyle/>
          <a:p>
            <a:pPr indent="0" fontAlgn="auto">
              <a:lnSpc>
                <a:spcPct val="150000"/>
              </a:lnSpc>
            </a:pPr>
            <a:r>
              <a:rPr lang="zh-CN" sz="2000" b="1" dirty="0" smtClean="0">
                <a:latin typeface="+mn-ea"/>
              </a:rPr>
              <a:t>标本</a:t>
            </a:r>
            <a:r>
              <a:rPr lang="zh-CN" sz="2000" b="1" dirty="0">
                <a:latin typeface="+mn-ea"/>
              </a:rPr>
              <a:t>种类：</a:t>
            </a:r>
            <a:r>
              <a:rPr lang="zh-CN" sz="2000" b="1" dirty="0" smtClean="0">
                <a:latin typeface="+mn-ea"/>
              </a:rPr>
              <a:t>阴道</a:t>
            </a:r>
            <a:r>
              <a:rPr lang="zh-CN" altLang="en-US" sz="2000" b="1" dirty="0" smtClean="0">
                <a:latin typeface="+mn-ea"/>
              </a:rPr>
              <a:t>、</a:t>
            </a:r>
            <a:r>
              <a:rPr lang="zh-CN" altLang="en-US" sz="2000" b="1" dirty="0">
                <a:latin typeface="+mn-ea"/>
              </a:rPr>
              <a:t>直肠</a:t>
            </a:r>
            <a:r>
              <a:rPr lang="zh-CN" sz="2000" b="1" dirty="0" smtClean="0">
                <a:latin typeface="+mn-ea"/>
              </a:rPr>
              <a:t>拭子</a:t>
            </a:r>
            <a:r>
              <a:rPr lang="zh-CN" sz="2000" b="0" dirty="0" smtClean="0">
                <a:latin typeface="+mn-ea"/>
              </a:rPr>
              <a:t>  </a:t>
            </a:r>
            <a:endParaRPr lang="zh-CN" altLang="en-US" sz="2000" b="0" dirty="0">
              <a:latin typeface="+mn-ea"/>
            </a:endParaRPr>
          </a:p>
        </p:txBody>
      </p:sp>
      <p:graphicFrame>
        <p:nvGraphicFramePr>
          <p:cNvPr id="6" name="Object 4"/>
          <p:cNvGraphicFramePr>
            <a:graphicFrameLocks noChangeAspect="1"/>
          </p:cNvGraphicFramePr>
          <p:nvPr>
            <p:extLst>
              <p:ext uri="{D42A27DB-BD31-4B8C-83A1-F6EECF244321}">
                <p14:modId xmlns:p14="http://schemas.microsoft.com/office/powerpoint/2010/main" xmlns="" val="667772573"/>
              </p:ext>
            </p:extLst>
          </p:nvPr>
        </p:nvGraphicFramePr>
        <p:xfrm>
          <a:off x="1634155" y="2526217"/>
          <a:ext cx="2857500" cy="3816350"/>
        </p:xfrm>
        <a:graphic>
          <a:graphicData uri="http://schemas.openxmlformats.org/presentationml/2006/ole">
            <p:oleObj spid="_x0000_s3078" r:id="rId4" imgW="2857899" imgH="3753374" progId="">
              <p:embed/>
            </p:oleObj>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xmlns="" val="3691901734"/>
              </p:ext>
            </p:extLst>
          </p:nvPr>
        </p:nvGraphicFramePr>
        <p:xfrm>
          <a:off x="4491655" y="2627990"/>
          <a:ext cx="2857500" cy="3752850"/>
        </p:xfrm>
        <a:graphic>
          <a:graphicData uri="http://schemas.openxmlformats.org/presentationml/2006/ole">
            <p:oleObj spid="_x0000_s3079" r:id="rId5" imgW="2857899" imgH="3753374" progId="">
              <p:embed/>
            </p:oleObj>
          </a:graphicData>
        </a:graphic>
      </p:graphicFrame>
      <p:sp>
        <p:nvSpPr>
          <p:cNvPr id="4" name="矩形 3"/>
          <p:cNvSpPr/>
          <p:nvPr/>
        </p:nvSpPr>
        <p:spPr>
          <a:xfrm>
            <a:off x="2373453" y="2258658"/>
            <a:ext cx="1378904" cy="369332"/>
          </a:xfrm>
          <a:prstGeom prst="rect">
            <a:avLst/>
          </a:prstGeom>
        </p:spPr>
        <p:txBody>
          <a:bodyPr wrap="none">
            <a:spAutoFit/>
          </a:bodyPr>
          <a:lstStyle/>
          <a:p>
            <a:r>
              <a:rPr lang="zh-CN" altLang="en-US" dirty="0">
                <a:latin typeface="Garamond" panose="02020404030301010803" pitchFamily="18" charset="0"/>
                <a:sym typeface="Garamond" panose="02020404030301010803" pitchFamily="18" charset="0"/>
              </a:rPr>
              <a:t>阴道下</a:t>
            </a:r>
            <a:r>
              <a:rPr lang="en-US" altLang="zh-CN" b="1" i="1" dirty="0">
                <a:latin typeface="Garamond" panose="02020404030301010803" pitchFamily="18" charset="0"/>
                <a:sym typeface="Garamond" panose="02020404030301010803" pitchFamily="18" charset="0"/>
              </a:rPr>
              <a:t>1 / 3 </a:t>
            </a:r>
            <a:endParaRPr lang="zh-CN" altLang="en-US" dirty="0"/>
          </a:p>
        </p:txBody>
      </p:sp>
      <p:sp>
        <p:nvSpPr>
          <p:cNvPr id="8" name="矩形 7"/>
          <p:cNvSpPr/>
          <p:nvPr/>
        </p:nvSpPr>
        <p:spPr>
          <a:xfrm>
            <a:off x="4990973" y="2249097"/>
            <a:ext cx="1984839" cy="369332"/>
          </a:xfrm>
          <a:prstGeom prst="rect">
            <a:avLst/>
          </a:prstGeom>
        </p:spPr>
        <p:txBody>
          <a:bodyPr wrap="none">
            <a:spAutoFit/>
          </a:bodyPr>
          <a:lstStyle/>
          <a:p>
            <a:r>
              <a:rPr lang="zh-CN" altLang="en-US" dirty="0">
                <a:latin typeface="Garamond" panose="02020404030301010803" pitchFamily="18" charset="0"/>
                <a:sym typeface="Garamond" panose="02020404030301010803" pitchFamily="18" charset="0"/>
              </a:rPr>
              <a:t>肛门括约肌</a:t>
            </a:r>
            <a:r>
              <a:rPr lang="en-US" altLang="zh-CN" dirty="0">
                <a:latin typeface="Garamond" panose="02020404030301010803" pitchFamily="18" charset="0"/>
                <a:sym typeface="Garamond" panose="02020404030301010803" pitchFamily="18" charset="0"/>
              </a:rPr>
              <a:t>2~5cm</a:t>
            </a:r>
          </a:p>
        </p:txBody>
      </p:sp>
      <p:sp>
        <p:nvSpPr>
          <p:cNvPr id="9" name="矩形 8"/>
          <p:cNvSpPr/>
          <p:nvPr/>
        </p:nvSpPr>
        <p:spPr>
          <a:xfrm>
            <a:off x="8088453" y="5270617"/>
            <a:ext cx="3877985" cy="1077218"/>
          </a:xfrm>
          <a:prstGeom prst="rect">
            <a:avLst/>
          </a:prstGeom>
        </p:spPr>
        <p:txBody>
          <a:bodyPr wrap="none">
            <a:spAutoFit/>
          </a:bodyPr>
          <a:lstStyle/>
          <a:p>
            <a:pPr>
              <a:spcBef>
                <a:spcPts val="600"/>
              </a:spcBef>
            </a:pPr>
            <a:r>
              <a:rPr lang="zh-CN" altLang="en-US" dirty="0" smtClean="0">
                <a:latin typeface="微软雅黑" panose="020B0503020204020204" pitchFamily="34" charset="-122"/>
                <a:ea typeface="微软雅黑" panose="020B0503020204020204" pitchFamily="34" charset="-122"/>
              </a:rPr>
              <a:t>达安基因</a:t>
            </a:r>
            <a:r>
              <a:rPr lang="en-US" altLang="zh-CN" dirty="0" smtClean="0">
                <a:latin typeface="微软雅黑" panose="020B0503020204020204" pitchFamily="34" charset="-122"/>
                <a:ea typeface="微软雅黑" panose="020B0503020204020204" pitchFamily="34" charset="-122"/>
              </a:rPr>
              <a:t>B</a:t>
            </a:r>
            <a:r>
              <a:rPr lang="zh-CN" altLang="en-US" dirty="0" smtClean="0">
                <a:latin typeface="微软雅黑" panose="020B0503020204020204" pitchFamily="34" charset="-122"/>
                <a:ea typeface="微软雅黑" panose="020B0503020204020204" pitchFamily="34" charset="-122"/>
              </a:rPr>
              <a:t>族链球菌核酸检测试剂盒</a:t>
            </a:r>
            <a:endParaRPr lang="en-US" altLang="zh-CN" dirty="0" smtClean="0">
              <a:latin typeface="微软雅黑" panose="020B0503020204020204" pitchFamily="34" charset="-122"/>
              <a:ea typeface="微软雅黑" panose="020B0503020204020204" pitchFamily="34" charset="-122"/>
            </a:endParaRPr>
          </a:p>
          <a:p>
            <a:pPr>
              <a:spcBef>
                <a:spcPts val="600"/>
              </a:spcBef>
            </a:pPr>
            <a:r>
              <a:rPr lang="zh-CN" altLang="en-US" dirty="0" smtClean="0">
                <a:latin typeface="微软雅黑" panose="020B0503020204020204" pitchFamily="34" charset="-122"/>
                <a:ea typeface="微软雅黑" panose="020B0503020204020204" pitchFamily="34" charset="-122"/>
              </a:rPr>
              <a:t>特点：单管单人份包装，</a:t>
            </a:r>
            <a:r>
              <a:rPr lang="zh-CN" altLang="en-US" dirty="0">
                <a:latin typeface="微软雅黑" panose="020B0503020204020204" pitchFamily="34" charset="-122"/>
                <a:ea typeface="微软雅黑" panose="020B0503020204020204" pitchFamily="34" charset="-122"/>
              </a:rPr>
              <a:t>内源性</a:t>
            </a:r>
            <a:r>
              <a:rPr lang="zh-CN" altLang="en-US" dirty="0" smtClean="0">
                <a:latin typeface="微软雅黑" panose="020B0503020204020204" pitchFamily="34" charset="-122"/>
                <a:ea typeface="微软雅黑" panose="020B0503020204020204" pitchFamily="34" charset="-122"/>
              </a:rPr>
              <a:t>内标</a:t>
            </a:r>
            <a:endParaRPr lang="en-US" altLang="zh-CN" dirty="0" smtClean="0">
              <a:latin typeface="微软雅黑" panose="020B0503020204020204" pitchFamily="34" charset="-122"/>
              <a:ea typeface="微软雅黑" panose="020B0503020204020204" pitchFamily="34" charset="-122"/>
            </a:endParaRPr>
          </a:p>
          <a:p>
            <a:pPr>
              <a:spcBef>
                <a:spcPts val="600"/>
              </a:spcBef>
            </a:pPr>
            <a:r>
              <a:rPr lang="zh-CN" altLang="en-US" dirty="0" smtClean="0">
                <a:latin typeface="微软雅黑" panose="020B0503020204020204" pitchFamily="34" charset="-122"/>
                <a:ea typeface="微软雅黑" panose="020B0503020204020204" pitchFamily="34" charset="-122"/>
              </a:rPr>
              <a:t>检测灵敏度：</a:t>
            </a:r>
            <a:r>
              <a:rPr lang="en-US" altLang="zh-CN" dirty="0">
                <a:latin typeface="微软雅黑" panose="020B0503020204020204" pitchFamily="34" charset="-122"/>
                <a:ea typeface="微软雅黑" panose="020B0503020204020204" pitchFamily="34" charset="-122"/>
                <a:sym typeface="+mn-ea"/>
              </a:rPr>
              <a:t>2.72×10</a:t>
            </a:r>
            <a:r>
              <a:rPr lang="en-US" altLang="zh-CN" baseline="30000" dirty="0">
                <a:latin typeface="微软雅黑" panose="020B0503020204020204" pitchFamily="34" charset="-122"/>
                <a:ea typeface="微软雅黑" panose="020B0503020204020204" pitchFamily="34" charset="-122"/>
                <a:sym typeface="+mn-ea"/>
              </a:rPr>
              <a:t>2</a:t>
            </a:r>
            <a:r>
              <a:rPr lang="en-US" altLang="zh-CN" dirty="0">
                <a:latin typeface="微软雅黑" panose="020B0503020204020204" pitchFamily="34" charset="-122"/>
                <a:ea typeface="微软雅黑" panose="020B0503020204020204" pitchFamily="34" charset="-122"/>
                <a:sym typeface="+mn-ea"/>
              </a:rPr>
              <a:t> </a:t>
            </a:r>
            <a:r>
              <a:rPr lang="en-US" altLang="zh-CN" dirty="0" smtClean="0">
                <a:latin typeface="微软雅黑" panose="020B0503020204020204" pitchFamily="34" charset="-122"/>
                <a:ea typeface="微软雅黑" panose="020B0503020204020204" pitchFamily="34" charset="-122"/>
                <a:sym typeface="+mn-ea"/>
              </a:rPr>
              <a:t>copies/mL</a:t>
            </a:r>
            <a:endParaRPr lang="zh-CN" altLang="en-US" dirty="0"/>
          </a:p>
        </p:txBody>
      </p:sp>
    </p:spTree>
    <p:extLst>
      <p:ext uri="{BB962C8B-B14F-4D97-AF65-F5344CB8AC3E}">
        <p14:creationId xmlns:p14="http://schemas.microsoft.com/office/powerpoint/2010/main" xmlns="" val="6446805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
          <p:cNvSpPr txBox="1">
            <a:spLocks/>
          </p:cNvSpPr>
          <p:nvPr/>
        </p:nvSpPr>
        <p:spPr bwMode="auto">
          <a:xfrm>
            <a:off x="4270720" y="142427"/>
            <a:ext cx="456018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0170" tIns="46990" rIns="90170" bIns="46990" numCol="1" anchor="ctr" anchorCtr="0" compatLnSpc="1">
            <a:normAutofit/>
          </a:bodyPr>
          <a:lstStyle>
            <a:lvl1pPr algn="l" rtl="0" fontAlgn="base">
              <a:spcBef>
                <a:spcPct val="0"/>
              </a:spcBef>
              <a:spcAft>
                <a:spcPct val="0"/>
              </a:spcAft>
              <a:defRPr sz="2800" kern="1200">
                <a:solidFill>
                  <a:schemeClr val="tx1"/>
                </a:solidFill>
                <a:latin typeface="+mj-ea"/>
                <a:ea typeface="+mj-ea"/>
                <a:cs typeface="+mj-cs"/>
                <a:sym typeface="Arial" panose="020B0604020202020204" pitchFamily="34" charset="0"/>
              </a:defRPr>
            </a:lvl1pPr>
            <a:lvl2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2pPr>
            <a:lvl3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3pPr>
            <a:lvl4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4pPr>
            <a:lvl5pPr algn="l" rtl="0" fontAlgn="base">
              <a:spcBef>
                <a:spcPct val="0"/>
              </a:spcBef>
              <a:spcAft>
                <a:spcPct val="0"/>
              </a:spcAft>
              <a:defRPr sz="2800">
                <a:solidFill>
                  <a:schemeClr val="tx1"/>
                </a:solidFill>
                <a:latin typeface="黑体" panose="02010609060101010101" charset="-122"/>
                <a:ea typeface="黑体" panose="02010609060101010101" charset="-122"/>
                <a:sym typeface="Arial" panose="020B0604020202020204" pitchFamily="34" charset="0"/>
              </a:defRPr>
            </a:lvl5pPr>
            <a:lvl6pPr marL="4572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6pPr>
            <a:lvl7pPr marL="9144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7pPr>
            <a:lvl8pPr marL="13716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8pPr>
            <a:lvl9pPr marL="1828800" algn="l" rtl="0" fontAlgn="base">
              <a:spcBef>
                <a:spcPct val="0"/>
              </a:spcBef>
              <a:spcAft>
                <a:spcPct val="0"/>
              </a:spcAft>
              <a:defRPr sz="2800">
                <a:solidFill>
                  <a:schemeClr val="tx1"/>
                </a:solidFill>
                <a:latin typeface="Arial" panose="020B0604020202020204" pitchFamily="34" charset="0"/>
                <a:ea typeface="黑体" panose="02010609060101010101" charset="-122"/>
              </a:defRPr>
            </a:lvl9pPr>
          </a:lstStyle>
          <a:p>
            <a:pPr lvl="0"/>
            <a:r>
              <a:rPr kumimoji="0" lang="zh-CN" altLang="en-GB"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sym typeface="Arial" panose="020B0604020202020204" pitchFamily="34" charset="0"/>
              </a:rPr>
              <a:t>自动</a:t>
            </a:r>
            <a:r>
              <a:rPr kumimoji="0" lang="zh-CN" altLang="en-US"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sym typeface="Arial" panose="020B0604020202020204" pitchFamily="34" charset="0"/>
              </a:rPr>
              <a:t>化</a:t>
            </a:r>
            <a:r>
              <a:rPr lang="zh-CN" altLang="en-US" b="1" dirty="0" smtClean="0">
                <a:solidFill>
                  <a:srgbClr val="000000"/>
                </a:solidFill>
                <a:latin typeface="微软雅黑" panose="020B0503020204020204" pitchFamily="34" charset="-122"/>
                <a:ea typeface="微软雅黑" panose="020B0503020204020204" pitchFamily="34" charset="-122"/>
              </a:rPr>
              <a:t>快速</a:t>
            </a:r>
            <a:r>
              <a:rPr lang="zh-CN" altLang="en-US" b="1" dirty="0">
                <a:solidFill>
                  <a:srgbClr val="000000"/>
                </a:solidFill>
                <a:latin typeface="微软雅黑" panose="020B0503020204020204" pitchFamily="34" charset="-122"/>
                <a:ea typeface="微软雅黑" panose="020B0503020204020204" pitchFamily="34" charset="-122"/>
              </a:rPr>
              <a:t>高效</a:t>
            </a:r>
            <a:r>
              <a:rPr kumimoji="0" lang="zh-CN" altLang="en-GB"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sym typeface="Arial" panose="020B0604020202020204" pitchFamily="34" charset="0"/>
              </a:rPr>
              <a:t>完成实验</a:t>
            </a:r>
            <a:endParaRPr kumimoji="0" lang="zh-CN" altLang="en-US"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pic>
        <p:nvPicPr>
          <p:cNvPr id="17" name="Picture 1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86634" y="1893393"/>
            <a:ext cx="2600325" cy="1695450"/>
          </a:xfrm>
          <a:prstGeom prst="rect">
            <a:avLst/>
          </a:prstGeom>
          <a:noFill/>
          <a:ln>
            <a:noFill/>
          </a:ln>
          <a:effectLst/>
          <a:extLst>
            <a:ext uri="{909E8E84-426E-40DD-AFC4-6F175D3DCCD1}">
              <a14:hiddenFill xmlns:a14="http://schemas.microsoft.com/office/drawing/2010/main" xmlns="">
                <a:solidFill>
                  <a:schemeClr val="tx2"/>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 name="Picture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88582" y="1893393"/>
            <a:ext cx="2600325" cy="1695450"/>
          </a:xfrm>
          <a:prstGeom prst="rect">
            <a:avLst/>
          </a:prstGeom>
          <a:noFill/>
          <a:ln>
            <a:noFill/>
          </a:ln>
          <a:effectLst/>
          <a:extLst>
            <a:ext uri="{909E8E84-426E-40DD-AFC4-6F175D3DCCD1}">
              <a14:hiddenFill xmlns:a14="http://schemas.microsoft.com/office/drawing/2010/main" xmlns="">
                <a:solidFill>
                  <a:schemeClr val="tx2"/>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 name="Picture 1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562677" y="1893393"/>
            <a:ext cx="2600325" cy="1695450"/>
          </a:xfrm>
          <a:prstGeom prst="rect">
            <a:avLst/>
          </a:prstGeom>
          <a:noFill/>
          <a:ln>
            <a:noFill/>
          </a:ln>
          <a:effectLst/>
          <a:extLst>
            <a:ext uri="{909E8E84-426E-40DD-AFC4-6F175D3DCCD1}">
              <a14:hiddenFill xmlns:a14="http://schemas.microsoft.com/office/drawing/2010/main" xmlns="">
                <a:solidFill>
                  <a:schemeClr val="tx2"/>
                </a:solidFill>
              </a14:hiddenFill>
            </a:ext>
            <a:ext uri="{91240B29-F687-4F45-9708-019B960494DF}">
              <a14:hiddenLine xmlns:a14="http://schemas.microsoft.com/office/drawing/2010/main" xmlns="" w="12700">
                <a:solidFill>
                  <a:schemeClr val="accent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0" name="矩形 19"/>
          <p:cNvSpPr/>
          <p:nvPr/>
        </p:nvSpPr>
        <p:spPr>
          <a:xfrm>
            <a:off x="2752371" y="3740897"/>
            <a:ext cx="2031325" cy="369332"/>
          </a:xfrm>
          <a:prstGeom prst="rect">
            <a:avLst/>
          </a:prstGeom>
        </p:spPr>
        <p:txBody>
          <a:bodyPr wrap="none">
            <a:spAutoFit/>
          </a:bodyPr>
          <a:lstStyle/>
          <a:p>
            <a:pPr>
              <a:defRPr/>
            </a:pPr>
            <a:r>
              <a:rPr lang="zh-CN" altLang="en-US" dirty="0">
                <a:solidFill>
                  <a:srgbClr val="000000"/>
                </a:solidFill>
                <a:latin typeface="微软雅黑" panose="020B0503020204020204" pitchFamily="34" charset="-122"/>
              </a:rPr>
              <a:t>上载样品管</a:t>
            </a:r>
            <a:r>
              <a:rPr lang="zh-CN" altLang="en-US" dirty="0" smtClean="0">
                <a:solidFill>
                  <a:srgbClr val="000000"/>
                </a:solidFill>
                <a:latin typeface="微软雅黑" panose="020B0503020204020204" pitchFamily="34" charset="-122"/>
              </a:rPr>
              <a:t>及试剂</a:t>
            </a:r>
            <a:endParaRPr lang="zh-CN" altLang="en-US" dirty="0">
              <a:solidFill>
                <a:srgbClr val="000000"/>
              </a:solidFill>
              <a:latin typeface="微软雅黑" panose="020B0503020204020204" pitchFamily="34" charset="-122"/>
            </a:endParaRPr>
          </a:p>
        </p:txBody>
      </p:sp>
      <p:sp>
        <p:nvSpPr>
          <p:cNvPr id="21" name="矩形 20"/>
          <p:cNvSpPr/>
          <p:nvPr/>
        </p:nvSpPr>
        <p:spPr>
          <a:xfrm>
            <a:off x="6016914" y="3713378"/>
            <a:ext cx="1707519" cy="369332"/>
          </a:xfrm>
          <a:prstGeom prst="rect">
            <a:avLst/>
          </a:prstGeom>
        </p:spPr>
        <p:txBody>
          <a:bodyPr wrap="none">
            <a:spAutoFit/>
          </a:bodyPr>
          <a:lstStyle/>
          <a:p>
            <a:pPr algn="ctr">
              <a:spcBef>
                <a:spcPct val="0"/>
              </a:spcBef>
            </a:pPr>
            <a:r>
              <a:rPr lang="zh-CN" altLang="en-US" dirty="0" smtClean="0">
                <a:solidFill>
                  <a:srgbClr val="000000"/>
                </a:solidFill>
                <a:latin typeface="微软雅黑" panose="020B0503020204020204" pitchFamily="34" charset="-122"/>
              </a:rPr>
              <a:t>仪器自动加样</a:t>
            </a:r>
            <a:r>
              <a:rPr lang="zh-CN" altLang="de-DE" dirty="0" smtClean="0">
                <a:solidFill>
                  <a:srgbClr val="000000"/>
                </a:solidFill>
                <a:latin typeface="微软雅黑" panose="020B0503020204020204" pitchFamily="34" charset="-122"/>
              </a:rPr>
              <a:t>  </a:t>
            </a:r>
            <a:endParaRPr lang="zh-CN" altLang="en-US" sz="3200" dirty="0">
              <a:solidFill>
                <a:srgbClr val="000000"/>
              </a:solidFill>
              <a:latin typeface="微软雅黑" panose="020B0503020204020204" pitchFamily="34" charset="-122"/>
            </a:endParaRPr>
          </a:p>
        </p:txBody>
      </p:sp>
      <p:sp>
        <p:nvSpPr>
          <p:cNvPr id="22" name="矩形 21"/>
          <p:cNvSpPr/>
          <p:nvPr/>
        </p:nvSpPr>
        <p:spPr>
          <a:xfrm>
            <a:off x="8589894" y="3703515"/>
            <a:ext cx="2545890" cy="369332"/>
          </a:xfrm>
          <a:prstGeom prst="rect">
            <a:avLst/>
          </a:prstGeom>
        </p:spPr>
        <p:txBody>
          <a:bodyPr wrap="none">
            <a:spAutoFit/>
          </a:bodyPr>
          <a:lstStyle/>
          <a:p>
            <a:pPr algn="ctr">
              <a:spcBef>
                <a:spcPct val="0"/>
              </a:spcBef>
            </a:pPr>
            <a:r>
              <a:rPr lang="zh-CN" altLang="de-DE" dirty="0">
                <a:solidFill>
                  <a:srgbClr val="000000"/>
                </a:solidFill>
                <a:latin typeface="微软雅黑" panose="020B0503020204020204" pitchFamily="34" charset="-122"/>
              </a:rPr>
              <a:t>封板</a:t>
            </a:r>
            <a:r>
              <a:rPr lang="zh-CN" altLang="de-DE" dirty="0" smtClean="0">
                <a:solidFill>
                  <a:srgbClr val="000000"/>
                </a:solidFill>
                <a:latin typeface="微软雅黑" panose="020B0503020204020204" pitchFamily="34" charset="-122"/>
              </a:rPr>
              <a:t>后置于</a:t>
            </a:r>
            <a:r>
              <a:rPr lang="zh-CN" altLang="de-DE" dirty="0">
                <a:solidFill>
                  <a:srgbClr val="000000"/>
                </a:solidFill>
                <a:latin typeface="微软雅黑" panose="020B0503020204020204" pitchFamily="34" charset="-122"/>
              </a:rPr>
              <a:t>定量</a:t>
            </a:r>
            <a:r>
              <a:rPr lang="de-DE" altLang="zh-CN" dirty="0">
                <a:solidFill>
                  <a:srgbClr val="000000"/>
                </a:solidFill>
                <a:latin typeface="微软雅黑" panose="020B0503020204020204" pitchFamily="34" charset="-122"/>
              </a:rPr>
              <a:t>PCR</a:t>
            </a:r>
            <a:r>
              <a:rPr lang="zh-CN" altLang="de-DE" dirty="0">
                <a:solidFill>
                  <a:srgbClr val="000000"/>
                </a:solidFill>
                <a:latin typeface="微软雅黑" panose="020B0503020204020204" pitchFamily="34" charset="-122"/>
              </a:rPr>
              <a:t>仪 </a:t>
            </a:r>
            <a:endParaRPr lang="zh-CN" altLang="en-US" sz="3200" dirty="0">
              <a:solidFill>
                <a:srgbClr val="000000"/>
              </a:solidFill>
              <a:latin typeface="微软雅黑" panose="020B0503020204020204" pitchFamily="34" charset="-122"/>
            </a:endParaRPr>
          </a:p>
        </p:txBody>
      </p:sp>
      <p:sp>
        <p:nvSpPr>
          <p:cNvPr id="23" name="矩形 22"/>
          <p:cNvSpPr/>
          <p:nvPr/>
        </p:nvSpPr>
        <p:spPr>
          <a:xfrm>
            <a:off x="3038902" y="4270102"/>
            <a:ext cx="1569661" cy="369332"/>
          </a:xfrm>
          <a:prstGeom prst="rect">
            <a:avLst/>
          </a:prstGeom>
          <a:solidFill>
            <a:srgbClr val="FFC000"/>
          </a:solidFill>
        </p:spPr>
        <p:txBody>
          <a:bodyPr wrap="none">
            <a:spAutoFit/>
          </a:bodyPr>
          <a:lstStyle/>
          <a:p>
            <a:pPr algn="ctr">
              <a:spcBef>
                <a:spcPct val="0"/>
              </a:spcBef>
            </a:pPr>
            <a:r>
              <a:rPr lang="zh-CN" altLang="en-US" dirty="0" smtClean="0">
                <a:solidFill>
                  <a:srgbClr val="000000"/>
                </a:solidFill>
                <a:latin typeface="微软雅黑" panose="020B0503020204020204" pitchFamily="34" charset="-122"/>
              </a:rPr>
              <a:t>样本核酸提取</a:t>
            </a:r>
            <a:endParaRPr lang="en-US" altLang="zh-CN" dirty="0">
              <a:solidFill>
                <a:srgbClr val="000000"/>
              </a:solidFill>
              <a:latin typeface="微软雅黑" panose="020B0503020204020204" pitchFamily="34" charset="-122"/>
            </a:endParaRPr>
          </a:p>
        </p:txBody>
      </p:sp>
      <p:sp>
        <p:nvSpPr>
          <p:cNvPr id="24" name="矩形 23"/>
          <p:cNvSpPr/>
          <p:nvPr/>
        </p:nvSpPr>
        <p:spPr>
          <a:xfrm>
            <a:off x="5846630" y="4270102"/>
            <a:ext cx="2084225" cy="369332"/>
          </a:xfrm>
          <a:prstGeom prst="rect">
            <a:avLst/>
          </a:prstGeom>
          <a:solidFill>
            <a:srgbClr val="00B0F0"/>
          </a:solidFill>
        </p:spPr>
        <p:txBody>
          <a:bodyPr wrap="none">
            <a:spAutoFit/>
          </a:bodyPr>
          <a:lstStyle/>
          <a:p>
            <a:pPr algn="ctr">
              <a:spcBef>
                <a:spcPct val="0"/>
              </a:spcBef>
            </a:pPr>
            <a:r>
              <a:rPr lang="de-DE" altLang="zh-CN" dirty="0" smtClean="0">
                <a:solidFill>
                  <a:srgbClr val="000000"/>
                </a:solidFill>
                <a:latin typeface="微软雅黑" panose="020B0503020204020204" pitchFamily="34" charset="-122"/>
              </a:rPr>
              <a:t>PCR </a:t>
            </a:r>
            <a:r>
              <a:rPr lang="zh-CN" altLang="en-US" dirty="0" smtClean="0">
                <a:solidFill>
                  <a:srgbClr val="000000"/>
                </a:solidFill>
                <a:latin typeface="微软雅黑" panose="020B0503020204020204" pitchFamily="34" charset="-122"/>
              </a:rPr>
              <a:t>反应</a:t>
            </a:r>
            <a:r>
              <a:rPr lang="zh-CN" altLang="en-US" dirty="0">
                <a:solidFill>
                  <a:srgbClr val="000000"/>
                </a:solidFill>
                <a:latin typeface="微软雅黑" panose="020B0503020204020204" pitchFamily="34" charset="-122"/>
              </a:rPr>
              <a:t>体系</a:t>
            </a:r>
            <a:r>
              <a:rPr lang="zh-CN" altLang="en-US" dirty="0" smtClean="0">
                <a:solidFill>
                  <a:srgbClr val="000000"/>
                </a:solidFill>
                <a:latin typeface="微软雅黑" panose="020B0503020204020204" pitchFamily="34" charset="-122"/>
              </a:rPr>
              <a:t>制备</a:t>
            </a:r>
            <a:endParaRPr lang="en-US" altLang="zh-CN" dirty="0">
              <a:solidFill>
                <a:srgbClr val="000000"/>
              </a:solidFill>
              <a:latin typeface="微软雅黑" panose="020B0503020204020204" pitchFamily="34" charset="-122"/>
            </a:endParaRPr>
          </a:p>
        </p:txBody>
      </p:sp>
      <p:sp>
        <p:nvSpPr>
          <p:cNvPr id="25" name="矩形 24"/>
          <p:cNvSpPr/>
          <p:nvPr/>
        </p:nvSpPr>
        <p:spPr>
          <a:xfrm>
            <a:off x="9278656" y="4257167"/>
            <a:ext cx="1338828" cy="369332"/>
          </a:xfrm>
          <a:prstGeom prst="rect">
            <a:avLst/>
          </a:prstGeom>
          <a:solidFill>
            <a:srgbClr val="73C8BE">
              <a:lumMod val="60000"/>
              <a:lumOff val="40000"/>
            </a:srgbClr>
          </a:solidFill>
        </p:spPr>
        <p:txBody>
          <a:bodyPr wrap="none">
            <a:sp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800" b="0" i="0" u="none" strike="noStrike" kern="0" cap="none" spc="0" normalizeH="0" baseline="0" noProof="0" dirty="0" smtClean="0">
                <a:ln>
                  <a:noFill/>
                </a:ln>
                <a:solidFill>
                  <a:srgbClr val="000000"/>
                </a:solidFill>
                <a:effectLst/>
                <a:uLnTx/>
                <a:uFillTx/>
                <a:latin typeface="微软雅黑" panose="020B0503020204020204" pitchFamily="34" charset="-122"/>
              </a:rPr>
              <a:t>扩增与检测</a:t>
            </a:r>
            <a:endParaRPr kumimoji="0" lang="en-US" altLang="zh-CN" sz="1800" b="0" i="0" u="none" strike="noStrike" kern="0" cap="none" spc="0" normalizeH="0" baseline="0" noProof="0" dirty="0" smtClean="0">
              <a:ln>
                <a:noFill/>
              </a:ln>
              <a:solidFill>
                <a:srgbClr val="000000"/>
              </a:solidFill>
              <a:effectLst/>
              <a:uLnTx/>
              <a:uFillTx/>
              <a:latin typeface="微软雅黑" panose="020B0503020204020204" pitchFamily="34" charset="-122"/>
            </a:endParaRPr>
          </a:p>
        </p:txBody>
      </p:sp>
      <p:sp>
        <p:nvSpPr>
          <p:cNvPr id="26" name="矩形 25"/>
          <p:cNvSpPr/>
          <p:nvPr/>
        </p:nvSpPr>
        <p:spPr>
          <a:xfrm>
            <a:off x="1369079" y="5565497"/>
            <a:ext cx="3024336" cy="369332"/>
          </a:xfrm>
          <a:prstGeom prst="rect">
            <a:avLst/>
          </a:prstGeom>
        </p:spPr>
        <p:txBody>
          <a:bodyPr wrap="square">
            <a:spAutoFit/>
          </a:bodyPr>
          <a:lstStyle/>
          <a:p>
            <a:pPr algn="ctr">
              <a:spcBef>
                <a:spcPct val="0"/>
              </a:spcBef>
            </a:pPr>
            <a:r>
              <a:rPr lang="zh-CN" altLang="en-US" dirty="0" smtClean="0">
                <a:solidFill>
                  <a:srgbClr val="000000"/>
                </a:solidFill>
                <a:latin typeface="微软雅黑" panose="020B0503020204020204" pitchFamily="34" charset="-122"/>
              </a:rPr>
              <a:t>读取样品</a:t>
            </a:r>
            <a:r>
              <a:rPr lang="zh-CN" altLang="en-US" dirty="0">
                <a:solidFill>
                  <a:srgbClr val="000000"/>
                </a:solidFill>
                <a:latin typeface="微软雅黑" panose="020B0503020204020204" pitchFamily="34" charset="-122"/>
              </a:rPr>
              <a:t>身份信息</a:t>
            </a:r>
          </a:p>
        </p:txBody>
      </p:sp>
      <p:sp>
        <p:nvSpPr>
          <p:cNvPr id="27" name="矩形 26"/>
          <p:cNvSpPr/>
          <p:nvPr/>
        </p:nvSpPr>
        <p:spPr>
          <a:xfrm>
            <a:off x="8167752" y="5492564"/>
            <a:ext cx="2539478" cy="369332"/>
          </a:xfrm>
          <a:prstGeom prst="rect">
            <a:avLst/>
          </a:prstGeom>
        </p:spPr>
        <p:txBody>
          <a:bodyPr wrap="none">
            <a:spAutoFit/>
          </a:bodyPr>
          <a:lstStyle/>
          <a:p>
            <a:pPr algn="ctr">
              <a:spcBef>
                <a:spcPct val="0"/>
              </a:spcBef>
            </a:pPr>
            <a:r>
              <a:rPr lang="zh-CN" altLang="en-US" dirty="0">
                <a:solidFill>
                  <a:srgbClr val="000000"/>
                </a:solidFill>
                <a:latin typeface="微软雅黑" panose="020B0503020204020204" pitchFamily="34" charset="-122"/>
              </a:rPr>
              <a:t>输出检测</a:t>
            </a:r>
            <a:r>
              <a:rPr lang="zh-CN" altLang="en-US" dirty="0" smtClean="0">
                <a:solidFill>
                  <a:srgbClr val="000000"/>
                </a:solidFill>
                <a:latin typeface="微软雅黑" panose="020B0503020204020204" pitchFamily="34" charset="-122"/>
              </a:rPr>
              <a:t>结果（</a:t>
            </a:r>
            <a:r>
              <a:rPr lang="en-US" altLang="zh-CN" b="1" dirty="0" smtClean="0">
                <a:solidFill>
                  <a:srgbClr val="000000"/>
                </a:solidFill>
                <a:latin typeface="微软雅黑" panose="020B0503020204020204" pitchFamily="34" charset="-122"/>
              </a:rPr>
              <a:t>3h</a:t>
            </a:r>
            <a:r>
              <a:rPr lang="zh-CN" altLang="en-US" b="1" dirty="0" smtClean="0">
                <a:solidFill>
                  <a:srgbClr val="000000"/>
                </a:solidFill>
                <a:latin typeface="微软雅黑" panose="020B0503020204020204" pitchFamily="34" charset="-122"/>
              </a:rPr>
              <a:t>内</a:t>
            </a:r>
            <a:r>
              <a:rPr lang="zh-CN" altLang="en-US" dirty="0" smtClean="0">
                <a:solidFill>
                  <a:srgbClr val="000000"/>
                </a:solidFill>
                <a:latin typeface="微软雅黑" panose="020B0503020204020204" pitchFamily="34" charset="-122"/>
              </a:rPr>
              <a:t>）</a:t>
            </a:r>
            <a:endParaRPr lang="zh-CN" altLang="en-US" dirty="0">
              <a:solidFill>
                <a:srgbClr val="000000"/>
              </a:solidFill>
              <a:latin typeface="微软雅黑" panose="020B0503020204020204" pitchFamily="34" charset="-122"/>
            </a:endParaRPr>
          </a:p>
        </p:txBody>
      </p:sp>
      <p:cxnSp>
        <p:nvCxnSpPr>
          <p:cNvPr id="28" name="直接箭头连接符 27"/>
          <p:cNvCxnSpPr/>
          <p:nvPr/>
        </p:nvCxnSpPr>
        <p:spPr>
          <a:xfrm>
            <a:off x="4139330" y="5694307"/>
            <a:ext cx="3816424" cy="0"/>
          </a:xfrm>
          <a:prstGeom prst="straightConnector1">
            <a:avLst/>
          </a:prstGeom>
          <a:noFill/>
          <a:ln w="6350" cap="flat" cmpd="sng" algn="ctr">
            <a:solidFill>
              <a:srgbClr val="BED52F"/>
            </a:solidFill>
            <a:prstDash val="solid"/>
            <a:miter lim="800000"/>
            <a:tailEnd type="arrow"/>
          </a:ln>
          <a:effectLst/>
        </p:spPr>
      </p:cxnSp>
      <p:sp>
        <p:nvSpPr>
          <p:cNvPr id="29" name="矩形 28"/>
          <p:cNvSpPr/>
          <p:nvPr/>
        </p:nvSpPr>
        <p:spPr>
          <a:xfrm>
            <a:off x="3527770" y="5934829"/>
            <a:ext cx="4788024" cy="338554"/>
          </a:xfrm>
          <a:prstGeom prst="rect">
            <a:avLst/>
          </a:prstGeom>
        </p:spPr>
        <p:txBody>
          <a:bodyPr wrap="square">
            <a:spAutoFit/>
          </a:bodyPr>
          <a:lstStyle/>
          <a:p>
            <a:pPr algn="ctr">
              <a:spcBef>
                <a:spcPct val="0"/>
              </a:spcBef>
            </a:pPr>
            <a:r>
              <a:rPr lang="zh-CN" altLang="en-US" sz="1600" dirty="0" smtClean="0">
                <a:solidFill>
                  <a:srgbClr val="000000"/>
                </a:solidFill>
                <a:latin typeface="微软雅黑" panose="020B0503020204020204" pitchFamily="34" charset="-122"/>
              </a:rPr>
              <a:t>信息</a:t>
            </a:r>
            <a:r>
              <a:rPr lang="zh-CN" altLang="de-DE" sz="1600" dirty="0" smtClean="0">
                <a:solidFill>
                  <a:srgbClr val="000000"/>
                </a:solidFill>
                <a:latin typeface="微软雅黑" panose="020B0503020204020204" pitchFamily="34" charset="-122"/>
              </a:rPr>
              <a:t>跟踪确保</a:t>
            </a:r>
            <a:r>
              <a:rPr lang="zh-CN" altLang="en-US" sz="1600" dirty="0" smtClean="0">
                <a:solidFill>
                  <a:srgbClr val="000000"/>
                </a:solidFill>
                <a:latin typeface="微软雅黑" panose="020B0503020204020204" pitchFamily="34" charset="-122"/>
              </a:rPr>
              <a:t>样本身份准确</a:t>
            </a:r>
            <a:endParaRPr lang="zh-CN" altLang="en-US" sz="1600" dirty="0">
              <a:solidFill>
                <a:srgbClr val="000000"/>
              </a:solidFill>
              <a:latin typeface="微软雅黑" panose="020B0503020204020204" pitchFamily="34" charset="-122"/>
            </a:endParaRPr>
          </a:p>
        </p:txBody>
      </p:sp>
      <p:sp>
        <p:nvSpPr>
          <p:cNvPr id="31" name="矩形 30"/>
          <p:cNvSpPr/>
          <p:nvPr/>
        </p:nvSpPr>
        <p:spPr>
          <a:xfrm>
            <a:off x="376778" y="3461340"/>
            <a:ext cx="1390670" cy="646331"/>
          </a:xfrm>
          <a:prstGeom prst="rect">
            <a:avLst/>
          </a:prstGeom>
          <a:noFill/>
        </p:spPr>
        <p:txBody>
          <a:bodyPr wrap="square">
            <a:spAutoFit/>
          </a:bodyPr>
          <a:lstStyle/>
          <a:p>
            <a:pPr algn="ctr">
              <a:spcBef>
                <a:spcPct val="0"/>
              </a:spcBef>
            </a:pPr>
            <a:r>
              <a:rPr lang="zh-CN" altLang="en-US" dirty="0" smtClean="0">
                <a:solidFill>
                  <a:srgbClr val="000000"/>
                </a:solidFill>
                <a:latin typeface="微软雅黑" panose="020B0503020204020204" pitchFamily="34" charset="-122"/>
              </a:rPr>
              <a:t>样本离心去除部分上清</a:t>
            </a:r>
            <a:endParaRPr lang="en-US" altLang="zh-CN" dirty="0">
              <a:solidFill>
                <a:srgbClr val="000000"/>
              </a:solidFill>
              <a:latin typeface="微软雅黑" panose="020B0503020204020204" pitchFamily="34" charset="-122"/>
            </a:endParaRPr>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xmlns="" val="0"/>
              </a:ext>
            </a:extLst>
          </a:blip>
          <a:srcRect l="18480" t="5518" r="24814" b="5976"/>
          <a:stretch/>
        </p:blipFill>
        <p:spPr>
          <a:xfrm>
            <a:off x="540565" y="2123662"/>
            <a:ext cx="1194194" cy="1242608"/>
          </a:xfrm>
          <a:prstGeom prst="rect">
            <a:avLst/>
          </a:prstGeom>
        </p:spPr>
      </p:pic>
      <p:sp>
        <p:nvSpPr>
          <p:cNvPr id="3" name="右箭头 2"/>
          <p:cNvSpPr/>
          <p:nvPr/>
        </p:nvSpPr>
        <p:spPr>
          <a:xfrm>
            <a:off x="2112579" y="2711669"/>
            <a:ext cx="268014" cy="2364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右箭头 31"/>
          <p:cNvSpPr/>
          <p:nvPr/>
        </p:nvSpPr>
        <p:spPr>
          <a:xfrm>
            <a:off x="5258993" y="2711668"/>
            <a:ext cx="268014" cy="2364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箭头 32"/>
          <p:cNvSpPr/>
          <p:nvPr/>
        </p:nvSpPr>
        <p:spPr>
          <a:xfrm>
            <a:off x="8250482" y="2680136"/>
            <a:ext cx="268014" cy="23648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84479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ph idx="4294967295"/>
          </p:nvPr>
        </p:nvSpPr>
        <p:spPr>
          <a:xfrm>
            <a:off x="730251" y="2453640"/>
            <a:ext cx="10972800" cy="1280795"/>
          </a:xfrm>
        </p:spPr>
        <p:txBody>
          <a:bodyPr/>
          <a:lstStyle/>
          <a:p>
            <a:pPr marL="0" indent="0" algn="ctr">
              <a:buNone/>
            </a:pPr>
            <a:r>
              <a:rPr lang="en-US" sz="6000" b="1" i="1" dirty="0" smtClean="0">
                <a:solidFill>
                  <a:srgbClr val="FE0000"/>
                </a:solidFill>
                <a:latin typeface="微软雅黑" panose="020B0503020204020204" pitchFamily="34" charset="-122"/>
                <a:ea typeface="微软雅黑" panose="020B0503020204020204" pitchFamily="34" charset="-122"/>
              </a:rPr>
              <a:t>THANK YOU</a:t>
            </a:r>
          </a:p>
        </p:txBody>
      </p:sp>
      <p:sp>
        <p:nvSpPr>
          <p:cNvPr id="64515" name="Rectangle 4"/>
          <p:cNvSpPr txBox="1">
            <a:spLocks noGrp="1"/>
          </p:cNvSpPr>
          <p:nvPr/>
        </p:nvSpPr>
        <p:spPr bwMode="auto">
          <a:xfrm>
            <a:off x="11389784" y="6411384"/>
            <a:ext cx="313267" cy="247649"/>
          </a:xfrm>
          <a:prstGeom prst="rect">
            <a:avLst/>
          </a:prstGeom>
          <a:noFill/>
          <a:ln w="9525">
            <a:noFill/>
            <a:miter lim="800000"/>
          </a:ln>
        </p:spPr>
        <p:txBody>
          <a:bodyPr wrap="none" lIns="36576" tIns="36576" rIns="36576" bIns="36576" anchor="ctr"/>
          <a:lstStyle/>
          <a:p>
            <a:pPr hangingPunct="0"/>
            <a:fld id="{2B2B5CB4-1C21-40FE-9E91-99625CA75E2D}" type="slidenum">
              <a:rPr lang="en-US" altLang="zh-CN" sz="2135">
                <a:latin typeface="Century Gothic" panose="020B0502020202020204" pitchFamily="34" charset="0"/>
                <a:sym typeface="Century Gothic" panose="020B0502020202020204" pitchFamily="34" charset="0"/>
              </a:rPr>
              <a:pPr hangingPunct="0"/>
              <a:t>45</a:t>
            </a:fld>
            <a:endParaRPr lang="zh-CN" altLang="zh-CN" sz="2135">
              <a:latin typeface="Century Gothic" panose="020B0502020202020204" pitchFamily="34" charset="0"/>
              <a:sym typeface="Century Gothic" panose="020B0502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4" name="Title 1"/>
          <p:cNvSpPr txBox="1"/>
          <p:nvPr/>
        </p:nvSpPr>
        <p:spPr bwMode="auto">
          <a:xfrm>
            <a:off x="2471738" y="347938"/>
            <a:ext cx="8229600" cy="712787"/>
          </a:xfrm>
          <a:prstGeom prst="rect">
            <a:avLst/>
          </a:prstGeom>
          <a:noFill/>
          <a:ln w="9525">
            <a:noFill/>
            <a:miter lim="800000"/>
          </a:ln>
        </p:spPr>
        <p:txBody>
          <a:bodyPr lIns="0" tIns="0" rIns="0" bIns="0" anchor="ctr"/>
          <a:lstStyle/>
          <a:p>
            <a:pPr defTabSz="457200">
              <a:lnSpc>
                <a:spcPct val="90000"/>
              </a:lnSpc>
            </a:pPr>
            <a:r>
              <a:rPr lang="zh-CN" altLang="en-US" sz="3200" b="1" dirty="0">
                <a:solidFill>
                  <a:schemeClr val="tx1"/>
                </a:solidFill>
                <a:latin typeface="Arial" panose="020B0604020202020204" pitchFamily="34" charset="0"/>
                <a:ea typeface="微软雅黑" panose="020B0503020204020204" pitchFamily="34" charset="-122"/>
              </a:rPr>
              <a:t>全球疾病负担：病毒性肝炎相关死亡率*</a:t>
            </a:r>
          </a:p>
        </p:txBody>
      </p:sp>
      <p:sp>
        <p:nvSpPr>
          <p:cNvPr id="100356" name="Text Placeholder 7"/>
          <p:cNvSpPr txBox="1"/>
          <p:nvPr/>
        </p:nvSpPr>
        <p:spPr bwMode="auto">
          <a:xfrm>
            <a:off x="6470138" y="6434179"/>
            <a:ext cx="4015965" cy="197744"/>
          </a:xfrm>
          <a:prstGeom prst="rect">
            <a:avLst/>
          </a:prstGeom>
          <a:noFill/>
          <a:ln w="9525">
            <a:noFill/>
            <a:miter lim="800000"/>
          </a:ln>
        </p:spPr>
        <p:txBody>
          <a:bodyPr wrap="square" lIns="0" tIns="0" rIns="0" bIns="0" anchor="b">
            <a:spAutoFit/>
          </a:bodyPr>
          <a:lstStyle/>
          <a:p>
            <a:pPr eaLnBrk="0" hangingPunct="0">
              <a:lnSpc>
                <a:spcPct val="90000"/>
              </a:lnSpc>
              <a:buClr>
                <a:srgbClr val="A9A9A9"/>
              </a:buClr>
              <a:buSzPct val="90000"/>
            </a:pPr>
            <a:r>
              <a:rPr lang="en-GB" altLang="zh-CN" sz="1400" dirty="0" err="1">
                <a:solidFill>
                  <a:srgbClr val="151617"/>
                </a:solidFill>
                <a:latin typeface="Times New Roman" panose="02020603050405020304" pitchFamily="18" charset="0"/>
                <a:cs typeface="Times New Roman" panose="02020603050405020304" pitchFamily="18" charset="0"/>
              </a:rPr>
              <a:t>Stanaway</a:t>
            </a:r>
            <a:r>
              <a:rPr lang="en-GB" altLang="zh-CN" sz="1400" dirty="0">
                <a:solidFill>
                  <a:srgbClr val="151617"/>
                </a:solidFill>
                <a:latin typeface="Times New Roman" panose="02020603050405020304" pitchFamily="18" charset="0"/>
                <a:cs typeface="Times New Roman" panose="02020603050405020304" pitchFamily="18" charset="0"/>
              </a:rPr>
              <a:t> JD, </a:t>
            </a:r>
            <a:r>
              <a:rPr lang="en-GB" altLang="zh-CN" sz="1400" i="1" dirty="0">
                <a:solidFill>
                  <a:srgbClr val="151617"/>
                </a:solidFill>
                <a:latin typeface="Times New Roman" panose="02020603050405020304" pitchFamily="18" charset="0"/>
                <a:cs typeface="Times New Roman" panose="02020603050405020304" pitchFamily="18" charset="0"/>
              </a:rPr>
              <a:t>et al. Lancet</a:t>
            </a:r>
            <a:r>
              <a:rPr lang="en-GB" altLang="zh-CN" sz="1400" dirty="0">
                <a:solidFill>
                  <a:srgbClr val="151617"/>
                </a:solidFill>
                <a:latin typeface="Times New Roman" panose="02020603050405020304" pitchFamily="18" charset="0"/>
                <a:cs typeface="Times New Roman" panose="02020603050405020304" pitchFamily="18" charset="0"/>
              </a:rPr>
              <a:t> 2016; </a:t>
            </a:r>
            <a:r>
              <a:rPr lang="en-GB" altLang="zh-CN" sz="1400" dirty="0" smtClean="0">
                <a:solidFill>
                  <a:srgbClr val="151617"/>
                </a:solidFill>
                <a:latin typeface="Times New Roman" panose="02020603050405020304" pitchFamily="18" charset="0"/>
                <a:cs typeface="Times New Roman" panose="02020603050405020304" pitchFamily="18" charset="0"/>
              </a:rPr>
              <a:t>388:1081–88</a:t>
            </a:r>
            <a:r>
              <a:rPr lang="en-GB" altLang="zh-CN" sz="1400" dirty="0">
                <a:solidFill>
                  <a:srgbClr val="151617"/>
                </a:solidFill>
                <a:latin typeface="Times New Roman" panose="02020603050405020304" pitchFamily="18" charset="0"/>
                <a:cs typeface="Times New Roman" panose="02020603050405020304" pitchFamily="18" charset="0"/>
              </a:rPr>
              <a:t>.</a:t>
            </a:r>
          </a:p>
        </p:txBody>
      </p:sp>
      <p:cxnSp>
        <p:nvCxnSpPr>
          <p:cNvPr id="37" name="Straight Arrow Connector 65"/>
          <p:cNvCxnSpPr/>
          <p:nvPr/>
        </p:nvCxnSpPr>
        <p:spPr>
          <a:xfrm flipV="1">
            <a:off x="5675313" y="4572714"/>
            <a:ext cx="911225" cy="1009650"/>
          </a:xfrm>
          <a:prstGeom prst="straightConnector1">
            <a:avLst/>
          </a:prstGeom>
          <a:ln w="28575">
            <a:solidFill>
              <a:srgbClr val="FC8A2C"/>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00358" name="Group 9"/>
          <p:cNvGrpSpPr/>
          <p:nvPr/>
        </p:nvGrpSpPr>
        <p:grpSpPr bwMode="auto">
          <a:xfrm>
            <a:off x="2276475" y="2429589"/>
            <a:ext cx="3306763" cy="3278187"/>
            <a:chOff x="791781" y="2119874"/>
            <a:chExt cx="3306841" cy="3277671"/>
          </a:xfrm>
        </p:grpSpPr>
        <p:sp>
          <p:nvSpPr>
            <p:cNvPr id="41" name="Rectangle 69"/>
            <p:cNvSpPr/>
            <p:nvPr/>
          </p:nvSpPr>
          <p:spPr>
            <a:xfrm>
              <a:off x="791781" y="2119874"/>
              <a:ext cx="3306841" cy="252372"/>
            </a:xfrm>
            <a:prstGeom prst="rect">
              <a:avLst/>
            </a:prstGeom>
          </p:spPr>
          <p:style>
            <a:lnRef idx="1">
              <a:schemeClr val="dk1"/>
            </a:lnRef>
            <a:fillRef idx="2">
              <a:schemeClr val="dk1"/>
            </a:fillRef>
            <a:effectRef idx="1">
              <a:schemeClr val="dk1"/>
            </a:effectRef>
            <a:fontRef idx="minor">
              <a:schemeClr val="dk1"/>
            </a:fontRef>
          </p:style>
          <p:txBody>
            <a:bodyPr anchor="ctr"/>
            <a:lstStyle>
              <a:lvl1pPr eaLnBrk="0" hangingPunct="0">
                <a:defRPr>
                  <a:solidFill>
                    <a:schemeClr val="tx1"/>
                  </a:solidFill>
                  <a:latin typeface="Helvetica" pitchFamily="34" charset="0"/>
                  <a:ea typeface="宋体" panose="02010600030101010101" pitchFamily="2" charset="-122"/>
                </a:defRPr>
              </a:lvl1pPr>
              <a:lvl2pPr marL="742950" indent="-285750" eaLnBrk="0" hangingPunct="0">
                <a:defRPr>
                  <a:solidFill>
                    <a:schemeClr val="tx1"/>
                  </a:solidFill>
                  <a:latin typeface="Helvetica" pitchFamily="34" charset="0"/>
                  <a:ea typeface="宋体" panose="02010600030101010101" pitchFamily="2" charset="-122"/>
                </a:defRPr>
              </a:lvl2pPr>
              <a:lvl3pPr marL="1143000" indent="-228600" eaLnBrk="0" hangingPunct="0">
                <a:defRPr>
                  <a:solidFill>
                    <a:schemeClr val="tx1"/>
                  </a:solidFill>
                  <a:latin typeface="Helvetica" pitchFamily="34" charset="0"/>
                  <a:ea typeface="宋体" panose="02010600030101010101" pitchFamily="2" charset="-122"/>
                </a:defRPr>
              </a:lvl3pPr>
              <a:lvl4pPr marL="1600200" indent="-228600" eaLnBrk="0" hangingPunct="0">
                <a:defRPr>
                  <a:solidFill>
                    <a:schemeClr val="tx1"/>
                  </a:solidFill>
                  <a:latin typeface="Helvetica" pitchFamily="34" charset="0"/>
                  <a:ea typeface="宋体" panose="02010600030101010101" pitchFamily="2" charset="-122"/>
                </a:defRPr>
              </a:lvl4pPr>
              <a:lvl5pPr marL="2057400" indent="-228600" eaLnBrk="0" hangingPunct="0">
                <a:defRPr>
                  <a:solidFill>
                    <a:schemeClr val="tx1"/>
                  </a:solidFill>
                  <a:latin typeface="Helvetica"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9pPr>
            </a:lstStyle>
            <a:p>
              <a:pPr eaLnBrk="1" hangingPunct="1">
                <a:defRPr/>
              </a:pPr>
              <a:r>
                <a:rPr lang="en-GB" altLang="zh-CN" sz="1600" smtClean="0">
                  <a:solidFill>
                    <a:srgbClr val="000000"/>
                  </a:solidFill>
                </a:rPr>
                <a:t>1.   </a:t>
              </a:r>
              <a:r>
                <a:rPr lang="zh-CN" altLang="en-GB" sz="1600" smtClean="0">
                  <a:solidFill>
                    <a:srgbClr val="000000"/>
                  </a:solidFill>
                </a:rPr>
                <a:t>缺血性心脏病</a:t>
              </a:r>
            </a:p>
          </p:txBody>
        </p:sp>
        <p:sp>
          <p:nvSpPr>
            <p:cNvPr id="42" name="Rectangle 70"/>
            <p:cNvSpPr/>
            <p:nvPr/>
          </p:nvSpPr>
          <p:spPr>
            <a:xfrm>
              <a:off x="791781" y="2456371"/>
              <a:ext cx="3306841" cy="252372"/>
            </a:xfrm>
            <a:prstGeom prst="rect">
              <a:avLst/>
            </a:prstGeom>
          </p:spPr>
          <p:style>
            <a:lnRef idx="1">
              <a:schemeClr val="dk1"/>
            </a:lnRef>
            <a:fillRef idx="2">
              <a:schemeClr val="dk1"/>
            </a:fillRef>
            <a:effectRef idx="1">
              <a:schemeClr val="dk1"/>
            </a:effectRef>
            <a:fontRef idx="minor">
              <a:schemeClr val="dk1"/>
            </a:fontRef>
          </p:style>
          <p:txBody>
            <a:bodyPr anchor="ctr"/>
            <a:lstStyle>
              <a:lvl1pPr eaLnBrk="0" hangingPunct="0">
                <a:defRPr>
                  <a:solidFill>
                    <a:schemeClr val="tx1"/>
                  </a:solidFill>
                  <a:latin typeface="Helvetica" pitchFamily="34" charset="0"/>
                  <a:ea typeface="宋体" panose="02010600030101010101" pitchFamily="2" charset="-122"/>
                </a:defRPr>
              </a:lvl1pPr>
              <a:lvl2pPr marL="742950" indent="-285750" eaLnBrk="0" hangingPunct="0">
                <a:defRPr>
                  <a:solidFill>
                    <a:schemeClr val="tx1"/>
                  </a:solidFill>
                  <a:latin typeface="Helvetica" pitchFamily="34" charset="0"/>
                  <a:ea typeface="宋体" panose="02010600030101010101" pitchFamily="2" charset="-122"/>
                </a:defRPr>
              </a:lvl2pPr>
              <a:lvl3pPr marL="1143000" indent="-228600" eaLnBrk="0" hangingPunct="0">
                <a:defRPr>
                  <a:solidFill>
                    <a:schemeClr val="tx1"/>
                  </a:solidFill>
                  <a:latin typeface="Helvetica" pitchFamily="34" charset="0"/>
                  <a:ea typeface="宋体" panose="02010600030101010101" pitchFamily="2" charset="-122"/>
                </a:defRPr>
              </a:lvl3pPr>
              <a:lvl4pPr marL="1600200" indent="-228600" eaLnBrk="0" hangingPunct="0">
                <a:defRPr>
                  <a:solidFill>
                    <a:schemeClr val="tx1"/>
                  </a:solidFill>
                  <a:latin typeface="Helvetica" pitchFamily="34" charset="0"/>
                  <a:ea typeface="宋体" panose="02010600030101010101" pitchFamily="2" charset="-122"/>
                </a:defRPr>
              </a:lvl4pPr>
              <a:lvl5pPr marL="2057400" indent="-228600" eaLnBrk="0" hangingPunct="0">
                <a:defRPr>
                  <a:solidFill>
                    <a:schemeClr val="tx1"/>
                  </a:solidFill>
                  <a:latin typeface="Helvetica"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9pPr>
            </a:lstStyle>
            <a:p>
              <a:pPr eaLnBrk="1" hangingPunct="1">
                <a:defRPr/>
              </a:pPr>
              <a:r>
                <a:rPr lang="en-GB" altLang="zh-CN" sz="1600" smtClean="0">
                  <a:solidFill>
                    <a:srgbClr val="000000"/>
                  </a:solidFill>
                </a:rPr>
                <a:t>2.   </a:t>
              </a:r>
              <a:r>
                <a:rPr lang="zh-CN" altLang="en-GB" sz="1600" smtClean="0">
                  <a:solidFill>
                    <a:srgbClr val="000000"/>
                  </a:solidFill>
                </a:rPr>
                <a:t>脑血管疾病</a:t>
              </a:r>
            </a:p>
          </p:txBody>
        </p:sp>
        <p:sp>
          <p:nvSpPr>
            <p:cNvPr id="43" name="Rectangle 71"/>
            <p:cNvSpPr/>
            <p:nvPr/>
          </p:nvSpPr>
          <p:spPr>
            <a:xfrm>
              <a:off x="791781" y="2792868"/>
              <a:ext cx="3306841" cy="250786"/>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3.   </a:t>
              </a:r>
              <a:r>
                <a:rPr lang="zh-CN" altLang="en-GB" sz="1600" kern="0" dirty="0">
                  <a:solidFill>
                    <a:srgbClr val="000000"/>
                  </a:solidFill>
                </a:rPr>
                <a:t>下呼吸道感染</a:t>
              </a:r>
            </a:p>
          </p:txBody>
        </p:sp>
        <p:sp>
          <p:nvSpPr>
            <p:cNvPr id="44" name="Rectangle 72"/>
            <p:cNvSpPr/>
            <p:nvPr/>
          </p:nvSpPr>
          <p:spPr>
            <a:xfrm>
              <a:off x="791781" y="3127777"/>
              <a:ext cx="3306841" cy="252373"/>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4.   </a:t>
              </a:r>
              <a:r>
                <a:rPr lang="zh-CN" altLang="en-GB" sz="1600" kern="0" dirty="0">
                  <a:solidFill>
                    <a:srgbClr val="000000"/>
                  </a:solidFill>
                </a:rPr>
                <a:t>痢疾</a:t>
              </a:r>
            </a:p>
          </p:txBody>
        </p:sp>
        <p:sp>
          <p:nvSpPr>
            <p:cNvPr id="45" name="Rectangle 73"/>
            <p:cNvSpPr/>
            <p:nvPr/>
          </p:nvSpPr>
          <p:spPr>
            <a:xfrm>
              <a:off x="791781" y="3464274"/>
              <a:ext cx="3306841" cy="252373"/>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5</a:t>
              </a:r>
              <a:r>
                <a:rPr lang="en-GB" sz="1600" kern="0" dirty="0" smtClean="0">
                  <a:solidFill>
                    <a:srgbClr val="000000"/>
                  </a:solidFill>
                </a:rPr>
                <a:t>.   </a:t>
              </a:r>
              <a:r>
                <a:rPr lang="zh-CN" altLang="en-GB" sz="1600" dirty="0" smtClean="0">
                  <a:solidFill>
                    <a:srgbClr val="151617"/>
                  </a:solidFill>
                  <a:latin typeface="宋体" panose="02010600030101010101" pitchFamily="2" charset="-122"/>
                </a:rPr>
                <a:t>慢性阻塞性肺疾病</a:t>
              </a:r>
              <a:endParaRPr lang="en-GB" sz="1600" kern="0" dirty="0">
                <a:solidFill>
                  <a:srgbClr val="000000"/>
                </a:solidFill>
              </a:endParaRPr>
            </a:p>
          </p:txBody>
        </p:sp>
        <p:sp>
          <p:nvSpPr>
            <p:cNvPr id="46" name="Rectangle 74"/>
            <p:cNvSpPr/>
            <p:nvPr/>
          </p:nvSpPr>
          <p:spPr>
            <a:xfrm>
              <a:off x="791781" y="3800771"/>
              <a:ext cx="3306841" cy="252373"/>
            </a:xfrm>
            <a:prstGeom prst="rect">
              <a:avLst/>
            </a:prstGeom>
          </p:spPr>
          <p:style>
            <a:lnRef idx="1">
              <a:schemeClr val="dk1"/>
            </a:lnRef>
            <a:fillRef idx="2">
              <a:schemeClr val="dk1"/>
            </a:fillRef>
            <a:effectRef idx="1">
              <a:schemeClr val="dk1"/>
            </a:effectRef>
            <a:fontRef idx="minor">
              <a:schemeClr val="dk1"/>
            </a:fontRef>
          </p:style>
          <p:txBody>
            <a:bodyPr anchor="ctr"/>
            <a:lstStyle>
              <a:lvl1pPr eaLnBrk="0" hangingPunct="0">
                <a:defRPr>
                  <a:solidFill>
                    <a:schemeClr val="tx1"/>
                  </a:solidFill>
                  <a:latin typeface="Helvetica" pitchFamily="34" charset="0"/>
                  <a:ea typeface="宋体" panose="02010600030101010101" pitchFamily="2" charset="-122"/>
                </a:defRPr>
              </a:lvl1pPr>
              <a:lvl2pPr marL="742950" indent="-285750" eaLnBrk="0" hangingPunct="0">
                <a:defRPr>
                  <a:solidFill>
                    <a:schemeClr val="tx1"/>
                  </a:solidFill>
                  <a:latin typeface="Helvetica" pitchFamily="34" charset="0"/>
                  <a:ea typeface="宋体" panose="02010600030101010101" pitchFamily="2" charset="-122"/>
                </a:defRPr>
              </a:lvl2pPr>
              <a:lvl3pPr marL="1143000" indent="-228600" eaLnBrk="0" hangingPunct="0">
                <a:defRPr>
                  <a:solidFill>
                    <a:schemeClr val="tx1"/>
                  </a:solidFill>
                  <a:latin typeface="Helvetica" pitchFamily="34" charset="0"/>
                  <a:ea typeface="宋体" panose="02010600030101010101" pitchFamily="2" charset="-122"/>
                </a:defRPr>
              </a:lvl3pPr>
              <a:lvl4pPr marL="1600200" indent="-228600" eaLnBrk="0" hangingPunct="0">
                <a:defRPr>
                  <a:solidFill>
                    <a:schemeClr val="tx1"/>
                  </a:solidFill>
                  <a:latin typeface="Helvetica" pitchFamily="34" charset="0"/>
                  <a:ea typeface="宋体" panose="02010600030101010101" pitchFamily="2" charset="-122"/>
                </a:defRPr>
              </a:lvl4pPr>
              <a:lvl5pPr marL="2057400" indent="-228600" eaLnBrk="0" hangingPunct="0">
                <a:defRPr>
                  <a:solidFill>
                    <a:schemeClr val="tx1"/>
                  </a:solidFill>
                  <a:latin typeface="Helvetica"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9pPr>
            </a:lstStyle>
            <a:p>
              <a:pPr eaLnBrk="1" hangingPunct="1">
                <a:defRPr/>
              </a:pPr>
              <a:r>
                <a:rPr lang="en-GB" altLang="zh-CN" sz="1600" smtClean="0">
                  <a:solidFill>
                    <a:srgbClr val="000000"/>
                  </a:solidFill>
                </a:rPr>
                <a:t>6.   </a:t>
              </a:r>
              <a:r>
                <a:rPr lang="zh-CN" altLang="en-GB" sz="1600" smtClean="0">
                  <a:solidFill>
                    <a:srgbClr val="000000"/>
                  </a:solidFill>
                </a:rPr>
                <a:t>肺结核</a:t>
              </a:r>
            </a:p>
          </p:txBody>
        </p:sp>
        <p:sp>
          <p:nvSpPr>
            <p:cNvPr id="47" name="Rectangle 75"/>
            <p:cNvSpPr/>
            <p:nvPr/>
          </p:nvSpPr>
          <p:spPr>
            <a:xfrm>
              <a:off x="791781" y="4137268"/>
              <a:ext cx="3306841" cy="252373"/>
            </a:xfrm>
            <a:prstGeom prst="rect">
              <a:avLst/>
            </a:prstGeom>
          </p:spPr>
          <p:style>
            <a:lnRef idx="1">
              <a:schemeClr val="dk1"/>
            </a:lnRef>
            <a:fillRef idx="2">
              <a:schemeClr val="dk1"/>
            </a:fillRef>
            <a:effectRef idx="1">
              <a:schemeClr val="dk1"/>
            </a:effectRef>
            <a:fontRef idx="minor">
              <a:schemeClr val="dk1"/>
            </a:fontRef>
          </p:style>
          <p:txBody>
            <a:bodyPr anchor="ctr"/>
            <a:lstStyle>
              <a:lvl1pPr eaLnBrk="0" hangingPunct="0">
                <a:defRPr>
                  <a:solidFill>
                    <a:schemeClr val="tx1"/>
                  </a:solidFill>
                  <a:latin typeface="Helvetica" pitchFamily="34" charset="0"/>
                  <a:ea typeface="宋体" panose="02010600030101010101" pitchFamily="2" charset="-122"/>
                </a:defRPr>
              </a:lvl1pPr>
              <a:lvl2pPr marL="742950" indent="-285750" eaLnBrk="0" hangingPunct="0">
                <a:defRPr>
                  <a:solidFill>
                    <a:schemeClr val="tx1"/>
                  </a:solidFill>
                  <a:latin typeface="Helvetica" pitchFamily="34" charset="0"/>
                  <a:ea typeface="宋体" panose="02010600030101010101" pitchFamily="2" charset="-122"/>
                </a:defRPr>
              </a:lvl2pPr>
              <a:lvl3pPr marL="1143000" indent="-228600" eaLnBrk="0" hangingPunct="0">
                <a:defRPr>
                  <a:solidFill>
                    <a:schemeClr val="tx1"/>
                  </a:solidFill>
                  <a:latin typeface="Helvetica" pitchFamily="34" charset="0"/>
                  <a:ea typeface="宋体" panose="02010600030101010101" pitchFamily="2" charset="-122"/>
                </a:defRPr>
              </a:lvl3pPr>
              <a:lvl4pPr marL="1600200" indent="-228600" eaLnBrk="0" hangingPunct="0">
                <a:defRPr>
                  <a:solidFill>
                    <a:schemeClr val="tx1"/>
                  </a:solidFill>
                  <a:latin typeface="Helvetica" pitchFamily="34" charset="0"/>
                  <a:ea typeface="宋体" panose="02010600030101010101" pitchFamily="2" charset="-122"/>
                </a:defRPr>
              </a:lvl4pPr>
              <a:lvl5pPr marL="2057400" indent="-228600" eaLnBrk="0" hangingPunct="0">
                <a:defRPr>
                  <a:solidFill>
                    <a:schemeClr val="tx1"/>
                  </a:solidFill>
                  <a:latin typeface="Helvetica"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9pPr>
            </a:lstStyle>
            <a:p>
              <a:pPr eaLnBrk="1" hangingPunct="1">
                <a:defRPr/>
              </a:pPr>
              <a:r>
                <a:rPr lang="en-GB" altLang="zh-CN" sz="1600" smtClean="0">
                  <a:solidFill>
                    <a:srgbClr val="000000"/>
                  </a:solidFill>
                </a:rPr>
                <a:t>7.   </a:t>
              </a:r>
              <a:r>
                <a:rPr lang="zh-CN" altLang="en-GB" sz="1600" smtClean="0">
                  <a:solidFill>
                    <a:srgbClr val="000000"/>
                  </a:solidFill>
                </a:rPr>
                <a:t>新生儿早产</a:t>
              </a:r>
            </a:p>
          </p:txBody>
        </p:sp>
        <p:sp>
          <p:nvSpPr>
            <p:cNvPr id="48" name="Rectangle 76"/>
            <p:cNvSpPr/>
            <p:nvPr/>
          </p:nvSpPr>
          <p:spPr>
            <a:xfrm>
              <a:off x="791781" y="4473765"/>
              <a:ext cx="3306841" cy="250786"/>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8.   </a:t>
              </a:r>
              <a:r>
                <a:rPr lang="zh-CN" altLang="en-GB" sz="1600" kern="0" dirty="0">
                  <a:solidFill>
                    <a:srgbClr val="000000"/>
                  </a:solidFill>
                </a:rPr>
                <a:t>交通事故</a:t>
              </a:r>
            </a:p>
          </p:txBody>
        </p:sp>
        <p:sp>
          <p:nvSpPr>
            <p:cNvPr id="49" name="Rectangle 77"/>
            <p:cNvSpPr/>
            <p:nvPr/>
          </p:nvSpPr>
          <p:spPr>
            <a:xfrm>
              <a:off x="791781" y="4808676"/>
              <a:ext cx="3306841" cy="252372"/>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9.   </a:t>
              </a:r>
              <a:r>
                <a:rPr lang="zh-CN" altLang="en-GB" sz="1600" kern="0" dirty="0">
                  <a:solidFill>
                    <a:srgbClr val="000000"/>
                  </a:solidFill>
                </a:rPr>
                <a:t>肺癌</a:t>
              </a:r>
            </a:p>
          </p:txBody>
        </p:sp>
        <p:sp>
          <p:nvSpPr>
            <p:cNvPr id="50" name="Rectangle 78"/>
            <p:cNvSpPr/>
            <p:nvPr/>
          </p:nvSpPr>
          <p:spPr>
            <a:xfrm>
              <a:off x="791781" y="5145173"/>
              <a:ext cx="3306841" cy="252372"/>
            </a:xfrm>
            <a:prstGeom prst="rect">
              <a:avLst/>
            </a:prstGeom>
            <a:solidFill>
              <a:srgbClr val="FC8A2C"/>
            </a:solidFill>
            <a:ln>
              <a:solidFill>
                <a:srgbClr val="FC8A2C"/>
              </a:solidFill>
            </a:ln>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b="1" kern="0" dirty="0">
                  <a:solidFill>
                    <a:prstClr val="white"/>
                  </a:solidFill>
                </a:rPr>
                <a:t>10. </a:t>
              </a:r>
              <a:r>
                <a:rPr lang="zh-CN" altLang="en-GB" sz="1600" b="1" kern="0" dirty="0">
                  <a:solidFill>
                    <a:prstClr val="white"/>
                  </a:solidFill>
                </a:rPr>
                <a:t>病毒性肝炎</a:t>
              </a:r>
            </a:p>
          </p:txBody>
        </p:sp>
      </p:grpSp>
      <p:sp>
        <p:nvSpPr>
          <p:cNvPr id="51" name="Rounded Rectangle 89"/>
          <p:cNvSpPr/>
          <p:nvPr/>
        </p:nvSpPr>
        <p:spPr>
          <a:xfrm>
            <a:off x="3321050" y="2108914"/>
            <a:ext cx="1217613" cy="249237"/>
          </a:xfrm>
          <a:prstGeom prst="roundRect">
            <a:avLst/>
          </a:prstGeom>
          <a:solidFill>
            <a:srgbClr val="FC8A2C"/>
          </a:solidFill>
          <a:ln w="25400" cap="flat" cmpd="sng" algn="ctr">
            <a:solidFill>
              <a:srgbClr val="FC8A2C"/>
            </a:solidFill>
            <a:prstDash val="solid"/>
          </a:ln>
          <a:effectLst/>
        </p:spPr>
        <p:txBody>
          <a:bodyPr anchor="ctr"/>
          <a:lstStyle/>
          <a:p>
            <a:pPr algn="ctr" defTabSz="457200">
              <a:defRPr/>
            </a:pPr>
            <a:r>
              <a:rPr lang="en-GB" kern="0" dirty="0">
                <a:solidFill>
                  <a:srgbClr val="FFFFFF"/>
                </a:solidFill>
                <a:latin typeface="+mn-lt"/>
                <a:ea typeface="+mn-ea"/>
              </a:rPr>
              <a:t>1990</a:t>
            </a:r>
          </a:p>
        </p:txBody>
      </p:sp>
      <p:grpSp>
        <p:nvGrpSpPr>
          <p:cNvPr id="100360" name="Group 8"/>
          <p:cNvGrpSpPr/>
          <p:nvPr/>
        </p:nvGrpSpPr>
        <p:grpSpPr bwMode="auto">
          <a:xfrm>
            <a:off x="6632575" y="2429589"/>
            <a:ext cx="3306763" cy="3278187"/>
            <a:chOff x="5097065" y="2119874"/>
            <a:chExt cx="3306842" cy="3277671"/>
          </a:xfrm>
        </p:grpSpPr>
        <p:sp>
          <p:nvSpPr>
            <p:cNvPr id="53" name="Rectangle 79"/>
            <p:cNvSpPr/>
            <p:nvPr/>
          </p:nvSpPr>
          <p:spPr>
            <a:xfrm>
              <a:off x="5097065" y="2119874"/>
              <a:ext cx="3306842" cy="252372"/>
            </a:xfrm>
            <a:prstGeom prst="rect">
              <a:avLst/>
            </a:prstGeom>
          </p:spPr>
          <p:style>
            <a:lnRef idx="1">
              <a:schemeClr val="dk1"/>
            </a:lnRef>
            <a:fillRef idx="2">
              <a:schemeClr val="dk1"/>
            </a:fillRef>
            <a:effectRef idx="1">
              <a:schemeClr val="dk1"/>
            </a:effectRef>
            <a:fontRef idx="minor">
              <a:schemeClr val="dk1"/>
            </a:fontRef>
          </p:style>
          <p:txBody>
            <a:bodyPr anchor="ctr"/>
            <a:lstStyle>
              <a:lvl1pPr eaLnBrk="0" hangingPunct="0">
                <a:defRPr>
                  <a:solidFill>
                    <a:schemeClr val="tx1"/>
                  </a:solidFill>
                  <a:latin typeface="Helvetica" pitchFamily="34" charset="0"/>
                  <a:ea typeface="宋体" panose="02010600030101010101" pitchFamily="2" charset="-122"/>
                </a:defRPr>
              </a:lvl1pPr>
              <a:lvl2pPr marL="742950" indent="-285750" eaLnBrk="0" hangingPunct="0">
                <a:defRPr>
                  <a:solidFill>
                    <a:schemeClr val="tx1"/>
                  </a:solidFill>
                  <a:latin typeface="Helvetica" pitchFamily="34" charset="0"/>
                  <a:ea typeface="宋体" panose="02010600030101010101" pitchFamily="2" charset="-122"/>
                </a:defRPr>
              </a:lvl2pPr>
              <a:lvl3pPr marL="1143000" indent="-228600" eaLnBrk="0" hangingPunct="0">
                <a:defRPr>
                  <a:solidFill>
                    <a:schemeClr val="tx1"/>
                  </a:solidFill>
                  <a:latin typeface="Helvetica" pitchFamily="34" charset="0"/>
                  <a:ea typeface="宋体" panose="02010600030101010101" pitchFamily="2" charset="-122"/>
                </a:defRPr>
              </a:lvl3pPr>
              <a:lvl4pPr marL="1600200" indent="-228600" eaLnBrk="0" hangingPunct="0">
                <a:defRPr>
                  <a:solidFill>
                    <a:schemeClr val="tx1"/>
                  </a:solidFill>
                  <a:latin typeface="Helvetica" pitchFamily="34" charset="0"/>
                  <a:ea typeface="宋体" panose="02010600030101010101" pitchFamily="2" charset="-122"/>
                </a:defRPr>
              </a:lvl4pPr>
              <a:lvl5pPr marL="2057400" indent="-228600" eaLnBrk="0" hangingPunct="0">
                <a:defRPr>
                  <a:solidFill>
                    <a:schemeClr val="tx1"/>
                  </a:solidFill>
                  <a:latin typeface="Helvetica"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9pPr>
            </a:lstStyle>
            <a:p>
              <a:pPr eaLnBrk="1" hangingPunct="1">
                <a:defRPr/>
              </a:pPr>
              <a:r>
                <a:rPr lang="en-GB" altLang="zh-CN" sz="1600" smtClean="0">
                  <a:solidFill>
                    <a:srgbClr val="000000"/>
                  </a:solidFill>
                </a:rPr>
                <a:t>1.   </a:t>
              </a:r>
              <a:r>
                <a:rPr lang="zh-CN" altLang="en-GB" sz="1600" smtClean="0">
                  <a:solidFill>
                    <a:srgbClr val="000000"/>
                  </a:solidFill>
                  <a:sym typeface="+mn-ea"/>
                </a:rPr>
                <a:t>缺血性心脏病</a:t>
              </a:r>
              <a:endParaRPr lang="en-GB" altLang="zh-CN" sz="1600" smtClean="0">
                <a:solidFill>
                  <a:srgbClr val="000000"/>
                </a:solidFill>
              </a:endParaRPr>
            </a:p>
          </p:txBody>
        </p:sp>
        <p:sp>
          <p:nvSpPr>
            <p:cNvPr id="54" name="Rectangle 80"/>
            <p:cNvSpPr/>
            <p:nvPr/>
          </p:nvSpPr>
          <p:spPr>
            <a:xfrm>
              <a:off x="5097065" y="2456371"/>
              <a:ext cx="3306842" cy="252372"/>
            </a:xfrm>
            <a:prstGeom prst="rect">
              <a:avLst/>
            </a:prstGeom>
          </p:spPr>
          <p:style>
            <a:lnRef idx="1">
              <a:schemeClr val="dk1"/>
            </a:lnRef>
            <a:fillRef idx="2">
              <a:schemeClr val="dk1"/>
            </a:fillRef>
            <a:effectRef idx="1">
              <a:schemeClr val="dk1"/>
            </a:effectRef>
            <a:fontRef idx="minor">
              <a:schemeClr val="dk1"/>
            </a:fontRef>
          </p:style>
          <p:txBody>
            <a:bodyPr anchor="ctr"/>
            <a:lstStyle>
              <a:lvl1pPr eaLnBrk="0" hangingPunct="0">
                <a:defRPr>
                  <a:solidFill>
                    <a:schemeClr val="tx1"/>
                  </a:solidFill>
                  <a:latin typeface="Helvetica" pitchFamily="34" charset="0"/>
                  <a:ea typeface="宋体" panose="02010600030101010101" pitchFamily="2" charset="-122"/>
                </a:defRPr>
              </a:lvl1pPr>
              <a:lvl2pPr marL="742950" indent="-285750" eaLnBrk="0" hangingPunct="0">
                <a:defRPr>
                  <a:solidFill>
                    <a:schemeClr val="tx1"/>
                  </a:solidFill>
                  <a:latin typeface="Helvetica" pitchFamily="34" charset="0"/>
                  <a:ea typeface="宋体" panose="02010600030101010101" pitchFamily="2" charset="-122"/>
                </a:defRPr>
              </a:lvl2pPr>
              <a:lvl3pPr marL="1143000" indent="-228600" eaLnBrk="0" hangingPunct="0">
                <a:defRPr>
                  <a:solidFill>
                    <a:schemeClr val="tx1"/>
                  </a:solidFill>
                  <a:latin typeface="Helvetica" pitchFamily="34" charset="0"/>
                  <a:ea typeface="宋体" panose="02010600030101010101" pitchFamily="2" charset="-122"/>
                </a:defRPr>
              </a:lvl3pPr>
              <a:lvl4pPr marL="1600200" indent="-228600" eaLnBrk="0" hangingPunct="0">
                <a:defRPr>
                  <a:solidFill>
                    <a:schemeClr val="tx1"/>
                  </a:solidFill>
                  <a:latin typeface="Helvetica" pitchFamily="34" charset="0"/>
                  <a:ea typeface="宋体" panose="02010600030101010101" pitchFamily="2" charset="-122"/>
                </a:defRPr>
              </a:lvl4pPr>
              <a:lvl5pPr marL="2057400" indent="-228600" eaLnBrk="0" hangingPunct="0">
                <a:defRPr>
                  <a:solidFill>
                    <a:schemeClr val="tx1"/>
                  </a:solidFill>
                  <a:latin typeface="Helvetica"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9pPr>
            </a:lstStyle>
            <a:p>
              <a:pPr eaLnBrk="1" hangingPunct="1">
                <a:defRPr/>
              </a:pPr>
              <a:r>
                <a:rPr lang="en-GB" altLang="zh-CN" sz="1600" smtClean="0">
                  <a:solidFill>
                    <a:srgbClr val="000000"/>
                  </a:solidFill>
                </a:rPr>
                <a:t>2.   </a:t>
              </a:r>
              <a:r>
                <a:rPr lang="zh-CN" altLang="en-GB" sz="1600" smtClean="0">
                  <a:solidFill>
                    <a:srgbClr val="000000"/>
                  </a:solidFill>
                  <a:sym typeface="+mn-ea"/>
                </a:rPr>
                <a:t>脑血管疾病</a:t>
              </a:r>
              <a:endParaRPr lang="en-GB" altLang="zh-CN" sz="1600" smtClean="0">
                <a:solidFill>
                  <a:srgbClr val="000000"/>
                </a:solidFill>
              </a:endParaRPr>
            </a:p>
          </p:txBody>
        </p:sp>
        <p:sp>
          <p:nvSpPr>
            <p:cNvPr id="55" name="Rectangle 81"/>
            <p:cNvSpPr/>
            <p:nvPr/>
          </p:nvSpPr>
          <p:spPr>
            <a:xfrm>
              <a:off x="5097065" y="2792868"/>
              <a:ext cx="3306842" cy="250786"/>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3</a:t>
              </a:r>
              <a:r>
                <a:rPr lang="en-GB" sz="1600" kern="0" dirty="0" smtClean="0">
                  <a:solidFill>
                    <a:srgbClr val="000000"/>
                  </a:solidFill>
                </a:rPr>
                <a:t>.   </a:t>
              </a:r>
              <a:r>
                <a:rPr lang="zh-CN" altLang="en-US" sz="1600" kern="0" dirty="0" smtClean="0">
                  <a:solidFill>
                    <a:srgbClr val="000000"/>
                  </a:solidFill>
                </a:rPr>
                <a:t>慢性阻塞性肺疾病</a:t>
              </a:r>
              <a:endParaRPr lang="en-GB" sz="1600" kern="0" dirty="0">
                <a:solidFill>
                  <a:srgbClr val="000000"/>
                </a:solidFill>
              </a:endParaRPr>
            </a:p>
          </p:txBody>
        </p:sp>
        <p:sp>
          <p:nvSpPr>
            <p:cNvPr id="56" name="Rectangle 82"/>
            <p:cNvSpPr/>
            <p:nvPr/>
          </p:nvSpPr>
          <p:spPr>
            <a:xfrm>
              <a:off x="5097065" y="3127777"/>
              <a:ext cx="3306842" cy="252373"/>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4.   </a:t>
              </a:r>
              <a:r>
                <a:rPr lang="zh-CN" altLang="en-GB" sz="1600" kern="0" dirty="0">
                  <a:solidFill>
                    <a:srgbClr val="000000"/>
                  </a:solidFill>
                  <a:sym typeface="+mn-ea"/>
                </a:rPr>
                <a:t>下呼吸道感染</a:t>
              </a:r>
              <a:endParaRPr lang="en-GB" sz="1600" kern="0" dirty="0">
                <a:solidFill>
                  <a:srgbClr val="000000"/>
                </a:solidFill>
              </a:endParaRPr>
            </a:p>
          </p:txBody>
        </p:sp>
        <p:sp>
          <p:nvSpPr>
            <p:cNvPr id="57" name="Rectangle 83"/>
            <p:cNvSpPr/>
            <p:nvPr/>
          </p:nvSpPr>
          <p:spPr>
            <a:xfrm>
              <a:off x="5097065" y="3464274"/>
              <a:ext cx="3306842" cy="252373"/>
            </a:xfrm>
            <a:prstGeom prst="rect">
              <a:avLst/>
            </a:prstGeom>
          </p:spPr>
          <p:style>
            <a:lnRef idx="1">
              <a:schemeClr val="dk1"/>
            </a:lnRef>
            <a:fillRef idx="2">
              <a:schemeClr val="dk1"/>
            </a:fillRef>
            <a:effectRef idx="1">
              <a:schemeClr val="dk1"/>
            </a:effectRef>
            <a:fontRef idx="minor">
              <a:schemeClr val="dk1"/>
            </a:fontRef>
          </p:style>
          <p:txBody>
            <a:bodyPr anchor="ctr"/>
            <a:lstStyle>
              <a:lvl1pPr eaLnBrk="0" hangingPunct="0">
                <a:defRPr>
                  <a:solidFill>
                    <a:schemeClr val="tx1"/>
                  </a:solidFill>
                  <a:latin typeface="Helvetica" pitchFamily="34" charset="0"/>
                  <a:ea typeface="宋体" panose="02010600030101010101" pitchFamily="2" charset="-122"/>
                </a:defRPr>
              </a:lvl1pPr>
              <a:lvl2pPr marL="742950" indent="-285750" eaLnBrk="0" hangingPunct="0">
                <a:defRPr>
                  <a:solidFill>
                    <a:schemeClr val="tx1"/>
                  </a:solidFill>
                  <a:latin typeface="Helvetica" pitchFamily="34" charset="0"/>
                  <a:ea typeface="宋体" panose="02010600030101010101" pitchFamily="2" charset="-122"/>
                </a:defRPr>
              </a:lvl2pPr>
              <a:lvl3pPr marL="1143000" indent="-228600" eaLnBrk="0" hangingPunct="0">
                <a:defRPr>
                  <a:solidFill>
                    <a:schemeClr val="tx1"/>
                  </a:solidFill>
                  <a:latin typeface="Helvetica" pitchFamily="34" charset="0"/>
                  <a:ea typeface="宋体" panose="02010600030101010101" pitchFamily="2" charset="-122"/>
                </a:defRPr>
              </a:lvl3pPr>
              <a:lvl4pPr marL="1600200" indent="-228600" eaLnBrk="0" hangingPunct="0">
                <a:defRPr>
                  <a:solidFill>
                    <a:schemeClr val="tx1"/>
                  </a:solidFill>
                  <a:latin typeface="Helvetica" pitchFamily="34" charset="0"/>
                  <a:ea typeface="宋体" panose="02010600030101010101" pitchFamily="2" charset="-122"/>
                </a:defRPr>
              </a:lvl4pPr>
              <a:lvl5pPr marL="2057400" indent="-228600" eaLnBrk="0" hangingPunct="0">
                <a:defRPr>
                  <a:solidFill>
                    <a:schemeClr val="tx1"/>
                  </a:solidFill>
                  <a:latin typeface="Helvetica"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Helvetica" pitchFamily="34" charset="0"/>
                  <a:ea typeface="宋体" panose="02010600030101010101" pitchFamily="2" charset="-122"/>
                </a:defRPr>
              </a:lvl9pPr>
            </a:lstStyle>
            <a:p>
              <a:pPr eaLnBrk="1" hangingPunct="1">
                <a:defRPr/>
              </a:pPr>
              <a:r>
                <a:rPr lang="en-GB" altLang="zh-CN" sz="1600" smtClean="0">
                  <a:solidFill>
                    <a:srgbClr val="000000"/>
                  </a:solidFill>
                </a:rPr>
                <a:t>5.   </a:t>
              </a:r>
              <a:r>
                <a:rPr lang="zh-CN" altLang="en-GB" sz="1600" smtClean="0">
                  <a:solidFill>
                    <a:srgbClr val="000000"/>
                  </a:solidFill>
                </a:rPr>
                <a:t>阿尔兹海默病</a:t>
              </a:r>
            </a:p>
          </p:txBody>
        </p:sp>
        <p:sp>
          <p:nvSpPr>
            <p:cNvPr id="58" name="Rectangle 84"/>
            <p:cNvSpPr/>
            <p:nvPr/>
          </p:nvSpPr>
          <p:spPr>
            <a:xfrm>
              <a:off x="5097065" y="3800771"/>
              <a:ext cx="3306842" cy="252373"/>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6.   </a:t>
              </a:r>
              <a:r>
                <a:rPr lang="zh-CN" altLang="en-GB" sz="1600" kern="0" dirty="0">
                  <a:solidFill>
                    <a:srgbClr val="000000"/>
                  </a:solidFill>
                </a:rPr>
                <a:t>肺癌</a:t>
              </a:r>
            </a:p>
          </p:txBody>
        </p:sp>
        <p:sp>
          <p:nvSpPr>
            <p:cNvPr id="59" name="Rectangle 85"/>
            <p:cNvSpPr/>
            <p:nvPr/>
          </p:nvSpPr>
          <p:spPr>
            <a:xfrm>
              <a:off x="5097065" y="4137268"/>
              <a:ext cx="3306842" cy="252373"/>
            </a:xfrm>
            <a:prstGeom prst="rect">
              <a:avLst/>
            </a:prstGeom>
            <a:solidFill>
              <a:srgbClr val="FC8A2C"/>
            </a:solidFill>
            <a:ln>
              <a:solidFill>
                <a:srgbClr val="FC8A2C"/>
              </a:solidFill>
            </a:ln>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b="1" kern="0" dirty="0">
                  <a:solidFill>
                    <a:prstClr val="white"/>
                  </a:solidFill>
                </a:rPr>
                <a:t>7.   </a:t>
              </a:r>
              <a:r>
                <a:rPr lang="zh-CN" altLang="en-GB" sz="1600" b="1" kern="0" dirty="0">
                  <a:solidFill>
                    <a:prstClr val="white"/>
                  </a:solidFill>
                </a:rPr>
                <a:t>病毒性肝炎</a:t>
              </a:r>
            </a:p>
          </p:txBody>
        </p:sp>
        <p:sp>
          <p:nvSpPr>
            <p:cNvPr id="60" name="Rectangle 86"/>
            <p:cNvSpPr/>
            <p:nvPr/>
          </p:nvSpPr>
          <p:spPr>
            <a:xfrm>
              <a:off x="5097065" y="4473765"/>
              <a:ext cx="3306842" cy="250786"/>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8.   </a:t>
              </a:r>
              <a:r>
                <a:rPr lang="zh-CN" altLang="en-GB" sz="1600" kern="0" dirty="0">
                  <a:solidFill>
                    <a:srgbClr val="000000"/>
                  </a:solidFill>
                </a:rPr>
                <a:t>交通事故</a:t>
              </a:r>
            </a:p>
          </p:txBody>
        </p:sp>
        <p:sp>
          <p:nvSpPr>
            <p:cNvPr id="61" name="Rectangle 87"/>
            <p:cNvSpPr/>
            <p:nvPr/>
          </p:nvSpPr>
          <p:spPr>
            <a:xfrm>
              <a:off x="5097065" y="4808676"/>
              <a:ext cx="3306842" cy="252372"/>
            </a:xfrm>
            <a:prstGeom prst="rect">
              <a:avLst/>
            </a:prstGeom>
            <a:solidFill>
              <a:srgbClr val="FC8A2C"/>
            </a:solidFill>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chemeClr val="bg1"/>
                  </a:solidFill>
                </a:rPr>
                <a:t>9.   </a:t>
              </a:r>
              <a:r>
                <a:rPr lang="zh-CN" altLang="en-GB" sz="1600" kern="0" dirty="0">
                  <a:solidFill>
                    <a:schemeClr val="bg1"/>
                  </a:solidFill>
                </a:rPr>
                <a:t>艾滋病</a:t>
              </a:r>
            </a:p>
          </p:txBody>
        </p:sp>
        <p:sp>
          <p:nvSpPr>
            <p:cNvPr id="62" name="Rectangle 88"/>
            <p:cNvSpPr/>
            <p:nvPr/>
          </p:nvSpPr>
          <p:spPr>
            <a:xfrm>
              <a:off x="5097065" y="5145173"/>
              <a:ext cx="3306842" cy="252372"/>
            </a:xfrm>
            <a:prstGeom prst="rect">
              <a:avLst/>
            </a:prstGeom>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GB" sz="1600" kern="0" dirty="0">
                  <a:solidFill>
                    <a:srgbClr val="000000"/>
                  </a:solidFill>
                </a:rPr>
                <a:t>10. </a:t>
              </a:r>
              <a:r>
                <a:rPr lang="zh-CN" altLang="en-GB" sz="1600" kern="0" dirty="0">
                  <a:solidFill>
                    <a:srgbClr val="000000"/>
                  </a:solidFill>
                </a:rPr>
                <a:t>糖尿病</a:t>
              </a:r>
            </a:p>
          </p:txBody>
        </p:sp>
      </p:grpSp>
      <p:sp>
        <p:nvSpPr>
          <p:cNvPr id="63" name="Rounded Rectangle 90"/>
          <p:cNvSpPr/>
          <p:nvPr/>
        </p:nvSpPr>
        <p:spPr>
          <a:xfrm>
            <a:off x="7677150" y="2108914"/>
            <a:ext cx="1217613" cy="249237"/>
          </a:xfrm>
          <a:prstGeom prst="roundRect">
            <a:avLst/>
          </a:prstGeom>
          <a:solidFill>
            <a:srgbClr val="FC8A2C"/>
          </a:solidFill>
          <a:ln w="25400" cap="flat" cmpd="sng" algn="ctr">
            <a:solidFill>
              <a:srgbClr val="FC8A2C"/>
            </a:solidFill>
            <a:prstDash val="solid"/>
          </a:ln>
          <a:effectLst/>
        </p:spPr>
        <p:txBody>
          <a:bodyPr anchor="ctr"/>
          <a:lstStyle/>
          <a:p>
            <a:pPr algn="ctr" defTabSz="457200">
              <a:defRPr/>
            </a:pPr>
            <a:r>
              <a:rPr lang="en-GB" kern="0" dirty="0">
                <a:solidFill>
                  <a:srgbClr val="FFFFFF"/>
                </a:solidFill>
                <a:latin typeface="+mn-lt"/>
                <a:ea typeface="+mn-ea"/>
              </a:rPr>
              <a:t>2013</a:t>
            </a:r>
          </a:p>
        </p:txBody>
      </p:sp>
      <p:sp>
        <p:nvSpPr>
          <p:cNvPr id="100362" name="TextBox 8"/>
          <p:cNvSpPr txBox="1">
            <a:spLocks noChangeArrowheads="1"/>
          </p:cNvSpPr>
          <p:nvPr/>
        </p:nvSpPr>
        <p:spPr bwMode="auto">
          <a:xfrm>
            <a:off x="2135955" y="1137230"/>
            <a:ext cx="7845425" cy="923330"/>
          </a:xfrm>
          <a:prstGeom prst="rect">
            <a:avLst/>
          </a:prstGeom>
          <a:noFill/>
          <a:ln w="9525">
            <a:noFill/>
            <a:miter lim="800000"/>
          </a:ln>
        </p:spPr>
        <p:txBody>
          <a:bodyPr>
            <a:spAutoFit/>
          </a:bodyPr>
          <a:lstStyle/>
          <a:p>
            <a:pPr algn="ctr" defTabSz="685800">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rPr>
              <a:t>病毒性肝炎</a:t>
            </a:r>
            <a:r>
              <a:rPr lang="zh-CN" altLang="en-US" dirty="0">
                <a:solidFill>
                  <a:srgbClr val="000000"/>
                </a:solidFill>
                <a:latin typeface="微软雅黑" panose="020B0503020204020204" pitchFamily="34" charset="-122"/>
                <a:ea typeface="微软雅黑" panose="020B0503020204020204" pitchFamily="34" charset="-122"/>
              </a:rPr>
              <a:t>导致共计约</a:t>
            </a:r>
            <a:r>
              <a:rPr lang="en-GB" altLang="zh-CN" dirty="0" smtClean="0">
                <a:solidFill>
                  <a:srgbClr val="000000"/>
                </a:solidFill>
                <a:latin typeface="微软雅黑" panose="020B0503020204020204" pitchFamily="34" charset="-122"/>
                <a:ea typeface="微软雅黑" panose="020B0503020204020204" pitchFamily="34" charset="-122"/>
              </a:rPr>
              <a:t>150</a:t>
            </a:r>
            <a:r>
              <a:rPr lang="zh-CN" altLang="en-US" dirty="0" smtClean="0">
                <a:solidFill>
                  <a:srgbClr val="000000"/>
                </a:solidFill>
                <a:latin typeface="微软雅黑" panose="020B0503020204020204" pitchFamily="34" charset="-122"/>
                <a:ea typeface="微软雅黑" panose="020B0503020204020204" pitchFamily="34" charset="-122"/>
              </a:rPr>
              <a:t>万</a:t>
            </a:r>
            <a:r>
              <a:rPr lang="zh-CN" altLang="en-GB" dirty="0" smtClean="0">
                <a:solidFill>
                  <a:srgbClr val="000000"/>
                </a:solidFill>
                <a:latin typeface="微软雅黑" panose="020B0503020204020204" pitchFamily="34" charset="-122"/>
                <a:ea typeface="微软雅黑" panose="020B0503020204020204" pitchFamily="34" charset="-122"/>
              </a:rPr>
              <a:t>例</a:t>
            </a:r>
            <a:r>
              <a:rPr lang="zh-CN" altLang="en-GB" dirty="0">
                <a:solidFill>
                  <a:srgbClr val="000000"/>
                </a:solidFill>
                <a:latin typeface="微软雅黑" panose="020B0503020204020204" pitchFamily="34" charset="-122"/>
                <a:ea typeface="微软雅黑" panose="020B0503020204020204" pitchFamily="34" charset="-122"/>
              </a:rPr>
              <a:t>患者</a:t>
            </a:r>
            <a:r>
              <a:rPr lang="zh-CN" altLang="en-GB" dirty="0" smtClean="0">
                <a:solidFill>
                  <a:srgbClr val="000000"/>
                </a:solidFill>
                <a:latin typeface="微软雅黑" panose="020B0503020204020204" pitchFamily="34" charset="-122"/>
                <a:ea typeface="微软雅黑" panose="020B0503020204020204" pitchFamily="34" charset="-122"/>
              </a:rPr>
              <a:t>死亡</a:t>
            </a:r>
            <a:r>
              <a:rPr lang="zh-CN" altLang="en-US" dirty="0" smtClean="0">
                <a:solidFill>
                  <a:srgbClr val="000000"/>
                </a:solidFill>
                <a:latin typeface="微软雅黑" panose="020B0503020204020204" pitchFamily="34" charset="-122"/>
                <a:ea typeface="微软雅黑" panose="020B0503020204020204" pitchFamily="34" charset="-122"/>
              </a:rPr>
              <a:t>，</a:t>
            </a:r>
            <a:r>
              <a:rPr lang="en-GB" altLang="zh-CN" dirty="0">
                <a:solidFill>
                  <a:srgbClr val="000000"/>
                </a:solidFill>
                <a:latin typeface="微软雅黑" panose="020B0503020204020204" pitchFamily="34" charset="-122"/>
                <a:ea typeface="微软雅黑" panose="020B0503020204020204" pitchFamily="34" charset="-122"/>
              </a:rPr>
              <a:t/>
            </a:r>
            <a:br>
              <a:rPr lang="en-GB" altLang="zh-CN" dirty="0">
                <a:solidFill>
                  <a:srgbClr val="000000"/>
                </a:solidFill>
                <a:latin typeface="微软雅黑" panose="020B0503020204020204" pitchFamily="34" charset="-122"/>
                <a:ea typeface="微软雅黑" panose="020B0503020204020204" pitchFamily="34" charset="-122"/>
              </a:rPr>
            </a:br>
            <a:r>
              <a:rPr lang="en-GB" altLang="zh-CN" dirty="0">
                <a:solidFill>
                  <a:srgbClr val="000000"/>
                </a:solidFill>
                <a:latin typeface="微软雅黑" panose="020B0503020204020204" pitchFamily="34" charset="-122"/>
                <a:ea typeface="微软雅黑" panose="020B0503020204020204" pitchFamily="34" charset="-122"/>
              </a:rPr>
              <a:t>48</a:t>
            </a:r>
            <a:r>
              <a:rPr lang="en-US" altLang="zh-CN" dirty="0">
                <a:solidFill>
                  <a:srgbClr val="000000"/>
                </a:solidFill>
                <a:latin typeface="微软雅黑" panose="020B0503020204020204" pitchFamily="34" charset="-122"/>
                <a:ea typeface="微软雅黑" panose="020B0503020204020204" pitchFamily="34" charset="-122"/>
              </a:rPr>
              <a:t>%</a:t>
            </a:r>
            <a:r>
              <a:rPr lang="zh-CN" altLang="en-US" dirty="0">
                <a:solidFill>
                  <a:srgbClr val="000000"/>
                </a:solidFill>
                <a:latin typeface="微软雅黑" panose="020B0503020204020204" pitchFamily="34" charset="-122"/>
                <a:ea typeface="微软雅黑" panose="020B0503020204020204" pitchFamily="34" charset="-122"/>
              </a:rPr>
              <a:t>的死亡是</a:t>
            </a:r>
            <a:r>
              <a:rPr lang="en-US" altLang="zh-CN" dirty="0">
                <a:solidFill>
                  <a:srgbClr val="070605"/>
                </a:solidFill>
                <a:latin typeface="微软雅黑" panose="020B0503020204020204" pitchFamily="34" charset="-122"/>
                <a:ea typeface="微软雅黑" panose="020B0503020204020204" pitchFamily="34" charset="-122"/>
                <a:sym typeface="+mn-ea"/>
              </a:rPr>
              <a:t>HCV</a:t>
            </a:r>
            <a:r>
              <a:rPr lang="zh-CN" altLang="en-US" dirty="0">
                <a:solidFill>
                  <a:srgbClr val="070605"/>
                </a:solidFill>
                <a:latin typeface="微软雅黑" panose="020B0503020204020204" pitchFamily="34" charset="-122"/>
                <a:ea typeface="微软雅黑" panose="020B0503020204020204" pitchFamily="34" charset="-122"/>
                <a:sym typeface="+mn-ea"/>
              </a:rPr>
              <a:t>感染相关，</a:t>
            </a:r>
            <a:r>
              <a:rPr lang="en-GB" altLang="zh-CN" dirty="0">
                <a:solidFill>
                  <a:srgbClr val="000000"/>
                </a:solidFill>
                <a:latin typeface="微软雅黑" panose="020B0503020204020204" pitchFamily="34" charset="-122"/>
                <a:ea typeface="微软雅黑" panose="020B0503020204020204" pitchFamily="34" charset="-122"/>
              </a:rPr>
              <a:t>其</a:t>
            </a:r>
            <a:r>
              <a:rPr lang="zh-CN" altLang="en-GB" dirty="0">
                <a:solidFill>
                  <a:srgbClr val="000000"/>
                </a:solidFill>
                <a:latin typeface="微软雅黑" panose="020B0503020204020204" pitchFamily="34" charset="-122"/>
                <a:ea typeface="微软雅黑" panose="020B0503020204020204" pitchFamily="34" charset="-122"/>
              </a:rPr>
              <a:t>中主要死亡原因为肝癌和肝硬化</a:t>
            </a:r>
            <a:endParaRPr lang="en-GB" altLang="zh-CN" dirty="0">
              <a:solidFill>
                <a:srgbClr val="000000"/>
              </a:solidFill>
              <a:latin typeface="微软雅黑" panose="020B0503020204020204" pitchFamily="34" charset="-122"/>
              <a:ea typeface="微软雅黑" panose="020B0503020204020204" pitchFamily="34" charset="-122"/>
            </a:endParaRPr>
          </a:p>
        </p:txBody>
      </p:sp>
      <p:sp>
        <p:nvSpPr>
          <p:cNvPr id="31" name="Text Placeholder 6"/>
          <p:cNvSpPr txBox="1"/>
          <p:nvPr/>
        </p:nvSpPr>
        <p:spPr bwMode="auto">
          <a:xfrm>
            <a:off x="2276475" y="6270718"/>
            <a:ext cx="3522618" cy="166199"/>
          </a:xfrm>
          <a:prstGeom prst="rect">
            <a:avLst/>
          </a:prstGeom>
          <a:noFill/>
          <a:ln w="9525">
            <a:noFill/>
            <a:miter lim="800000"/>
          </a:ln>
        </p:spPr>
        <p:txBody>
          <a:bodyPr wrap="square" lIns="0" tIns="0" rIns="0" bIns="0" anchor="b">
            <a:spAutoFit/>
          </a:bodyPr>
          <a:lstStyle/>
          <a:p>
            <a:pPr eaLnBrk="0" hangingPunct="0">
              <a:lnSpc>
                <a:spcPct val="90000"/>
              </a:lnSpc>
              <a:buClr>
                <a:srgbClr val="A9A9A9"/>
              </a:buClr>
              <a:buSzPct val="90000"/>
            </a:pPr>
            <a:r>
              <a:rPr lang="en-GB" altLang="zh-CN" sz="1200" dirty="0" smtClean="0">
                <a:solidFill>
                  <a:srgbClr val="151617"/>
                </a:solidFill>
                <a:latin typeface="宋体" panose="02010600030101010101" pitchFamily="2" charset="-122"/>
                <a:ea typeface="宋体" panose="02010600030101010101" pitchFamily="2" charset="-122"/>
              </a:rPr>
              <a:t>* </a:t>
            </a:r>
            <a:r>
              <a:rPr lang="zh-CN" altLang="en-GB" sz="1200" dirty="0">
                <a:solidFill>
                  <a:srgbClr val="151617"/>
                </a:solidFill>
                <a:latin typeface="宋体" panose="02010600030101010101" pitchFamily="2" charset="-122"/>
                <a:ea typeface="宋体" panose="02010600030101010101" pitchFamily="2" charset="-122"/>
              </a:rPr>
              <a:t>年龄标准化死亡率</a:t>
            </a:r>
            <a:r>
              <a:rPr lang="en-GB" altLang="zh-CN" sz="1200" dirty="0">
                <a:solidFill>
                  <a:srgbClr val="151617"/>
                </a:solidFill>
                <a:latin typeface="宋体" panose="02010600030101010101" pitchFamily="2" charset="-122"/>
                <a:ea typeface="宋体" panose="02010600030101010101" pitchFamily="2" charset="-122"/>
              </a:rPr>
              <a:t>.</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p:cNvGraphicFramePr>
          <p:nvPr>
            <p:extLst>
              <p:ext uri="{D42A27DB-BD31-4B8C-83A1-F6EECF244321}">
                <p14:modId xmlns:p14="http://schemas.microsoft.com/office/powerpoint/2010/main" xmlns="" val="1460091275"/>
              </p:ext>
            </p:extLst>
          </p:nvPr>
        </p:nvGraphicFramePr>
        <p:xfrm>
          <a:off x="649488" y="1151605"/>
          <a:ext cx="6424898" cy="3060455"/>
        </p:xfrm>
        <a:graphic>
          <a:graphicData uri="http://schemas.openxmlformats.org/presentationml/2006/ole">
            <p:oleObj spid="_x0000_s2174" r:id="rId3" imgW="9007621" imgH="5250635" progId="PBrush">
              <p:embed/>
            </p:oleObj>
          </a:graphicData>
        </a:graphic>
      </p:graphicFrame>
      <p:sp>
        <p:nvSpPr>
          <p:cNvPr id="49" name="文本框 96"/>
          <p:cNvSpPr txBox="1">
            <a:spLocks noChangeArrowheads="1"/>
          </p:cNvSpPr>
          <p:nvPr/>
        </p:nvSpPr>
        <p:spPr bwMode="auto">
          <a:xfrm>
            <a:off x="2126972" y="254517"/>
            <a:ext cx="776391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000">
                <a:solidFill>
                  <a:srgbClr val="727272"/>
                </a:solidFill>
                <a:latin typeface="Futura" charset="0"/>
                <a:ea typeface="Heiti SC Light" pitchFamily="1" charset="-122"/>
                <a:sym typeface="Futura" charset="0"/>
              </a:defRPr>
            </a:lvl1pPr>
            <a:lvl2pPr marL="742950" indent="-285750">
              <a:defRPr sz="4000">
                <a:solidFill>
                  <a:srgbClr val="727272"/>
                </a:solidFill>
                <a:latin typeface="Futura" charset="0"/>
                <a:ea typeface="Heiti SC Light" pitchFamily="1" charset="-122"/>
                <a:sym typeface="Futura" charset="0"/>
              </a:defRPr>
            </a:lvl2pPr>
            <a:lvl3pPr marL="1143000" indent="-228600">
              <a:defRPr sz="4000">
                <a:solidFill>
                  <a:srgbClr val="727272"/>
                </a:solidFill>
                <a:latin typeface="Futura" charset="0"/>
                <a:ea typeface="Heiti SC Light" pitchFamily="1" charset="-122"/>
                <a:sym typeface="Futura" charset="0"/>
              </a:defRPr>
            </a:lvl3pPr>
            <a:lvl4pPr marL="1600200" indent="-228600">
              <a:defRPr sz="4000">
                <a:solidFill>
                  <a:srgbClr val="727272"/>
                </a:solidFill>
                <a:latin typeface="Futura" charset="0"/>
                <a:ea typeface="Heiti SC Light" pitchFamily="1" charset="-122"/>
                <a:sym typeface="Futura" charset="0"/>
              </a:defRPr>
            </a:lvl4pPr>
            <a:lvl5pPr marL="2057400" indent="-228600">
              <a:defRPr sz="4000">
                <a:solidFill>
                  <a:srgbClr val="727272"/>
                </a:solidFill>
                <a:latin typeface="Futura" charset="0"/>
                <a:ea typeface="Heiti SC Light" pitchFamily="1" charset="-122"/>
                <a:sym typeface="Futura" charset="0"/>
              </a:defRPr>
            </a:lvl5pPr>
            <a:lvl6pPr marL="2514600" indent="-228600" eaLnBrk="0" fontAlgn="base" hangingPunct="0">
              <a:spcBef>
                <a:spcPct val="0"/>
              </a:spcBef>
              <a:spcAft>
                <a:spcPct val="0"/>
              </a:spcAft>
              <a:defRPr sz="4000">
                <a:solidFill>
                  <a:srgbClr val="727272"/>
                </a:solidFill>
                <a:latin typeface="Futura" charset="0"/>
                <a:ea typeface="Heiti SC Light" pitchFamily="1" charset="-122"/>
                <a:sym typeface="Futura" charset="0"/>
              </a:defRPr>
            </a:lvl6pPr>
            <a:lvl7pPr marL="2971800" indent="-228600" eaLnBrk="0" fontAlgn="base" hangingPunct="0">
              <a:spcBef>
                <a:spcPct val="0"/>
              </a:spcBef>
              <a:spcAft>
                <a:spcPct val="0"/>
              </a:spcAft>
              <a:defRPr sz="4000">
                <a:solidFill>
                  <a:srgbClr val="727272"/>
                </a:solidFill>
                <a:latin typeface="Futura" charset="0"/>
                <a:ea typeface="Heiti SC Light" pitchFamily="1" charset="-122"/>
                <a:sym typeface="Futura" charset="0"/>
              </a:defRPr>
            </a:lvl7pPr>
            <a:lvl8pPr marL="3429000" indent="-228600" eaLnBrk="0" fontAlgn="base" hangingPunct="0">
              <a:spcBef>
                <a:spcPct val="0"/>
              </a:spcBef>
              <a:spcAft>
                <a:spcPct val="0"/>
              </a:spcAft>
              <a:defRPr sz="4000">
                <a:solidFill>
                  <a:srgbClr val="727272"/>
                </a:solidFill>
                <a:latin typeface="Futura" charset="0"/>
                <a:ea typeface="Heiti SC Light" pitchFamily="1" charset="-122"/>
                <a:sym typeface="Futura" charset="0"/>
              </a:defRPr>
            </a:lvl8pPr>
            <a:lvl9pPr marL="3886200" indent="-228600" eaLnBrk="0" fontAlgn="base" hangingPunct="0">
              <a:spcBef>
                <a:spcPct val="0"/>
              </a:spcBef>
              <a:spcAft>
                <a:spcPct val="0"/>
              </a:spcAft>
              <a:defRPr sz="4000">
                <a:solidFill>
                  <a:srgbClr val="727272"/>
                </a:solidFill>
                <a:latin typeface="Futura" charset="0"/>
                <a:ea typeface="Heiti SC Light" pitchFamily="1" charset="-122"/>
                <a:sym typeface="Futura" charset="0"/>
              </a:defRPr>
            </a:lvl9pPr>
          </a:lstStyle>
          <a:p>
            <a:pPr algn="ctr"/>
            <a:r>
              <a:rPr lang="en-US" altLang="zh-CN" sz="3600" b="1" dirty="0" smtClean="0">
                <a:solidFill>
                  <a:schemeClr val="tx1"/>
                </a:solidFill>
                <a:latin typeface="黑体" panose="02010609060101010101" pitchFamily="49" charset="-122"/>
                <a:ea typeface="黑体" panose="02010609060101010101" pitchFamily="49" charset="-122"/>
              </a:rPr>
              <a:t>WHO</a:t>
            </a:r>
            <a:r>
              <a:rPr lang="zh-CN" altLang="en-US" sz="3600" b="1" dirty="0" smtClean="0">
                <a:solidFill>
                  <a:schemeClr val="tx1"/>
                </a:solidFill>
                <a:latin typeface="黑体" panose="02010609060101010101" pitchFamily="49" charset="-122"/>
                <a:ea typeface="黑体" panose="02010609060101010101" pitchFamily="49" charset="-122"/>
              </a:rPr>
              <a:t>的新任务</a:t>
            </a:r>
            <a:endParaRPr lang="zh-CN" altLang="en-US" sz="3600" b="1" dirty="0">
              <a:solidFill>
                <a:schemeClr val="tx1"/>
              </a:solidFill>
              <a:latin typeface="黑体" panose="02010609060101010101" pitchFamily="49" charset="-122"/>
              <a:ea typeface="黑体" panose="02010609060101010101" pitchFamily="49" charset="-122"/>
            </a:endParaRPr>
          </a:p>
        </p:txBody>
      </p:sp>
      <p:sp>
        <p:nvSpPr>
          <p:cNvPr id="9" name="TextBox 8"/>
          <p:cNvSpPr txBox="1"/>
          <p:nvPr/>
        </p:nvSpPr>
        <p:spPr>
          <a:xfrm>
            <a:off x="8438865" y="1804670"/>
            <a:ext cx="3125337" cy="1754326"/>
          </a:xfrm>
          <a:prstGeom prst="rect">
            <a:avLst/>
          </a:prstGeom>
          <a:noFill/>
        </p:spPr>
        <p:txBody>
          <a:bodyPr wrap="square" rtlCol="0">
            <a:spAutoFit/>
          </a:bodyPr>
          <a:lstStyle/>
          <a:p>
            <a:r>
              <a:rPr lang="en-US" sz="3600" dirty="0" smtClean="0"/>
              <a:t>90</a:t>
            </a:r>
            <a:r>
              <a:rPr lang="en-US" altLang="zh-CN" sz="3600" dirty="0" smtClean="0"/>
              <a:t>% </a:t>
            </a:r>
            <a:r>
              <a:rPr lang="zh-CN" altLang="en-US" sz="3600" dirty="0" smtClean="0"/>
              <a:t>被诊断</a:t>
            </a:r>
            <a:endParaRPr lang="en-US" altLang="zh-CN" sz="3600" dirty="0" smtClean="0"/>
          </a:p>
          <a:p>
            <a:r>
              <a:rPr lang="en-US" sz="3600" dirty="0" smtClean="0"/>
              <a:t>90</a:t>
            </a:r>
            <a:r>
              <a:rPr lang="en-US" altLang="zh-CN" sz="3600" dirty="0" smtClean="0"/>
              <a:t>% </a:t>
            </a:r>
            <a:r>
              <a:rPr lang="zh-CN" altLang="en-US" sz="3600" dirty="0" smtClean="0"/>
              <a:t>被治疗</a:t>
            </a:r>
            <a:endParaRPr lang="en-US" altLang="zh-CN" sz="3600" dirty="0" smtClean="0"/>
          </a:p>
          <a:p>
            <a:r>
              <a:rPr lang="en-US" sz="3600" b="1" dirty="0" smtClean="0">
                <a:solidFill>
                  <a:srgbClr val="FF0000"/>
                </a:solidFill>
              </a:rPr>
              <a:t>90</a:t>
            </a:r>
            <a:r>
              <a:rPr lang="en-US" altLang="zh-CN" sz="3600" b="1" dirty="0" smtClean="0">
                <a:solidFill>
                  <a:srgbClr val="FF0000"/>
                </a:solidFill>
              </a:rPr>
              <a:t>% </a:t>
            </a:r>
            <a:r>
              <a:rPr lang="zh-CN" altLang="en-US" sz="3600" b="1" dirty="0" smtClean="0">
                <a:solidFill>
                  <a:srgbClr val="FF0000"/>
                </a:solidFill>
              </a:rPr>
              <a:t>被治愈</a:t>
            </a:r>
            <a:endParaRPr lang="en-US" sz="3600" b="1" dirty="0">
              <a:solidFill>
                <a:srgbClr val="FF0000"/>
              </a:solidFill>
            </a:endParaRPr>
          </a:p>
        </p:txBody>
      </p:sp>
      <p:graphicFrame>
        <p:nvGraphicFramePr>
          <p:cNvPr id="1028" name="Picture 2" descr="image2"/>
          <p:cNvGraphicFramePr>
            <a:graphicFrameLocks/>
          </p:cNvGraphicFramePr>
          <p:nvPr>
            <p:extLst>
              <p:ext uri="{D42A27DB-BD31-4B8C-83A1-F6EECF244321}">
                <p14:modId xmlns:p14="http://schemas.microsoft.com/office/powerpoint/2010/main" xmlns="" val="129096637"/>
              </p:ext>
            </p:extLst>
          </p:nvPr>
        </p:nvGraphicFramePr>
        <p:xfrm>
          <a:off x="649488" y="4356137"/>
          <a:ext cx="6424898" cy="2174947"/>
        </p:xfrm>
        <a:graphic>
          <a:graphicData uri="http://schemas.openxmlformats.org/presentationml/2006/ole">
            <p:oleObj spid="_x0000_s2175" r:id="rId4" imgW="10293879" imgH="3384724" progId="PBrush">
              <p:embed/>
            </p:oleObj>
          </a:graphicData>
        </a:graphic>
      </p:graphicFrame>
      <p:sp>
        <p:nvSpPr>
          <p:cNvPr id="11" name="TextBox 10"/>
          <p:cNvSpPr txBox="1"/>
          <p:nvPr/>
        </p:nvSpPr>
        <p:spPr>
          <a:xfrm>
            <a:off x="7773537" y="4133907"/>
            <a:ext cx="3998794" cy="1569660"/>
          </a:xfrm>
          <a:prstGeom prst="rect">
            <a:avLst/>
          </a:prstGeom>
          <a:noFill/>
        </p:spPr>
        <p:txBody>
          <a:bodyPr wrap="square" rtlCol="0">
            <a:spAutoFit/>
          </a:bodyPr>
          <a:lstStyle/>
          <a:p>
            <a:r>
              <a:rPr lang="zh-CN" altLang="en-US" sz="2400" dirty="0" smtClean="0"/>
              <a:t>亚太区：</a:t>
            </a:r>
            <a:endParaRPr lang="en-US" altLang="zh-CN" sz="2400" dirty="0" smtClean="0"/>
          </a:p>
          <a:p>
            <a:r>
              <a:rPr lang="zh-CN" altLang="en-US" sz="2400" dirty="0" smtClean="0"/>
              <a:t>消灭</a:t>
            </a:r>
            <a:r>
              <a:rPr lang="en-US" altLang="zh-CN" sz="2400" dirty="0" smtClean="0"/>
              <a:t> Mother-to-Children transmission of HIV, Hepatitis B and syphilis  </a:t>
            </a:r>
            <a:endParaRPr lang="en-US" sz="2400" dirty="0"/>
          </a:p>
        </p:txBody>
      </p:sp>
    </p:spTree>
    <p:extLst>
      <p:ext uri="{BB962C8B-B14F-4D97-AF65-F5344CB8AC3E}">
        <p14:creationId xmlns:p14="http://schemas.microsoft.com/office/powerpoint/2010/main" xmlns="" val="8467957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xmlns="" val="3928202182"/>
              </p:ext>
            </p:extLst>
          </p:nvPr>
        </p:nvGraphicFramePr>
        <p:xfrm>
          <a:off x="1865560" y="1065090"/>
          <a:ext cx="8128000" cy="4715778"/>
        </p:xfrm>
        <a:graphic>
          <a:graphicData uri="http://schemas.openxmlformats.org/drawingml/2006/table">
            <a:tbl>
              <a:tblPr firstRow="1" bandRow="1">
                <a:tableStyleId>{5C22544A-7EE6-4342-B048-85BDC9FD1C3A}</a:tableStyleId>
              </a:tblPr>
              <a:tblGrid>
                <a:gridCol w="2032000"/>
                <a:gridCol w="2032000"/>
                <a:gridCol w="2032000"/>
                <a:gridCol w="2032000"/>
              </a:tblGrid>
              <a:tr h="478847">
                <a:tc gridSpan="4">
                  <a:txBody>
                    <a:bodyPr/>
                    <a:lstStyle/>
                    <a:p>
                      <a:pPr algn="ctr"/>
                      <a:r>
                        <a:rPr lang="en-US" altLang="zh-CN" dirty="0" smtClean="0">
                          <a:latin typeface="黑体" panose="02010609060101010101" pitchFamily="49" charset="-122"/>
                          <a:ea typeface="黑体" panose="02010609060101010101" pitchFamily="49" charset="-122"/>
                        </a:rPr>
                        <a:t>2020</a:t>
                      </a:r>
                      <a:r>
                        <a:rPr lang="zh-CN" altLang="en-US" dirty="0" smtClean="0">
                          <a:latin typeface="黑体" panose="02010609060101010101" pitchFamily="49" charset="-122"/>
                          <a:ea typeface="黑体" panose="02010609060101010101" pitchFamily="49" charset="-122"/>
                        </a:rPr>
                        <a:t>年和</a:t>
                      </a:r>
                      <a:r>
                        <a:rPr lang="en-US" altLang="zh-CN" dirty="0" smtClean="0">
                          <a:latin typeface="黑体" panose="02010609060101010101" pitchFamily="49" charset="-122"/>
                          <a:ea typeface="黑体" panose="02010609060101010101" pitchFamily="49" charset="-122"/>
                        </a:rPr>
                        <a:t>2030</a:t>
                      </a:r>
                      <a:r>
                        <a:rPr lang="zh-CN" altLang="en-US" dirty="0" smtClean="0">
                          <a:latin typeface="黑体" panose="02010609060101010101" pitchFamily="49" charset="-122"/>
                          <a:ea typeface="黑体" panose="02010609060101010101" pitchFamily="49" charset="-122"/>
                        </a:rPr>
                        <a:t>年各项防治措施达到的目标</a:t>
                      </a:r>
                      <a:endParaRPr lang="zh-CN" altLang="en-US" dirty="0">
                        <a:latin typeface="黑体" panose="02010609060101010101" pitchFamily="49" charset="-122"/>
                        <a:ea typeface="黑体" panose="02010609060101010101" pitchFamily="49" charset="-122"/>
                      </a:endParaRPr>
                    </a:p>
                  </a:txBody>
                  <a:tcPr>
                    <a:solidFill>
                      <a:srgbClr val="000163"/>
                    </a:solidFill>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518907">
                <a:tc>
                  <a:txBody>
                    <a:bodyPr/>
                    <a:lstStyle/>
                    <a:p>
                      <a:r>
                        <a:rPr lang="zh-CN" altLang="en-US" sz="1600" b="1" dirty="0" smtClean="0">
                          <a:solidFill>
                            <a:schemeClr val="bg1"/>
                          </a:solidFill>
                          <a:latin typeface="黑体" panose="02010609060101010101" pitchFamily="49" charset="-122"/>
                          <a:ea typeface="黑体" panose="02010609060101010101" pitchFamily="49" charset="-122"/>
                        </a:rPr>
                        <a:t>干预措施</a:t>
                      </a:r>
                      <a:endParaRPr lang="zh-CN" altLang="en-US" sz="1600" b="1" dirty="0">
                        <a:solidFill>
                          <a:schemeClr val="bg1"/>
                        </a:solidFill>
                        <a:latin typeface="黑体" panose="02010609060101010101" pitchFamily="49" charset="-122"/>
                        <a:ea typeface="黑体" panose="02010609060101010101" pitchFamily="49" charset="-122"/>
                      </a:endParaRPr>
                    </a:p>
                  </a:txBody>
                  <a:tcPr>
                    <a:solidFill>
                      <a:srgbClr val="000163"/>
                    </a:solidFill>
                  </a:tcPr>
                </a:tc>
                <a:tc>
                  <a:txBody>
                    <a:bodyPr/>
                    <a:lstStyle/>
                    <a:p>
                      <a:pPr algn="ctr"/>
                      <a:r>
                        <a:rPr lang="en-US" altLang="zh-CN" b="1" dirty="0" smtClean="0">
                          <a:latin typeface="+mn-ea"/>
                          <a:ea typeface="+mn-ea"/>
                        </a:rPr>
                        <a:t>2030</a:t>
                      </a:r>
                      <a:r>
                        <a:rPr lang="zh-CN" altLang="en-US" b="1" dirty="0" smtClean="0">
                          <a:latin typeface="+mn-ea"/>
                          <a:ea typeface="+mn-ea"/>
                        </a:rPr>
                        <a:t>年</a:t>
                      </a:r>
                      <a:endParaRPr lang="zh-CN" altLang="en-US" b="1" dirty="0">
                        <a:latin typeface="+mn-ea"/>
                        <a:ea typeface="+mn-ea"/>
                      </a:endParaRPr>
                    </a:p>
                  </a:txBody>
                  <a:tcPr/>
                </a:tc>
                <a:tc>
                  <a:txBody>
                    <a:bodyPr/>
                    <a:lstStyle/>
                    <a:p>
                      <a:pPr algn="ctr"/>
                      <a:r>
                        <a:rPr lang="en-US" altLang="zh-CN" b="1" dirty="0" smtClean="0">
                          <a:latin typeface="+mn-ea"/>
                          <a:ea typeface="+mn-ea"/>
                        </a:rPr>
                        <a:t>2020</a:t>
                      </a:r>
                      <a:r>
                        <a:rPr lang="zh-CN" altLang="en-US" b="1" dirty="0" smtClean="0">
                          <a:latin typeface="+mn-ea"/>
                          <a:ea typeface="+mn-ea"/>
                        </a:rPr>
                        <a:t>年</a:t>
                      </a:r>
                      <a:endParaRPr lang="zh-CN" altLang="en-US" b="1" dirty="0">
                        <a:latin typeface="+mn-ea"/>
                        <a:ea typeface="+mn-ea"/>
                      </a:endParaRPr>
                    </a:p>
                  </a:txBody>
                  <a:tcPr/>
                </a:tc>
                <a:tc>
                  <a:txBody>
                    <a:bodyPr/>
                    <a:lstStyle/>
                    <a:p>
                      <a:pPr algn="ctr"/>
                      <a:r>
                        <a:rPr lang="en-US" altLang="zh-CN" b="1" dirty="0" smtClean="0">
                          <a:latin typeface="+mn-ea"/>
                          <a:ea typeface="+mn-ea"/>
                        </a:rPr>
                        <a:t>2015</a:t>
                      </a:r>
                      <a:r>
                        <a:rPr lang="zh-CN" altLang="en-US" b="1" dirty="0" smtClean="0">
                          <a:latin typeface="+mn-ea"/>
                          <a:ea typeface="+mn-ea"/>
                        </a:rPr>
                        <a:t>年中国基线</a:t>
                      </a:r>
                      <a:endParaRPr lang="zh-CN" altLang="en-US" b="1" dirty="0">
                        <a:latin typeface="+mn-ea"/>
                        <a:ea typeface="+mn-ea"/>
                      </a:endParaRPr>
                    </a:p>
                  </a:txBody>
                  <a:tcPr/>
                </a:tc>
              </a:tr>
              <a:tr h="620230">
                <a:tc>
                  <a:txBody>
                    <a:bodyPr/>
                    <a:lstStyle/>
                    <a:p>
                      <a:r>
                        <a:rPr lang="zh-CN" altLang="en-US" sz="1600" b="1" dirty="0" smtClean="0">
                          <a:solidFill>
                            <a:schemeClr val="bg1"/>
                          </a:solidFill>
                          <a:latin typeface="黑体" panose="02010609060101010101" pitchFamily="49" charset="-122"/>
                          <a:ea typeface="黑体" panose="02010609060101010101" pitchFamily="49" charset="-122"/>
                        </a:rPr>
                        <a:t>新生儿乙肝疫苗免疫</a:t>
                      </a:r>
                      <a:endParaRPr lang="zh-CN" altLang="en-US" sz="1600" b="1" dirty="0">
                        <a:solidFill>
                          <a:schemeClr val="bg1"/>
                        </a:solidFill>
                        <a:latin typeface="黑体" panose="02010609060101010101" pitchFamily="49" charset="-122"/>
                        <a:ea typeface="黑体" panose="02010609060101010101" pitchFamily="49" charset="-122"/>
                      </a:endParaRPr>
                    </a:p>
                  </a:txBody>
                  <a:tcPr>
                    <a:solidFill>
                      <a:srgbClr val="000163"/>
                    </a:solidFill>
                  </a:tcPr>
                </a:tc>
                <a:tc>
                  <a:txBody>
                    <a:bodyPr/>
                    <a:lstStyle/>
                    <a:p>
                      <a:pPr algn="ctr"/>
                      <a:r>
                        <a:rPr lang="en-US" altLang="zh-CN" b="1" dirty="0" smtClean="0">
                          <a:latin typeface="+mn-ea"/>
                          <a:ea typeface="+mn-ea"/>
                        </a:rPr>
                        <a:t>90%</a:t>
                      </a:r>
                      <a:endParaRPr lang="zh-CN" altLang="en-US" b="1" dirty="0">
                        <a:latin typeface="+mn-ea"/>
                        <a:ea typeface="+mn-ea"/>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latin typeface="+mn-ea"/>
                          <a:ea typeface="+mn-ea"/>
                        </a:rPr>
                        <a:t>90%</a:t>
                      </a:r>
                      <a:endParaRPr lang="zh-CN" altLang="en-US" b="1" dirty="0">
                        <a:latin typeface="+mn-ea"/>
                        <a:ea typeface="+mn-ea"/>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smtClean="0">
                          <a:latin typeface="+mn-ea"/>
                          <a:ea typeface="+mn-ea"/>
                        </a:rPr>
                        <a:t>＞</a:t>
                      </a:r>
                      <a:r>
                        <a:rPr lang="en-US" altLang="zh-CN" b="1" dirty="0" smtClean="0">
                          <a:latin typeface="+mn-ea"/>
                          <a:ea typeface="+mn-ea"/>
                        </a:rPr>
                        <a:t>95%</a:t>
                      </a:r>
                      <a:endParaRPr lang="zh-CN" altLang="en-US" b="1" dirty="0">
                        <a:latin typeface="+mn-ea"/>
                        <a:ea typeface="+mn-ea"/>
                      </a:endParaRPr>
                    </a:p>
                  </a:txBody>
                  <a:tcPr/>
                </a:tc>
              </a:tr>
              <a:tr h="538869">
                <a:tc>
                  <a:txBody>
                    <a:bodyPr/>
                    <a:lstStyle/>
                    <a:p>
                      <a:r>
                        <a:rPr lang="zh-CN" altLang="en-US" sz="1600" b="1" dirty="0" smtClean="0">
                          <a:solidFill>
                            <a:schemeClr val="bg1"/>
                          </a:solidFill>
                          <a:latin typeface="黑体" panose="02010609060101010101" pitchFamily="49" charset="-122"/>
                          <a:ea typeface="黑体" panose="02010609060101010101" pitchFamily="49" charset="-122"/>
                        </a:rPr>
                        <a:t>安全注射</a:t>
                      </a:r>
                      <a:endParaRPr lang="zh-CN" altLang="en-US" sz="1600" b="1" dirty="0">
                        <a:solidFill>
                          <a:schemeClr val="bg1"/>
                        </a:solidFill>
                        <a:latin typeface="黑体" panose="02010609060101010101" pitchFamily="49" charset="-122"/>
                        <a:ea typeface="黑体" panose="02010609060101010101" pitchFamily="49" charset="-122"/>
                      </a:endParaRPr>
                    </a:p>
                  </a:txBody>
                  <a:tcPr>
                    <a:solidFill>
                      <a:srgbClr val="00016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latin typeface="+mn-ea"/>
                          <a:ea typeface="+mn-ea"/>
                        </a:rPr>
                        <a:t>90%</a:t>
                      </a:r>
                      <a:endParaRPr lang="zh-CN" altLang="en-US" b="1" dirty="0">
                        <a:latin typeface="+mn-ea"/>
                        <a:ea typeface="+mn-ea"/>
                      </a:endParaRPr>
                    </a:p>
                  </a:txBody>
                  <a:tcPr/>
                </a:tc>
                <a:tc>
                  <a:txBody>
                    <a:bodyPr/>
                    <a:lstStyle/>
                    <a:p>
                      <a:pPr algn="ctr"/>
                      <a:r>
                        <a:rPr lang="en-US" altLang="zh-CN" b="1" dirty="0" smtClean="0">
                          <a:latin typeface="+mn-ea"/>
                          <a:ea typeface="+mn-ea"/>
                        </a:rPr>
                        <a:t>50%</a:t>
                      </a:r>
                      <a:r>
                        <a:rPr lang="zh-CN" altLang="en-US" b="1" dirty="0" smtClean="0">
                          <a:latin typeface="+mn-ea"/>
                          <a:ea typeface="+mn-ea"/>
                        </a:rPr>
                        <a:t>覆盖率</a:t>
                      </a:r>
                      <a:endParaRPr lang="zh-CN" altLang="en-US" b="1" dirty="0">
                        <a:latin typeface="+mn-ea"/>
                        <a:ea typeface="+mn-ea"/>
                      </a:endParaRPr>
                    </a:p>
                  </a:txBody>
                  <a:tcPr/>
                </a:tc>
                <a:tc>
                  <a:txBody>
                    <a:bodyPr/>
                    <a:lstStyle/>
                    <a:p>
                      <a:pPr algn="ctr"/>
                      <a:r>
                        <a:rPr lang="zh-CN" altLang="en-US" b="1" dirty="0" smtClean="0">
                          <a:latin typeface="+mn-ea"/>
                          <a:ea typeface="+mn-ea"/>
                        </a:rPr>
                        <a:t>？</a:t>
                      </a:r>
                      <a:endParaRPr lang="zh-CN" altLang="en-US" b="1" dirty="0">
                        <a:latin typeface="+mn-ea"/>
                        <a:ea typeface="+mn-ea"/>
                      </a:endParaRPr>
                    </a:p>
                  </a:txBody>
                  <a:tcPr/>
                </a:tc>
              </a:tr>
              <a:tr h="840460">
                <a:tc>
                  <a:txBody>
                    <a:bodyPr/>
                    <a:lstStyle/>
                    <a:p>
                      <a:r>
                        <a:rPr lang="zh-CN" altLang="en-US" sz="1600" b="1" dirty="0" smtClean="0">
                          <a:solidFill>
                            <a:schemeClr val="bg1"/>
                          </a:solidFill>
                          <a:latin typeface="黑体" panose="02010609060101010101" pitchFamily="49" charset="-122"/>
                          <a:ea typeface="黑体" panose="02010609060101010101" pitchFamily="49" charset="-122"/>
                        </a:rPr>
                        <a:t>有害暴露减少*</a:t>
                      </a:r>
                      <a:endParaRPr lang="zh-CN" altLang="en-US" sz="1600" b="1" dirty="0">
                        <a:solidFill>
                          <a:schemeClr val="bg1"/>
                        </a:solidFill>
                        <a:latin typeface="黑体" panose="02010609060101010101" pitchFamily="49" charset="-122"/>
                        <a:ea typeface="黑体" panose="02010609060101010101" pitchFamily="49" charset="-122"/>
                      </a:endParaRPr>
                    </a:p>
                  </a:txBody>
                  <a:tcPr>
                    <a:solidFill>
                      <a:srgbClr val="00016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latin typeface="+mn-ea"/>
                          <a:ea typeface="+mn-ea"/>
                        </a:rPr>
                        <a:t>300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latin typeface="+mn-ea"/>
                          <a:ea typeface="+mn-ea"/>
                        </a:rPr>
                        <a:t>75%</a:t>
                      </a:r>
                      <a:r>
                        <a:rPr lang="zh-CN" altLang="en-US" b="1" dirty="0" smtClean="0">
                          <a:latin typeface="+mn-ea"/>
                          <a:ea typeface="+mn-ea"/>
                        </a:rPr>
                        <a:t>覆盖率</a:t>
                      </a:r>
                      <a:endParaRPr lang="zh-CN" altLang="en-US" b="1" dirty="0">
                        <a:latin typeface="+mn-ea"/>
                        <a:ea typeface="+mn-ea"/>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latin typeface="+mn-ea"/>
                          <a:ea typeface="+mn-ea"/>
                        </a:rPr>
                        <a:t>200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latin typeface="+mn-ea"/>
                          <a:ea typeface="+mn-ea"/>
                        </a:rPr>
                        <a:t>50%</a:t>
                      </a:r>
                      <a:r>
                        <a:rPr lang="zh-CN" altLang="en-US" b="1" dirty="0" smtClean="0">
                          <a:latin typeface="+mn-ea"/>
                          <a:ea typeface="+mn-ea"/>
                        </a:rPr>
                        <a:t>覆盖率</a:t>
                      </a:r>
                      <a:endParaRPr lang="zh-CN" altLang="en-US" b="1" dirty="0">
                        <a:latin typeface="+mn-ea"/>
                        <a:ea typeface="+mn-ea"/>
                      </a:endParaRPr>
                    </a:p>
                  </a:txBody>
                  <a:tcPr/>
                </a:tc>
                <a:tc>
                  <a:txBody>
                    <a:bodyPr/>
                    <a:lstStyle/>
                    <a:p>
                      <a:pPr algn="ctr"/>
                      <a:r>
                        <a:rPr lang="zh-CN" altLang="en-US" b="1" dirty="0" smtClean="0">
                          <a:latin typeface="+mn-ea"/>
                          <a:ea typeface="+mn-ea"/>
                        </a:rPr>
                        <a:t>？</a:t>
                      </a:r>
                      <a:endParaRPr lang="zh-CN" altLang="en-US" b="1" dirty="0">
                        <a:latin typeface="+mn-ea"/>
                        <a:ea typeface="+mn-ea"/>
                      </a:endParaRPr>
                    </a:p>
                  </a:txBody>
                  <a:tcPr/>
                </a:tc>
              </a:tr>
              <a:tr h="550458">
                <a:tc>
                  <a:txBody>
                    <a:bodyPr/>
                    <a:lstStyle/>
                    <a:p>
                      <a:r>
                        <a:rPr lang="zh-CN" altLang="en-US" sz="1600" b="1" dirty="0" smtClean="0">
                          <a:solidFill>
                            <a:schemeClr val="bg1"/>
                          </a:solidFill>
                          <a:latin typeface="黑体" panose="02010609060101010101" pitchFamily="49" charset="-122"/>
                          <a:ea typeface="黑体" panose="02010609060101010101" pitchFamily="49" charset="-122"/>
                        </a:rPr>
                        <a:t>检测</a:t>
                      </a:r>
                      <a:endParaRPr lang="zh-CN" altLang="en-US" sz="1600" b="1" dirty="0">
                        <a:solidFill>
                          <a:schemeClr val="bg1"/>
                        </a:solidFill>
                        <a:latin typeface="黑体" panose="02010609060101010101" pitchFamily="49" charset="-122"/>
                        <a:ea typeface="黑体" panose="02010609060101010101" pitchFamily="49" charset="-122"/>
                      </a:endParaRPr>
                    </a:p>
                  </a:txBody>
                  <a:tcPr>
                    <a:solidFill>
                      <a:srgbClr val="00016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solidFill>
                            <a:srgbClr val="FF0000"/>
                          </a:solidFill>
                          <a:latin typeface="+mn-ea"/>
                          <a:ea typeface="+mn-ea"/>
                        </a:rPr>
                        <a:t>90%</a:t>
                      </a:r>
                      <a:endParaRPr lang="zh-CN" altLang="en-US" b="1" dirty="0">
                        <a:solidFill>
                          <a:srgbClr val="FF0000"/>
                        </a:solidFill>
                        <a:latin typeface="+mn-ea"/>
                        <a:ea typeface="+mn-ea"/>
                      </a:endParaRPr>
                    </a:p>
                  </a:txBody>
                  <a:tcPr/>
                </a:tc>
                <a:tc>
                  <a:txBody>
                    <a:bodyPr/>
                    <a:lstStyle/>
                    <a:p>
                      <a:pPr algn="ctr"/>
                      <a:r>
                        <a:rPr lang="en-US" altLang="zh-CN" b="1" dirty="0" smtClean="0">
                          <a:solidFill>
                            <a:srgbClr val="FF0000"/>
                          </a:solidFill>
                          <a:latin typeface="+mn-ea"/>
                          <a:ea typeface="+mn-ea"/>
                        </a:rPr>
                        <a:t>30%</a:t>
                      </a:r>
                      <a:endParaRPr lang="zh-CN" altLang="en-US" b="1" dirty="0">
                        <a:solidFill>
                          <a:srgbClr val="FF0000"/>
                        </a:solidFill>
                        <a:latin typeface="+mn-ea"/>
                        <a:ea typeface="+mn-ea"/>
                      </a:endParaRPr>
                    </a:p>
                  </a:txBody>
                  <a:tcPr/>
                </a:tc>
                <a:tc>
                  <a:txBody>
                    <a:bodyPr/>
                    <a:lstStyle/>
                    <a:p>
                      <a:pPr algn="ctr"/>
                      <a:r>
                        <a:rPr lang="en-US" altLang="zh-CN" b="1" dirty="0" smtClean="0">
                          <a:latin typeface="+mn-ea"/>
                          <a:ea typeface="+mn-ea"/>
                        </a:rPr>
                        <a:t>5%</a:t>
                      </a:r>
                      <a:endParaRPr lang="zh-CN" altLang="en-US" b="1" dirty="0">
                        <a:latin typeface="+mn-ea"/>
                        <a:ea typeface="+mn-ea"/>
                      </a:endParaRPr>
                    </a:p>
                  </a:txBody>
                  <a:tcPr/>
                </a:tc>
              </a:tr>
              <a:tr h="527927">
                <a:tc>
                  <a:txBody>
                    <a:bodyPr/>
                    <a:lstStyle/>
                    <a:p>
                      <a:r>
                        <a:rPr lang="zh-CN" altLang="en-US" sz="1600" b="1" dirty="0" smtClean="0">
                          <a:solidFill>
                            <a:schemeClr val="bg1"/>
                          </a:solidFill>
                          <a:latin typeface="黑体" panose="02010609060101010101" pitchFamily="49" charset="-122"/>
                          <a:ea typeface="黑体" panose="02010609060101010101" pitchFamily="49" charset="-122"/>
                        </a:rPr>
                        <a:t>乙肝治疗</a:t>
                      </a:r>
                      <a:endParaRPr lang="zh-CN" altLang="en-US" sz="1600" b="1" dirty="0">
                        <a:solidFill>
                          <a:schemeClr val="bg1"/>
                        </a:solidFill>
                        <a:latin typeface="黑体" panose="02010609060101010101" pitchFamily="49" charset="-122"/>
                        <a:ea typeface="黑体" panose="02010609060101010101" pitchFamily="49" charset="-122"/>
                      </a:endParaRPr>
                    </a:p>
                  </a:txBody>
                  <a:tcPr>
                    <a:solidFill>
                      <a:srgbClr val="000163"/>
                    </a:solidFill>
                  </a:tcPr>
                </a:tc>
                <a:tc>
                  <a:txBody>
                    <a:bodyPr/>
                    <a:lstStyle/>
                    <a:p>
                      <a:pPr algn="ctr"/>
                      <a:r>
                        <a:rPr lang="en-US" altLang="zh-CN" b="1" dirty="0" smtClean="0">
                          <a:solidFill>
                            <a:srgbClr val="FF0000"/>
                          </a:solidFill>
                          <a:latin typeface="+mn-ea"/>
                          <a:ea typeface="+mn-ea"/>
                        </a:rPr>
                        <a:t>80%</a:t>
                      </a:r>
                      <a:endParaRPr lang="zh-CN" altLang="en-US" b="1" dirty="0">
                        <a:solidFill>
                          <a:srgbClr val="FF0000"/>
                        </a:solidFill>
                        <a:latin typeface="+mn-ea"/>
                        <a:ea typeface="+mn-ea"/>
                      </a:endParaRPr>
                    </a:p>
                  </a:txBody>
                  <a:tcPr/>
                </a:tc>
                <a:tc rowSpan="2">
                  <a:txBody>
                    <a:bodyPr/>
                    <a:lstStyle/>
                    <a:p>
                      <a:pPr algn="ctr"/>
                      <a:r>
                        <a:rPr lang="zh-CN" altLang="en-US" b="1" dirty="0" smtClean="0">
                          <a:solidFill>
                            <a:srgbClr val="FF0000"/>
                          </a:solidFill>
                          <a:latin typeface="+mn-ea"/>
                          <a:ea typeface="+mn-ea"/>
                        </a:rPr>
                        <a:t>治疗</a:t>
                      </a:r>
                      <a:r>
                        <a:rPr lang="en-US" altLang="zh-CN" b="1" dirty="0" smtClean="0">
                          <a:solidFill>
                            <a:srgbClr val="FF0000"/>
                          </a:solidFill>
                          <a:latin typeface="+mn-ea"/>
                          <a:ea typeface="+mn-ea"/>
                        </a:rPr>
                        <a:t>800</a:t>
                      </a:r>
                      <a:r>
                        <a:rPr lang="zh-CN" altLang="en-US" b="1" dirty="0" smtClean="0">
                          <a:solidFill>
                            <a:srgbClr val="FF0000"/>
                          </a:solidFill>
                          <a:latin typeface="+mn-ea"/>
                          <a:ea typeface="+mn-ea"/>
                        </a:rPr>
                        <a:t>万例，其中乙肝</a:t>
                      </a:r>
                      <a:r>
                        <a:rPr lang="en-US" altLang="zh-CN" b="1" dirty="0" smtClean="0">
                          <a:solidFill>
                            <a:srgbClr val="FF0000"/>
                          </a:solidFill>
                          <a:latin typeface="+mn-ea"/>
                          <a:ea typeface="+mn-ea"/>
                        </a:rPr>
                        <a:t>500</a:t>
                      </a:r>
                      <a:r>
                        <a:rPr lang="zh-CN" altLang="en-US" b="1" dirty="0" smtClean="0">
                          <a:solidFill>
                            <a:srgbClr val="FF0000"/>
                          </a:solidFill>
                          <a:latin typeface="+mn-ea"/>
                          <a:ea typeface="+mn-ea"/>
                        </a:rPr>
                        <a:t>万例，丙肝</a:t>
                      </a:r>
                      <a:r>
                        <a:rPr lang="en-US" altLang="zh-CN" b="1" dirty="0" smtClean="0">
                          <a:solidFill>
                            <a:srgbClr val="FF0000"/>
                          </a:solidFill>
                          <a:latin typeface="+mn-ea"/>
                          <a:ea typeface="+mn-ea"/>
                        </a:rPr>
                        <a:t>300</a:t>
                      </a:r>
                      <a:r>
                        <a:rPr lang="zh-CN" altLang="en-US" b="1" dirty="0" smtClean="0">
                          <a:solidFill>
                            <a:srgbClr val="FF0000"/>
                          </a:solidFill>
                          <a:latin typeface="+mn-ea"/>
                          <a:ea typeface="+mn-ea"/>
                        </a:rPr>
                        <a:t>万例</a:t>
                      </a:r>
                      <a:endParaRPr lang="zh-CN" altLang="en-US" b="1" dirty="0">
                        <a:solidFill>
                          <a:srgbClr val="FF0000"/>
                        </a:solidFill>
                        <a:latin typeface="+mn-ea"/>
                        <a:ea typeface="+mn-ea"/>
                      </a:endParaRPr>
                    </a:p>
                  </a:txBody>
                  <a:tcPr/>
                </a:tc>
                <a:tc>
                  <a:txBody>
                    <a:bodyPr/>
                    <a:lstStyle/>
                    <a:p>
                      <a:pPr algn="ctr"/>
                      <a:r>
                        <a:rPr lang="en-US" altLang="zh-CN" b="1" dirty="0" smtClean="0">
                          <a:latin typeface="+mn-ea"/>
                          <a:ea typeface="+mn-ea"/>
                        </a:rPr>
                        <a:t>10%</a:t>
                      </a:r>
                      <a:endParaRPr lang="zh-CN" altLang="en-US" b="1" dirty="0">
                        <a:latin typeface="+mn-ea"/>
                        <a:ea typeface="+mn-ea"/>
                      </a:endParaRPr>
                    </a:p>
                  </a:txBody>
                  <a:tcPr/>
                </a:tc>
              </a:tr>
              <a:tr h="497461">
                <a:tc>
                  <a:txBody>
                    <a:bodyPr/>
                    <a:lstStyle/>
                    <a:p>
                      <a:r>
                        <a:rPr lang="zh-CN" altLang="en-US" sz="1600" b="1" dirty="0" smtClean="0">
                          <a:solidFill>
                            <a:schemeClr val="bg1"/>
                          </a:solidFill>
                          <a:latin typeface="黑体" panose="02010609060101010101" pitchFamily="49" charset="-122"/>
                          <a:ea typeface="黑体" panose="02010609060101010101" pitchFamily="49" charset="-122"/>
                        </a:rPr>
                        <a:t>丙肝治疗</a:t>
                      </a:r>
                      <a:endParaRPr lang="zh-CN" altLang="en-US" sz="1600" b="1" dirty="0">
                        <a:solidFill>
                          <a:schemeClr val="bg1"/>
                        </a:solidFill>
                        <a:latin typeface="黑体" panose="02010609060101010101" pitchFamily="49" charset="-122"/>
                        <a:ea typeface="黑体" panose="02010609060101010101" pitchFamily="49" charset="-122"/>
                      </a:endParaRPr>
                    </a:p>
                  </a:txBody>
                  <a:tcPr>
                    <a:solidFill>
                      <a:srgbClr val="00016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1" dirty="0" smtClean="0">
                          <a:solidFill>
                            <a:srgbClr val="FF0000"/>
                          </a:solidFill>
                          <a:latin typeface="+mn-ea"/>
                          <a:ea typeface="+mn-ea"/>
                        </a:rPr>
                        <a:t>80%</a:t>
                      </a:r>
                      <a:endParaRPr lang="zh-CN" altLang="en-US" b="1" dirty="0" smtClean="0">
                        <a:solidFill>
                          <a:srgbClr val="FF0000"/>
                        </a:solidFill>
                        <a:latin typeface="+mn-ea"/>
                        <a:ea typeface="+mn-ea"/>
                      </a:endParaRPr>
                    </a:p>
                    <a:p>
                      <a:pPr algn="ctr"/>
                      <a:endParaRPr lang="zh-CN" altLang="en-US" b="1" dirty="0">
                        <a:solidFill>
                          <a:srgbClr val="FF0000"/>
                        </a:solidFill>
                        <a:latin typeface="+mn-ea"/>
                        <a:ea typeface="+mn-ea"/>
                      </a:endParaRPr>
                    </a:p>
                  </a:txBody>
                  <a:tcPr/>
                </a:tc>
                <a:tc vMerge="1">
                  <a:txBody>
                    <a:bodyPr/>
                    <a:lstStyle/>
                    <a:p>
                      <a:endParaRPr lang="zh-CN" altLang="en-US"/>
                    </a:p>
                  </a:txBody>
                  <a:tcPr/>
                </a:tc>
                <a:tc>
                  <a:txBody>
                    <a:bodyPr/>
                    <a:lstStyle/>
                    <a:p>
                      <a:pPr algn="ctr"/>
                      <a:r>
                        <a:rPr lang="en-US" altLang="zh-CN" b="1" dirty="0" smtClean="0">
                          <a:latin typeface="+mn-ea"/>
                          <a:ea typeface="+mn-ea"/>
                        </a:rPr>
                        <a:t>1%</a:t>
                      </a:r>
                      <a:endParaRPr lang="zh-CN" altLang="en-US" b="1" dirty="0">
                        <a:latin typeface="+mn-ea"/>
                        <a:ea typeface="+mn-ea"/>
                      </a:endParaRPr>
                    </a:p>
                  </a:txBody>
                  <a:tcPr/>
                </a:tc>
              </a:tr>
            </a:tbl>
          </a:graphicData>
        </a:graphic>
      </p:graphicFrame>
      <p:sp>
        <p:nvSpPr>
          <p:cNvPr id="6" name="矩形 5"/>
          <p:cNvSpPr/>
          <p:nvPr/>
        </p:nvSpPr>
        <p:spPr>
          <a:xfrm>
            <a:off x="1593755" y="6242776"/>
            <a:ext cx="3031599" cy="276999"/>
          </a:xfrm>
          <a:prstGeom prst="rect">
            <a:avLst/>
          </a:prstGeom>
        </p:spPr>
        <p:txBody>
          <a:bodyPr wrap="none">
            <a:spAutoFit/>
          </a:bodyPr>
          <a:lstStyle/>
          <a:p>
            <a:r>
              <a:rPr lang="zh-CN" altLang="en-US" sz="1200" dirty="0" smtClean="0">
                <a:latin typeface="+mn-ea"/>
              </a:rPr>
              <a:t>*给注射毒品者每年提供一次性注射器数量</a:t>
            </a:r>
            <a:endParaRPr lang="zh-CN" altLang="en-US" sz="1200" dirty="0">
              <a:latin typeface="+mn-ea"/>
            </a:endParaRPr>
          </a:p>
        </p:txBody>
      </p:sp>
      <p:sp>
        <p:nvSpPr>
          <p:cNvPr id="7" name="矩形 6"/>
          <p:cNvSpPr/>
          <p:nvPr/>
        </p:nvSpPr>
        <p:spPr>
          <a:xfrm>
            <a:off x="4032950" y="365200"/>
            <a:ext cx="4152098" cy="523220"/>
          </a:xfrm>
          <a:prstGeom prst="rect">
            <a:avLst/>
          </a:prstGeom>
        </p:spPr>
        <p:txBody>
          <a:bodyPr wrap="none">
            <a:spAutoFit/>
          </a:bodyPr>
          <a:lstStyle/>
          <a:p>
            <a:pPr algn="ctr"/>
            <a:r>
              <a:rPr lang="zh-CN" altLang="en-US" sz="2800" b="1" dirty="0" smtClean="0">
                <a:latin typeface="黑体" panose="02010609060101010101" pitchFamily="49" charset="-122"/>
                <a:ea typeface="黑体" panose="02010609060101010101" pitchFamily="49" charset="-122"/>
              </a:rPr>
              <a:t>消除病毒性肝炎中国目标</a:t>
            </a:r>
            <a:endParaRPr lang="en-US" altLang="zh-CN" sz="2800" b="1" dirty="0">
              <a:latin typeface="黑体" panose="02010609060101010101" pitchFamily="49" charset="-122"/>
              <a:ea typeface="黑体" panose="02010609060101010101" pitchFamily="49" charset="-122"/>
            </a:endParaRPr>
          </a:p>
        </p:txBody>
      </p:sp>
      <p:sp>
        <p:nvSpPr>
          <p:cNvPr id="8" name="矩形 7"/>
          <p:cNvSpPr/>
          <p:nvPr/>
        </p:nvSpPr>
        <p:spPr>
          <a:xfrm>
            <a:off x="6452042" y="6242776"/>
            <a:ext cx="4187365" cy="738664"/>
          </a:xfrm>
          <a:prstGeom prst="rect">
            <a:avLst/>
          </a:prstGeom>
        </p:spPr>
        <p:txBody>
          <a:bodyPr wrap="none">
            <a:spAutoFit/>
          </a:bodyPr>
          <a:lstStyle/>
          <a:p>
            <a:r>
              <a:rPr kumimoji="1" lang="zh-CN" altLang="en-US" sz="1400" dirty="0" smtClean="0">
                <a:latin typeface="微软雅黑" panose="020B0503020204020204" pitchFamily="34" charset="-122"/>
                <a:ea typeface="微软雅黑" panose="020B0503020204020204" pitchFamily="34" charset="-122"/>
              </a:rPr>
              <a:t>中国</a:t>
            </a:r>
            <a:r>
              <a:rPr kumimoji="1" lang="zh-CN" altLang="en-US" sz="1400" dirty="0">
                <a:latin typeface="微软雅黑" panose="020B0503020204020204" pitchFamily="34" charset="-122"/>
                <a:ea typeface="微软雅黑" panose="020B0503020204020204" pitchFamily="34" charset="-122"/>
              </a:rPr>
              <a:t>病毒性肝炎</a:t>
            </a:r>
            <a:r>
              <a:rPr kumimoji="1" lang="zh-CN" altLang="en-US" sz="1400" dirty="0" smtClean="0">
                <a:latin typeface="微软雅黑" panose="020B0503020204020204" pitchFamily="34" charset="-122"/>
                <a:ea typeface="微软雅黑" panose="020B0503020204020204" pitchFamily="34" charset="-122"/>
              </a:rPr>
              <a:t>防治规划</a:t>
            </a:r>
            <a:r>
              <a:rPr kumimoji="1" lang="en-US" altLang="zh-CN" sz="1400" dirty="0" smtClean="0">
                <a:latin typeface="微软雅黑" panose="020B0503020204020204" pitchFamily="34" charset="-122"/>
                <a:ea typeface="微软雅黑" panose="020B0503020204020204" pitchFamily="34" charset="-122"/>
              </a:rPr>
              <a:t>2017-2020</a:t>
            </a:r>
          </a:p>
          <a:p>
            <a:r>
              <a:rPr lang="zh-CN" altLang="en-US" sz="1400" dirty="0">
                <a:solidFill>
                  <a:srgbClr val="232323"/>
                </a:solidFill>
                <a:latin typeface="+mn-ea"/>
              </a:rPr>
              <a:t>中华医学会第十四次全国感染病学术会议报告 庄辉</a:t>
            </a:r>
            <a:endParaRPr lang="en-US" altLang="zh-CN" sz="1400" dirty="0">
              <a:solidFill>
                <a:srgbClr val="232323"/>
              </a:solidFill>
              <a:latin typeface="+mn-ea"/>
            </a:endParaRPr>
          </a:p>
          <a:p>
            <a:endParaRPr lang="zh-CN" altLang="en-US" sz="1400" dirty="0">
              <a:latin typeface="+mn-ea"/>
            </a:endParaRPr>
          </a:p>
        </p:txBody>
      </p:sp>
    </p:spTree>
    <p:extLst>
      <p:ext uri="{BB962C8B-B14F-4D97-AF65-F5344CB8AC3E}">
        <p14:creationId xmlns:p14="http://schemas.microsoft.com/office/powerpoint/2010/main" xmlns="" val="34565929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057361" y="1968697"/>
            <a:ext cx="4266565" cy="829945"/>
          </a:xfrm>
          <a:prstGeom prst="rect">
            <a:avLst/>
          </a:prstGeom>
          <a:noFill/>
        </p:spPr>
        <p:txBody>
          <a:bodyPr wrap="square" rtlCol="0">
            <a:spAutoFit/>
          </a:bodyPr>
          <a:lstStyle/>
          <a:p>
            <a:pPr algn="ctr"/>
            <a:r>
              <a:rPr lang="en-US" altLang="zh-CN" sz="2400" b="1" dirty="0" smtClean="0">
                <a:solidFill>
                  <a:schemeClr val="accent5">
                    <a:lumMod val="40000"/>
                    <a:lumOff val="60000"/>
                  </a:schemeClr>
                </a:solidFill>
              </a:rPr>
              <a:t>9000</a:t>
            </a:r>
            <a:r>
              <a:rPr lang="zh-CN" altLang="en-US" sz="2400" dirty="0" smtClean="0">
                <a:solidFill>
                  <a:schemeClr val="accent5">
                    <a:lumMod val="40000"/>
                    <a:lumOff val="60000"/>
                  </a:schemeClr>
                </a:solidFill>
                <a:latin typeface="微软雅黑" panose="020B0503020204020204" pitchFamily="34" charset="-122"/>
                <a:ea typeface="微软雅黑" panose="020B0503020204020204" pitchFamily="34" charset="-122"/>
              </a:rPr>
              <a:t>万乙肝病毒感染者</a:t>
            </a:r>
            <a:endParaRPr lang="en-US" altLang="zh-CN" sz="2400" dirty="0" smtClean="0">
              <a:solidFill>
                <a:schemeClr val="accent5">
                  <a:lumMod val="40000"/>
                  <a:lumOff val="60000"/>
                </a:schemeClr>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accent5">
                    <a:lumMod val="40000"/>
                    <a:lumOff val="60000"/>
                  </a:schemeClr>
                </a:solidFill>
              </a:rPr>
              <a:t>980</a:t>
            </a:r>
            <a:r>
              <a:rPr lang="zh-CN" altLang="en-US" sz="2400" dirty="0" smtClean="0">
                <a:solidFill>
                  <a:schemeClr val="accent5">
                    <a:lumMod val="40000"/>
                    <a:lumOff val="60000"/>
                  </a:schemeClr>
                </a:solidFill>
                <a:latin typeface="微软雅黑" panose="020B0503020204020204" pitchFamily="34" charset="-122"/>
                <a:ea typeface="微软雅黑" panose="020B0503020204020204" pitchFamily="34" charset="-122"/>
              </a:rPr>
              <a:t>万丙肝病毒感染者</a:t>
            </a:r>
            <a:endParaRPr lang="en-US" altLang="zh-CN" sz="2400" dirty="0" smtClean="0">
              <a:solidFill>
                <a:schemeClr val="accent5">
                  <a:lumMod val="40000"/>
                  <a:lumOff val="60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466780" y="3191609"/>
            <a:ext cx="3456384" cy="829945"/>
          </a:xfrm>
          <a:prstGeom prst="rect">
            <a:avLst/>
          </a:prstGeom>
          <a:noFill/>
        </p:spPr>
        <p:txBody>
          <a:bodyPr wrap="square" rtlCol="0">
            <a:spAutoFit/>
          </a:bodyPr>
          <a:lstStyle/>
          <a:p>
            <a:pPr algn="ctr"/>
            <a:r>
              <a:rPr lang="en-US" altLang="zh-CN" sz="2400" b="1" dirty="0" smtClean="0">
                <a:solidFill>
                  <a:schemeClr val="accent5">
                    <a:lumMod val="75000"/>
                  </a:schemeClr>
                </a:solidFill>
              </a:rPr>
              <a:t>2800</a:t>
            </a:r>
            <a:r>
              <a:rPr lang="zh-CN" altLang="en-US" sz="2400" dirty="0" smtClean="0">
                <a:solidFill>
                  <a:schemeClr val="accent5">
                    <a:lumMod val="75000"/>
                  </a:schemeClr>
                </a:solidFill>
                <a:latin typeface="微软雅黑" panose="020B0503020204020204" pitchFamily="34" charset="-122"/>
                <a:ea typeface="微软雅黑" panose="020B0503020204020204" pitchFamily="34" charset="-122"/>
              </a:rPr>
              <a:t>万乙肝患者</a:t>
            </a:r>
            <a:endParaRPr lang="en-US" altLang="zh-CN" sz="2400" dirty="0" smtClean="0">
              <a:solidFill>
                <a:schemeClr val="accent5">
                  <a:lumMod val="75000"/>
                </a:schemeClr>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accent5">
                    <a:lumMod val="75000"/>
                  </a:schemeClr>
                </a:solidFill>
              </a:rPr>
              <a:t>456</a:t>
            </a:r>
            <a:r>
              <a:rPr lang="zh-CN" altLang="en-US" sz="2400" dirty="0" smtClean="0">
                <a:solidFill>
                  <a:schemeClr val="accent5">
                    <a:lumMod val="75000"/>
                  </a:schemeClr>
                </a:solidFill>
                <a:latin typeface="微软雅黑" panose="020B0503020204020204" pitchFamily="34" charset="-122"/>
                <a:ea typeface="微软雅黑" panose="020B0503020204020204" pitchFamily="34" charset="-122"/>
              </a:rPr>
              <a:t>万丙肝患者</a:t>
            </a:r>
            <a:endParaRPr lang="en-US" altLang="zh-CN" sz="2400" dirty="0" smtClean="0">
              <a:solidFill>
                <a:schemeClr val="accent5">
                  <a:lumMod val="75000"/>
                </a:schemeClr>
              </a:solidFill>
              <a:latin typeface="微软雅黑" panose="020B0503020204020204" pitchFamily="34" charset="-122"/>
              <a:ea typeface="微软雅黑" panose="020B0503020204020204" pitchFamily="34" charset="-122"/>
            </a:endParaRPr>
          </a:p>
        </p:txBody>
      </p:sp>
      <p:sp>
        <p:nvSpPr>
          <p:cNvPr id="7" name="标题 6"/>
          <p:cNvSpPr>
            <a:spLocks noGrp="1"/>
          </p:cNvSpPr>
          <p:nvPr>
            <p:ph type="title"/>
          </p:nvPr>
        </p:nvSpPr>
        <p:spPr>
          <a:xfrm>
            <a:off x="3242983" y="356622"/>
            <a:ext cx="7425259" cy="912495"/>
          </a:xfrm>
        </p:spPr>
        <p:txBody>
          <a:bodyPr>
            <a:noAutofit/>
          </a:bodyPr>
          <a:lstStyle/>
          <a:p>
            <a:r>
              <a:rPr lang="zh-CN" altLang="en-US" sz="3600" b="1" dirty="0" smtClean="0">
                <a:solidFill>
                  <a:schemeClr val="tx1"/>
                </a:solidFill>
                <a:latin typeface="黑体" panose="02010600030101010101" pitchFamily="49" charset="-122"/>
              </a:rPr>
              <a:t>我国病毒性肝炎</a:t>
            </a:r>
            <a:r>
              <a:rPr lang="zh-CN" altLang="en-US" sz="3600" b="1" dirty="0">
                <a:solidFill>
                  <a:schemeClr val="tx1"/>
                </a:solidFill>
                <a:latin typeface="黑体" panose="02010600030101010101" pitchFamily="49" charset="-122"/>
              </a:rPr>
              <a:t>疾病负担估计</a:t>
            </a:r>
          </a:p>
        </p:txBody>
      </p:sp>
      <p:sp>
        <p:nvSpPr>
          <p:cNvPr id="9" name="TextBox 8"/>
          <p:cNvSpPr txBox="1"/>
          <p:nvPr/>
        </p:nvSpPr>
        <p:spPr>
          <a:xfrm>
            <a:off x="5185296" y="4222661"/>
            <a:ext cx="1872208" cy="706755"/>
          </a:xfrm>
          <a:prstGeom prst="rect">
            <a:avLst/>
          </a:prstGeom>
          <a:noFill/>
        </p:spPr>
        <p:txBody>
          <a:bodyPr wrap="square" rtlCol="0">
            <a:spAutoFit/>
          </a:bodyPr>
          <a:lstStyle/>
          <a:p>
            <a:pPr algn="ctr"/>
            <a:r>
              <a:rPr lang="en-US" altLang="zh-CN" sz="2000" b="1" dirty="0">
                <a:solidFill>
                  <a:schemeClr val="accent5">
                    <a:lumMod val="50000"/>
                  </a:schemeClr>
                </a:solidFill>
              </a:rPr>
              <a:t>90</a:t>
            </a:r>
            <a:r>
              <a:rPr lang="zh-CN" altLang="en-US" sz="2000" b="1" dirty="0">
                <a:solidFill>
                  <a:schemeClr val="accent5">
                    <a:lumMod val="50000"/>
                  </a:schemeClr>
                </a:solidFill>
                <a:latin typeface="微软雅黑" panose="020B0503020204020204" pitchFamily="34" charset="-122"/>
                <a:ea typeface="微软雅黑" panose="020B0503020204020204" pitchFamily="34" charset="-122"/>
              </a:rPr>
              <a:t>万</a:t>
            </a:r>
            <a:r>
              <a:rPr lang="en-US" altLang="zh-CN" sz="2000" b="1" dirty="0">
                <a:solidFill>
                  <a:schemeClr val="accent5">
                    <a:lumMod val="50000"/>
                  </a:schemeClr>
                </a:solidFill>
                <a:latin typeface="微软雅黑" panose="020B0503020204020204" pitchFamily="34" charset="-122"/>
                <a:ea typeface="微软雅黑" panose="020B0503020204020204" pitchFamily="34" charset="-122"/>
              </a:rPr>
              <a:t>/</a:t>
            </a:r>
            <a:r>
              <a:rPr lang="zh-CN" altLang="en-US" sz="2000" b="1" dirty="0" smtClean="0">
                <a:solidFill>
                  <a:schemeClr val="accent5">
                    <a:lumMod val="50000"/>
                  </a:schemeClr>
                </a:solidFill>
                <a:latin typeface="微软雅黑" panose="020B0503020204020204" pitchFamily="34" charset="-122"/>
                <a:ea typeface="微软雅黑" panose="020B0503020204020204" pitchFamily="34" charset="-122"/>
              </a:rPr>
              <a:t>年肝硬化患者</a:t>
            </a:r>
            <a:endParaRPr lang="en-US" altLang="zh-CN" sz="2000"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199511" y="5367642"/>
            <a:ext cx="1672704" cy="983615"/>
          </a:xfrm>
          <a:prstGeom prst="rect">
            <a:avLst/>
          </a:prstGeom>
          <a:noFill/>
        </p:spPr>
        <p:txBody>
          <a:bodyPr wrap="square" rtlCol="0">
            <a:spAutoFit/>
          </a:bodyPr>
          <a:lstStyle/>
          <a:p>
            <a:pPr algn="ctr"/>
            <a:r>
              <a:rPr lang="en-US" altLang="zh-CN" sz="2000" b="1" dirty="0">
                <a:solidFill>
                  <a:schemeClr val="tx2">
                    <a:lumMod val="50000"/>
                  </a:schemeClr>
                </a:solidFill>
              </a:rPr>
              <a:t>30</a:t>
            </a:r>
            <a:r>
              <a:rPr lang="zh-CN" altLang="en-US" sz="2000" b="1" dirty="0">
                <a:solidFill>
                  <a:schemeClr val="tx2">
                    <a:lumMod val="50000"/>
                  </a:schemeClr>
                </a:solidFill>
                <a:latin typeface="微软雅黑" panose="020B0503020204020204" pitchFamily="34" charset="-122"/>
                <a:ea typeface="微软雅黑" panose="020B0503020204020204" pitchFamily="34" charset="-122"/>
              </a:rPr>
              <a:t>万</a:t>
            </a:r>
            <a:r>
              <a:rPr lang="en-US" altLang="zh-CN" sz="2000" b="1" dirty="0">
                <a:solidFill>
                  <a:schemeClr val="tx2">
                    <a:lumMod val="50000"/>
                  </a:schemeClr>
                </a:solidFill>
                <a:latin typeface="微软雅黑" panose="020B0503020204020204" pitchFamily="34" charset="-122"/>
                <a:ea typeface="微软雅黑" panose="020B0503020204020204" pitchFamily="34" charset="-122"/>
              </a:rPr>
              <a:t>/</a:t>
            </a:r>
            <a:r>
              <a:rPr lang="zh-CN" altLang="en-US" sz="2000" b="1" dirty="0" smtClean="0">
                <a:solidFill>
                  <a:schemeClr val="tx2">
                    <a:lumMod val="50000"/>
                  </a:schemeClr>
                </a:solidFill>
                <a:latin typeface="微软雅黑" panose="020B0503020204020204" pitchFamily="34" charset="-122"/>
                <a:ea typeface="微软雅黑" panose="020B0503020204020204" pitchFamily="34" charset="-122"/>
              </a:rPr>
              <a:t>年肝癌患者</a:t>
            </a:r>
            <a:endParaRPr lang="en-US" altLang="zh-CN" sz="2000" b="1" dirty="0" smtClean="0">
              <a:solidFill>
                <a:schemeClr val="tx2">
                  <a:lumMod val="50000"/>
                </a:schemeClr>
              </a:solidFill>
              <a:latin typeface="微软雅黑" panose="020B0503020204020204" pitchFamily="34" charset="-122"/>
              <a:ea typeface="微软雅黑" panose="020B0503020204020204" pitchFamily="34" charset="-122"/>
            </a:endParaRPr>
          </a:p>
          <a:p>
            <a:pPr algn="ctr"/>
            <a:endParaRPr lang="zh-CN" altLang="en-US" dirty="0"/>
          </a:p>
        </p:txBody>
      </p:sp>
      <p:sp>
        <p:nvSpPr>
          <p:cNvPr id="8" name="TextBox 7"/>
          <p:cNvSpPr txBox="1"/>
          <p:nvPr/>
        </p:nvSpPr>
        <p:spPr>
          <a:xfrm>
            <a:off x="731893" y="6407888"/>
            <a:ext cx="3357586" cy="337185"/>
          </a:xfrm>
          <a:prstGeom prst="rect">
            <a:avLst/>
          </a:prstGeom>
          <a:noFill/>
        </p:spPr>
        <p:txBody>
          <a:bodyPr wrap="square" rtlCol="0">
            <a:spAutoFit/>
          </a:bodyPr>
          <a:lstStyle/>
          <a:p>
            <a:r>
              <a:rPr lang="zh-CN" altLang="en-US" sz="1600" dirty="0" smtClean="0">
                <a:latin typeface="Times New Roman" panose="02020603050405020304" pitchFamily="18" charset="0"/>
                <a:ea typeface="黑体" panose="02010600030101010101" pitchFamily="49" charset="-122"/>
                <a:cs typeface="Times New Roman" panose="02020603050405020304" pitchFamily="18" charset="0"/>
              </a:rPr>
              <a:t>资料来源：中国</a:t>
            </a:r>
            <a:r>
              <a:rPr lang="en-US" altLang="zh-CN" sz="1600" dirty="0" smtClean="0">
                <a:latin typeface="Times New Roman" panose="02020603050405020304" pitchFamily="18" charset="0"/>
                <a:ea typeface="黑体" panose="02010600030101010101" pitchFamily="49" charset="-122"/>
                <a:cs typeface="Times New Roman" panose="02020603050405020304" pitchFamily="18" charset="0"/>
              </a:rPr>
              <a:t>CDC</a:t>
            </a:r>
            <a:r>
              <a:rPr lang="zh-CN" altLang="en-US" sz="1600" dirty="0" smtClean="0">
                <a:latin typeface="Times New Roman" panose="02020603050405020304" pitchFamily="18" charset="0"/>
                <a:ea typeface="黑体" panose="02010600030101010101" pitchFamily="49" charset="-122"/>
                <a:cs typeface="Times New Roman" panose="02020603050405020304" pitchFamily="18" charset="0"/>
              </a:rPr>
              <a:t>监测数据估计</a:t>
            </a:r>
            <a:endParaRPr lang="zh-CN" altLang="en-US" sz="1600" dirty="0">
              <a:latin typeface="Times New Roman" panose="02020603050405020304" pitchFamily="18" charset="0"/>
              <a:ea typeface="黑体" panose="02010600030101010101" pitchFamily="49" charset="-122"/>
              <a:cs typeface="Times New Roman" panose="02020603050405020304" pitchFamily="18" charset="0"/>
            </a:endParaRPr>
          </a:p>
        </p:txBody>
      </p:sp>
      <p:sp>
        <p:nvSpPr>
          <p:cNvPr id="14" name="TextBox 10"/>
          <p:cNvSpPr txBox="1"/>
          <p:nvPr/>
        </p:nvSpPr>
        <p:spPr>
          <a:xfrm>
            <a:off x="9007341" y="2160558"/>
            <a:ext cx="2784144" cy="2062103"/>
          </a:xfrm>
          <a:prstGeom prst="rect">
            <a:avLst/>
          </a:prstGeom>
          <a:noFill/>
        </p:spPr>
        <p:txBody>
          <a:bodyPr wrap="square" rtlCol="0">
            <a:spAutoFit/>
          </a:bodyPr>
          <a:lstStyle/>
          <a:p>
            <a:pPr algn="just"/>
            <a:r>
              <a:rPr lang="zh-CN" altLang="en-US" sz="3200" dirty="0" smtClean="0">
                <a:solidFill>
                  <a:srgbClr val="FF0000"/>
                </a:solidFill>
                <a:latin typeface="Airal"/>
                <a:ea typeface="SimHei" pitchFamily="49" charset="-122"/>
              </a:rPr>
              <a:t>现在的</a:t>
            </a:r>
            <a:r>
              <a:rPr lang="en-US" altLang="zh-CN" sz="3200" dirty="0" smtClean="0">
                <a:solidFill>
                  <a:srgbClr val="FF0000"/>
                </a:solidFill>
                <a:latin typeface="Airal"/>
                <a:ea typeface="SimHei" pitchFamily="49" charset="-122"/>
              </a:rPr>
              <a:t>HBV</a:t>
            </a:r>
            <a:r>
              <a:rPr lang="zh-CN" altLang="en-US" sz="3200" dirty="0" smtClean="0">
                <a:solidFill>
                  <a:srgbClr val="FF0000"/>
                </a:solidFill>
                <a:latin typeface="Airal"/>
                <a:ea typeface="SimHei" pitchFamily="49" charset="-122"/>
              </a:rPr>
              <a:t>、</a:t>
            </a:r>
            <a:r>
              <a:rPr lang="en-US" altLang="zh-CN" sz="3200" dirty="0" smtClean="0">
                <a:solidFill>
                  <a:srgbClr val="FF0000"/>
                </a:solidFill>
                <a:latin typeface="Airal"/>
                <a:ea typeface="SimHei" pitchFamily="49" charset="-122"/>
              </a:rPr>
              <a:t>HCV</a:t>
            </a:r>
            <a:r>
              <a:rPr lang="zh-CN" altLang="en-US" sz="3200" dirty="0" smtClean="0">
                <a:solidFill>
                  <a:srgbClr val="FF0000"/>
                </a:solidFill>
                <a:latin typeface="Airal"/>
                <a:ea typeface="SimHei" pitchFamily="49" charset="-122"/>
              </a:rPr>
              <a:t>感染者如何管理（诊断和治疗）？</a:t>
            </a:r>
            <a:endParaRPr lang="en-US" sz="3200" dirty="0">
              <a:solidFill>
                <a:srgbClr val="FF0000"/>
              </a:solidFill>
              <a:latin typeface="Airal"/>
              <a:ea typeface="SimHei" pitchFamily="49" charset="-122"/>
            </a:endParaRPr>
          </a:p>
        </p:txBody>
      </p:sp>
      <p:sp>
        <p:nvSpPr>
          <p:cNvPr id="15" name="TextBox 11"/>
          <p:cNvSpPr txBox="1"/>
          <p:nvPr/>
        </p:nvSpPr>
        <p:spPr>
          <a:xfrm>
            <a:off x="8737392" y="6237926"/>
            <a:ext cx="2886215" cy="338554"/>
          </a:xfrm>
          <a:prstGeom prst="rect">
            <a:avLst/>
          </a:prstGeom>
          <a:noFill/>
        </p:spPr>
        <p:txBody>
          <a:bodyPr wrap="square" rtlCol="0">
            <a:spAutoFit/>
          </a:bodyPr>
          <a:lstStyle/>
          <a:p>
            <a:r>
              <a:rPr lang="en-US" altLang="zh-CN" sz="1600" dirty="0" smtClean="0">
                <a:latin typeface="Times New Roman" panose="02020603050405020304" pitchFamily="18" charset="0"/>
                <a:cs typeface="Times New Roman" panose="02020603050405020304" pitchFamily="18" charset="0"/>
              </a:rPr>
              <a:t>Wang FS et al </a:t>
            </a:r>
            <a:r>
              <a:rPr lang="en-US" altLang="zh-CN" sz="1600" dirty="0" err="1" smtClean="0">
                <a:latin typeface="Times New Roman" panose="02020603050405020304" pitchFamily="18" charset="0"/>
                <a:cs typeface="Times New Roman" panose="02020603050405020304" pitchFamily="18" charset="0"/>
              </a:rPr>
              <a:t>Hepatology</a:t>
            </a:r>
            <a:r>
              <a:rPr lang="en-US" altLang="zh-CN" sz="1600" dirty="0" smtClean="0">
                <a:latin typeface="Times New Roman" panose="02020603050405020304" pitchFamily="18" charset="0"/>
                <a:cs typeface="Times New Roman" panose="02020603050405020304" pitchFamily="18" charset="0"/>
              </a:rPr>
              <a:t> 2014 </a:t>
            </a:r>
            <a:endParaRPr lang="en-US" sz="1600" dirty="0">
              <a:latin typeface="Times New Roman" panose="02020603050405020304" pitchFamily="18" charset="0"/>
              <a:cs typeface="Times New Roman" panose="02020603050405020304" pitchFamily="18" charset="0"/>
            </a:endParaRPr>
          </a:p>
        </p:txBody>
      </p:sp>
      <p:grpSp>
        <p:nvGrpSpPr>
          <p:cNvPr id="19" name="组合 18"/>
          <p:cNvGrpSpPr/>
          <p:nvPr/>
        </p:nvGrpSpPr>
        <p:grpSpPr>
          <a:xfrm>
            <a:off x="3193441" y="1480447"/>
            <a:ext cx="5671590" cy="4870810"/>
            <a:chOff x="3193441" y="1480447"/>
            <a:chExt cx="5671590" cy="4870810"/>
          </a:xfrm>
        </p:grpSpPr>
        <p:sp>
          <p:nvSpPr>
            <p:cNvPr id="4" name="椭圆 3"/>
            <p:cNvSpPr/>
            <p:nvPr/>
          </p:nvSpPr>
          <p:spPr>
            <a:xfrm>
              <a:off x="5161525" y="4951503"/>
              <a:ext cx="1794088" cy="139975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742480" y="4021554"/>
              <a:ext cx="2681207" cy="2329703"/>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057361" y="2798642"/>
              <a:ext cx="4048253" cy="3552615"/>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193441" y="1480447"/>
              <a:ext cx="5671590" cy="487081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p:nvPr/>
        </p:nvSpPr>
        <p:spPr bwMode="auto">
          <a:xfrm>
            <a:off x="2175640" y="183098"/>
            <a:ext cx="8229600" cy="712787"/>
          </a:xfrm>
          <a:prstGeom prst="rect">
            <a:avLst/>
          </a:prstGeom>
          <a:noFill/>
          <a:ln w="9525">
            <a:noFill/>
            <a:miter lim="800000"/>
          </a:ln>
        </p:spPr>
        <p:txBody>
          <a:bodyPr lIns="0" tIns="0" rIns="0" bIns="0" anchor="ctr"/>
          <a:lstStyle/>
          <a:p>
            <a:pPr algn="ctr" defTabSz="457200">
              <a:lnSpc>
                <a:spcPct val="90000"/>
              </a:lnSpc>
            </a:pPr>
            <a:r>
              <a:rPr lang="zh-CN" altLang="en-US" sz="3200" b="1" dirty="0" smtClean="0">
                <a:solidFill>
                  <a:schemeClr val="tx1"/>
                </a:solidFill>
                <a:latin typeface="黑体" panose="02010609060101010101" pitchFamily="49" charset="-122"/>
                <a:ea typeface="黑体" panose="02010609060101010101" pitchFamily="49" charset="-122"/>
              </a:rPr>
              <a:t>艾滋病疫情形势严峻</a:t>
            </a:r>
            <a:endParaRPr lang="zh-CN" altLang="en-US" sz="3200" b="1" dirty="0">
              <a:solidFill>
                <a:schemeClr val="tx1"/>
              </a:solidFill>
              <a:latin typeface="黑体" panose="02010609060101010101" pitchFamily="49" charset="-122"/>
              <a:ea typeface="黑体" panose="02010609060101010101" pitchFamily="49" charset="-122"/>
            </a:endParaRPr>
          </a:p>
        </p:txBody>
      </p:sp>
      <p:grpSp>
        <p:nvGrpSpPr>
          <p:cNvPr id="3" name="组合 2"/>
          <p:cNvGrpSpPr/>
          <p:nvPr/>
        </p:nvGrpSpPr>
        <p:grpSpPr>
          <a:xfrm>
            <a:off x="777999" y="1016144"/>
            <a:ext cx="10743442" cy="5679624"/>
            <a:chOff x="844246" y="1016144"/>
            <a:chExt cx="10703741" cy="5679624"/>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xmlns="" val="0"/>
                </a:ext>
              </a:extLst>
            </a:blip>
            <a:srcRect l="2937" r="4817" b="5863"/>
            <a:stretch/>
          </p:blipFill>
          <p:spPr>
            <a:xfrm>
              <a:off x="844246" y="1016144"/>
              <a:ext cx="10703741" cy="5679624"/>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xmlns="" val="0"/>
                </a:ext>
              </a:extLst>
            </a:blip>
            <a:srcRect l="6322" t="17050" r="2414" b="11635"/>
            <a:stretch>
              <a:fillRect/>
            </a:stretch>
          </p:blipFill>
          <p:spPr>
            <a:xfrm>
              <a:off x="2046439" y="1016144"/>
              <a:ext cx="5340524" cy="2758188"/>
            </a:xfrm>
            <a:prstGeom prst="rect">
              <a:avLst/>
            </a:prstGeom>
          </p:spPr>
        </p:pic>
      </p:grpSp>
      <p:sp>
        <p:nvSpPr>
          <p:cNvPr id="4" name="矩形 3"/>
          <p:cNvSpPr/>
          <p:nvPr/>
        </p:nvSpPr>
        <p:spPr>
          <a:xfrm>
            <a:off x="9088665" y="6387991"/>
            <a:ext cx="2877711" cy="307777"/>
          </a:xfrm>
          <a:prstGeom prst="rect">
            <a:avLst/>
          </a:prstGeom>
        </p:spPr>
        <p:txBody>
          <a:bodyPr wrap="none">
            <a:spAutoFit/>
          </a:bodyPr>
          <a:lstStyle/>
          <a:p>
            <a:r>
              <a:rPr lang="zh-CN" altLang="en-US" sz="1400" dirty="0">
                <a:solidFill>
                  <a:schemeClr val="tx1">
                    <a:lumMod val="85000"/>
                    <a:lumOff val="15000"/>
                  </a:schemeClr>
                </a:solidFill>
                <a:latin typeface="arial" panose="020B0604020202020204" pitchFamily="34" charset="0"/>
              </a:rPr>
              <a:t>数据来源：中国疾病预防控制中心</a:t>
            </a:r>
            <a:endParaRPr lang="zh-CN" altLang="en-US" sz="1400" dirty="0">
              <a:solidFill>
                <a:schemeClr val="tx1">
                  <a:lumMod val="85000"/>
                  <a:lumOff val="15000"/>
                </a:schemeClr>
              </a:solidFill>
            </a:endParaRPr>
          </a:p>
        </p:txBody>
      </p:sp>
    </p:spTree>
    <p:extLst>
      <p:ext uri="{BB962C8B-B14F-4D97-AF65-F5344CB8AC3E}">
        <p14:creationId xmlns:p14="http://schemas.microsoft.com/office/powerpoint/2010/main" xmlns="" val="75920880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MH" val="20180613102504"/>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80613102504"/>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5.xml><?xml version="1.0" encoding="utf-8"?>
<p:tagLst xmlns:a="http://schemas.openxmlformats.org/drawingml/2006/main" xmlns:r="http://schemas.openxmlformats.org/officeDocument/2006/relationships" xmlns:p="http://schemas.openxmlformats.org/presentationml/2006/main">
  <p:tag name="MH" val="20180613102504"/>
  <p:tag name="MH_LIBRARY" val="GRAPHIC"/>
  <p:tag name="MH_TYPE" val="Text"/>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80613102504"/>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80613102504"/>
  <p:tag name="MH_LIBRARY" val="GRAPHIC"/>
  <p:tag name="MH_TYPE" val="Text"/>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80613102504"/>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80613102504"/>
  <p:tag name="MH_LIBRARY" val="GRAPHIC"/>
  <p:tag name="MH_TYPE" val="Text"/>
  <p:tag name="MH_ORDER" val="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7921</Words>
  <Application>Microsoft Office PowerPoint</Application>
  <PresentationFormat>自定义</PresentationFormat>
  <Paragraphs>703</Paragraphs>
  <Slides>45</Slides>
  <Notes>22</Notes>
  <HiddenSlides>2</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45</vt:i4>
      </vt:variant>
    </vt:vector>
  </HeadingPairs>
  <TitlesOfParts>
    <vt:vector size="46" baseType="lpstr">
      <vt:lpstr>Office 主题</vt:lpstr>
      <vt:lpstr>幻灯片 1</vt:lpstr>
      <vt:lpstr>幻灯片 2</vt:lpstr>
      <vt:lpstr>幻灯片 3</vt:lpstr>
      <vt:lpstr>幻灯片 4</vt:lpstr>
      <vt:lpstr>幻灯片 5</vt:lpstr>
      <vt:lpstr>幻灯片 6</vt:lpstr>
      <vt:lpstr>幻灯片 7</vt:lpstr>
      <vt:lpstr>我国病毒性肝炎疾病负担估计</vt:lpstr>
      <vt:lpstr>幻灯片 9</vt:lpstr>
      <vt:lpstr>幻灯片 10</vt:lpstr>
      <vt:lpstr>丙肝的传播途径变化</vt:lpstr>
      <vt:lpstr>幻灯片 12</vt:lpstr>
      <vt:lpstr>幻灯片 13</vt:lpstr>
      <vt:lpstr>幻灯片 14</vt:lpstr>
      <vt:lpstr>幻灯片 15</vt:lpstr>
      <vt:lpstr>幻灯片 16</vt:lpstr>
      <vt:lpstr>抗病毒治疗的适应证</vt:lpstr>
      <vt:lpstr>HBV DNA是活动性感染及抗病毒治疗关键指标</vt:lpstr>
      <vt:lpstr>慢乙肝治疗的目标和终点</vt:lpstr>
      <vt:lpstr>HBV DNA检测不到的定义？</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丙型肝炎的筛查和诊断</vt:lpstr>
      <vt:lpstr>高敏HCV RNA定量检测是确认HCV现症感染的必要手段</vt:lpstr>
      <vt:lpstr>幻灯片 35</vt:lpstr>
      <vt:lpstr>幻灯片 36</vt:lpstr>
      <vt:lpstr>幻灯片 37</vt:lpstr>
      <vt:lpstr>幻灯片 38</vt:lpstr>
      <vt:lpstr>幻灯片 39</vt:lpstr>
      <vt:lpstr>幻灯片 40</vt:lpstr>
      <vt:lpstr>幻灯片 41</vt:lpstr>
      <vt:lpstr>非血液样本同样可以自动化提取核酸</vt:lpstr>
      <vt:lpstr>非血液样本同样可以自动化提取核酸</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11</cp:revision>
  <dcterms:created xsi:type="dcterms:W3CDTF">2018-03-01T02:03:00Z</dcterms:created>
  <dcterms:modified xsi:type="dcterms:W3CDTF">2019-02-01T03:30:36Z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